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65" r:id="rId5"/>
    <p:sldId id="291" r:id="rId6"/>
    <p:sldId id="304" r:id="rId7"/>
    <p:sldId id="302" r:id="rId8"/>
    <p:sldId id="340" r:id="rId9"/>
    <p:sldId id="4945" r:id="rId10"/>
    <p:sldId id="339" r:id="rId11"/>
    <p:sldId id="4946" r:id="rId12"/>
    <p:sldId id="303" r:id="rId13"/>
    <p:sldId id="334" r:id="rId14"/>
    <p:sldId id="332" r:id="rId15"/>
    <p:sldId id="321" r:id="rId16"/>
    <p:sldId id="320" r:id="rId17"/>
    <p:sldId id="335" r:id="rId18"/>
    <p:sldId id="336" r:id="rId19"/>
  </p:sldIdLst>
  <p:sldSz cx="9144000" cy="6858000" type="screen4x3"/>
  <p:notesSz cx="7010400" cy="92964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Nguyen" initials="TN" lastIdx="0" clrIdx="0">
    <p:extLst>
      <p:ext uri="{19B8F6BF-5375-455C-9EA6-DF929625EA0E}">
        <p15:presenceInfo xmlns:p15="http://schemas.microsoft.com/office/powerpoint/2012/main" userId="S::Tom.Nguyen@inventuspower.com::0c68e0a3-9f4a-4e20-8337-3b8a09c9ee05" providerId="AD"/>
      </p:ext>
    </p:extLst>
  </p:cmAuthor>
  <p:cmAuthor id="2" name="Phu Tran" initials="PT" lastIdx="0" clrIdx="1">
    <p:extLst>
      <p:ext uri="{19B8F6BF-5375-455C-9EA6-DF929625EA0E}">
        <p15:presenceInfo xmlns:p15="http://schemas.microsoft.com/office/powerpoint/2012/main" userId="S::ptran@inventuspower.com::73124eb6-a296-4449-aa22-4af2ce2db7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6C6203-DDAB-493E-9499-4DCFD81BC786}" v="41" dt="2022-04-08T16:20:56.8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73" autoAdjust="0"/>
    <p:restoredTop sz="63761" autoAdjust="0"/>
  </p:normalViewPr>
  <p:slideViewPr>
    <p:cSldViewPr snapToGrid="0">
      <p:cViewPr varScale="1">
        <p:scale>
          <a:sx n="74" d="100"/>
          <a:sy n="74" d="100"/>
        </p:scale>
        <p:origin x="3276" y="5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10" d="100"/>
          <a:sy n="110" d="100"/>
        </p:scale>
        <p:origin x="32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hmke, Stefan" userId="735a3866-0cf9-479d-9c52-4c7827e26760" providerId="ADAL" clId="{06C9EC3C-D5C4-4299-9FEC-533813A5F9BE}"/>
    <pc:docChg chg="undo custSel addSld modSld">
      <pc:chgData name="Sehmke, Stefan" userId="735a3866-0cf9-479d-9c52-4c7827e26760" providerId="ADAL" clId="{06C9EC3C-D5C4-4299-9FEC-533813A5F9BE}" dt="2022-03-02T13:52:47.740" v="967" actId="14734"/>
      <pc:docMkLst>
        <pc:docMk/>
      </pc:docMkLst>
      <pc:sldChg chg="modSp modNotesTx">
        <pc:chgData name="Sehmke, Stefan" userId="735a3866-0cf9-479d-9c52-4c7827e26760" providerId="ADAL" clId="{06C9EC3C-D5C4-4299-9FEC-533813A5F9BE}" dt="2022-03-02T13:44:07.226" v="423" actId="20577"/>
        <pc:sldMkLst>
          <pc:docMk/>
          <pc:sldMk cId="4012555745" sldId="320"/>
        </pc:sldMkLst>
        <pc:spChg chg="mod">
          <ac:chgData name="Sehmke, Stefan" userId="735a3866-0cf9-479d-9c52-4c7827e26760" providerId="ADAL" clId="{06C9EC3C-D5C4-4299-9FEC-533813A5F9BE}" dt="2022-03-02T13:43:44.026" v="419" actId="13926"/>
          <ac:spMkLst>
            <pc:docMk/>
            <pc:sldMk cId="4012555745" sldId="320"/>
            <ac:spMk id="2" creationId="{B4D193E1-D96F-49B3-A0F1-FEA8E71FF608}"/>
          </ac:spMkLst>
        </pc:spChg>
      </pc:sldChg>
      <pc:sldChg chg="addSp delSp modSp modNotesTx">
        <pc:chgData name="Sehmke, Stefan" userId="735a3866-0cf9-479d-9c52-4c7827e26760" providerId="ADAL" clId="{06C9EC3C-D5C4-4299-9FEC-533813A5F9BE}" dt="2022-03-02T13:52:47.740" v="967" actId="14734"/>
        <pc:sldMkLst>
          <pc:docMk/>
          <pc:sldMk cId="634316864" sldId="332"/>
        </pc:sldMkLst>
        <pc:spChg chg="add mod">
          <ac:chgData name="Sehmke, Stefan" userId="735a3866-0cf9-479d-9c52-4c7827e26760" providerId="ADAL" clId="{06C9EC3C-D5C4-4299-9FEC-533813A5F9BE}" dt="2022-02-22T16:09:51.134" v="114" actId="207"/>
          <ac:spMkLst>
            <pc:docMk/>
            <pc:sldMk cId="634316864" sldId="332"/>
            <ac:spMk id="4" creationId="{3A49919F-348D-4C56-BF97-C2C3943F442F}"/>
          </ac:spMkLst>
        </pc:spChg>
        <pc:graphicFrameChg chg="add del modGraphic">
          <ac:chgData name="Sehmke, Stefan" userId="735a3866-0cf9-479d-9c52-4c7827e26760" providerId="ADAL" clId="{06C9EC3C-D5C4-4299-9FEC-533813A5F9BE}" dt="2022-02-22T16:09:05.481" v="81" actId="478"/>
          <ac:graphicFrameMkLst>
            <pc:docMk/>
            <pc:sldMk cId="634316864" sldId="332"/>
            <ac:graphicFrameMk id="2" creationId="{BC082A50-168D-46F2-A9A9-FC067C1F16BF}"/>
          </ac:graphicFrameMkLst>
        </pc:graphicFrameChg>
        <pc:graphicFrameChg chg="mod modGraphic">
          <ac:chgData name="Sehmke, Stefan" userId="735a3866-0cf9-479d-9c52-4c7827e26760" providerId="ADAL" clId="{06C9EC3C-D5C4-4299-9FEC-533813A5F9BE}" dt="2022-03-02T13:52:47.740" v="967" actId="14734"/>
          <ac:graphicFrameMkLst>
            <pc:docMk/>
            <pc:sldMk cId="634316864" sldId="332"/>
            <ac:graphicFrameMk id="6" creationId="{F6CC46E5-2BCF-4FDD-A8AA-6964064896A9}"/>
          </ac:graphicFrameMkLst>
        </pc:graphicFrameChg>
      </pc:sldChg>
      <pc:sldChg chg="addSp modSp">
        <pc:chgData name="Sehmke, Stefan" userId="735a3866-0cf9-479d-9c52-4c7827e26760" providerId="ADAL" clId="{06C9EC3C-D5C4-4299-9FEC-533813A5F9BE}" dt="2022-02-17T18:27:08.897" v="78" actId="14100"/>
        <pc:sldMkLst>
          <pc:docMk/>
          <pc:sldMk cId="338648151" sldId="334"/>
        </pc:sldMkLst>
        <pc:spChg chg="add mod">
          <ac:chgData name="Sehmke, Stefan" userId="735a3866-0cf9-479d-9c52-4c7827e26760" providerId="ADAL" clId="{06C9EC3C-D5C4-4299-9FEC-533813A5F9BE}" dt="2022-02-17T18:27:08.897" v="78" actId="14100"/>
          <ac:spMkLst>
            <pc:docMk/>
            <pc:sldMk cId="338648151" sldId="334"/>
            <ac:spMk id="5" creationId="{FF902501-0D7E-4AC0-BDAB-A460F1897CCD}"/>
          </ac:spMkLst>
        </pc:spChg>
        <pc:spChg chg="add mod">
          <ac:chgData name="Sehmke, Stefan" userId="735a3866-0cf9-479d-9c52-4c7827e26760" providerId="ADAL" clId="{06C9EC3C-D5C4-4299-9FEC-533813A5F9BE}" dt="2022-02-17T18:26:58.011" v="72" actId="207"/>
          <ac:spMkLst>
            <pc:docMk/>
            <pc:sldMk cId="338648151" sldId="334"/>
            <ac:spMk id="6" creationId="{725D0519-02CF-438C-A48E-80CDE850FFC0}"/>
          </ac:spMkLst>
        </pc:spChg>
      </pc:sldChg>
      <pc:sldChg chg="modSp">
        <pc:chgData name="Sehmke, Stefan" userId="735a3866-0cf9-479d-9c52-4c7827e26760" providerId="ADAL" clId="{06C9EC3C-D5C4-4299-9FEC-533813A5F9BE}" dt="2022-02-17T18:14:11.981" v="1" actId="20577"/>
        <pc:sldMkLst>
          <pc:docMk/>
          <pc:sldMk cId="3731029686" sldId="4945"/>
        </pc:sldMkLst>
        <pc:spChg chg="mod">
          <ac:chgData name="Sehmke, Stefan" userId="735a3866-0cf9-479d-9c52-4c7827e26760" providerId="ADAL" clId="{06C9EC3C-D5C4-4299-9FEC-533813A5F9BE}" dt="2022-02-17T18:14:11.981" v="1" actId="20577"/>
          <ac:spMkLst>
            <pc:docMk/>
            <pc:sldMk cId="3731029686" sldId="4945"/>
            <ac:spMk id="46" creationId="{14D4D153-7F76-458F-BD8E-F7A032D3AEFF}"/>
          </ac:spMkLst>
        </pc:spChg>
      </pc:sldChg>
      <pc:sldChg chg="addSp delSp modSp">
        <pc:chgData name="Sehmke, Stefan" userId="735a3866-0cf9-479d-9c52-4c7827e26760" providerId="ADAL" clId="{06C9EC3C-D5C4-4299-9FEC-533813A5F9BE}" dt="2022-02-23T12:36:26.605" v="372" actId="27636"/>
        <pc:sldMkLst>
          <pc:docMk/>
          <pc:sldMk cId="632102795" sldId="4950"/>
        </pc:sldMkLst>
        <pc:spChg chg="mod">
          <ac:chgData name="Sehmke, Stefan" userId="735a3866-0cf9-479d-9c52-4c7827e26760" providerId="ADAL" clId="{06C9EC3C-D5C4-4299-9FEC-533813A5F9BE}" dt="2022-02-23T12:36:26.605" v="372" actId="27636"/>
          <ac:spMkLst>
            <pc:docMk/>
            <pc:sldMk cId="632102795" sldId="4950"/>
            <ac:spMk id="3" creationId="{19B0AAEE-727D-412A-A510-721282C86506}"/>
          </ac:spMkLst>
        </pc:spChg>
        <pc:spChg chg="add del mod">
          <ac:chgData name="Sehmke, Stefan" userId="735a3866-0cf9-479d-9c52-4c7827e26760" providerId="ADAL" clId="{06C9EC3C-D5C4-4299-9FEC-533813A5F9BE}" dt="2022-02-23T12:35:54.910" v="324" actId="478"/>
          <ac:spMkLst>
            <pc:docMk/>
            <pc:sldMk cId="632102795" sldId="4950"/>
            <ac:spMk id="6" creationId="{A693AC61-33D6-4260-8520-AB3429A6965A}"/>
          </ac:spMkLst>
        </pc:spChg>
      </pc:sldChg>
    </pc:docChg>
  </pc:docChgLst>
  <pc:docChgLst>
    <pc:chgData name="Sehmke, Stefan" userId="735a3866-0cf9-479d-9c52-4c7827e26760" providerId="ADAL" clId="{8D6C6203-DDAB-493E-9499-4DCFD81BC786}"/>
    <pc:docChg chg="delSld modSld">
      <pc:chgData name="Sehmke, Stefan" userId="735a3866-0cf9-479d-9c52-4c7827e26760" providerId="ADAL" clId="{8D6C6203-DDAB-493E-9499-4DCFD81BC786}" dt="2022-04-08T16:20:56.865" v="40" actId="255"/>
      <pc:docMkLst>
        <pc:docMk/>
      </pc:docMkLst>
      <pc:sldChg chg="modNotesTx">
        <pc:chgData name="Sehmke, Stefan" userId="735a3866-0cf9-479d-9c52-4c7827e26760" providerId="ADAL" clId="{8D6C6203-DDAB-493E-9499-4DCFD81BC786}" dt="2022-04-08T16:11:15.342" v="1" actId="255"/>
        <pc:sldMkLst>
          <pc:docMk/>
          <pc:sldMk cId="2130921026" sldId="291"/>
        </pc:sldMkLst>
      </pc:sldChg>
      <pc:sldChg chg="modNotesTx">
        <pc:chgData name="Sehmke, Stefan" userId="735a3866-0cf9-479d-9c52-4c7827e26760" providerId="ADAL" clId="{8D6C6203-DDAB-493E-9499-4DCFD81BC786}" dt="2022-04-08T16:11:44.873" v="9" actId="20577"/>
        <pc:sldMkLst>
          <pc:docMk/>
          <pc:sldMk cId="4023777171" sldId="302"/>
        </pc:sldMkLst>
      </pc:sldChg>
      <pc:sldChg chg="modNotesTx">
        <pc:chgData name="Sehmke, Stefan" userId="735a3866-0cf9-479d-9c52-4c7827e26760" providerId="ADAL" clId="{8D6C6203-DDAB-493E-9499-4DCFD81BC786}" dt="2022-04-08T16:16:07.404" v="14" actId="20577"/>
        <pc:sldMkLst>
          <pc:docMk/>
          <pc:sldMk cId="3297469027" sldId="303"/>
        </pc:sldMkLst>
      </pc:sldChg>
      <pc:sldChg chg="modNotesTx">
        <pc:chgData name="Sehmke, Stefan" userId="735a3866-0cf9-479d-9c52-4c7827e26760" providerId="ADAL" clId="{8D6C6203-DDAB-493E-9499-4DCFD81BC786}" dt="2022-04-08T16:11:27.022" v="3" actId="255"/>
        <pc:sldMkLst>
          <pc:docMk/>
          <pc:sldMk cId="2121264306" sldId="304"/>
        </pc:sldMkLst>
      </pc:sldChg>
      <pc:sldChg chg="modNotesTx">
        <pc:chgData name="Sehmke, Stefan" userId="735a3866-0cf9-479d-9c52-4c7827e26760" providerId="ADAL" clId="{8D6C6203-DDAB-493E-9499-4DCFD81BC786}" dt="2022-04-08T16:20:32.949" v="38" actId="20577"/>
        <pc:sldMkLst>
          <pc:docMk/>
          <pc:sldMk cId="4012555745" sldId="320"/>
        </pc:sldMkLst>
      </pc:sldChg>
      <pc:sldChg chg="modNotesTx">
        <pc:chgData name="Sehmke, Stefan" userId="735a3866-0cf9-479d-9c52-4c7827e26760" providerId="ADAL" clId="{8D6C6203-DDAB-493E-9499-4DCFD81BC786}" dt="2022-04-08T16:18:55.949" v="31" actId="255"/>
        <pc:sldMkLst>
          <pc:docMk/>
          <pc:sldMk cId="1712298730" sldId="321"/>
        </pc:sldMkLst>
      </pc:sldChg>
      <pc:sldChg chg="modSp modNotesTx">
        <pc:chgData name="Sehmke, Stefan" userId="735a3866-0cf9-479d-9c52-4c7827e26760" providerId="ADAL" clId="{8D6C6203-DDAB-493E-9499-4DCFD81BC786}" dt="2022-04-08T16:18:28.747" v="30" actId="1076"/>
        <pc:sldMkLst>
          <pc:docMk/>
          <pc:sldMk cId="634316864" sldId="332"/>
        </pc:sldMkLst>
        <pc:graphicFrameChg chg="mod modGraphic">
          <ac:chgData name="Sehmke, Stefan" userId="735a3866-0cf9-479d-9c52-4c7827e26760" providerId="ADAL" clId="{8D6C6203-DDAB-493E-9499-4DCFD81BC786}" dt="2022-04-08T16:18:28.747" v="30" actId="1076"/>
          <ac:graphicFrameMkLst>
            <pc:docMk/>
            <pc:sldMk cId="634316864" sldId="332"/>
            <ac:graphicFrameMk id="2" creationId="{BC082A50-168D-46F2-A9A9-FC067C1F16BF}"/>
          </ac:graphicFrameMkLst>
        </pc:graphicFrameChg>
      </pc:sldChg>
      <pc:sldChg chg="modNotesTx">
        <pc:chgData name="Sehmke, Stefan" userId="735a3866-0cf9-479d-9c52-4c7827e26760" providerId="ADAL" clId="{8D6C6203-DDAB-493E-9499-4DCFD81BC786}" dt="2022-04-08T16:16:43.852" v="17" actId="20577"/>
        <pc:sldMkLst>
          <pc:docMk/>
          <pc:sldMk cId="338648151" sldId="334"/>
        </pc:sldMkLst>
      </pc:sldChg>
      <pc:sldChg chg="modNotesTx">
        <pc:chgData name="Sehmke, Stefan" userId="735a3866-0cf9-479d-9c52-4c7827e26760" providerId="ADAL" clId="{8D6C6203-DDAB-493E-9499-4DCFD81BC786}" dt="2022-04-08T16:20:56.865" v="40" actId="255"/>
        <pc:sldMkLst>
          <pc:docMk/>
          <pc:sldMk cId="1687779220" sldId="335"/>
        </pc:sldMkLst>
      </pc:sldChg>
      <pc:sldChg chg="modNotesTx">
        <pc:chgData name="Sehmke, Stefan" userId="735a3866-0cf9-479d-9c52-4c7827e26760" providerId="ADAL" clId="{8D6C6203-DDAB-493E-9499-4DCFD81BC786}" dt="2022-04-08T16:12:33.989" v="11" actId="255"/>
        <pc:sldMkLst>
          <pc:docMk/>
          <pc:sldMk cId="1829782596" sldId="339"/>
        </pc:sldMkLst>
      </pc:sldChg>
      <pc:sldChg chg="modSp">
        <pc:chgData name="Sehmke, Stefan" userId="735a3866-0cf9-479d-9c52-4c7827e26760" providerId="ADAL" clId="{8D6C6203-DDAB-493E-9499-4DCFD81BC786}" dt="2022-04-08T16:12:19.389" v="10" actId="12"/>
        <pc:sldMkLst>
          <pc:docMk/>
          <pc:sldMk cId="3731029686" sldId="4945"/>
        </pc:sldMkLst>
        <pc:spChg chg="mod">
          <ac:chgData name="Sehmke, Stefan" userId="735a3866-0cf9-479d-9c52-4c7827e26760" providerId="ADAL" clId="{8D6C6203-DDAB-493E-9499-4DCFD81BC786}" dt="2022-04-08T16:12:19.389" v="10" actId="12"/>
          <ac:spMkLst>
            <pc:docMk/>
            <pc:sldMk cId="3731029686" sldId="4945"/>
            <ac:spMk id="46" creationId="{14D4D153-7F76-458F-BD8E-F7A032D3AEFF}"/>
          </ac:spMkLst>
        </pc:spChg>
      </pc:sldChg>
      <pc:sldChg chg="del">
        <pc:chgData name="Sehmke, Stefan" userId="735a3866-0cf9-479d-9c52-4c7827e26760" providerId="ADAL" clId="{8D6C6203-DDAB-493E-9499-4DCFD81BC786}" dt="2022-04-08T16:20:48.240" v="39" actId="2696"/>
        <pc:sldMkLst>
          <pc:docMk/>
          <pc:sldMk cId="632102795" sldId="4950"/>
        </pc:sldMkLst>
      </pc:sldChg>
    </pc:docChg>
  </pc:docChgLst>
  <pc:docChgLst>
    <pc:chgData name="Sehmke, Stefan" userId="S::sse4@tennantco.com::735a3866-0cf9-479d-9c52-4c7827e26760" providerId="AD" clId="Web-{394087E8-48A1-3184-222B-2C74E2727B40}"/>
    <pc:docChg chg="delSld modSld">
      <pc:chgData name="Sehmke, Stefan" userId="S::sse4@tennantco.com::735a3866-0cf9-479d-9c52-4c7827e26760" providerId="AD" clId="Web-{394087E8-48A1-3184-222B-2C74E2727B40}" dt="2022-03-10T15:26:58.301" v="148"/>
      <pc:docMkLst>
        <pc:docMk/>
      </pc:docMkLst>
      <pc:sldChg chg="modSp">
        <pc:chgData name="Sehmke, Stefan" userId="S::sse4@tennantco.com::735a3866-0cf9-479d-9c52-4c7827e26760" providerId="AD" clId="Web-{394087E8-48A1-3184-222B-2C74E2727B40}" dt="2022-03-10T12:11:11.967" v="30" actId="20577"/>
        <pc:sldMkLst>
          <pc:docMk/>
          <pc:sldMk cId="4023777171" sldId="302"/>
        </pc:sldMkLst>
        <pc:spChg chg="mod">
          <ac:chgData name="Sehmke, Stefan" userId="S::sse4@tennantco.com::735a3866-0cf9-479d-9c52-4c7827e26760" providerId="AD" clId="Web-{394087E8-48A1-3184-222B-2C74E2727B40}" dt="2022-03-10T12:11:11.967" v="30" actId="20577"/>
          <ac:spMkLst>
            <pc:docMk/>
            <pc:sldMk cId="4023777171" sldId="302"/>
            <ac:spMk id="7" creationId="{554BCED0-8C63-482F-A417-ED9A738F55AB}"/>
          </ac:spMkLst>
        </pc:spChg>
        <pc:spChg chg="mod">
          <ac:chgData name="Sehmke, Stefan" userId="S::sse4@tennantco.com::735a3866-0cf9-479d-9c52-4c7827e26760" providerId="AD" clId="Web-{394087E8-48A1-3184-222B-2C74E2727B40}" dt="2022-03-10T12:09:24.121" v="23" actId="20577"/>
          <ac:spMkLst>
            <pc:docMk/>
            <pc:sldMk cId="4023777171" sldId="302"/>
            <ac:spMk id="30" creationId="{E2DF661D-A3FF-4CF5-9CF6-89999E4F7BDD}"/>
          </ac:spMkLst>
        </pc:spChg>
        <pc:spChg chg="mod">
          <ac:chgData name="Sehmke, Stefan" userId="S::sse4@tennantco.com::735a3866-0cf9-479d-9c52-4c7827e26760" providerId="AD" clId="Web-{394087E8-48A1-3184-222B-2C74E2727B40}" dt="2022-03-10T11:58:57.245" v="20" actId="20577"/>
          <ac:spMkLst>
            <pc:docMk/>
            <pc:sldMk cId="4023777171" sldId="302"/>
            <ac:spMk id="42" creationId="{C2D9F3BB-82C5-4B0B-9EDE-392D9D00D953}"/>
          </ac:spMkLst>
        </pc:spChg>
      </pc:sldChg>
      <pc:sldChg chg="modNotes">
        <pc:chgData name="Sehmke, Stefan" userId="S::sse4@tennantco.com::735a3866-0cf9-479d-9c52-4c7827e26760" providerId="AD" clId="Web-{394087E8-48A1-3184-222B-2C74E2727B40}" dt="2022-03-10T10:43:13.936" v="15"/>
        <pc:sldMkLst>
          <pc:docMk/>
          <pc:sldMk cId="2121264306" sldId="304"/>
        </pc:sldMkLst>
      </pc:sldChg>
      <pc:sldChg chg="modNotes">
        <pc:chgData name="Sehmke, Stefan" userId="S::sse4@tennantco.com::735a3866-0cf9-479d-9c52-4c7827e26760" providerId="AD" clId="Web-{394087E8-48A1-3184-222B-2C74E2727B40}" dt="2022-03-10T15:06:03.267" v="135"/>
        <pc:sldMkLst>
          <pc:docMk/>
          <pc:sldMk cId="4012555745" sldId="320"/>
        </pc:sldMkLst>
      </pc:sldChg>
      <pc:sldChg chg="modSp">
        <pc:chgData name="Sehmke, Stefan" userId="S::sse4@tennantco.com::735a3866-0cf9-479d-9c52-4c7827e26760" providerId="AD" clId="Web-{394087E8-48A1-3184-222B-2C74E2727B40}" dt="2022-03-10T14:51:05.694" v="124" actId="20577"/>
        <pc:sldMkLst>
          <pc:docMk/>
          <pc:sldMk cId="634316864" sldId="332"/>
        </pc:sldMkLst>
        <pc:spChg chg="mod">
          <ac:chgData name="Sehmke, Stefan" userId="S::sse4@tennantco.com::735a3866-0cf9-479d-9c52-4c7827e26760" providerId="AD" clId="Web-{394087E8-48A1-3184-222B-2C74E2727B40}" dt="2022-03-10T14:51:05.694" v="124" actId="20577"/>
          <ac:spMkLst>
            <pc:docMk/>
            <pc:sldMk cId="634316864" sldId="332"/>
            <ac:spMk id="9" creationId="{229873D2-B7CA-43EF-9FF6-4B1E822A709B}"/>
          </ac:spMkLst>
        </pc:spChg>
        <pc:graphicFrameChg chg="mod modGraphic">
          <ac:chgData name="Sehmke, Stefan" userId="S::sse4@tennantco.com::735a3866-0cf9-479d-9c52-4c7827e26760" providerId="AD" clId="Web-{394087E8-48A1-3184-222B-2C74E2727B40}" dt="2022-03-10T14:49:40.301" v="121"/>
          <ac:graphicFrameMkLst>
            <pc:docMk/>
            <pc:sldMk cId="634316864" sldId="332"/>
            <ac:graphicFrameMk id="2" creationId="{BC082A50-168D-46F2-A9A9-FC067C1F16BF}"/>
          </ac:graphicFrameMkLst>
        </pc:graphicFrameChg>
        <pc:graphicFrameChg chg="mod modGraphic">
          <ac:chgData name="Sehmke, Stefan" userId="S::sse4@tennantco.com::735a3866-0cf9-479d-9c52-4c7827e26760" providerId="AD" clId="Web-{394087E8-48A1-3184-222B-2C74E2727B40}" dt="2022-03-10T14:48:44.096" v="119"/>
          <ac:graphicFrameMkLst>
            <pc:docMk/>
            <pc:sldMk cId="634316864" sldId="332"/>
            <ac:graphicFrameMk id="6" creationId="{F6CC46E5-2BCF-4FDD-A8AA-6964064896A9}"/>
          </ac:graphicFrameMkLst>
        </pc:graphicFrameChg>
      </pc:sldChg>
      <pc:sldChg chg="delSp modSp">
        <pc:chgData name="Sehmke, Stefan" userId="S::sse4@tennantco.com::735a3866-0cf9-479d-9c52-4c7827e26760" providerId="AD" clId="Web-{394087E8-48A1-3184-222B-2C74E2727B40}" dt="2022-03-10T14:47:37.844" v="43"/>
        <pc:sldMkLst>
          <pc:docMk/>
          <pc:sldMk cId="338648151" sldId="334"/>
        </pc:sldMkLst>
        <pc:spChg chg="mod">
          <ac:chgData name="Sehmke, Stefan" userId="S::sse4@tennantco.com::735a3866-0cf9-479d-9c52-4c7827e26760" providerId="AD" clId="Web-{394087E8-48A1-3184-222B-2C74E2727B40}" dt="2022-03-10T12:22:58.267" v="39" actId="20577"/>
          <ac:spMkLst>
            <pc:docMk/>
            <pc:sldMk cId="338648151" sldId="334"/>
            <ac:spMk id="3" creationId="{3BEE4CB0-5CE4-47AB-90BC-CDD94DC6D81C}"/>
          </ac:spMkLst>
        </pc:spChg>
        <pc:spChg chg="del">
          <ac:chgData name="Sehmke, Stefan" userId="S::sse4@tennantco.com::735a3866-0cf9-479d-9c52-4c7827e26760" providerId="AD" clId="Web-{394087E8-48A1-3184-222B-2C74E2727B40}" dt="2022-03-10T14:47:35.141" v="42"/>
          <ac:spMkLst>
            <pc:docMk/>
            <pc:sldMk cId="338648151" sldId="334"/>
            <ac:spMk id="5" creationId="{FF902501-0D7E-4AC0-BDAB-A460F1897CCD}"/>
          </ac:spMkLst>
        </pc:spChg>
        <pc:spChg chg="del">
          <ac:chgData name="Sehmke, Stefan" userId="S::sse4@tennantco.com::735a3866-0cf9-479d-9c52-4c7827e26760" providerId="AD" clId="Web-{394087E8-48A1-3184-222B-2C74E2727B40}" dt="2022-03-10T14:47:37.844" v="43"/>
          <ac:spMkLst>
            <pc:docMk/>
            <pc:sldMk cId="338648151" sldId="334"/>
            <ac:spMk id="6" creationId="{725D0519-02CF-438C-A48E-80CDE850FFC0}"/>
          </ac:spMkLst>
        </pc:spChg>
        <pc:spChg chg="mod">
          <ac:chgData name="Sehmke, Stefan" userId="S::sse4@tennantco.com::735a3866-0cf9-479d-9c52-4c7827e26760" providerId="AD" clId="Web-{394087E8-48A1-3184-222B-2C74E2727B40}" dt="2022-03-10T12:23:21.659" v="41" actId="20577"/>
          <ac:spMkLst>
            <pc:docMk/>
            <pc:sldMk cId="338648151" sldId="334"/>
            <ac:spMk id="9" creationId="{8B11392D-E17B-4392-A9E2-B317804187C5}"/>
          </ac:spMkLst>
        </pc:spChg>
      </pc:sldChg>
      <pc:sldChg chg="modSp">
        <pc:chgData name="Sehmke, Stefan" userId="S::sse4@tennantco.com::735a3866-0cf9-479d-9c52-4c7827e26760" providerId="AD" clId="Web-{394087E8-48A1-3184-222B-2C74E2727B40}" dt="2022-03-10T12:13:12.767" v="38" actId="20577"/>
        <pc:sldMkLst>
          <pc:docMk/>
          <pc:sldMk cId="2148686365" sldId="340"/>
        </pc:sldMkLst>
        <pc:spChg chg="mod">
          <ac:chgData name="Sehmke, Stefan" userId="S::sse4@tennantco.com::735a3866-0cf9-479d-9c52-4c7827e26760" providerId="AD" clId="Web-{394087E8-48A1-3184-222B-2C74E2727B40}" dt="2022-03-10T12:13:12.767" v="38" actId="20577"/>
          <ac:spMkLst>
            <pc:docMk/>
            <pc:sldMk cId="2148686365" sldId="340"/>
            <ac:spMk id="2" creationId="{FB92A7E3-2ED8-41E3-BC5F-84C78437331A}"/>
          </ac:spMkLst>
        </pc:spChg>
      </pc:sldChg>
      <pc:sldChg chg="modSp">
        <pc:chgData name="Sehmke, Stefan" userId="S::sse4@tennantco.com::735a3866-0cf9-479d-9c52-4c7827e26760" providerId="AD" clId="Web-{394087E8-48A1-3184-222B-2C74E2727B40}" dt="2022-03-10T11:51:23.593" v="18" actId="20577"/>
        <pc:sldMkLst>
          <pc:docMk/>
          <pc:sldMk cId="281722891" sldId="4946"/>
        </pc:sldMkLst>
        <pc:spChg chg="mod">
          <ac:chgData name="Sehmke, Stefan" userId="S::sse4@tennantco.com::735a3866-0cf9-479d-9c52-4c7827e26760" providerId="AD" clId="Web-{394087E8-48A1-3184-222B-2C74E2727B40}" dt="2022-03-10T11:51:23.593" v="18" actId="20577"/>
          <ac:spMkLst>
            <pc:docMk/>
            <pc:sldMk cId="281722891" sldId="4946"/>
            <ac:spMk id="41" creationId="{76E2F542-51D9-44E6-A8FA-BC85ECFB9219}"/>
          </ac:spMkLst>
        </pc:spChg>
      </pc:sldChg>
    </pc:docChg>
  </pc:docChgLst>
  <pc:docChgLst>
    <pc:chgData name="Sehmke, Stefan" userId="S::sse4@tennantco.com::735a3866-0cf9-479d-9c52-4c7827e26760" providerId="AD" clId="Web-{7621E74F-F5F0-4DF4-8FFB-4DB06BB9BDFD}"/>
    <pc:docChg chg="modSld">
      <pc:chgData name="Sehmke, Stefan" userId="S::sse4@tennantco.com::735a3866-0cf9-479d-9c52-4c7827e26760" providerId="AD" clId="Web-{7621E74F-F5F0-4DF4-8FFB-4DB06BB9BDFD}" dt="2022-04-08T15:56:20.062" v="0"/>
      <pc:docMkLst>
        <pc:docMk/>
      </pc:docMkLst>
      <pc:sldChg chg="modNotes">
        <pc:chgData name="Sehmke, Stefan" userId="S::sse4@tennantco.com::735a3866-0cf9-479d-9c52-4c7827e26760" providerId="AD" clId="Web-{7621E74F-F5F0-4DF4-8FFB-4DB06BB9BDFD}" dt="2022-04-08T15:56:20.062" v="0"/>
        <pc:sldMkLst>
          <pc:docMk/>
          <pc:sldMk cId="4023777171" sldId="3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ct val="0"/>
              </a:spcBef>
              <a:spcAft>
                <a:spcPct val="0"/>
              </a:spcAft>
              <a:defRPr sz="1200">
                <a:latin typeface="+mn-lt"/>
                <a:cs typeface="+mn-cs"/>
              </a:defRPr>
            </a:lvl1pPr>
          </a:lstStyle>
          <a:p>
            <a:pPr>
              <a:defRPr/>
            </a:pPr>
            <a:r>
              <a:rPr lang="en-US"/>
              <a:t>6/5/2012</a:t>
            </a:r>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2529750B-B654-4C8C-A36A-8D95A9C8E65C}" type="slidenum">
              <a:rPr lang="en-US" altLang="en-US"/>
              <a:pPr>
                <a:defRPr/>
              </a:pPr>
              <a:t>‹#›</a:t>
            </a:fld>
            <a:endParaRPr lang="en-US" altLang="en-US"/>
          </a:p>
        </p:txBody>
      </p:sp>
    </p:spTree>
    <p:extLst>
      <p:ext uri="{BB962C8B-B14F-4D97-AF65-F5344CB8AC3E}">
        <p14:creationId xmlns:p14="http://schemas.microsoft.com/office/powerpoint/2010/main" val="39438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ct val="0"/>
              </a:spcBef>
              <a:spcAft>
                <a:spcPct val="0"/>
              </a:spcAft>
              <a:defRPr sz="1200">
                <a:latin typeface="+mn-lt"/>
                <a:cs typeface="+mn-cs"/>
              </a:defRPr>
            </a:lvl1pPr>
          </a:lstStyle>
          <a:p>
            <a:pPr>
              <a:defRPr/>
            </a:pPr>
            <a:r>
              <a:rPr lang="en-US"/>
              <a:t>6/5/2012</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4CCCF2DF-31DB-44AF-A92E-B0BDDF848338}" type="slidenum">
              <a:rPr lang="en-US" altLang="en-US"/>
              <a:pPr>
                <a:defRPr/>
              </a:pPr>
              <a:t>‹#›</a:t>
            </a:fld>
            <a:endParaRPr lang="en-US" altLang="en-US"/>
          </a:p>
        </p:txBody>
      </p:sp>
    </p:spTree>
    <p:extLst>
      <p:ext uri="{BB962C8B-B14F-4D97-AF65-F5344CB8AC3E}">
        <p14:creationId xmlns:p14="http://schemas.microsoft.com/office/powerpoint/2010/main" val="65248840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137673"/>
          </a:xfrm>
        </p:spPr>
        <p:txBody>
          <a:bodyPr/>
          <a:lstStyle/>
          <a:p>
            <a:r>
              <a:rPr lang="en-US" sz="1000" dirty="0">
                <a:latin typeface="+mn-lt"/>
              </a:rPr>
              <a:t>So why are we launching lithium-ion at this time?  First there is growing acceptance for the technology.  Lithium-ion is growing in the automotive industry with hybrid's and Tesla leading the way.  More and more golf carts are making the switch to lithium-ion to reduce its labor and maintenance costs and it allows longer runtime.  Off-road vehicles are adopting the technology as well for some of the same reasons. To lower costs and improve environmental impact, public transportation is beginning to convert their busses to lithium.  So lithium-ion is gaining a foothold in many parts of our society.</a:t>
            </a:r>
          </a:p>
          <a:p>
            <a:endParaRPr lang="en-US" sz="1000" dirty="0">
              <a:latin typeface="+mn-lt"/>
            </a:endParaRPr>
          </a:p>
          <a:p>
            <a:r>
              <a:rPr lang="en-US" sz="1000" dirty="0">
                <a:latin typeface="+mn-lt"/>
              </a:rPr>
              <a:t>Getting a little closer to home, lithium-ion is expected to grow over 15% per year through to 2021 in material handling industry when 1 in 5 machines like forklifts and pallet jacks will have lithium-ion batteries. (Site source)</a:t>
            </a:r>
          </a:p>
          <a:p>
            <a:endParaRPr lang="en-US" sz="1000" dirty="0">
              <a:latin typeface="+mn-lt"/>
            </a:endParaRPr>
          </a:p>
          <a:p>
            <a:r>
              <a:rPr lang="en-US" sz="1000" dirty="0">
                <a:latin typeface="+mn-lt"/>
              </a:rPr>
              <a:t>The bottom line is there is growing acceptance of the technology and Tennant is gearing up for it.</a:t>
            </a:r>
          </a:p>
        </p:txBody>
      </p:sp>
      <p:sp>
        <p:nvSpPr>
          <p:cNvPr id="4" name="Slide Number Placeholder 3"/>
          <p:cNvSpPr>
            <a:spLocks noGrp="1"/>
          </p:cNvSpPr>
          <p:nvPr>
            <p:ph type="sldNum" sz="quarter" idx="10"/>
          </p:nvPr>
        </p:nvSpPr>
        <p:spPr/>
        <p:txBody>
          <a:bodyPr/>
          <a:lstStyle/>
          <a:p>
            <a:fld id="{FFD2142C-5CFA-F74B-9743-4909898F86F7}" type="slidenum">
              <a:rPr lang="en-US" smtClean="0"/>
              <a:t>2</a:t>
            </a:fld>
            <a:endParaRPr lang="en-US"/>
          </a:p>
        </p:txBody>
      </p:sp>
    </p:spTree>
    <p:extLst>
      <p:ext uri="{BB962C8B-B14F-4D97-AF65-F5344CB8AC3E}">
        <p14:creationId xmlns:p14="http://schemas.microsoft.com/office/powerpoint/2010/main" val="4059747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779" y="4414837"/>
            <a:ext cx="5607050" cy="4183063"/>
          </a:xfrm>
        </p:spPr>
        <p:txBody>
          <a:bodyPr/>
          <a:lstStyle/>
          <a:p>
            <a:r>
              <a:rPr lang="en-US" sz="1000"/>
              <a:t>At the end of the day, Tennant’s lithium-ion batteries are maintenance-free, hassle-free and worry-free.  They never need maintenance or watering.  It is a battery that is long-lasting, can be opportunity charged without penalty, eliminates fuel tank swap outs, and does not require any extensive training.  Additionally, extensive testing has been done by Tennant and our main supplier, Inventus Power, to ensure durability, reliability and safety.  Tennant’s lithium-ion batteries are meeting CE, UL and UN38.3 requirements adding an additional level of safety.  This is all backed by Tennant’s extensive service network and product backing.</a:t>
            </a:r>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13</a:t>
            </a:fld>
            <a:endParaRPr lang="en-US" altLang="en-US"/>
          </a:p>
        </p:txBody>
      </p:sp>
    </p:spTree>
    <p:extLst>
      <p:ext uri="{BB962C8B-B14F-4D97-AF65-F5344CB8AC3E}">
        <p14:creationId xmlns:p14="http://schemas.microsoft.com/office/powerpoint/2010/main" val="4171327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To summarize.  Tennant’s lithium-ion battery:</a:t>
            </a:r>
          </a:p>
          <a:p>
            <a:r>
              <a:rPr lang="en-US" sz="1000"/>
              <a:t>Requires no maintenance</a:t>
            </a:r>
          </a:p>
          <a:p>
            <a:r>
              <a:rPr lang="en-US" sz="1000"/>
              <a:t>Has an extremely long life</a:t>
            </a:r>
          </a:p>
          <a:p>
            <a:r>
              <a:rPr lang="en-US" sz="1000"/>
              <a:t>It simplifies your operations</a:t>
            </a:r>
          </a:p>
          <a:p>
            <a:r>
              <a:rPr lang="en-US" sz="1000"/>
              <a:t>Allows you a safer facility to work in</a:t>
            </a:r>
          </a:p>
          <a:p>
            <a:r>
              <a:rPr lang="en-US" sz="1000"/>
              <a:t>And can maximize your productivity</a:t>
            </a:r>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14</a:t>
            </a:fld>
            <a:endParaRPr lang="en-US" altLang="en-US"/>
          </a:p>
        </p:txBody>
      </p:sp>
    </p:spTree>
    <p:extLst>
      <p:ext uri="{BB962C8B-B14F-4D97-AF65-F5344CB8AC3E}">
        <p14:creationId xmlns:p14="http://schemas.microsoft.com/office/powerpoint/2010/main" val="12246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mn-lt"/>
              </a:rPr>
              <a:t>Tennant is happy to announce its new line up of lithium-ion batteries.  The machines that will have Tennant’s lithium-ion battery are the T380AMR, T7AMR and T16AMR.</a:t>
            </a:r>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3</a:t>
            </a:fld>
            <a:endParaRPr lang="en-US" altLang="en-US"/>
          </a:p>
        </p:txBody>
      </p:sp>
    </p:spTree>
    <p:extLst>
      <p:ext uri="{BB962C8B-B14F-4D97-AF65-F5344CB8AC3E}">
        <p14:creationId xmlns:p14="http://schemas.microsoft.com/office/powerpoint/2010/main" val="1630963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p:sp>
      <p:sp>
        <p:nvSpPr>
          <p:cNvPr id="32771" name="Notes Placeholder 2"/>
          <p:cNvSpPr>
            <a:spLocks noGrp="1"/>
          </p:cNvSpPr>
          <p:nvPr>
            <p:ph type="body" idx="1"/>
          </p:nvPr>
        </p:nvSpPr>
        <p:spPr>
          <a:xfrm>
            <a:off x="701675" y="4416425"/>
            <a:ext cx="5607050" cy="4530805"/>
          </a:xfrm>
          <a:noFill/>
        </p:spPr>
        <p:txBody>
          <a:bodyPr/>
          <a:lstStyle/>
          <a:p>
            <a:r>
              <a:rPr lang="en-US" altLang="en-US" sz="1000">
                <a:latin typeface="+mn-lt"/>
                <a:cs typeface="Arial" pitchFamily="34" charset="0"/>
              </a:rPr>
              <a:t>There are many advantages with it comes to Tennant’s lithium-ion power source.</a:t>
            </a:r>
          </a:p>
          <a:p>
            <a:endParaRPr lang="en-US" altLang="en-US" sz="1000">
              <a:latin typeface="+mn-lt"/>
              <a:cs typeface="Arial" pitchFamily="34" charset="0"/>
            </a:endParaRPr>
          </a:p>
          <a:p>
            <a:r>
              <a:rPr lang="en-US" altLang="en-US" sz="1000" b="1" u="sng">
                <a:latin typeface="+mn-lt"/>
                <a:cs typeface="Arial" pitchFamily="34" charset="0"/>
              </a:rPr>
              <a:t>Advantages Over Fuel</a:t>
            </a:r>
          </a:p>
          <a:p>
            <a:pPr marL="171450" indent="-171450">
              <a:buFont typeface="Arial" pitchFamily="34" charset="0"/>
              <a:buChar char="•"/>
            </a:pPr>
            <a:r>
              <a:rPr lang="en-US" altLang="en-US" sz="1000">
                <a:latin typeface="+mn-lt"/>
                <a:cs typeface="Arial" pitchFamily="34" charset="0"/>
              </a:rPr>
              <a:t>Eliminates costly fuel usage</a:t>
            </a:r>
          </a:p>
          <a:p>
            <a:pPr marL="171450" indent="-171450">
              <a:buFont typeface="Arial" pitchFamily="34" charset="0"/>
              <a:buChar char="•"/>
            </a:pPr>
            <a:r>
              <a:rPr lang="en-US" altLang="en-US" sz="1000">
                <a:latin typeface="+mn-lt"/>
                <a:cs typeface="Arial" pitchFamily="34" charset="0"/>
              </a:rPr>
              <a:t>Eliminates fuels storage processes and related costs</a:t>
            </a:r>
          </a:p>
          <a:p>
            <a:pPr marL="171450" indent="-171450">
              <a:buFont typeface="Arial" pitchFamily="34" charset="0"/>
              <a:buChar char="•"/>
            </a:pPr>
            <a:r>
              <a:rPr lang="en-US" altLang="en-US" sz="1000">
                <a:latin typeface="+mn-lt"/>
                <a:cs typeface="Arial" pitchFamily="34" charset="0"/>
              </a:rPr>
              <a:t>Removes flammable fuels from the facility</a:t>
            </a:r>
          </a:p>
          <a:p>
            <a:pPr marL="171450" indent="-171450">
              <a:buFont typeface="Arial" pitchFamily="34" charset="0"/>
              <a:buChar char="•"/>
            </a:pPr>
            <a:r>
              <a:rPr lang="en-US" altLang="en-US" sz="1000">
                <a:latin typeface="+mn-lt"/>
                <a:cs typeface="Arial" pitchFamily="34" charset="0"/>
              </a:rPr>
              <a:t>Lithium-ion has no emissions</a:t>
            </a:r>
          </a:p>
          <a:p>
            <a:pPr marL="171450" indent="-171450">
              <a:buFont typeface="Arial" pitchFamily="34" charset="0"/>
              <a:buChar char="•"/>
            </a:pPr>
            <a:r>
              <a:rPr lang="en-US" altLang="en-US" sz="1000">
                <a:latin typeface="+mn-lt"/>
                <a:cs typeface="Arial" pitchFamily="34" charset="0"/>
              </a:rPr>
              <a:t>Lithium-ion machines operate at a much lower dBa</a:t>
            </a:r>
          </a:p>
          <a:p>
            <a:endParaRPr lang="en-US" altLang="en-US" sz="1000">
              <a:latin typeface="+mn-lt"/>
              <a:cs typeface="Arial" pitchFamily="34" charset="0"/>
            </a:endParaRPr>
          </a:p>
          <a:p>
            <a:r>
              <a:rPr lang="en-US" altLang="en-US" sz="1000" b="1" u="sng">
                <a:latin typeface="+mn-lt"/>
                <a:cs typeface="Arial" pitchFamily="34" charset="0"/>
              </a:rPr>
              <a:t>Advantages Over Traditional Batteries</a:t>
            </a:r>
          </a:p>
          <a:p>
            <a:pPr marL="171450" indent="-171450">
              <a:buFont typeface="Arial" pitchFamily="34" charset="0"/>
              <a:buChar char="•"/>
            </a:pPr>
            <a:r>
              <a:rPr lang="en-US" altLang="en-US" sz="1000">
                <a:latin typeface="+mn-lt"/>
                <a:cs typeface="Arial" pitchFamily="34" charset="0"/>
              </a:rPr>
              <a:t>Extremely longer life – 2000 charge cycles</a:t>
            </a:r>
          </a:p>
          <a:p>
            <a:pPr marL="171450" indent="-171450">
              <a:buFont typeface="Arial" pitchFamily="34" charset="0"/>
              <a:buChar char="•"/>
            </a:pPr>
            <a:r>
              <a:rPr lang="en-US" altLang="en-US" sz="1000">
                <a:latin typeface="+mn-lt"/>
                <a:cs typeface="Arial" pitchFamily="34" charset="0"/>
              </a:rPr>
              <a:t>Lithium-ion is more energy dense so more runtime is possible and can eliminate battery swaps</a:t>
            </a:r>
          </a:p>
          <a:p>
            <a:pPr marL="171450" indent="-171450">
              <a:buFont typeface="Arial" pitchFamily="34" charset="0"/>
              <a:buChar char="•"/>
            </a:pPr>
            <a:r>
              <a:rPr lang="en-US" altLang="en-US" sz="1000">
                <a:latin typeface="+mn-lt"/>
                <a:cs typeface="Arial" pitchFamily="34" charset="0"/>
              </a:rPr>
              <a:t>It is a maintenance-free system that does not need watering and it can be opportunity charged without reducing the battery’s life</a:t>
            </a:r>
          </a:p>
          <a:p>
            <a:pPr marL="171450" indent="-171450">
              <a:buFont typeface="Arial" pitchFamily="34" charset="0"/>
              <a:buChar char="•"/>
            </a:pPr>
            <a:r>
              <a:rPr lang="en-US" altLang="en-US" sz="1000">
                <a:latin typeface="+mn-lt"/>
                <a:cs typeface="Arial" pitchFamily="34" charset="0"/>
              </a:rPr>
              <a:t>It is more efficient to charge so charging costs are lower and it can be charged quickly</a:t>
            </a:r>
          </a:p>
          <a:p>
            <a:pPr marL="171450" indent="-171450">
              <a:buFont typeface="Arial" pitchFamily="34" charset="0"/>
              <a:buChar char="•"/>
            </a:pPr>
            <a:r>
              <a:rPr lang="en-US" altLang="en-US" sz="1000">
                <a:latin typeface="+mn-lt"/>
                <a:cs typeface="Arial" pitchFamily="34" charset="0"/>
              </a:rPr>
              <a:t>There is no acid to worry about</a:t>
            </a:r>
          </a:p>
        </p:txBody>
      </p:sp>
      <p:sp>
        <p:nvSpPr>
          <p:cNvPr id="32772" name="Slide Number Placeholder 3"/>
          <p:cNvSpPr>
            <a:spLocks noGrp="1"/>
          </p:cNvSpPr>
          <p:nvPr>
            <p:ph type="sldNum" sz="quarter" idx="5"/>
          </p:nvPr>
        </p:nvSpPr>
        <p:spPr>
          <a:noFill/>
        </p:spPr>
        <p:txBody>
          <a:bodyPr/>
          <a:lstStyle>
            <a:lvl1pPr defTabSz="931863" eaLnBrk="0" hangingPunct="0">
              <a:defRPr b="1">
                <a:solidFill>
                  <a:schemeClr val="tx1"/>
                </a:solidFill>
                <a:latin typeface="Arial" pitchFamily="34" charset="0"/>
                <a:cs typeface="Arial" pitchFamily="34" charset="0"/>
              </a:defRPr>
            </a:lvl1pPr>
            <a:lvl2pPr marL="742950" indent="-285750" defTabSz="931863" eaLnBrk="0" hangingPunct="0">
              <a:defRPr b="1">
                <a:solidFill>
                  <a:schemeClr val="tx1"/>
                </a:solidFill>
                <a:latin typeface="Arial" pitchFamily="34" charset="0"/>
                <a:cs typeface="Arial" pitchFamily="34" charset="0"/>
              </a:defRPr>
            </a:lvl2pPr>
            <a:lvl3pPr marL="1143000" indent="-228600" defTabSz="931863" eaLnBrk="0" hangingPunct="0">
              <a:defRPr b="1">
                <a:solidFill>
                  <a:schemeClr val="tx1"/>
                </a:solidFill>
                <a:latin typeface="Arial" pitchFamily="34" charset="0"/>
                <a:cs typeface="Arial" pitchFamily="34" charset="0"/>
              </a:defRPr>
            </a:lvl3pPr>
            <a:lvl4pPr marL="1600200" indent="-228600" defTabSz="931863" eaLnBrk="0" hangingPunct="0">
              <a:defRPr b="1">
                <a:solidFill>
                  <a:schemeClr val="tx1"/>
                </a:solidFill>
                <a:latin typeface="Arial" pitchFamily="34" charset="0"/>
                <a:cs typeface="Arial" pitchFamily="34" charset="0"/>
              </a:defRPr>
            </a:lvl4pPr>
            <a:lvl5pPr marL="2057400" indent="-228600" defTabSz="931863" eaLnBrk="0" hangingPunct="0">
              <a:defRPr b="1">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B0942EE-3983-4EEA-A2B4-F869A8F4F6A1}" type="slidenum">
              <a:rPr lang="en-US" altLang="en-US" b="0"/>
              <a:pPr eaLnBrk="1" hangingPunct="1"/>
              <a:t>4</a:t>
            </a:fld>
            <a:endParaRPr lang="en-US" altLang="en-US" b="0"/>
          </a:p>
        </p:txBody>
      </p:sp>
    </p:spTree>
    <p:extLst>
      <p:ext uri="{BB962C8B-B14F-4D97-AF65-F5344CB8AC3E}">
        <p14:creationId xmlns:p14="http://schemas.microsoft.com/office/powerpoint/2010/main" val="398776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The components of a battery pack are the battery management system (BMS) the cell module and cabling.</a:t>
            </a:r>
          </a:p>
          <a:p>
            <a:endParaRPr lang="en-US" sz="1000"/>
          </a:p>
          <a:p>
            <a:r>
              <a:rPr lang="en-US" sz="1000" b="1" u="sng"/>
              <a:t>Cell Module</a:t>
            </a:r>
          </a:p>
          <a:p>
            <a:r>
              <a:rPr lang="en-US" sz="1000"/>
              <a:t>The modules hold 240 lithium-ion cells.  The number of cell modules determines the over all power of the battery pack</a:t>
            </a:r>
          </a:p>
          <a:p>
            <a:endParaRPr lang="en-US" sz="1000"/>
          </a:p>
          <a:p>
            <a:r>
              <a:rPr lang="en-US" sz="1000" b="1" u="sng"/>
              <a:t>Battery Management System (BMS) And Cabling</a:t>
            </a:r>
          </a:p>
          <a:p>
            <a:r>
              <a:rPr lang="en-US" sz="1000"/>
              <a:t>The BMS is the “brains” of the system and the cabling allows constant communications in real-time between the battery and the machine.  It delivers any alerts necessary to the operator and will shut down the machine when necessary to protect the battery, machine and the operator.</a:t>
            </a:r>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7</a:t>
            </a:fld>
            <a:endParaRPr lang="en-US" altLang="en-US"/>
          </a:p>
        </p:txBody>
      </p:sp>
    </p:spTree>
    <p:extLst>
      <p:ext uri="{BB962C8B-B14F-4D97-AF65-F5344CB8AC3E}">
        <p14:creationId xmlns:p14="http://schemas.microsoft.com/office/powerpoint/2010/main" val="236734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58126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As you know there are several power sources in the marketplace, and there is a place for all of them depending on the customer’s needs, budget and operator skill set.  While the lithium-ion battery has the highest initial cost, it comes with a number of benefits that make lithium-ion a great choice at a great value.</a:t>
            </a:r>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9</a:t>
            </a:fld>
            <a:endParaRPr lang="en-US" altLang="en-US"/>
          </a:p>
        </p:txBody>
      </p:sp>
    </p:spTree>
    <p:extLst>
      <p:ext uri="{BB962C8B-B14F-4D97-AF65-F5344CB8AC3E}">
        <p14:creationId xmlns:p14="http://schemas.microsoft.com/office/powerpoint/2010/main" val="280193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Another advantage of lithium-ion batteries is longevity of the battery and how well it holds its state of charge throughout its life and during the actual cleaning period.  As you can see from this chart, lithium-ion compares favorably over traditional wet batteries on both counts.</a:t>
            </a:r>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10</a:t>
            </a:fld>
            <a:endParaRPr lang="en-US" altLang="en-US"/>
          </a:p>
        </p:txBody>
      </p:sp>
    </p:spTree>
    <p:extLst>
      <p:ext uri="{BB962C8B-B14F-4D97-AF65-F5344CB8AC3E}">
        <p14:creationId xmlns:p14="http://schemas.microsoft.com/office/powerpoint/2010/main" val="3156567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can see, Tennant offers a variety of lithium-ion batteries that have significantly more runtime options and can be charged more quickly.  This allows you to choose the battery that best fits your operations</a:t>
            </a:r>
          </a:p>
          <a:p>
            <a:r>
              <a:rPr lang="en-US"/>
              <a:t>It should be noted that there is a specific charger for lithium-ion batteries.  Please make sure you select the right charger.</a:t>
            </a:r>
            <a:endParaRPr lang="en-US" sz="1200" kern="1200">
              <a:solidFill>
                <a:schemeClr val="tx1"/>
              </a:solidFill>
              <a:effectLst/>
              <a:latin typeface="+mn-lt"/>
              <a:ea typeface="+mn-ea"/>
              <a:cs typeface="+mn-cs"/>
            </a:endParaRPr>
          </a:p>
          <a:p>
            <a:pPr rtl="0" eaLnBrk="1" fontAlgn="ctr" latinLnBrk="0" hangingPunct="1"/>
            <a:endParaRPr lang="en-US" sz="1200" kern="1200">
              <a:solidFill>
                <a:schemeClr val="tx1"/>
              </a:solidFill>
              <a:latin typeface="+mn-lt"/>
              <a:ea typeface="+mn-ea"/>
              <a:cs typeface="+mn-cs"/>
            </a:endParaRPr>
          </a:p>
          <a:p>
            <a:pPr rtl="0" eaLnBrk="1" fontAlgn="ctr" latinLnBrk="0" hangingPunct="1"/>
            <a:endParaRPr lang="en-US" sz="1200" kern="120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11</a:t>
            </a:fld>
            <a:endParaRPr lang="en-US" altLang="en-US"/>
          </a:p>
        </p:txBody>
      </p:sp>
    </p:spTree>
    <p:extLst>
      <p:ext uri="{BB962C8B-B14F-4D97-AF65-F5344CB8AC3E}">
        <p14:creationId xmlns:p14="http://schemas.microsoft.com/office/powerpoint/2010/main" val="1812112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We have been asked, “can I put in someone else’s lithium battery in a Tennant machine.”  The short answer is yes you can but there may be trade-offs.  The main trade-off is the “other” battery is not integrated with the machine.  This can mean:</a:t>
            </a:r>
          </a:p>
          <a:p>
            <a:endParaRPr lang="en-US" sz="1000"/>
          </a:p>
          <a:p>
            <a:r>
              <a:rPr lang="en-US" sz="1000"/>
              <a:t>The battery may be not hooked up to the battery discharge indicator (BDI).  In many cases the BDI will be on the battery,  In this case, the operator will not have the state of charge right in from of them.  Instead the operator will need to stop working and check the battery to understand how much power they have left in the battery.</a:t>
            </a:r>
          </a:p>
          <a:p>
            <a:pPr marL="171450" indent="-171450">
              <a:buFont typeface="Arial" pitchFamily="34" charset="0"/>
              <a:buChar char="•"/>
            </a:pPr>
            <a:r>
              <a:rPr lang="en-US" sz="1000"/>
              <a:t>With our lithium-ion battery, the scrub head will shut off at 95% depth of discharge (DOD).  This allows the operator enough power to get the machine back to a charging area with out shutting down the machine.  The other battery will not be able to do that and could leave the machine stranded away from a charging area.</a:t>
            </a:r>
          </a:p>
          <a:p>
            <a:pPr marL="171450" indent="-171450">
              <a:buFont typeface="Arial" pitchFamily="34" charset="0"/>
              <a:buChar char="•"/>
            </a:pPr>
            <a:r>
              <a:rPr lang="en-US" sz="1000"/>
              <a:t>The Tennant battery is constantly communicating with the machine.  This may not be the case with another lithium battery and could cause some performance problems.</a:t>
            </a:r>
          </a:p>
          <a:p>
            <a:pPr marL="171450" indent="-171450">
              <a:buFont typeface="Arial" pitchFamily="34" charset="0"/>
              <a:buChar char="•"/>
            </a:pPr>
            <a:r>
              <a:rPr lang="en-US" sz="1000"/>
              <a:t>The Tenant lithium-ion battery is backed by our service team.  If something goes wrong with the 3</a:t>
            </a:r>
            <a:r>
              <a:rPr lang="en-US" sz="1000" baseline="30000"/>
              <a:t>rd </a:t>
            </a:r>
            <a:r>
              <a:rPr lang="en-US" sz="1000" baseline="0"/>
              <a:t>party</a:t>
            </a:r>
            <a:r>
              <a:rPr lang="en-US" sz="1000" baseline="30000"/>
              <a:t> </a:t>
            </a:r>
            <a:r>
              <a:rPr lang="en-US" sz="1000"/>
              <a:t>battery, the customer will need to work with them to resolve the issue.  Additionally, if the customer or 3</a:t>
            </a:r>
            <a:r>
              <a:rPr lang="en-US" sz="1000" baseline="30000"/>
              <a:t>rd</a:t>
            </a:r>
            <a:r>
              <a:rPr lang="en-US" sz="1000"/>
              <a:t> party battery provider modifies the machine in an attempt to integrate some of its features, the customers runs the risk of voiding the Tennant machine warranty.</a:t>
            </a:r>
          </a:p>
          <a:p>
            <a:pPr marL="0" indent="0">
              <a:buFont typeface="Arial" pitchFamily="34" charset="0"/>
              <a:buNone/>
            </a:pPr>
            <a:endParaRPr lang="en-US" sz="1000"/>
          </a:p>
          <a:p>
            <a:pPr marL="0" indent="0">
              <a:buFont typeface="Arial" pitchFamily="34" charset="0"/>
              <a:buNone/>
            </a:pPr>
            <a:r>
              <a:rPr lang="en-US" sz="1000"/>
              <a:t>Additionally, the Tennant lithium-ion battery is designed to maximize the available space in the battery compartment, which means more runtime.</a:t>
            </a:r>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12</a:t>
            </a:fld>
            <a:endParaRPr lang="en-US" altLang="en-US"/>
          </a:p>
        </p:txBody>
      </p:sp>
    </p:spTree>
    <p:extLst>
      <p:ext uri="{BB962C8B-B14F-4D97-AF65-F5344CB8AC3E}">
        <p14:creationId xmlns:p14="http://schemas.microsoft.com/office/powerpoint/2010/main" val="2906432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247876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267200"/>
          </a:xfrm>
          <a:prstGeom prst="rect">
            <a:avLst/>
          </a:prstGeo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a:t>
            </a:r>
          </a:p>
        </p:txBody>
      </p:sp>
      <p:sp>
        <p:nvSpPr>
          <p:cNvPr id="10" name="Title Placeholder 1"/>
          <p:cNvSpPr>
            <a:spLocks noGrp="1"/>
          </p:cNvSpPr>
          <p:nvPr>
            <p:ph type="title"/>
          </p:nvPr>
        </p:nvSpPr>
        <p:spPr>
          <a:xfrm>
            <a:off x="457200" y="986411"/>
            <a:ext cx="8229600" cy="543325"/>
          </a:xfrm>
          <a:prstGeom prst="rect">
            <a:avLst/>
          </a:prstGeom>
        </p:spPr>
        <p:txBody>
          <a:bodyPr rtlCol="0">
            <a:normAutofit/>
          </a:bodyPr>
          <a:lstStyle/>
          <a:p>
            <a:r>
              <a:rPr lang="en-US"/>
              <a:t>Click to edit</a:t>
            </a:r>
          </a:p>
        </p:txBody>
      </p:sp>
    </p:spTree>
    <p:extLst>
      <p:ext uri="{BB962C8B-B14F-4D97-AF65-F5344CB8AC3E}">
        <p14:creationId xmlns:p14="http://schemas.microsoft.com/office/powerpoint/2010/main" val="34118918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2" name="Picture 2" descr="X:\zzz LIBRARIES\LOGO LIBRARY\Tennant (TEN)\_Tennant\Tennant logo_sq_color_RGB.jpg"/>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8156450" y="0"/>
            <a:ext cx="987552" cy="987552"/>
          </a:xfrm>
          <a:prstGeom prst="rect">
            <a:avLst/>
          </a:prstGeom>
          <a:ln>
            <a:noFill/>
          </a:ln>
          <a:effectLst/>
          <a:extLst>
            <a:ext uri="{909E8E84-426E-40dd-AFC4-6F175D3DCCD1}">
              <a14:hiddenFill xmlns:a14="http://schemas.microsoft.com/office/drawing/2010/main" xmlns=""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Lst>
        </p:spPr>
      </p:pic>
    </p:spTree>
    <p:extLst>
      <p:ext uri="{BB962C8B-B14F-4D97-AF65-F5344CB8AC3E}">
        <p14:creationId xmlns:p14="http://schemas.microsoft.com/office/powerpoint/2010/main" val="28246238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1221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6" name="Content Placeholder 2"/>
          <p:cNvSpPr>
            <a:spLocks noGrp="1"/>
          </p:cNvSpPr>
          <p:nvPr>
            <p:ph sz="half" idx="11"/>
          </p:nvPr>
        </p:nvSpPr>
        <p:spPr>
          <a:xfrm>
            <a:off x="488083" y="1524700"/>
            <a:ext cx="8121254" cy="4568824"/>
          </a:xfrm>
          <a:prstGeom prst="rect">
            <a:avLst/>
          </a:prstGeom>
        </p:spPr>
        <p:txBody>
          <a:bodyPr/>
          <a:lstStyle>
            <a:lvl1pPr>
              <a:spcBef>
                <a:spcPct val="0"/>
              </a:spcBef>
              <a:defRPr>
                <a:solidFill>
                  <a:schemeClr val="accent2"/>
                </a:solidFill>
              </a:defRPr>
            </a:lvl1pPr>
            <a:lvl2pPr marL="517525" indent="-285750">
              <a:spcBef>
                <a:spcPct val="0"/>
              </a:spcBef>
              <a:buFont typeface="Arial" pitchFamily="34" charset="0"/>
              <a:buChar char="–"/>
              <a:defRPr>
                <a:solidFill>
                  <a:schemeClr val="accent2"/>
                </a:solidFill>
              </a:defRPr>
            </a:lvl2pPr>
            <a:lvl3pPr marL="690563" indent="-173038">
              <a:spcBef>
                <a:spcPct val="0"/>
              </a:spcBef>
              <a:buClr>
                <a:schemeClr val="accent1"/>
              </a:buClr>
              <a:defRPr>
                <a:solidFill>
                  <a:schemeClr val="accent2"/>
                </a:solidFill>
              </a:defRPr>
            </a:lvl3pPr>
            <a:lvl4pPr marL="801688" indent="-171450">
              <a:spcBef>
                <a:spcPct val="0"/>
              </a:spcBef>
              <a:buClr>
                <a:schemeClr val="accent1"/>
              </a:buClr>
              <a:defRPr>
                <a:solidFill>
                  <a:schemeClr val="accent2"/>
                </a:solidFill>
              </a:defRPr>
            </a:lvl4pPr>
            <a:lvl5pPr>
              <a:spcBef>
                <a:spcPct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a:xfrm>
            <a:off x="491082" y="502496"/>
            <a:ext cx="6747919" cy="583321"/>
          </a:xfrm>
        </p:spPr>
        <p:txBody>
          <a:bodyPr/>
          <a:lstStyle>
            <a:lvl1pP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65857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946275"/>
            <a:ext cx="82296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Date Placeholder 3"/>
          <p:cNvSpPr>
            <a:spLocks noGrp="1"/>
          </p:cNvSpPr>
          <p:nvPr>
            <p:ph type="dt" sz="half" idx="2"/>
          </p:nvPr>
        </p:nvSpPr>
        <p:spPr>
          <a:xfrm>
            <a:off x="457200" y="6569075"/>
            <a:ext cx="2133600" cy="2889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ct val="0"/>
              </a:spcBef>
              <a:spcAft>
                <a:spcPct val="0"/>
              </a:spcAft>
              <a:buClrTx/>
              <a:buSzTx/>
              <a:buFontTx/>
              <a:buNone/>
              <a:defRPr sz="700">
                <a:solidFill>
                  <a:schemeClr val="tx1">
                    <a:tint val="75000"/>
                  </a:schemeClr>
                </a:solidFill>
                <a:latin typeface="Arial" pitchFamily="34" charset="0"/>
                <a:cs typeface="Arial" pitchFamily="34" charset="0"/>
              </a:defRPr>
            </a:lvl1pPr>
          </a:lstStyle>
          <a:p>
            <a:pPr>
              <a:defRPr/>
            </a:pPr>
            <a:endParaRPr lang="en-US"/>
          </a:p>
        </p:txBody>
      </p:sp>
      <p:sp>
        <p:nvSpPr>
          <p:cNvPr id="14" name="Footer Placeholder 4"/>
          <p:cNvSpPr>
            <a:spLocks noGrp="1"/>
          </p:cNvSpPr>
          <p:nvPr>
            <p:ph type="ftr" sz="quarter" idx="3"/>
          </p:nvPr>
        </p:nvSpPr>
        <p:spPr>
          <a:xfrm>
            <a:off x="3124200" y="6569075"/>
            <a:ext cx="2895600" cy="288925"/>
          </a:xfrm>
          <a:prstGeom prst="rect">
            <a:avLst/>
          </a:prstGeom>
        </p:spPr>
        <p:txBody>
          <a:bodyPr vert="horz" lIns="91440" tIns="45720" rIns="91440" bIns="45720" rtlCol="0" anchor="ctr"/>
          <a:lstStyle>
            <a:lvl1pPr algn="ctr" eaLnBrk="1" fontAlgn="auto" hangingPunct="1">
              <a:spcBef>
                <a:spcPct val="0"/>
              </a:spcBef>
              <a:spcAft>
                <a:spcPct val="0"/>
              </a:spcAft>
              <a:defRPr sz="800" b="1">
                <a:solidFill>
                  <a:schemeClr val="accent6">
                    <a:lumMod val="75000"/>
                  </a:schemeClr>
                </a:solidFill>
                <a:latin typeface="Arial" pitchFamily="34" charset="0"/>
                <a:cs typeface="Arial" pitchFamily="34" charset="0"/>
              </a:defRPr>
            </a:lvl1pPr>
          </a:lstStyle>
          <a:p>
            <a:pPr>
              <a:defRPr/>
            </a:pPr>
            <a:endParaRPr lang="en-US"/>
          </a:p>
        </p:txBody>
      </p:sp>
      <p:sp>
        <p:nvSpPr>
          <p:cNvPr id="15" name="Slide Number Placeholder 5"/>
          <p:cNvSpPr>
            <a:spLocks noGrp="1"/>
          </p:cNvSpPr>
          <p:nvPr>
            <p:ph type="sldNum" sz="quarter" idx="4"/>
          </p:nvPr>
        </p:nvSpPr>
        <p:spPr>
          <a:xfrm>
            <a:off x="6553200" y="6569075"/>
            <a:ext cx="2133600" cy="2889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a:solidFill>
                  <a:srgbClr val="898989"/>
                </a:solidFill>
                <a:latin typeface="Arial" pitchFamily="34" charset="0"/>
              </a:defRPr>
            </a:lvl1pPr>
          </a:lstStyle>
          <a:p>
            <a:pPr>
              <a:defRPr/>
            </a:pPr>
            <a:r>
              <a:rPr lang="en-US" altLang="en-US"/>
              <a:t> </a:t>
            </a:r>
          </a:p>
        </p:txBody>
      </p:sp>
      <p:pic>
        <p:nvPicPr>
          <p:cNvPr id="1030" name="Picture 7"/>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bwMode="auto">
          <a:xfrm>
            <a:off x="8162925" y="0"/>
            <a:ext cx="9810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3175" y="0"/>
            <a:ext cx="177800" cy="1219200"/>
          </a:xfrm>
          <a:prstGeom prst="rect">
            <a:avLst/>
          </a:prstGeom>
          <a:solidFill>
            <a:srgbClr val="C1E3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userDrawn="1"/>
        </p:nvSpPr>
        <p:spPr>
          <a:xfrm>
            <a:off x="0" y="981075"/>
            <a:ext cx="9144000" cy="514350"/>
          </a:xfrm>
          <a:prstGeom prst="rect">
            <a:avLst/>
          </a:prstGeom>
          <a:solidFill>
            <a:srgbClr val="46B9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3" name="Title Placeholder 1"/>
          <p:cNvSpPr>
            <a:spLocks noGrp="1"/>
          </p:cNvSpPr>
          <p:nvPr>
            <p:ph type="title"/>
          </p:nvPr>
        </p:nvSpPr>
        <p:spPr bwMode="auto">
          <a:xfrm>
            <a:off x="457200" y="985838"/>
            <a:ext cx="82296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a:t>
            </a:r>
          </a:p>
        </p:txBody>
      </p:sp>
      <p:sp>
        <p:nvSpPr>
          <p:cNvPr id="12" name="TextBox 11"/>
          <p:cNvSpPr txBox="1"/>
          <p:nvPr userDrawn="1"/>
        </p:nvSpPr>
        <p:spPr>
          <a:xfrm>
            <a:off x="354013" y="688975"/>
            <a:ext cx="5003800" cy="274320"/>
          </a:xfrm>
          <a:prstGeom prst="rect">
            <a:avLst/>
          </a:prstGeom>
          <a:noFill/>
          <a:ln>
            <a:noFill/>
          </a:ln>
        </p:spPr>
        <p:txBody>
          <a:bodyPr>
            <a:spAutoFit/>
          </a:bodyPr>
          <a:lstStyle/>
          <a:p>
            <a:pPr>
              <a:defRPr/>
            </a:pPr>
            <a:r>
              <a:rPr lang="fr-FR" sz="1200" b="0" i="0" strike="noStrike" cap="none" spc="200" baseline="0">
                <a:solidFill>
                  <a:srgbClr val="A6A6A6"/>
                </a:solidFill>
                <a:effectLst/>
                <a:latin typeface="Calibri"/>
                <a:ea typeface="Calibri"/>
                <a:cs typeface="Calibri"/>
              </a:rPr>
              <a:t>POUR UN MONDE PLUS PROPRE, PLUS SÛR ET PLUS SAIN.</a:t>
            </a:r>
          </a:p>
        </p:txBody>
      </p:sp>
      <p:sp>
        <p:nvSpPr>
          <p:cNvPr id="11" name="TextBox 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51976B8-70D8-448C-914E-7387A289CE64}"/>
              </a:ext>
            </a:extLst>
          </p:cNvPr>
          <p:cNvSpPr txBox="1"/>
          <p:nvPr userDrawn="1"/>
        </p:nvSpPr>
        <p:spPr>
          <a:xfrm>
            <a:off x="7620001" y="6666924"/>
            <a:ext cx="1590261" cy="198120"/>
          </a:xfrm>
          <a:prstGeom prst="rect">
            <a:avLst/>
          </a:prstGeom>
          <a:noFill/>
        </p:spPr>
        <p:txBody>
          <a:bodyPr wrap="square" rtlCol="0">
            <a:spAutoFit/>
          </a:bodyPr>
          <a:lstStyle/>
          <a:p>
            <a:pPr algn="r"/>
            <a:r>
              <a:rPr lang="fr-FR" sz="700" b="0" i="1" strike="noStrike" cap="none" spc="0" baseline="0">
                <a:solidFill>
                  <a:srgbClr val="808080"/>
                </a:solidFill>
                <a:effectLst/>
                <a:latin typeface="Calibri"/>
                <a:ea typeface="Calibri"/>
                <a:cs typeface="Calibri"/>
              </a:rPr>
              <a:t>©2022 The Tennant Company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ransition/>
  <p:hf hdr="0"/>
  <p:txStyles>
    <p:title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a:cs typeface="Arial"/>
        </a:defRPr>
      </a:lvl2pPr>
      <a:lvl3pPr algn="l" rtl="0" eaLnBrk="0" fontAlgn="base" hangingPunct="0">
        <a:spcBef>
          <a:spcPct val="0"/>
        </a:spcBef>
        <a:spcAft>
          <a:spcPct val="0"/>
        </a:spcAft>
        <a:defRPr sz="2400">
          <a:solidFill>
            <a:schemeClr val="bg1"/>
          </a:solidFill>
          <a:latin typeface="Arial"/>
          <a:cs typeface="Arial"/>
        </a:defRPr>
      </a:lvl3pPr>
      <a:lvl4pPr algn="l" rtl="0" eaLnBrk="0" fontAlgn="base" hangingPunct="0">
        <a:spcBef>
          <a:spcPct val="0"/>
        </a:spcBef>
        <a:spcAft>
          <a:spcPct val="0"/>
        </a:spcAft>
        <a:defRPr sz="2400">
          <a:solidFill>
            <a:schemeClr val="bg1"/>
          </a:solidFill>
          <a:latin typeface="Arial"/>
          <a:cs typeface="Arial"/>
        </a:defRPr>
      </a:lvl4pPr>
      <a:lvl5pPr algn="l" rtl="0" eaLnBrk="0" fontAlgn="base" hangingPunct="0">
        <a:spcBef>
          <a:spcPct val="0"/>
        </a:spcBef>
        <a:spcAft>
          <a:spcPct val="0"/>
        </a:spcAft>
        <a:defRPr sz="2400">
          <a:solidFill>
            <a:schemeClr val="bg1"/>
          </a:solidFill>
          <a:latin typeface="Arial"/>
          <a:cs typeface="Arial"/>
        </a:defRPr>
      </a:lvl5pPr>
      <a:lvl6pPr marL="457200" algn="l" rtl="0" fontAlgn="base">
        <a:spcBef>
          <a:spcPct val="0"/>
        </a:spcBef>
        <a:spcAft>
          <a:spcPct val="0"/>
        </a:spcAft>
        <a:defRPr sz="2400">
          <a:solidFill>
            <a:schemeClr val="bg1"/>
          </a:solidFill>
          <a:latin typeface="Arial"/>
          <a:cs typeface="Arial"/>
        </a:defRPr>
      </a:lvl6pPr>
      <a:lvl7pPr marL="914400" algn="l" rtl="0" fontAlgn="base">
        <a:spcBef>
          <a:spcPct val="0"/>
        </a:spcBef>
        <a:spcAft>
          <a:spcPct val="0"/>
        </a:spcAft>
        <a:defRPr sz="2400">
          <a:solidFill>
            <a:schemeClr val="bg1"/>
          </a:solidFill>
          <a:latin typeface="Arial"/>
          <a:cs typeface="Arial"/>
        </a:defRPr>
      </a:lvl7pPr>
      <a:lvl8pPr marL="1371600" algn="l" rtl="0" fontAlgn="base">
        <a:spcBef>
          <a:spcPct val="0"/>
        </a:spcBef>
        <a:spcAft>
          <a:spcPct val="0"/>
        </a:spcAft>
        <a:defRPr sz="2400">
          <a:solidFill>
            <a:schemeClr val="bg1"/>
          </a:solidFill>
          <a:latin typeface="Arial"/>
          <a:cs typeface="Arial"/>
        </a:defRPr>
      </a:lvl8pPr>
      <a:lvl9pPr marL="1828800" algn="l" rtl="0" fontAlgn="base">
        <a:spcBef>
          <a:spcPct val="0"/>
        </a:spcBef>
        <a:spcAft>
          <a:spcPct val="0"/>
        </a:spcAft>
        <a:defRPr sz="2400">
          <a:solidFill>
            <a:schemeClr val="bg1"/>
          </a:solidFill>
          <a:latin typeface="Arial"/>
          <a:cs typeface="Arial"/>
        </a:defRPr>
      </a:lvl9pPr>
    </p:titleStyle>
    <p:bodyStyle>
      <a:lvl1pPr marL="342900" indent="-3429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16.pn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jpeg"/><Relationship Id="rId10" Type="http://schemas.openxmlformats.org/officeDocument/2006/relationships/image" Target="../media/image22.jpeg"/><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69343" y="1760561"/>
            <a:ext cx="8117457" cy="1226515"/>
          </a:xfrm>
          <a:prstGeom prst="rect">
            <a:avLst/>
          </a:prstGeom>
          <a:noFill/>
        </p:spPr>
        <p:txBody>
          <a:bodyPr wrap="square" rtlCol="0">
            <a:spAutoFit/>
          </a:bodyPr>
          <a:lstStyle/>
          <a:p>
            <a:pPr>
              <a:lnSpc>
                <a:spcPct val="80000"/>
              </a:lnSpc>
              <a:spcBef>
                <a:spcPct val="0"/>
              </a:spcBef>
              <a:buFontTx/>
              <a:buNone/>
            </a:pPr>
            <a:r>
              <a:rPr lang="fr-FR" sz="7200" b="1" i="0" strike="noStrike" cap="none" spc="0" baseline="0">
                <a:solidFill>
                  <a:srgbClr val="009AC7"/>
                </a:solidFill>
                <a:effectLst/>
                <a:latin typeface="Calibri"/>
                <a:ea typeface="Calibri"/>
                <a:cs typeface="Calibri"/>
              </a:rPr>
              <a:t>AMR Lithium-ion</a:t>
            </a:r>
            <a:r>
              <a:rPr lang="fr-FR" sz="1800" b="1" i="0" strike="noStrike" cap="none" spc="0" baseline="0">
                <a:solidFill>
                  <a:srgbClr val="009AC7"/>
                </a:solidFill>
                <a:effectLst/>
                <a:latin typeface="Calibri"/>
                <a:ea typeface="Calibri"/>
                <a:cs typeface="Calibri"/>
              </a:rPr>
              <a:t> </a:t>
            </a:r>
          </a:p>
          <a:p>
            <a:pPr>
              <a:lnSpc>
                <a:spcPct val="80000"/>
              </a:lnSpc>
              <a:spcBef>
                <a:spcPct val="0"/>
              </a:spcBef>
              <a:buFontTx/>
              <a:buNone/>
            </a:pPr>
            <a:r>
              <a:rPr lang="fr-FR" sz="2000" b="1" i="0" strike="noStrike" cap="none" spc="0" baseline="0">
                <a:solidFill>
                  <a:srgbClr val="009AC7"/>
                </a:solidFill>
                <a:effectLst/>
                <a:latin typeface="Calibri"/>
                <a:ea typeface="Calibri"/>
                <a:cs typeface="Calibri"/>
              </a:rPr>
              <a:t>SOURCE D’ENERGIE</a:t>
            </a:r>
            <a:endParaRPr lang="en-US" altLang="en-US" sz="2000" b="1">
              <a:solidFill>
                <a:srgbClr val="009AC7"/>
              </a:solidFill>
              <a:cs typeface="Arial" pitchFamily="34" charset="0"/>
            </a:endParaRPr>
          </a:p>
        </p:txBody>
      </p:sp>
      <p:sp>
        <p:nvSpPr>
          <p:cNvPr id="5" name="Title 1"/>
          <p:cNvSpPr txBox="1"/>
          <p:nvPr/>
        </p:nvSpPr>
        <p:spPr>
          <a:xfrm>
            <a:off x="457200" y="982639"/>
            <a:ext cx="8229600" cy="518615"/>
          </a:xfrm>
          <a:prstGeom prst="rect">
            <a:avLst/>
          </a:prstGeom>
        </p:spPr>
        <p:txBody>
          <a:bodyPr>
            <a:normAutofit/>
          </a:bodyPr>
          <a:lst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a:cs typeface="Arial"/>
              </a:defRPr>
            </a:lvl2pPr>
            <a:lvl3pPr algn="l" rtl="0" eaLnBrk="0" fontAlgn="base" hangingPunct="0">
              <a:spcBef>
                <a:spcPct val="0"/>
              </a:spcBef>
              <a:spcAft>
                <a:spcPct val="0"/>
              </a:spcAft>
              <a:defRPr sz="2400">
                <a:solidFill>
                  <a:schemeClr val="bg1"/>
                </a:solidFill>
                <a:latin typeface="Arial"/>
                <a:cs typeface="Arial"/>
              </a:defRPr>
            </a:lvl3pPr>
            <a:lvl4pPr algn="l" rtl="0" eaLnBrk="0" fontAlgn="base" hangingPunct="0">
              <a:spcBef>
                <a:spcPct val="0"/>
              </a:spcBef>
              <a:spcAft>
                <a:spcPct val="0"/>
              </a:spcAft>
              <a:defRPr sz="2400">
                <a:solidFill>
                  <a:schemeClr val="bg1"/>
                </a:solidFill>
                <a:latin typeface="Arial"/>
                <a:cs typeface="Arial"/>
              </a:defRPr>
            </a:lvl4pPr>
            <a:lvl5pPr algn="l" rtl="0" eaLnBrk="0" fontAlgn="base" hangingPunct="0">
              <a:spcBef>
                <a:spcPct val="0"/>
              </a:spcBef>
              <a:spcAft>
                <a:spcPct val="0"/>
              </a:spcAft>
              <a:defRPr sz="2400">
                <a:solidFill>
                  <a:schemeClr val="bg1"/>
                </a:solidFill>
                <a:latin typeface="Arial"/>
                <a:cs typeface="Arial"/>
              </a:defRPr>
            </a:lvl5pPr>
            <a:lvl6pPr marL="457200" algn="l" rtl="0" fontAlgn="base">
              <a:spcBef>
                <a:spcPct val="0"/>
              </a:spcBef>
              <a:spcAft>
                <a:spcPct val="0"/>
              </a:spcAft>
              <a:defRPr sz="2400">
                <a:solidFill>
                  <a:schemeClr val="bg1"/>
                </a:solidFill>
                <a:latin typeface="Arial"/>
                <a:cs typeface="Arial"/>
              </a:defRPr>
            </a:lvl6pPr>
            <a:lvl7pPr marL="914400" algn="l" rtl="0" fontAlgn="base">
              <a:spcBef>
                <a:spcPct val="0"/>
              </a:spcBef>
              <a:spcAft>
                <a:spcPct val="0"/>
              </a:spcAft>
              <a:defRPr sz="2400">
                <a:solidFill>
                  <a:schemeClr val="bg1"/>
                </a:solidFill>
                <a:latin typeface="Arial"/>
                <a:cs typeface="Arial"/>
              </a:defRPr>
            </a:lvl7pPr>
            <a:lvl8pPr marL="1371600" algn="l" rtl="0" fontAlgn="base">
              <a:spcBef>
                <a:spcPct val="0"/>
              </a:spcBef>
              <a:spcAft>
                <a:spcPct val="0"/>
              </a:spcAft>
              <a:defRPr sz="2400">
                <a:solidFill>
                  <a:schemeClr val="bg1"/>
                </a:solidFill>
                <a:latin typeface="Arial"/>
                <a:cs typeface="Arial"/>
              </a:defRPr>
            </a:lvl8pPr>
            <a:lvl9pPr marL="1828800" algn="l" rtl="0" fontAlgn="base">
              <a:spcBef>
                <a:spcPct val="0"/>
              </a:spcBef>
              <a:spcAft>
                <a:spcPct val="0"/>
              </a:spcAft>
              <a:defRPr sz="2400">
                <a:solidFill>
                  <a:schemeClr val="bg1"/>
                </a:solidFill>
                <a:latin typeface="Arial"/>
                <a:cs typeface="Arial"/>
              </a:defRPr>
            </a:lvl9pPr>
          </a:lstStyle>
          <a:p>
            <a:pPr eaLnBrk="1" hangingPunct="1"/>
            <a:r>
              <a:rPr lang="fr-FR" sz="2400" b="0" i="0" strike="noStrike" cap="none" spc="0" baseline="0">
                <a:solidFill>
                  <a:srgbClr val="FFFFFF"/>
                </a:solidFill>
                <a:effectLst/>
                <a:latin typeface="Arial"/>
                <a:ea typeface="Arial"/>
                <a:cs typeface="Arial"/>
              </a:rPr>
              <a:t>Guide des applications et des solutions de produits </a:t>
            </a:r>
          </a:p>
        </p:txBody>
      </p:sp>
      <p:pic>
        <p:nvPicPr>
          <p:cNvPr id="6" name="Pictur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6661A88-45F1-4AD1-8FEA-23F8BAEE5D42}"/>
              </a:ext>
            </a:extLst>
          </p:cNvPr>
          <p:cNvPicPr>
            <a:picLocks noChangeAspect="1"/>
          </p:cNvPicPr>
          <p:nvPr/>
        </p:nvPicPr>
        <p:blipFill>
          <a:blip r:embed="rId2"/>
          <a:srcRect b="27526"/>
          <a:stretch>
            <a:fillRect/>
          </a:stretch>
        </p:blipFill>
        <p:spPr>
          <a:xfrm>
            <a:off x="1349111" y="3429000"/>
            <a:ext cx="6445778" cy="2260786"/>
          </a:xfrm>
          <a:prstGeom prst="rect">
            <a:avLst/>
          </a:prstGeom>
        </p:spPr>
      </p:pic>
    </p:spTree>
    <p:extLst>
      <p:ext uri="{BB962C8B-B14F-4D97-AF65-F5344CB8AC3E}">
        <p14:creationId xmlns:p14="http://schemas.microsoft.com/office/powerpoint/2010/main" val="248817194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BEE4CB0-5CE4-47AB-90BC-CDD94DC6D81C}"/>
              </a:ext>
            </a:extLst>
          </p:cNvPr>
          <p:cNvSpPr>
            <a:spLocks noGrp="1"/>
          </p:cNvSpPr>
          <p:nvPr>
            <p:ph type="title"/>
          </p:nvPr>
        </p:nvSpPr>
        <p:spPr>
          <a:xfrm>
            <a:off x="258026" y="973184"/>
            <a:ext cx="11314090" cy="543325"/>
          </a:xfrm>
        </p:spPr>
        <p:txBody>
          <a:bodyPr>
            <a:noAutofit/>
          </a:bodyPr>
          <a:lstStyle/>
          <a:p>
            <a:r>
              <a:rPr lang="fr-FR" sz="1800" b="0" i="0" strike="noStrike" cap="none" spc="0" baseline="0" dirty="0">
                <a:solidFill>
                  <a:srgbClr val="FFFFFF"/>
                </a:solidFill>
                <a:effectLst/>
                <a:latin typeface="Arial"/>
                <a:ea typeface="Arial"/>
                <a:cs typeface="Arial"/>
              </a:rPr>
              <a:t>Les batteries au Lithium-ion comparées aux batteries au plomb-acide : Performance</a:t>
            </a:r>
          </a:p>
        </p:txBody>
      </p:sp>
      <p:sp>
        <p:nvSpPr>
          <p:cNvPr id="2" name="Rectang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EE4B59E-84C5-45F7-BA5E-0996D14B03D5}"/>
              </a:ext>
            </a:extLst>
          </p:cNvPr>
          <p:cNvSpPr/>
          <p:nvPr/>
        </p:nvSpPr>
        <p:spPr>
          <a:xfrm>
            <a:off x="13745" y="6629885"/>
            <a:ext cx="7954419" cy="251460"/>
          </a:xfrm>
          <a:prstGeom prst="rect">
            <a:avLst/>
          </a:prstGeom>
        </p:spPr>
        <p:txBody>
          <a:bodyPr wrap="square">
            <a:spAutoFit/>
          </a:bodyPr>
          <a:lstStyle/>
          <a:p>
            <a:r>
              <a:rPr lang="fr-FR" sz="1050" b="0" i="0" strike="noStrike" cap="none" spc="0" baseline="0">
                <a:solidFill>
                  <a:srgbClr val="595959"/>
                </a:solidFill>
                <a:effectLst/>
                <a:latin typeface="Calibri"/>
                <a:ea typeface="Calibri"/>
                <a:cs typeface="Calibri"/>
              </a:rPr>
              <a:t>Basé sur les données des essais internes de Tennant. À des fins de comparaisons générales uniquement.</a:t>
            </a:r>
          </a:p>
        </p:txBody>
      </p:sp>
      <p:grpSp>
        <p:nvGrpSpPr>
          <p:cNvPr id="183" name="Group 18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9EEBB13-8AC1-4121-9D63-D21CEE4B5DC8}"/>
              </a:ext>
            </a:extLst>
          </p:cNvPr>
          <p:cNvGrpSpPr>
            <a:grpSpLocks noChangeAspect="1"/>
          </p:cNvGrpSpPr>
          <p:nvPr/>
        </p:nvGrpSpPr>
        <p:grpSpPr>
          <a:xfrm>
            <a:off x="463520" y="3197448"/>
            <a:ext cx="5135204" cy="3418746"/>
            <a:chOff x="1436988" y="2282192"/>
            <a:chExt cx="7133331" cy="4858263"/>
          </a:xfrm>
        </p:grpSpPr>
        <p:sp>
          <p:nvSpPr>
            <p:cNvPr id="270" name="Lin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363136C-AF86-4CCB-B7BE-E66A45A87D47}"/>
                </a:ext>
              </a:extLst>
            </p:cNvPr>
            <p:cNvSpPr>
              <a:spLocks noChangeShapeType="1"/>
            </p:cNvSpPr>
            <p:nvPr/>
          </p:nvSpPr>
          <p:spPr bwMode="auto">
            <a:xfrm>
              <a:off x="2009474" y="5184516"/>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71" name="Line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7A18BD1-CB20-48D3-A08D-050F9DA97D48}"/>
                </a:ext>
              </a:extLst>
            </p:cNvPr>
            <p:cNvSpPr>
              <a:spLocks noChangeShapeType="1"/>
            </p:cNvSpPr>
            <p:nvPr/>
          </p:nvSpPr>
          <p:spPr bwMode="auto">
            <a:xfrm>
              <a:off x="2009474" y="4793873"/>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72" name="Line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6644658-CD35-433F-9718-1A552080FBC0}"/>
                </a:ext>
              </a:extLst>
            </p:cNvPr>
            <p:cNvSpPr>
              <a:spLocks noChangeShapeType="1"/>
            </p:cNvSpPr>
            <p:nvPr/>
          </p:nvSpPr>
          <p:spPr bwMode="auto">
            <a:xfrm>
              <a:off x="2009474" y="4413981"/>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73" name="Line 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C05102F-A942-43CD-BF72-803FD6DD470B}"/>
                </a:ext>
              </a:extLst>
            </p:cNvPr>
            <p:cNvSpPr>
              <a:spLocks noChangeShapeType="1"/>
            </p:cNvSpPr>
            <p:nvPr/>
          </p:nvSpPr>
          <p:spPr bwMode="auto">
            <a:xfrm>
              <a:off x="1998901" y="4002205"/>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74" name="Line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BAC0B31-FBC1-425D-8686-555364E75C0D}"/>
                </a:ext>
              </a:extLst>
            </p:cNvPr>
            <p:cNvSpPr>
              <a:spLocks noChangeShapeType="1"/>
            </p:cNvSpPr>
            <p:nvPr/>
          </p:nvSpPr>
          <p:spPr bwMode="auto">
            <a:xfrm>
              <a:off x="1998901" y="3195156"/>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75" name="Line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AED30EA-C631-402B-859E-DA674D49357B}"/>
                </a:ext>
              </a:extLst>
            </p:cNvPr>
            <p:cNvSpPr>
              <a:spLocks noChangeShapeType="1"/>
            </p:cNvSpPr>
            <p:nvPr/>
          </p:nvSpPr>
          <p:spPr bwMode="auto">
            <a:xfrm>
              <a:off x="1998901" y="2806848"/>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76" name="Line 1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3B196CC-AFF1-4BE5-9A97-6C30ED2FD977}"/>
                </a:ext>
              </a:extLst>
            </p:cNvPr>
            <p:cNvSpPr>
              <a:spLocks noChangeShapeType="1"/>
            </p:cNvSpPr>
            <p:nvPr/>
          </p:nvSpPr>
          <p:spPr bwMode="auto">
            <a:xfrm>
              <a:off x="1998901" y="2444701"/>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77" name="Line 1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F78AC4B-E216-484C-B7D7-6332AE3DB253}"/>
                </a:ext>
              </a:extLst>
            </p:cNvPr>
            <p:cNvSpPr>
              <a:spLocks noChangeShapeType="1"/>
            </p:cNvSpPr>
            <p:nvPr/>
          </p:nvSpPr>
          <p:spPr bwMode="auto">
            <a:xfrm>
              <a:off x="2004712" y="2282194"/>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78" name="Line 1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02272AC-E99F-4BD1-B5EA-F49FE04B0F42}"/>
                </a:ext>
              </a:extLst>
            </p:cNvPr>
            <p:cNvSpPr>
              <a:spLocks noChangeShapeType="1"/>
            </p:cNvSpPr>
            <p:nvPr/>
          </p:nvSpPr>
          <p:spPr bwMode="auto">
            <a:xfrm flipH="1">
              <a:off x="2384123" y="2282194"/>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79" name="Line 1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8E48A13-8B6B-44EA-B53B-350B4992CE23}"/>
                </a:ext>
              </a:extLst>
            </p:cNvPr>
            <p:cNvSpPr>
              <a:spLocks noChangeShapeType="1"/>
            </p:cNvSpPr>
            <p:nvPr/>
          </p:nvSpPr>
          <p:spPr bwMode="auto">
            <a:xfrm flipH="1">
              <a:off x="3147712" y="2282194"/>
              <a:ext cx="0" cy="4139084"/>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80" name="Line 1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9B72A76-467A-4B47-B0DD-057FEFBA98D4}"/>
                </a:ext>
              </a:extLst>
            </p:cNvPr>
            <p:cNvSpPr>
              <a:spLocks noChangeShapeType="1"/>
            </p:cNvSpPr>
            <p:nvPr/>
          </p:nvSpPr>
          <p:spPr bwMode="auto">
            <a:xfrm flipH="1">
              <a:off x="3525537" y="2282194"/>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81" name="Line 1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8CB67F9-77D8-4A9F-AE3C-224E3BF2DEB8}"/>
                </a:ext>
              </a:extLst>
            </p:cNvPr>
            <p:cNvSpPr>
              <a:spLocks noChangeShapeType="1"/>
            </p:cNvSpPr>
            <p:nvPr/>
          </p:nvSpPr>
          <p:spPr bwMode="auto">
            <a:xfrm flipH="1">
              <a:off x="3903362" y="2282194"/>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82" name="Line 2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B8E4199-E6C5-45A5-86D4-E140091154DD}"/>
                </a:ext>
              </a:extLst>
            </p:cNvPr>
            <p:cNvSpPr>
              <a:spLocks noChangeShapeType="1"/>
            </p:cNvSpPr>
            <p:nvPr/>
          </p:nvSpPr>
          <p:spPr bwMode="auto">
            <a:xfrm flipH="1">
              <a:off x="4281188" y="2282194"/>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83" name="Line 2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5CD7BB2-F00A-42B9-A96E-88F6E4487622}"/>
                </a:ext>
              </a:extLst>
            </p:cNvPr>
            <p:cNvSpPr>
              <a:spLocks noChangeShapeType="1"/>
            </p:cNvSpPr>
            <p:nvPr/>
          </p:nvSpPr>
          <p:spPr bwMode="auto">
            <a:xfrm flipH="1">
              <a:off x="4657424" y="2282194"/>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84" name="Line 2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335B95C-3EF1-40AB-AB26-048240C1068E}"/>
                </a:ext>
              </a:extLst>
            </p:cNvPr>
            <p:cNvSpPr>
              <a:spLocks noChangeShapeType="1"/>
            </p:cNvSpPr>
            <p:nvPr/>
          </p:nvSpPr>
          <p:spPr bwMode="auto">
            <a:xfrm flipH="1">
              <a:off x="5040010" y="2282192"/>
              <a:ext cx="0" cy="4124884"/>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85" name="Line 2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C21DE2-2D97-48D6-92BA-AD0D51A3339F}"/>
                </a:ext>
              </a:extLst>
            </p:cNvPr>
            <p:cNvSpPr>
              <a:spLocks noChangeShapeType="1"/>
            </p:cNvSpPr>
            <p:nvPr/>
          </p:nvSpPr>
          <p:spPr bwMode="auto">
            <a:xfrm flipH="1">
              <a:off x="5800424" y="2282193"/>
              <a:ext cx="0" cy="4139084"/>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86" name="Line 2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BBC4722-B850-4715-8864-B24E75779CCD}"/>
                </a:ext>
              </a:extLst>
            </p:cNvPr>
            <p:cNvSpPr>
              <a:spLocks noChangeShapeType="1"/>
            </p:cNvSpPr>
            <p:nvPr/>
          </p:nvSpPr>
          <p:spPr bwMode="auto">
            <a:xfrm flipH="1">
              <a:off x="6178249" y="2282193"/>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87" name="Line 2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57E8F15-BD78-4187-8A62-3D8903E3B613}"/>
                </a:ext>
              </a:extLst>
            </p:cNvPr>
            <p:cNvSpPr>
              <a:spLocks noChangeShapeType="1"/>
            </p:cNvSpPr>
            <p:nvPr/>
          </p:nvSpPr>
          <p:spPr bwMode="auto">
            <a:xfrm flipH="1">
              <a:off x="6556074" y="2282193"/>
              <a:ext cx="0" cy="4139084"/>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88" name="Line 2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59E7719-56C0-4F3D-9B4F-9D947B1B4000}"/>
                </a:ext>
              </a:extLst>
            </p:cNvPr>
            <p:cNvSpPr>
              <a:spLocks noChangeShapeType="1"/>
            </p:cNvSpPr>
            <p:nvPr/>
          </p:nvSpPr>
          <p:spPr bwMode="auto">
            <a:xfrm flipH="1">
              <a:off x="6932311" y="2282193"/>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89" name="Line 2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9507EE1-E743-4F84-9C12-B920B4C5BFA8}"/>
                </a:ext>
              </a:extLst>
            </p:cNvPr>
            <p:cNvSpPr>
              <a:spLocks noChangeShapeType="1"/>
            </p:cNvSpPr>
            <p:nvPr/>
          </p:nvSpPr>
          <p:spPr bwMode="auto">
            <a:xfrm flipH="1">
              <a:off x="7319662" y="2282193"/>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90" name="Line 2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677FE8E-E176-4C17-B8AA-C0F3C523CDC3}"/>
                </a:ext>
              </a:extLst>
            </p:cNvPr>
            <p:cNvSpPr>
              <a:spLocks noChangeShapeType="1"/>
            </p:cNvSpPr>
            <p:nvPr/>
          </p:nvSpPr>
          <p:spPr bwMode="auto">
            <a:xfrm flipH="1">
              <a:off x="7697487" y="2282193"/>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91" name="Line 3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3F98444-AABF-4D17-87ED-43218D7B8626}"/>
                </a:ext>
              </a:extLst>
            </p:cNvPr>
            <p:cNvSpPr>
              <a:spLocks noChangeShapeType="1"/>
            </p:cNvSpPr>
            <p:nvPr/>
          </p:nvSpPr>
          <p:spPr bwMode="auto">
            <a:xfrm flipH="1">
              <a:off x="8075312" y="2282194"/>
              <a:ext cx="0" cy="3287713"/>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92" name="Line 3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5D11914-8004-4DCE-B461-B26EFD9D1B70}"/>
                </a:ext>
              </a:extLst>
            </p:cNvPr>
            <p:cNvSpPr>
              <a:spLocks noChangeShapeType="1"/>
            </p:cNvSpPr>
            <p:nvPr/>
          </p:nvSpPr>
          <p:spPr bwMode="auto">
            <a:xfrm flipH="1">
              <a:off x="2004712" y="2282193"/>
              <a:ext cx="0" cy="4124884"/>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93" name="Line 3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A4F5E0E-EEA1-4685-98DC-2134463F0EB1}"/>
                </a:ext>
              </a:extLst>
            </p:cNvPr>
            <p:cNvSpPr>
              <a:spLocks noChangeShapeType="1"/>
            </p:cNvSpPr>
            <p:nvPr/>
          </p:nvSpPr>
          <p:spPr bwMode="auto">
            <a:xfrm>
              <a:off x="1950737" y="5569907"/>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94" name="Line 3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FB90C79-C718-471C-8B0D-A2652A09DDBF}"/>
                </a:ext>
              </a:extLst>
            </p:cNvPr>
            <p:cNvSpPr>
              <a:spLocks noChangeShapeType="1"/>
            </p:cNvSpPr>
            <p:nvPr/>
          </p:nvSpPr>
          <p:spPr bwMode="auto">
            <a:xfrm>
              <a:off x="1950737" y="5242882"/>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95" name="Line 3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1E09700-9E34-445F-964E-DED0DD98D6FB}"/>
                </a:ext>
              </a:extLst>
            </p:cNvPr>
            <p:cNvSpPr>
              <a:spLocks noChangeShapeType="1"/>
            </p:cNvSpPr>
            <p:nvPr/>
          </p:nvSpPr>
          <p:spPr bwMode="auto">
            <a:xfrm>
              <a:off x="1950737" y="4915857"/>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96" name="Line 3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3A4DCE2-8B4C-4094-A337-45E2B4E2D742}"/>
                </a:ext>
              </a:extLst>
            </p:cNvPr>
            <p:cNvSpPr>
              <a:spLocks noChangeShapeType="1"/>
            </p:cNvSpPr>
            <p:nvPr/>
          </p:nvSpPr>
          <p:spPr bwMode="auto">
            <a:xfrm>
              <a:off x="1950737" y="4579307"/>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97" name="Line 3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6D40C90-7896-4BBD-85EF-3201DD6A23DB}"/>
                </a:ext>
              </a:extLst>
            </p:cNvPr>
            <p:cNvSpPr>
              <a:spLocks noChangeShapeType="1"/>
            </p:cNvSpPr>
            <p:nvPr/>
          </p:nvSpPr>
          <p:spPr bwMode="auto">
            <a:xfrm>
              <a:off x="1950737" y="4252282"/>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98" name="Line 3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EC48D3A-78EB-41FA-B39A-A69221F6D80F}"/>
                </a:ext>
              </a:extLst>
            </p:cNvPr>
            <p:cNvSpPr>
              <a:spLocks noChangeShapeType="1"/>
            </p:cNvSpPr>
            <p:nvPr/>
          </p:nvSpPr>
          <p:spPr bwMode="auto">
            <a:xfrm>
              <a:off x="1950737" y="392684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99" name="Line 3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28311C2-0D9E-41C5-9064-F1464E05B5C4}"/>
                </a:ext>
              </a:extLst>
            </p:cNvPr>
            <p:cNvSpPr>
              <a:spLocks noChangeShapeType="1"/>
            </p:cNvSpPr>
            <p:nvPr/>
          </p:nvSpPr>
          <p:spPr bwMode="auto">
            <a:xfrm>
              <a:off x="1950737" y="3598232"/>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00" name="Line 3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5D4C1B7-A965-4C0C-99F1-766F2157B96C}"/>
                </a:ext>
              </a:extLst>
            </p:cNvPr>
            <p:cNvSpPr>
              <a:spLocks noChangeShapeType="1"/>
            </p:cNvSpPr>
            <p:nvPr/>
          </p:nvSpPr>
          <p:spPr bwMode="auto">
            <a:xfrm>
              <a:off x="1950737" y="327279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01" name="Line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28DF5E7-2A20-40EA-B5F0-FACE5A610773}"/>
                </a:ext>
              </a:extLst>
            </p:cNvPr>
            <p:cNvSpPr>
              <a:spLocks noChangeShapeType="1"/>
            </p:cNvSpPr>
            <p:nvPr/>
          </p:nvSpPr>
          <p:spPr bwMode="auto">
            <a:xfrm>
              <a:off x="1950737" y="293624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02" name="Line 4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EEBEF39-1B2F-4B11-B3D1-219763B2AC07}"/>
                </a:ext>
              </a:extLst>
            </p:cNvPr>
            <p:cNvSpPr>
              <a:spLocks noChangeShapeType="1"/>
            </p:cNvSpPr>
            <p:nvPr/>
          </p:nvSpPr>
          <p:spPr bwMode="auto">
            <a:xfrm>
              <a:off x="1950737" y="2609219"/>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03" name="Line 4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1C00A95-5C1C-466A-91B0-FCB7552D138B}"/>
                </a:ext>
              </a:extLst>
            </p:cNvPr>
            <p:cNvSpPr>
              <a:spLocks noChangeShapeType="1"/>
            </p:cNvSpPr>
            <p:nvPr/>
          </p:nvSpPr>
          <p:spPr bwMode="auto">
            <a:xfrm>
              <a:off x="1950737" y="228219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04" name="Line 4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F8E0E4F-E101-4BEB-A465-A8885769B3CB}"/>
                </a:ext>
              </a:extLst>
            </p:cNvPr>
            <p:cNvSpPr>
              <a:spLocks noChangeShapeType="1"/>
            </p:cNvSpPr>
            <p:nvPr/>
          </p:nvSpPr>
          <p:spPr bwMode="auto">
            <a:xfrm flipH="1" flipV="1">
              <a:off x="20047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05" name="Line 4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30D2BA4-3733-4165-B487-A6CD2EF0FC7F}"/>
                </a:ext>
              </a:extLst>
            </p:cNvPr>
            <p:cNvSpPr>
              <a:spLocks noChangeShapeType="1"/>
            </p:cNvSpPr>
            <p:nvPr/>
          </p:nvSpPr>
          <p:spPr bwMode="auto">
            <a:xfrm flipH="1" flipV="1">
              <a:off x="238412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06" name="Line 4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39F6AB4-E7CE-4340-8EF0-4469D76E56B3}"/>
                </a:ext>
              </a:extLst>
            </p:cNvPr>
            <p:cNvSpPr>
              <a:spLocks noChangeShapeType="1"/>
            </p:cNvSpPr>
            <p:nvPr/>
          </p:nvSpPr>
          <p:spPr bwMode="auto">
            <a:xfrm flipH="1" flipV="1">
              <a:off x="276036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07" name="Line 4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E93220A-27F4-4E53-913C-F377BDC59521}"/>
                </a:ext>
              </a:extLst>
            </p:cNvPr>
            <p:cNvSpPr>
              <a:spLocks noChangeShapeType="1"/>
            </p:cNvSpPr>
            <p:nvPr/>
          </p:nvSpPr>
          <p:spPr bwMode="auto">
            <a:xfrm flipH="1" flipV="1">
              <a:off x="31477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08" name="Line 4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5F406FD-C06B-46F8-91BE-E60AC7C4E3AD}"/>
                </a:ext>
              </a:extLst>
            </p:cNvPr>
            <p:cNvSpPr>
              <a:spLocks noChangeShapeType="1"/>
            </p:cNvSpPr>
            <p:nvPr/>
          </p:nvSpPr>
          <p:spPr bwMode="auto">
            <a:xfrm flipH="1" flipV="1">
              <a:off x="3525537"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09" name="Line 4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765D569-7F99-4328-96BC-EB2DEF12EB06}"/>
                </a:ext>
              </a:extLst>
            </p:cNvPr>
            <p:cNvSpPr>
              <a:spLocks noChangeShapeType="1"/>
            </p:cNvSpPr>
            <p:nvPr/>
          </p:nvSpPr>
          <p:spPr bwMode="auto">
            <a:xfrm flipH="1" flipV="1">
              <a:off x="390336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10" name="Line 5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7545D43-5699-4A9D-A146-F609F324CD74}"/>
                </a:ext>
              </a:extLst>
            </p:cNvPr>
            <p:cNvSpPr>
              <a:spLocks noChangeShapeType="1"/>
            </p:cNvSpPr>
            <p:nvPr/>
          </p:nvSpPr>
          <p:spPr bwMode="auto">
            <a:xfrm flipH="1" flipV="1">
              <a:off x="4281187"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11" name="Line 5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F1AD5C7-2F9B-4300-8A07-23B2F451C8E7}"/>
                </a:ext>
              </a:extLst>
            </p:cNvPr>
            <p:cNvSpPr>
              <a:spLocks noChangeShapeType="1"/>
            </p:cNvSpPr>
            <p:nvPr/>
          </p:nvSpPr>
          <p:spPr bwMode="auto">
            <a:xfrm flipH="1" flipV="1">
              <a:off x="465742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12" name="Line 5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EE47636-393F-484C-813C-9326EF2BFC51}"/>
                </a:ext>
              </a:extLst>
            </p:cNvPr>
            <p:cNvSpPr>
              <a:spLocks noChangeShapeType="1"/>
            </p:cNvSpPr>
            <p:nvPr/>
          </p:nvSpPr>
          <p:spPr bwMode="auto">
            <a:xfrm flipH="1" flipV="1">
              <a:off x="504477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13" name="Line 5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DE77611-6257-4562-8172-A7BF419B4722}"/>
                </a:ext>
              </a:extLst>
            </p:cNvPr>
            <p:cNvSpPr>
              <a:spLocks noChangeShapeType="1"/>
            </p:cNvSpPr>
            <p:nvPr/>
          </p:nvSpPr>
          <p:spPr bwMode="auto">
            <a:xfrm flipH="1" flipV="1">
              <a:off x="5422599"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14" name="Line 5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F2E3C28-B059-4625-AB45-A94B894F512F}"/>
                </a:ext>
              </a:extLst>
            </p:cNvPr>
            <p:cNvSpPr>
              <a:spLocks noChangeShapeType="1"/>
            </p:cNvSpPr>
            <p:nvPr/>
          </p:nvSpPr>
          <p:spPr bwMode="auto">
            <a:xfrm flipH="1" flipV="1">
              <a:off x="580042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15" name="Line 5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758B137-45BA-46D9-A1C3-F47787341A72}"/>
                </a:ext>
              </a:extLst>
            </p:cNvPr>
            <p:cNvSpPr>
              <a:spLocks noChangeShapeType="1"/>
            </p:cNvSpPr>
            <p:nvPr/>
          </p:nvSpPr>
          <p:spPr bwMode="auto">
            <a:xfrm flipH="1" flipV="1">
              <a:off x="6178249"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16" name="Line 5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8417190-BC18-47BF-818C-3C68F45EB50B}"/>
                </a:ext>
              </a:extLst>
            </p:cNvPr>
            <p:cNvSpPr>
              <a:spLocks noChangeShapeType="1"/>
            </p:cNvSpPr>
            <p:nvPr/>
          </p:nvSpPr>
          <p:spPr bwMode="auto">
            <a:xfrm flipH="1" flipV="1">
              <a:off x="655607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17" name="Line 5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DB3DF31-DA85-42F6-ADBC-F484BC728067}"/>
                </a:ext>
              </a:extLst>
            </p:cNvPr>
            <p:cNvSpPr>
              <a:spLocks noChangeShapeType="1"/>
            </p:cNvSpPr>
            <p:nvPr/>
          </p:nvSpPr>
          <p:spPr bwMode="auto">
            <a:xfrm flipH="1" flipV="1">
              <a:off x="69323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18" name="Line 5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3A0AB03-28F5-4430-AB72-CC12BB04D943}"/>
                </a:ext>
              </a:extLst>
            </p:cNvPr>
            <p:cNvSpPr>
              <a:spLocks noChangeShapeType="1"/>
            </p:cNvSpPr>
            <p:nvPr/>
          </p:nvSpPr>
          <p:spPr bwMode="auto">
            <a:xfrm flipH="1" flipV="1">
              <a:off x="731966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19" name="Line 5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B6E962C-BCA5-426D-B38B-A533817AC85F}"/>
                </a:ext>
              </a:extLst>
            </p:cNvPr>
            <p:cNvSpPr>
              <a:spLocks noChangeShapeType="1"/>
            </p:cNvSpPr>
            <p:nvPr/>
          </p:nvSpPr>
          <p:spPr bwMode="auto">
            <a:xfrm flipH="1" flipV="1">
              <a:off x="7697487"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20" name="Line 6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F60B7AD-7D0C-44AB-A839-D34CFFC216F1}"/>
                </a:ext>
              </a:extLst>
            </p:cNvPr>
            <p:cNvSpPr>
              <a:spLocks noChangeShapeType="1"/>
            </p:cNvSpPr>
            <p:nvPr/>
          </p:nvSpPr>
          <p:spPr bwMode="auto">
            <a:xfrm flipH="1" flipV="1">
              <a:off x="80753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21" name="Line 6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D7027B0-B217-4D26-8078-E0D4EB20753F}"/>
                </a:ext>
              </a:extLst>
            </p:cNvPr>
            <p:cNvSpPr>
              <a:spLocks noChangeShapeType="1"/>
            </p:cNvSpPr>
            <p:nvPr/>
          </p:nvSpPr>
          <p:spPr bwMode="auto">
            <a:xfrm flipH="1">
              <a:off x="8075312" y="2282193"/>
              <a:ext cx="0" cy="4134581"/>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22" name="Line 6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8CE02AA-BC14-434D-9F06-58147AE8BC3A}"/>
                </a:ext>
              </a:extLst>
            </p:cNvPr>
            <p:cNvSpPr>
              <a:spLocks noChangeShapeType="1"/>
            </p:cNvSpPr>
            <p:nvPr/>
          </p:nvSpPr>
          <p:spPr bwMode="auto">
            <a:xfrm>
              <a:off x="8019749" y="5569907"/>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23" name="Line 6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EF64E76-AF1D-418D-8000-A5F689CDEC89}"/>
                </a:ext>
              </a:extLst>
            </p:cNvPr>
            <p:cNvSpPr>
              <a:spLocks noChangeShapeType="1"/>
            </p:cNvSpPr>
            <p:nvPr/>
          </p:nvSpPr>
          <p:spPr bwMode="auto">
            <a:xfrm>
              <a:off x="8019749" y="4915857"/>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24" name="Line 6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13B9058-3578-48D0-B8D8-18C3DADE7D0C}"/>
                </a:ext>
              </a:extLst>
            </p:cNvPr>
            <p:cNvSpPr>
              <a:spLocks noChangeShapeType="1"/>
            </p:cNvSpPr>
            <p:nvPr/>
          </p:nvSpPr>
          <p:spPr bwMode="auto">
            <a:xfrm>
              <a:off x="8019749" y="4252282"/>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25" name="Line 6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CCE1158-011C-40B0-94AE-CFDF46A7F553}"/>
                </a:ext>
              </a:extLst>
            </p:cNvPr>
            <p:cNvSpPr>
              <a:spLocks noChangeShapeType="1"/>
            </p:cNvSpPr>
            <p:nvPr/>
          </p:nvSpPr>
          <p:spPr bwMode="auto">
            <a:xfrm>
              <a:off x="8019749" y="3598232"/>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26" name="Line 6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8056EE9-4EF2-4B22-89B6-6DFB6769C437}"/>
                </a:ext>
              </a:extLst>
            </p:cNvPr>
            <p:cNvSpPr>
              <a:spLocks noChangeShapeType="1"/>
            </p:cNvSpPr>
            <p:nvPr/>
          </p:nvSpPr>
          <p:spPr bwMode="auto">
            <a:xfrm>
              <a:off x="8019749" y="2936244"/>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27" name="Line 6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07B5BCC-699B-4E1F-B306-A1AC912DB00D}"/>
                </a:ext>
              </a:extLst>
            </p:cNvPr>
            <p:cNvSpPr>
              <a:spLocks noChangeShapeType="1"/>
            </p:cNvSpPr>
            <p:nvPr/>
          </p:nvSpPr>
          <p:spPr bwMode="auto">
            <a:xfrm>
              <a:off x="8019749" y="2282194"/>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28" name="Rectangle 7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0AE3D4B-DBD5-4332-A727-93E2A0C980E5}"/>
                </a:ext>
              </a:extLst>
            </p:cNvPr>
            <p:cNvSpPr>
              <a:spLocks noChangeArrowheads="1"/>
            </p:cNvSpPr>
            <p:nvPr/>
          </p:nvSpPr>
          <p:spPr bwMode="auto">
            <a:xfrm>
              <a:off x="1559021" y="5385286"/>
              <a:ext cx="416496"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Arial"/>
                  <a:ea typeface="Arial"/>
                  <a:cs typeface="Arial"/>
                </a:rPr>
                <a:t>60</a:t>
              </a:r>
            </a:p>
          </p:txBody>
        </p:sp>
        <p:sp>
          <p:nvSpPr>
            <p:cNvPr id="329" name="Rectangle 7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A2ACD16-60D2-4F49-9AC7-6D1EB17EED93}"/>
                </a:ext>
              </a:extLst>
            </p:cNvPr>
            <p:cNvSpPr>
              <a:spLocks noChangeArrowheads="1"/>
            </p:cNvSpPr>
            <p:nvPr/>
          </p:nvSpPr>
          <p:spPr bwMode="auto">
            <a:xfrm>
              <a:off x="1559021" y="5004711"/>
              <a:ext cx="416496"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Arial"/>
                  <a:ea typeface="Arial"/>
                  <a:cs typeface="Arial"/>
                </a:rPr>
                <a:t>65</a:t>
              </a:r>
            </a:p>
          </p:txBody>
        </p:sp>
        <p:sp>
          <p:nvSpPr>
            <p:cNvPr id="330" name="Rectangle 7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32BAD86-193D-4BE3-89A2-8A741ECD13F8}"/>
                </a:ext>
              </a:extLst>
            </p:cNvPr>
            <p:cNvSpPr>
              <a:spLocks noChangeArrowheads="1"/>
            </p:cNvSpPr>
            <p:nvPr/>
          </p:nvSpPr>
          <p:spPr bwMode="auto">
            <a:xfrm>
              <a:off x="1559021" y="4643600"/>
              <a:ext cx="416496"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Arial"/>
                  <a:ea typeface="Arial"/>
                  <a:cs typeface="Arial"/>
                </a:rPr>
                <a:t>70</a:t>
              </a:r>
            </a:p>
          </p:txBody>
        </p:sp>
        <p:sp>
          <p:nvSpPr>
            <p:cNvPr id="331" name="Rectangle 7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0F18ABA-517A-4ABA-A9C8-9CAF6E01F46A}"/>
                </a:ext>
              </a:extLst>
            </p:cNvPr>
            <p:cNvSpPr>
              <a:spLocks noChangeArrowheads="1"/>
            </p:cNvSpPr>
            <p:nvPr/>
          </p:nvSpPr>
          <p:spPr bwMode="auto">
            <a:xfrm>
              <a:off x="1550055" y="4238741"/>
              <a:ext cx="416496"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Arial"/>
                  <a:ea typeface="Arial"/>
                  <a:cs typeface="Arial"/>
                </a:rPr>
                <a:t>75</a:t>
              </a:r>
            </a:p>
          </p:txBody>
        </p:sp>
        <p:sp>
          <p:nvSpPr>
            <p:cNvPr id="332" name="Rectangle 7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A42C156-F7D2-48FA-92E4-BD42A655DA49}"/>
                </a:ext>
              </a:extLst>
            </p:cNvPr>
            <p:cNvSpPr>
              <a:spLocks noChangeArrowheads="1"/>
            </p:cNvSpPr>
            <p:nvPr/>
          </p:nvSpPr>
          <p:spPr bwMode="auto">
            <a:xfrm>
              <a:off x="1548118" y="3831943"/>
              <a:ext cx="416496"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Arial"/>
                  <a:ea typeface="Arial"/>
                  <a:cs typeface="Arial"/>
                </a:rPr>
                <a:t>80</a:t>
              </a:r>
            </a:p>
          </p:txBody>
        </p:sp>
        <p:sp>
          <p:nvSpPr>
            <p:cNvPr id="333" name="Rectangle 7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318B80C-6621-4ADA-8B08-459528D9233C}"/>
                </a:ext>
              </a:extLst>
            </p:cNvPr>
            <p:cNvSpPr>
              <a:spLocks noChangeArrowheads="1"/>
            </p:cNvSpPr>
            <p:nvPr/>
          </p:nvSpPr>
          <p:spPr bwMode="auto">
            <a:xfrm>
              <a:off x="1530396" y="3423382"/>
              <a:ext cx="416496"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Arial"/>
                  <a:ea typeface="Arial"/>
                  <a:cs typeface="Arial"/>
                </a:rPr>
                <a:t>85</a:t>
              </a:r>
              <a:endParaRPr kumimoji="0" lang="en-US" sz="1125" b="0" i="0" u="none" strike="noStrike" kern="0" cap="none" spc="0" normalizeH="0" baseline="0" noProof="0">
                <a:ln>
                  <a:noFill/>
                </a:ln>
                <a:solidFill>
                  <a:srgbClr val="000000"/>
                </a:solidFill>
                <a:effectLst/>
                <a:uLnTx/>
                <a:uFillTx/>
                <a:latin typeface="Arial" pitchFamily="34" charset="0"/>
                <a:ea typeface="MS PGothic" panose="020B0600070205080204" pitchFamily="34" charset="-128"/>
                <a:cs typeface="Arial" pitchFamily="34" charset="0"/>
              </a:endParaRPr>
            </a:p>
          </p:txBody>
        </p:sp>
        <p:sp>
          <p:nvSpPr>
            <p:cNvPr id="334" name="Rectangle 7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BE77A3-C9E9-4751-9F60-A6243525083D}"/>
                </a:ext>
              </a:extLst>
            </p:cNvPr>
            <p:cNvSpPr>
              <a:spLocks noChangeArrowheads="1"/>
            </p:cNvSpPr>
            <p:nvPr/>
          </p:nvSpPr>
          <p:spPr bwMode="auto">
            <a:xfrm>
              <a:off x="1526350" y="3032767"/>
              <a:ext cx="416496"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Arial"/>
                  <a:ea typeface="Arial"/>
                  <a:cs typeface="Arial"/>
                </a:rPr>
                <a:t>90</a:t>
              </a:r>
            </a:p>
          </p:txBody>
        </p:sp>
        <p:sp>
          <p:nvSpPr>
            <p:cNvPr id="335" name="Rectangle 7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7E925B4-51A1-4515-B344-C95B2D1EE40B}"/>
                </a:ext>
              </a:extLst>
            </p:cNvPr>
            <p:cNvSpPr>
              <a:spLocks noChangeArrowheads="1"/>
            </p:cNvSpPr>
            <p:nvPr/>
          </p:nvSpPr>
          <p:spPr bwMode="auto">
            <a:xfrm>
              <a:off x="1436988" y="2648907"/>
              <a:ext cx="527859"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Arial"/>
                  <a:ea typeface="Arial"/>
                  <a:cs typeface="Arial"/>
                </a:rPr>
                <a:t>  95</a:t>
              </a:r>
            </a:p>
          </p:txBody>
        </p:sp>
        <p:sp>
          <p:nvSpPr>
            <p:cNvPr id="336" name="Rectangle 7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6E1D7C6-2C97-480B-B335-9F451D142B5A}"/>
                </a:ext>
              </a:extLst>
            </p:cNvPr>
            <p:cNvSpPr>
              <a:spLocks noChangeArrowheads="1"/>
            </p:cNvSpPr>
            <p:nvPr/>
          </p:nvSpPr>
          <p:spPr bwMode="auto">
            <a:xfrm>
              <a:off x="1461110" y="2302873"/>
              <a:ext cx="527859"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Arial"/>
                  <a:ea typeface="Arial"/>
                  <a:cs typeface="Arial"/>
                </a:rPr>
                <a:t>100</a:t>
              </a:r>
            </a:p>
          </p:txBody>
        </p:sp>
        <p:sp>
          <p:nvSpPr>
            <p:cNvPr id="337" name="Rectangle 8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2506A45-9BDC-4D02-8D2A-AEACA719B263}"/>
                </a:ext>
              </a:extLst>
            </p:cNvPr>
            <p:cNvSpPr>
              <a:spLocks noChangeArrowheads="1"/>
            </p:cNvSpPr>
            <p:nvPr/>
          </p:nvSpPr>
          <p:spPr bwMode="auto">
            <a:xfrm>
              <a:off x="1855487" y="6421279"/>
              <a:ext cx="296224"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Calibri"/>
                  <a:ea typeface="Calibri"/>
                  <a:cs typeface="Calibri"/>
                </a:rPr>
                <a:t>1</a:t>
              </a:r>
            </a:p>
          </p:txBody>
        </p:sp>
        <p:sp>
          <p:nvSpPr>
            <p:cNvPr id="338" name="Rectangle 8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1BD7DDE-2C2D-41ED-A933-B942B5FAB6D2}"/>
                </a:ext>
              </a:extLst>
            </p:cNvPr>
            <p:cNvSpPr>
              <a:spLocks noChangeArrowheads="1"/>
            </p:cNvSpPr>
            <p:nvPr/>
          </p:nvSpPr>
          <p:spPr bwMode="auto">
            <a:xfrm>
              <a:off x="2527000" y="6421279"/>
              <a:ext cx="501132"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Calibri"/>
                  <a:ea typeface="Calibri"/>
                  <a:cs typeface="Calibri"/>
                </a:rPr>
                <a:t>200</a:t>
              </a:r>
            </a:p>
          </p:txBody>
        </p:sp>
        <p:sp>
          <p:nvSpPr>
            <p:cNvPr id="339" name="Rectangle 8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C3540E9-0543-490D-A407-31274A549F40}"/>
                </a:ext>
              </a:extLst>
            </p:cNvPr>
            <p:cNvSpPr>
              <a:spLocks noChangeArrowheads="1"/>
            </p:cNvSpPr>
            <p:nvPr/>
          </p:nvSpPr>
          <p:spPr bwMode="auto">
            <a:xfrm>
              <a:off x="3292174" y="6421279"/>
              <a:ext cx="501132"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Calibri"/>
                  <a:ea typeface="Calibri"/>
                  <a:cs typeface="Calibri"/>
                </a:rPr>
                <a:t>400</a:t>
              </a:r>
            </a:p>
          </p:txBody>
        </p:sp>
        <p:sp>
          <p:nvSpPr>
            <p:cNvPr id="340" name="Rectangle 8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D739724-9314-41B8-BD50-F0340A3C9650}"/>
                </a:ext>
              </a:extLst>
            </p:cNvPr>
            <p:cNvSpPr>
              <a:spLocks noChangeArrowheads="1"/>
            </p:cNvSpPr>
            <p:nvPr/>
          </p:nvSpPr>
          <p:spPr bwMode="auto">
            <a:xfrm>
              <a:off x="4047824" y="6421279"/>
              <a:ext cx="501132"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Calibri"/>
                  <a:ea typeface="Calibri"/>
                  <a:cs typeface="Calibri"/>
                </a:rPr>
                <a:t>600</a:t>
              </a:r>
            </a:p>
          </p:txBody>
        </p:sp>
        <p:sp>
          <p:nvSpPr>
            <p:cNvPr id="341" name="Rectangle 8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EC71A87-484E-416B-A96C-CCF46A528FF2}"/>
                </a:ext>
              </a:extLst>
            </p:cNvPr>
            <p:cNvSpPr>
              <a:spLocks noChangeArrowheads="1"/>
            </p:cNvSpPr>
            <p:nvPr/>
          </p:nvSpPr>
          <p:spPr bwMode="auto">
            <a:xfrm>
              <a:off x="4811413" y="6421279"/>
              <a:ext cx="501132"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Calibri"/>
                  <a:ea typeface="Calibri"/>
                  <a:cs typeface="Calibri"/>
                </a:rPr>
                <a:t>800</a:t>
              </a:r>
            </a:p>
          </p:txBody>
        </p:sp>
        <p:sp>
          <p:nvSpPr>
            <p:cNvPr id="342" name="Rectangle 9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92C7CFE-3126-439B-A102-C8DFD8409823}"/>
                </a:ext>
              </a:extLst>
            </p:cNvPr>
            <p:cNvSpPr>
              <a:spLocks noChangeArrowheads="1"/>
            </p:cNvSpPr>
            <p:nvPr/>
          </p:nvSpPr>
          <p:spPr bwMode="auto">
            <a:xfrm>
              <a:off x="5567062" y="6421279"/>
              <a:ext cx="648130"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Calibri"/>
                  <a:ea typeface="Calibri"/>
                  <a:cs typeface="Calibri"/>
                </a:rPr>
                <a:t>1 000</a:t>
              </a:r>
            </a:p>
          </p:txBody>
        </p:sp>
        <p:sp>
          <p:nvSpPr>
            <p:cNvPr id="343" name="Rectangle 9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90A5AFC-3EF2-407B-BE48-5F89C2A1E406}"/>
                </a:ext>
              </a:extLst>
            </p:cNvPr>
            <p:cNvSpPr>
              <a:spLocks noChangeArrowheads="1"/>
            </p:cNvSpPr>
            <p:nvPr/>
          </p:nvSpPr>
          <p:spPr bwMode="auto">
            <a:xfrm>
              <a:off x="6321125" y="6421279"/>
              <a:ext cx="648130"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Calibri"/>
                  <a:ea typeface="Calibri"/>
                  <a:cs typeface="Calibri"/>
                </a:rPr>
                <a:t>1 200</a:t>
              </a:r>
            </a:p>
          </p:txBody>
        </p:sp>
        <p:sp>
          <p:nvSpPr>
            <p:cNvPr id="344" name="Rectangle 9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3D2D5B3-FACA-4A31-9821-9060C6782B99}"/>
                </a:ext>
              </a:extLst>
            </p:cNvPr>
            <p:cNvSpPr>
              <a:spLocks noChangeArrowheads="1"/>
            </p:cNvSpPr>
            <p:nvPr/>
          </p:nvSpPr>
          <p:spPr bwMode="auto">
            <a:xfrm>
              <a:off x="7087891" y="6421279"/>
              <a:ext cx="648130"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Calibri"/>
                  <a:ea typeface="Calibri"/>
                  <a:cs typeface="Calibri"/>
                </a:rPr>
                <a:t>1 400</a:t>
              </a:r>
            </a:p>
          </p:txBody>
        </p:sp>
        <p:sp>
          <p:nvSpPr>
            <p:cNvPr id="345" name="Rectangle 9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BD5A1F2-5655-4E05-B8A9-18EC89BBB7B7}"/>
                </a:ext>
              </a:extLst>
            </p:cNvPr>
            <p:cNvSpPr>
              <a:spLocks noChangeArrowheads="1"/>
            </p:cNvSpPr>
            <p:nvPr/>
          </p:nvSpPr>
          <p:spPr bwMode="auto">
            <a:xfrm>
              <a:off x="7840363" y="6421279"/>
              <a:ext cx="648130"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Calibri"/>
                  <a:ea typeface="Calibri"/>
                  <a:cs typeface="Calibri"/>
                </a:rPr>
                <a:t>1 600</a:t>
              </a:r>
            </a:p>
          </p:txBody>
        </p:sp>
        <p:sp>
          <p:nvSpPr>
            <p:cNvPr id="346" name="Rectangle 9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2701416-214F-46C5-943F-0622F517D37B}"/>
                </a:ext>
              </a:extLst>
            </p:cNvPr>
            <p:cNvSpPr>
              <a:spLocks noChangeArrowheads="1"/>
            </p:cNvSpPr>
            <p:nvPr/>
          </p:nvSpPr>
          <p:spPr bwMode="auto">
            <a:xfrm>
              <a:off x="6385890" y="6746135"/>
              <a:ext cx="1810757" cy="394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fr-FR" sz="1350" b="0" i="0" strike="noStrike" cap="none" spc="0" baseline="0">
                  <a:solidFill>
                    <a:srgbClr val="000000"/>
                  </a:solidFill>
                  <a:effectLst/>
                  <a:latin typeface="Arial"/>
                  <a:ea typeface="Arial"/>
                  <a:cs typeface="Arial"/>
                </a:rPr>
                <a:t>Cycles estimés</a:t>
              </a:r>
            </a:p>
          </p:txBody>
        </p:sp>
        <p:sp>
          <p:nvSpPr>
            <p:cNvPr id="347" name="Line 1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68C214C-D75E-4324-AA60-5A5950C0F0EF}"/>
                </a:ext>
              </a:extLst>
            </p:cNvPr>
            <p:cNvSpPr>
              <a:spLocks noChangeShapeType="1"/>
            </p:cNvSpPr>
            <p:nvPr/>
          </p:nvSpPr>
          <p:spPr bwMode="auto">
            <a:xfrm>
              <a:off x="2011363" y="2282194"/>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48" name="Line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A519009-0E00-430B-8C28-0B32D2512D9A}"/>
                </a:ext>
              </a:extLst>
            </p:cNvPr>
            <p:cNvSpPr>
              <a:spLocks noChangeShapeType="1"/>
            </p:cNvSpPr>
            <p:nvPr/>
          </p:nvSpPr>
          <p:spPr bwMode="auto">
            <a:xfrm>
              <a:off x="2009474" y="3598233"/>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49" name="Lin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9C37D3F-3CAB-42C7-A9F4-2B96D1B3EE83}"/>
                </a:ext>
              </a:extLst>
            </p:cNvPr>
            <p:cNvSpPr>
              <a:spLocks noChangeShapeType="1"/>
            </p:cNvSpPr>
            <p:nvPr/>
          </p:nvSpPr>
          <p:spPr bwMode="auto">
            <a:xfrm>
              <a:off x="2009474" y="5569907"/>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50" name="Freeform 18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671BF94-2067-4630-86BB-4AFFA19EA6FC}"/>
                </a:ext>
              </a:extLst>
            </p:cNvPr>
            <p:cNvSpPr/>
            <p:nvPr/>
          </p:nvSpPr>
          <p:spPr>
            <a:xfrm>
              <a:off x="2936316" y="2467000"/>
              <a:ext cx="1724282" cy="3889814"/>
            </a:xfrm>
            <a:custGeom>
              <a:avLst/>
              <a:gdLst>
                <a:gd name="connsiteX0" fmla="*/ 2952750 w 2952750"/>
                <a:gd name="connsiteY0" fmla="*/ 2552700 h 2552700"/>
                <a:gd name="connsiteX1" fmla="*/ 2209800 w 2952750"/>
                <a:gd name="connsiteY1" fmla="*/ 1209675 h 2552700"/>
                <a:gd name="connsiteX2" fmla="*/ 1885950 w 2952750"/>
                <a:gd name="connsiteY2" fmla="*/ 790575 h 2552700"/>
                <a:gd name="connsiteX3" fmla="*/ 1562100 w 2952750"/>
                <a:gd name="connsiteY3" fmla="*/ 485775 h 2552700"/>
                <a:gd name="connsiteX4" fmla="*/ 1285875 w 2952750"/>
                <a:gd name="connsiteY4" fmla="*/ 285750 h 2552700"/>
                <a:gd name="connsiteX5" fmla="*/ 1114425 w 2952750"/>
                <a:gd name="connsiteY5" fmla="*/ 200025 h 2552700"/>
                <a:gd name="connsiteX6" fmla="*/ 914400 w 2952750"/>
                <a:gd name="connsiteY6" fmla="*/ 133350 h 2552700"/>
                <a:gd name="connsiteX7" fmla="*/ 600075 w 2952750"/>
                <a:gd name="connsiteY7" fmla="*/ 57150 h 2552700"/>
                <a:gd name="connsiteX8" fmla="*/ 247650 w 2952750"/>
                <a:gd name="connsiteY8" fmla="*/ 9525 h 2552700"/>
                <a:gd name="connsiteX9" fmla="*/ 0 w 2952750"/>
                <a:gd name="connsiteY9"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0" h="2552700">
                  <a:moveTo>
                    <a:pt x="2952750" y="2552700"/>
                  </a:moveTo>
                  <a:cubicBezTo>
                    <a:pt x="2670175" y="2028031"/>
                    <a:pt x="2387600" y="1503362"/>
                    <a:pt x="2209800" y="1209675"/>
                  </a:cubicBezTo>
                  <a:cubicBezTo>
                    <a:pt x="2032000" y="915988"/>
                    <a:pt x="1993900" y="911225"/>
                    <a:pt x="1885950" y="790575"/>
                  </a:cubicBezTo>
                  <a:cubicBezTo>
                    <a:pt x="1778000" y="669925"/>
                    <a:pt x="1662112" y="569912"/>
                    <a:pt x="1562100" y="485775"/>
                  </a:cubicBezTo>
                  <a:cubicBezTo>
                    <a:pt x="1462088" y="401638"/>
                    <a:pt x="1360487" y="333375"/>
                    <a:pt x="1285875" y="285750"/>
                  </a:cubicBezTo>
                  <a:cubicBezTo>
                    <a:pt x="1211263" y="238125"/>
                    <a:pt x="1176337" y="225425"/>
                    <a:pt x="1114425" y="200025"/>
                  </a:cubicBezTo>
                  <a:cubicBezTo>
                    <a:pt x="1052513" y="174625"/>
                    <a:pt x="1000125" y="157162"/>
                    <a:pt x="914400" y="133350"/>
                  </a:cubicBezTo>
                  <a:cubicBezTo>
                    <a:pt x="828675" y="109538"/>
                    <a:pt x="711200" y="77787"/>
                    <a:pt x="600075" y="57150"/>
                  </a:cubicBezTo>
                  <a:cubicBezTo>
                    <a:pt x="488950" y="36513"/>
                    <a:pt x="347662" y="19050"/>
                    <a:pt x="247650" y="9525"/>
                  </a:cubicBezTo>
                  <a:cubicBezTo>
                    <a:pt x="147638" y="0"/>
                    <a:pt x="73819" y="0"/>
                    <a:pt x="0" y="0"/>
                  </a:cubicBezTo>
                </a:path>
              </a:pathLst>
            </a:custGeom>
            <a:noFill/>
            <a:ln w="31750" cap="flat" cmpd="sng" algn="ctr">
              <a:solidFill>
                <a:srgbClr val="0099CC"/>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sp>
          <p:nvSpPr>
            <p:cNvPr id="351" name="Freeform 18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F0CD534-480A-4EC4-9401-AFBF73D1661F}"/>
                </a:ext>
              </a:extLst>
            </p:cNvPr>
            <p:cNvSpPr/>
            <p:nvPr/>
          </p:nvSpPr>
          <p:spPr>
            <a:xfrm>
              <a:off x="2029732" y="2625097"/>
              <a:ext cx="141859" cy="1774687"/>
            </a:xfrm>
            <a:custGeom>
              <a:avLst/>
              <a:gdLst>
                <a:gd name="connsiteX0" fmla="*/ 481460 w 481460"/>
                <a:gd name="connsiteY0" fmla="*/ 0 h 850952"/>
                <a:gd name="connsiteX1" fmla="*/ 246328 w 481460"/>
                <a:gd name="connsiteY1" fmla="*/ 354563 h 850952"/>
                <a:gd name="connsiteX2" fmla="*/ 246328 w 481460"/>
                <a:gd name="connsiteY2" fmla="*/ 354563 h 850952"/>
                <a:gd name="connsiteX3" fmla="*/ 104503 w 481460"/>
                <a:gd name="connsiteY3" fmla="*/ 634481 h 850952"/>
                <a:gd name="connsiteX4" fmla="*/ 0 w 481460"/>
                <a:gd name="connsiteY4" fmla="*/ 850952 h 850952"/>
                <a:gd name="connsiteX5" fmla="*/ 0 w 481460"/>
                <a:gd name="connsiteY5" fmla="*/ 850952 h 85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460" h="850952">
                  <a:moveTo>
                    <a:pt x="481460" y="0"/>
                  </a:moveTo>
                  <a:lnTo>
                    <a:pt x="246328" y="354563"/>
                  </a:lnTo>
                  <a:lnTo>
                    <a:pt x="246328" y="354563"/>
                  </a:lnTo>
                  <a:cubicBezTo>
                    <a:pt x="222691" y="401216"/>
                    <a:pt x="145558" y="551750"/>
                    <a:pt x="104503" y="634481"/>
                  </a:cubicBezTo>
                  <a:cubicBezTo>
                    <a:pt x="63448" y="717212"/>
                    <a:pt x="0" y="850952"/>
                    <a:pt x="0" y="850952"/>
                  </a:cubicBezTo>
                  <a:lnTo>
                    <a:pt x="0" y="850952"/>
                  </a:lnTo>
                </a:path>
              </a:pathLst>
            </a:custGeom>
            <a:noFill/>
            <a:ln w="31750" cap="flat" cmpd="sng" algn="ctr">
              <a:solidFill>
                <a:srgbClr val="0099CC"/>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sp>
          <p:nvSpPr>
            <p:cNvPr id="352" name="Freeform 18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70FB412-62B3-486D-9103-EF8D5C44DC1D}"/>
                </a:ext>
              </a:extLst>
            </p:cNvPr>
            <p:cNvSpPr/>
            <p:nvPr/>
          </p:nvSpPr>
          <p:spPr>
            <a:xfrm>
              <a:off x="2164798" y="2463455"/>
              <a:ext cx="439728" cy="178875"/>
            </a:xfrm>
            <a:custGeom>
              <a:avLst/>
              <a:gdLst>
                <a:gd name="connsiteX0" fmla="*/ 769620 w 769620"/>
                <a:gd name="connsiteY0" fmla="*/ 0 h 403860"/>
                <a:gd name="connsiteX1" fmla="*/ 384810 w 769620"/>
                <a:gd name="connsiteY1" fmla="*/ 38100 h 403860"/>
                <a:gd name="connsiteX2" fmla="*/ 198120 w 769620"/>
                <a:gd name="connsiteY2" fmla="*/ 163830 h 403860"/>
                <a:gd name="connsiteX3" fmla="*/ 0 w 769620"/>
                <a:gd name="connsiteY3" fmla="*/ 403860 h 403860"/>
              </a:gdLst>
              <a:ahLst/>
              <a:cxnLst>
                <a:cxn ang="0">
                  <a:pos x="connsiteX0" y="connsiteY0"/>
                </a:cxn>
                <a:cxn ang="0">
                  <a:pos x="connsiteX1" y="connsiteY1"/>
                </a:cxn>
                <a:cxn ang="0">
                  <a:pos x="connsiteX2" y="connsiteY2"/>
                </a:cxn>
                <a:cxn ang="0">
                  <a:pos x="connsiteX3" y="connsiteY3"/>
                </a:cxn>
              </a:cxnLst>
              <a:rect l="l" t="t" r="r" b="b"/>
              <a:pathLst>
                <a:path w="769620" h="403860">
                  <a:moveTo>
                    <a:pt x="769620" y="0"/>
                  </a:moveTo>
                  <a:cubicBezTo>
                    <a:pt x="624840" y="5397"/>
                    <a:pt x="480060" y="10795"/>
                    <a:pt x="384810" y="38100"/>
                  </a:cubicBezTo>
                  <a:cubicBezTo>
                    <a:pt x="289560" y="65405"/>
                    <a:pt x="262255" y="102870"/>
                    <a:pt x="198120" y="163830"/>
                  </a:cubicBezTo>
                  <a:cubicBezTo>
                    <a:pt x="133985" y="224790"/>
                    <a:pt x="66992" y="314325"/>
                    <a:pt x="0" y="403860"/>
                  </a:cubicBezTo>
                </a:path>
              </a:pathLst>
            </a:custGeom>
            <a:noFill/>
            <a:ln w="31750" cap="flat" cmpd="sng" algn="ctr">
              <a:solidFill>
                <a:srgbClr val="0099CC"/>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grpSp>
      <p:sp>
        <p:nvSpPr>
          <p:cNvPr id="184" name="Oval 18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DFC61C7-6184-4CD3-83F8-CAEA4DD5A157}"/>
              </a:ext>
            </a:extLst>
          </p:cNvPr>
          <p:cNvSpPr/>
          <p:nvPr/>
        </p:nvSpPr>
        <p:spPr>
          <a:xfrm>
            <a:off x="2734790" y="6030202"/>
            <a:ext cx="118786" cy="108857"/>
          </a:xfrm>
          <a:prstGeom prst="ellipse">
            <a:avLst/>
          </a:prstGeom>
          <a:solidFill>
            <a:srgbClr val="F47B29"/>
          </a:solidFill>
          <a:ln w="12700" cap="flat" cmpd="sng" algn="ctr">
            <a:solidFill>
              <a:srgbClr val="F47B2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sp>
        <p:nvSpPr>
          <p:cNvPr id="185" name="Rectangle 1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388A9C9-2249-4AA6-B775-915EA2241F7F}"/>
              </a:ext>
            </a:extLst>
          </p:cNvPr>
          <p:cNvSpPr>
            <a:spLocks noChangeArrowheads="1"/>
          </p:cNvSpPr>
          <p:nvPr/>
        </p:nvSpPr>
        <p:spPr bwMode="auto">
          <a:xfrm rot="16200000">
            <a:off x="-840993" y="4264534"/>
            <a:ext cx="2638633" cy="274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algn="ctr" eaLnBrk="1" fontAlgn="auto" hangingPunct="1">
              <a:spcBef>
                <a:spcPct val="0"/>
              </a:spcBef>
              <a:spcAft>
                <a:spcPct val="0"/>
              </a:spcAft>
              <a:buClrTx/>
              <a:buFontTx/>
              <a:buNone/>
            </a:pPr>
            <a:r>
              <a:rPr lang="fr-FR" sz="1350" b="0" i="0" strike="noStrike" cap="none" spc="0" baseline="0">
                <a:solidFill>
                  <a:srgbClr val="000000"/>
                </a:solidFill>
                <a:effectLst/>
                <a:latin typeface="Arial"/>
                <a:ea typeface="Arial"/>
                <a:cs typeface="Arial"/>
              </a:rPr>
              <a:t> % de la capacité nominale</a:t>
            </a:r>
          </a:p>
        </p:txBody>
      </p:sp>
      <p:sp>
        <p:nvSpPr>
          <p:cNvPr id="186" name="Oval 18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9827252-1268-432D-9E9A-E24FF0DD7E00}"/>
              </a:ext>
            </a:extLst>
          </p:cNvPr>
          <p:cNvSpPr/>
          <p:nvPr/>
        </p:nvSpPr>
        <p:spPr>
          <a:xfrm>
            <a:off x="826171" y="4634743"/>
            <a:ext cx="118786" cy="108857"/>
          </a:xfrm>
          <a:prstGeom prst="ellipse">
            <a:avLst/>
          </a:prstGeom>
          <a:solidFill>
            <a:srgbClr val="F47B29"/>
          </a:solidFill>
          <a:ln w="12700" cap="flat" cmpd="sng" algn="ctr">
            <a:solidFill>
              <a:srgbClr val="F47B2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grpSp>
        <p:nvGrpSpPr>
          <p:cNvPr id="187" name="Group 18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68EB2F8-22B8-4AE7-A783-6773CE74DE35}"/>
              </a:ext>
            </a:extLst>
          </p:cNvPr>
          <p:cNvGrpSpPr>
            <a:grpSpLocks noChangeAspect="1"/>
          </p:cNvGrpSpPr>
          <p:nvPr/>
        </p:nvGrpSpPr>
        <p:grpSpPr>
          <a:xfrm>
            <a:off x="4103141" y="3199665"/>
            <a:ext cx="4699933" cy="3150136"/>
            <a:chOff x="1950737" y="2282193"/>
            <a:chExt cx="6528698" cy="4476551"/>
          </a:xfrm>
        </p:grpSpPr>
        <p:sp>
          <p:nvSpPr>
            <p:cNvPr id="207" name="Lin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0A48146-3495-4C37-9A18-7A4633ABDE00}"/>
                </a:ext>
              </a:extLst>
            </p:cNvPr>
            <p:cNvSpPr>
              <a:spLocks noChangeShapeType="1"/>
            </p:cNvSpPr>
            <p:nvPr/>
          </p:nvSpPr>
          <p:spPr bwMode="auto">
            <a:xfrm>
              <a:off x="3525528" y="5184515"/>
              <a:ext cx="4554545"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08" name="Line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217F37A-BED3-4C41-83A1-8983F617F3C4}"/>
                </a:ext>
              </a:extLst>
            </p:cNvPr>
            <p:cNvSpPr>
              <a:spLocks noChangeShapeType="1"/>
            </p:cNvSpPr>
            <p:nvPr/>
          </p:nvSpPr>
          <p:spPr bwMode="auto">
            <a:xfrm>
              <a:off x="3525528" y="4793873"/>
              <a:ext cx="4554545"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09" name="Line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2115932-CFEA-4DA1-916D-8E58843EBFF7}"/>
                </a:ext>
              </a:extLst>
            </p:cNvPr>
            <p:cNvSpPr>
              <a:spLocks noChangeShapeType="1"/>
            </p:cNvSpPr>
            <p:nvPr/>
          </p:nvSpPr>
          <p:spPr bwMode="auto">
            <a:xfrm>
              <a:off x="3525528" y="4413982"/>
              <a:ext cx="4554544"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10" name="Line 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A0A513C-79D1-44B0-9FD7-9FA00EB08D9D}"/>
                </a:ext>
              </a:extLst>
            </p:cNvPr>
            <p:cNvSpPr>
              <a:spLocks noChangeShapeType="1"/>
            </p:cNvSpPr>
            <p:nvPr/>
          </p:nvSpPr>
          <p:spPr bwMode="auto">
            <a:xfrm>
              <a:off x="3525529" y="3996790"/>
              <a:ext cx="4543971"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11" name="Line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88F4D13-86F1-464A-9F3F-E9124BF6E667}"/>
                </a:ext>
              </a:extLst>
            </p:cNvPr>
            <p:cNvSpPr>
              <a:spLocks noChangeShapeType="1"/>
            </p:cNvSpPr>
            <p:nvPr/>
          </p:nvSpPr>
          <p:spPr bwMode="auto">
            <a:xfrm>
              <a:off x="3525532" y="3195155"/>
              <a:ext cx="4543968"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12" name="Line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8EA8FDE-D595-42AF-A84E-B4F3D5B75FFE}"/>
                </a:ext>
              </a:extLst>
            </p:cNvPr>
            <p:cNvSpPr>
              <a:spLocks noChangeShapeType="1"/>
            </p:cNvSpPr>
            <p:nvPr/>
          </p:nvSpPr>
          <p:spPr bwMode="auto">
            <a:xfrm>
              <a:off x="3525532" y="2806848"/>
              <a:ext cx="4543968"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13" name="Line 1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F1E57A3-A073-4A9A-89EB-745B60B17B4F}"/>
                </a:ext>
              </a:extLst>
            </p:cNvPr>
            <p:cNvSpPr>
              <a:spLocks noChangeShapeType="1"/>
            </p:cNvSpPr>
            <p:nvPr/>
          </p:nvSpPr>
          <p:spPr bwMode="auto">
            <a:xfrm>
              <a:off x="3525532" y="2444702"/>
              <a:ext cx="4543967"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14" name="Line 1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C83CD63-9C3C-4F68-ABF3-B662CE110275}"/>
                </a:ext>
              </a:extLst>
            </p:cNvPr>
            <p:cNvSpPr>
              <a:spLocks noChangeShapeType="1"/>
            </p:cNvSpPr>
            <p:nvPr/>
          </p:nvSpPr>
          <p:spPr bwMode="auto">
            <a:xfrm>
              <a:off x="3525533" y="2282194"/>
              <a:ext cx="4549776"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15" name="Line 1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CFD0475-946B-4EB7-9590-0038EA2522E3}"/>
                </a:ext>
              </a:extLst>
            </p:cNvPr>
            <p:cNvSpPr>
              <a:spLocks noChangeShapeType="1"/>
            </p:cNvSpPr>
            <p:nvPr/>
          </p:nvSpPr>
          <p:spPr bwMode="auto">
            <a:xfrm flipH="1">
              <a:off x="3903361"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16" name="Line 2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5BB79EC-6D29-4372-A53B-1589C647962B}"/>
                </a:ext>
              </a:extLst>
            </p:cNvPr>
            <p:cNvSpPr>
              <a:spLocks noChangeShapeType="1"/>
            </p:cNvSpPr>
            <p:nvPr/>
          </p:nvSpPr>
          <p:spPr bwMode="auto">
            <a:xfrm flipH="1">
              <a:off x="4281187"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17" name="Line 2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749D4B9-9FD4-46D7-AF86-A500F3ACBE0A}"/>
                </a:ext>
              </a:extLst>
            </p:cNvPr>
            <p:cNvSpPr>
              <a:spLocks noChangeShapeType="1"/>
            </p:cNvSpPr>
            <p:nvPr/>
          </p:nvSpPr>
          <p:spPr bwMode="auto">
            <a:xfrm flipH="1">
              <a:off x="4657424"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18" name="Line 2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86665B2-1A1B-481D-A759-7293E942BF0A}"/>
                </a:ext>
              </a:extLst>
            </p:cNvPr>
            <p:cNvSpPr>
              <a:spLocks noChangeShapeType="1"/>
            </p:cNvSpPr>
            <p:nvPr/>
          </p:nvSpPr>
          <p:spPr bwMode="auto">
            <a:xfrm flipH="1">
              <a:off x="5040011"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19" name="Line 2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606C778-6429-4F38-8D8C-AF197C70E93D}"/>
                </a:ext>
              </a:extLst>
            </p:cNvPr>
            <p:cNvSpPr>
              <a:spLocks noChangeShapeType="1"/>
            </p:cNvSpPr>
            <p:nvPr/>
          </p:nvSpPr>
          <p:spPr bwMode="auto">
            <a:xfrm flipH="1">
              <a:off x="5800424"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20" name="Line 2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EE8D310-A84D-4771-9173-B9A65C7689AE}"/>
                </a:ext>
              </a:extLst>
            </p:cNvPr>
            <p:cNvSpPr>
              <a:spLocks noChangeShapeType="1"/>
            </p:cNvSpPr>
            <p:nvPr/>
          </p:nvSpPr>
          <p:spPr bwMode="auto">
            <a:xfrm flipH="1">
              <a:off x="6178249"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21" name="Line 2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1CBE250-176B-44C3-9524-D23ED78C75EF}"/>
                </a:ext>
              </a:extLst>
            </p:cNvPr>
            <p:cNvSpPr>
              <a:spLocks noChangeShapeType="1"/>
            </p:cNvSpPr>
            <p:nvPr/>
          </p:nvSpPr>
          <p:spPr bwMode="auto">
            <a:xfrm flipH="1">
              <a:off x="6556074"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22" name="Line 2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C02C136-EAD6-4326-A202-02E49CDB64DB}"/>
                </a:ext>
              </a:extLst>
            </p:cNvPr>
            <p:cNvSpPr>
              <a:spLocks noChangeShapeType="1"/>
            </p:cNvSpPr>
            <p:nvPr/>
          </p:nvSpPr>
          <p:spPr bwMode="auto">
            <a:xfrm flipH="1">
              <a:off x="6932312"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23" name="Line 2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34FBB49-050E-4745-A302-F5D508FD8251}"/>
                </a:ext>
              </a:extLst>
            </p:cNvPr>
            <p:cNvSpPr>
              <a:spLocks noChangeShapeType="1"/>
            </p:cNvSpPr>
            <p:nvPr/>
          </p:nvSpPr>
          <p:spPr bwMode="auto">
            <a:xfrm flipH="1">
              <a:off x="7319662" y="2282193"/>
              <a:ext cx="0" cy="413143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24" name="Line 2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9E8E10D-6631-406F-8B3D-C4BBE2B42E00}"/>
                </a:ext>
              </a:extLst>
            </p:cNvPr>
            <p:cNvSpPr>
              <a:spLocks noChangeShapeType="1"/>
            </p:cNvSpPr>
            <p:nvPr/>
          </p:nvSpPr>
          <p:spPr bwMode="auto">
            <a:xfrm flipH="1">
              <a:off x="7697487"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25" name="Line 3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A2D1B69-7EFB-4383-8FA1-4A34EA6C7390}"/>
                </a:ext>
              </a:extLst>
            </p:cNvPr>
            <p:cNvSpPr>
              <a:spLocks noChangeShapeType="1"/>
            </p:cNvSpPr>
            <p:nvPr/>
          </p:nvSpPr>
          <p:spPr bwMode="auto">
            <a:xfrm flipH="1">
              <a:off x="8075312" y="2282194"/>
              <a:ext cx="0" cy="3287713"/>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26" name="Line 3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E004C03-5E5A-4948-9F81-D1B3DBD1011D}"/>
                </a:ext>
              </a:extLst>
            </p:cNvPr>
            <p:cNvSpPr>
              <a:spLocks noChangeShapeType="1"/>
            </p:cNvSpPr>
            <p:nvPr/>
          </p:nvSpPr>
          <p:spPr bwMode="auto">
            <a:xfrm>
              <a:off x="1950737" y="5569907"/>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27" name="Line 3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580DBC0-A09F-441D-9860-73399EC3892F}"/>
                </a:ext>
              </a:extLst>
            </p:cNvPr>
            <p:cNvSpPr>
              <a:spLocks noChangeShapeType="1"/>
            </p:cNvSpPr>
            <p:nvPr/>
          </p:nvSpPr>
          <p:spPr bwMode="auto">
            <a:xfrm>
              <a:off x="1950737" y="5242882"/>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28" name="Line 3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33C73B4-1F50-49E2-BF6D-449028728181}"/>
                </a:ext>
              </a:extLst>
            </p:cNvPr>
            <p:cNvSpPr>
              <a:spLocks noChangeShapeType="1"/>
            </p:cNvSpPr>
            <p:nvPr/>
          </p:nvSpPr>
          <p:spPr bwMode="auto">
            <a:xfrm>
              <a:off x="1950737" y="4915857"/>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29" name="Line 3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8D78851-9DB6-464D-B314-6466608A4B37}"/>
                </a:ext>
              </a:extLst>
            </p:cNvPr>
            <p:cNvSpPr>
              <a:spLocks noChangeShapeType="1"/>
            </p:cNvSpPr>
            <p:nvPr/>
          </p:nvSpPr>
          <p:spPr bwMode="auto">
            <a:xfrm>
              <a:off x="1950737" y="4579307"/>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30" name="Line 3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0832254-F9C6-4D52-9CC5-85F09A471359}"/>
                </a:ext>
              </a:extLst>
            </p:cNvPr>
            <p:cNvSpPr>
              <a:spLocks noChangeShapeType="1"/>
            </p:cNvSpPr>
            <p:nvPr/>
          </p:nvSpPr>
          <p:spPr bwMode="auto">
            <a:xfrm>
              <a:off x="1950737" y="4252282"/>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31" name="Line 3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D79F5B5-AD12-4915-B02A-40156AB02BD0}"/>
                </a:ext>
              </a:extLst>
            </p:cNvPr>
            <p:cNvSpPr>
              <a:spLocks noChangeShapeType="1"/>
            </p:cNvSpPr>
            <p:nvPr/>
          </p:nvSpPr>
          <p:spPr bwMode="auto">
            <a:xfrm>
              <a:off x="1950737" y="392684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32" name="Line 3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25E5A69-2E31-4B9E-A6D2-3469464FD1A7}"/>
                </a:ext>
              </a:extLst>
            </p:cNvPr>
            <p:cNvSpPr>
              <a:spLocks noChangeShapeType="1"/>
            </p:cNvSpPr>
            <p:nvPr/>
          </p:nvSpPr>
          <p:spPr bwMode="auto">
            <a:xfrm flipH="1">
              <a:off x="3525531" y="3598234"/>
              <a:ext cx="12482"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33" name="Line 3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063750B-33FC-4FB0-ADE3-96737F4B291B}"/>
                </a:ext>
              </a:extLst>
            </p:cNvPr>
            <p:cNvSpPr>
              <a:spLocks noChangeShapeType="1"/>
            </p:cNvSpPr>
            <p:nvPr/>
          </p:nvSpPr>
          <p:spPr bwMode="auto">
            <a:xfrm>
              <a:off x="1950737" y="327279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34" name="Line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461F439-8EA7-40FC-B955-AAC77524FD4D}"/>
                </a:ext>
              </a:extLst>
            </p:cNvPr>
            <p:cNvSpPr>
              <a:spLocks noChangeShapeType="1"/>
            </p:cNvSpPr>
            <p:nvPr/>
          </p:nvSpPr>
          <p:spPr bwMode="auto">
            <a:xfrm>
              <a:off x="1950737" y="293624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35" name="Line 4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465F013-3E0B-4020-8132-9A07E42AF8E5}"/>
                </a:ext>
              </a:extLst>
            </p:cNvPr>
            <p:cNvSpPr>
              <a:spLocks noChangeShapeType="1"/>
            </p:cNvSpPr>
            <p:nvPr/>
          </p:nvSpPr>
          <p:spPr bwMode="auto">
            <a:xfrm>
              <a:off x="1950737" y="2609219"/>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36" name="Line 4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8C3C288-2DCD-4569-A2A6-F83FFFF89FB0}"/>
                </a:ext>
              </a:extLst>
            </p:cNvPr>
            <p:cNvSpPr>
              <a:spLocks noChangeShapeType="1"/>
            </p:cNvSpPr>
            <p:nvPr/>
          </p:nvSpPr>
          <p:spPr bwMode="auto">
            <a:xfrm>
              <a:off x="1950737" y="228219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37" name="Line 4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A8BA219-AF1D-46C1-A292-E48F46B90130}"/>
                </a:ext>
              </a:extLst>
            </p:cNvPr>
            <p:cNvSpPr>
              <a:spLocks noChangeShapeType="1"/>
            </p:cNvSpPr>
            <p:nvPr/>
          </p:nvSpPr>
          <p:spPr bwMode="auto">
            <a:xfrm flipH="1" flipV="1">
              <a:off x="20047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38" name="Line 4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C23A067-7CB9-4BDE-8CFB-2B56C69D8171}"/>
                </a:ext>
              </a:extLst>
            </p:cNvPr>
            <p:cNvSpPr>
              <a:spLocks noChangeShapeType="1"/>
            </p:cNvSpPr>
            <p:nvPr/>
          </p:nvSpPr>
          <p:spPr bwMode="auto">
            <a:xfrm flipH="1" flipV="1">
              <a:off x="238412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39" name="Line 4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2C46393-0A6D-4C49-B8C5-86D8222C40E0}"/>
                </a:ext>
              </a:extLst>
            </p:cNvPr>
            <p:cNvSpPr>
              <a:spLocks noChangeShapeType="1"/>
            </p:cNvSpPr>
            <p:nvPr/>
          </p:nvSpPr>
          <p:spPr bwMode="auto">
            <a:xfrm flipH="1" flipV="1">
              <a:off x="276036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40" name="Line 4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3BBC0F0-B5E1-4172-A5C7-73162C22815F}"/>
                </a:ext>
              </a:extLst>
            </p:cNvPr>
            <p:cNvSpPr>
              <a:spLocks noChangeShapeType="1"/>
            </p:cNvSpPr>
            <p:nvPr/>
          </p:nvSpPr>
          <p:spPr bwMode="auto">
            <a:xfrm flipH="1" flipV="1">
              <a:off x="31477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41" name="Line 4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9FE7DAD-DB1B-40C8-8B58-FD68C48DAAC2}"/>
                </a:ext>
              </a:extLst>
            </p:cNvPr>
            <p:cNvSpPr>
              <a:spLocks noChangeShapeType="1"/>
            </p:cNvSpPr>
            <p:nvPr/>
          </p:nvSpPr>
          <p:spPr bwMode="auto">
            <a:xfrm flipH="1" flipV="1">
              <a:off x="3525537"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42" name="Line 4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A43A771-45F2-47E6-9930-32472331DA00}"/>
                </a:ext>
              </a:extLst>
            </p:cNvPr>
            <p:cNvSpPr>
              <a:spLocks noChangeShapeType="1"/>
            </p:cNvSpPr>
            <p:nvPr/>
          </p:nvSpPr>
          <p:spPr bwMode="auto">
            <a:xfrm flipH="1" flipV="1">
              <a:off x="390336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43" name="Line 5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B50005D-7CB2-4901-A586-B4D0DFBBA64B}"/>
                </a:ext>
              </a:extLst>
            </p:cNvPr>
            <p:cNvSpPr>
              <a:spLocks noChangeShapeType="1"/>
            </p:cNvSpPr>
            <p:nvPr/>
          </p:nvSpPr>
          <p:spPr bwMode="auto">
            <a:xfrm flipH="1" flipV="1">
              <a:off x="4281187"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44" name="Line 5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421E18C-B17D-4490-81F0-C4B048E227C9}"/>
                </a:ext>
              </a:extLst>
            </p:cNvPr>
            <p:cNvSpPr>
              <a:spLocks noChangeShapeType="1"/>
            </p:cNvSpPr>
            <p:nvPr/>
          </p:nvSpPr>
          <p:spPr bwMode="auto">
            <a:xfrm flipH="1" flipV="1">
              <a:off x="465742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45" name="Line 5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9815E04-C69D-450D-852A-ABD5594D08B1}"/>
                </a:ext>
              </a:extLst>
            </p:cNvPr>
            <p:cNvSpPr>
              <a:spLocks noChangeShapeType="1"/>
            </p:cNvSpPr>
            <p:nvPr/>
          </p:nvSpPr>
          <p:spPr bwMode="auto">
            <a:xfrm flipH="1" flipV="1">
              <a:off x="504477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46" name="Line 5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85D9EC8-1E13-4DE2-AC5B-F9C07AD266EE}"/>
                </a:ext>
              </a:extLst>
            </p:cNvPr>
            <p:cNvSpPr>
              <a:spLocks noChangeShapeType="1"/>
            </p:cNvSpPr>
            <p:nvPr/>
          </p:nvSpPr>
          <p:spPr bwMode="auto">
            <a:xfrm flipH="1" flipV="1">
              <a:off x="5422599"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47" name="Line 5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3B78344-D719-4E8C-AC20-ABD4E65549A4}"/>
                </a:ext>
              </a:extLst>
            </p:cNvPr>
            <p:cNvSpPr>
              <a:spLocks noChangeShapeType="1"/>
            </p:cNvSpPr>
            <p:nvPr/>
          </p:nvSpPr>
          <p:spPr bwMode="auto">
            <a:xfrm flipH="1" flipV="1">
              <a:off x="580042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48" name="Line 5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D9C0145-CCA1-4094-8DF0-F97F2FC13F0E}"/>
                </a:ext>
              </a:extLst>
            </p:cNvPr>
            <p:cNvSpPr>
              <a:spLocks noChangeShapeType="1"/>
            </p:cNvSpPr>
            <p:nvPr/>
          </p:nvSpPr>
          <p:spPr bwMode="auto">
            <a:xfrm flipH="1" flipV="1">
              <a:off x="6178249"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49" name="Line 5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ADD9CD1-5FB9-4D5C-9ECF-156324758741}"/>
                </a:ext>
              </a:extLst>
            </p:cNvPr>
            <p:cNvSpPr>
              <a:spLocks noChangeShapeType="1"/>
            </p:cNvSpPr>
            <p:nvPr/>
          </p:nvSpPr>
          <p:spPr bwMode="auto">
            <a:xfrm flipH="1" flipV="1">
              <a:off x="655607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50" name="Line 5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DCF8DD3-CF43-40C3-9E6C-672A7D09CEF5}"/>
                </a:ext>
              </a:extLst>
            </p:cNvPr>
            <p:cNvSpPr>
              <a:spLocks noChangeShapeType="1"/>
            </p:cNvSpPr>
            <p:nvPr/>
          </p:nvSpPr>
          <p:spPr bwMode="auto">
            <a:xfrm flipH="1" flipV="1">
              <a:off x="69323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51" name="Line 5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3EC7B77-DF9C-42C3-9D1E-72FE84F30933}"/>
                </a:ext>
              </a:extLst>
            </p:cNvPr>
            <p:cNvSpPr>
              <a:spLocks noChangeShapeType="1"/>
            </p:cNvSpPr>
            <p:nvPr/>
          </p:nvSpPr>
          <p:spPr bwMode="auto">
            <a:xfrm flipH="1" flipV="1">
              <a:off x="731966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52" name="Line 5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6507DD6-1C1E-429A-8750-0AAC4F615FEA}"/>
                </a:ext>
              </a:extLst>
            </p:cNvPr>
            <p:cNvSpPr>
              <a:spLocks noChangeShapeType="1"/>
            </p:cNvSpPr>
            <p:nvPr/>
          </p:nvSpPr>
          <p:spPr bwMode="auto">
            <a:xfrm flipH="1" flipV="1">
              <a:off x="7697487"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53" name="Line 6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FC24EC5-331A-45DE-85ED-787CE97B0514}"/>
                </a:ext>
              </a:extLst>
            </p:cNvPr>
            <p:cNvSpPr>
              <a:spLocks noChangeShapeType="1"/>
            </p:cNvSpPr>
            <p:nvPr/>
          </p:nvSpPr>
          <p:spPr bwMode="auto">
            <a:xfrm flipH="1" flipV="1">
              <a:off x="80753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54" name="Line 6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5F1DD78-37F9-4C14-AD72-C1A5AA579CC1}"/>
                </a:ext>
              </a:extLst>
            </p:cNvPr>
            <p:cNvSpPr>
              <a:spLocks noChangeShapeType="1"/>
            </p:cNvSpPr>
            <p:nvPr/>
          </p:nvSpPr>
          <p:spPr bwMode="auto">
            <a:xfrm flipH="1">
              <a:off x="8075313" y="2282193"/>
              <a:ext cx="0" cy="412173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55" name="Line 6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383E15A-6F85-4A25-8E5A-D7A75F618A88}"/>
                </a:ext>
              </a:extLst>
            </p:cNvPr>
            <p:cNvSpPr>
              <a:spLocks noChangeShapeType="1"/>
            </p:cNvSpPr>
            <p:nvPr/>
          </p:nvSpPr>
          <p:spPr bwMode="auto">
            <a:xfrm>
              <a:off x="8019749" y="5569907"/>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56" name="Line 6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1ABDA5C-E296-4146-9B63-172CEF9FF2AF}"/>
                </a:ext>
              </a:extLst>
            </p:cNvPr>
            <p:cNvSpPr>
              <a:spLocks noChangeShapeType="1"/>
            </p:cNvSpPr>
            <p:nvPr/>
          </p:nvSpPr>
          <p:spPr bwMode="auto">
            <a:xfrm>
              <a:off x="8019749" y="4915857"/>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57" name="Line 6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26E06BA-973B-4CBC-A8DC-29914B7ACFA0}"/>
                </a:ext>
              </a:extLst>
            </p:cNvPr>
            <p:cNvSpPr>
              <a:spLocks noChangeShapeType="1"/>
            </p:cNvSpPr>
            <p:nvPr/>
          </p:nvSpPr>
          <p:spPr bwMode="auto">
            <a:xfrm>
              <a:off x="8019749" y="4252282"/>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58" name="Line 6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9CCA10E-1255-477A-B4A9-18A135DA96BB}"/>
                </a:ext>
              </a:extLst>
            </p:cNvPr>
            <p:cNvSpPr>
              <a:spLocks noChangeShapeType="1"/>
            </p:cNvSpPr>
            <p:nvPr/>
          </p:nvSpPr>
          <p:spPr bwMode="auto">
            <a:xfrm>
              <a:off x="8019749" y="3598232"/>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59" name="Line 6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BC6935E-0EDC-4ACC-8382-53EE5248BC57}"/>
                </a:ext>
              </a:extLst>
            </p:cNvPr>
            <p:cNvSpPr>
              <a:spLocks noChangeShapeType="1"/>
            </p:cNvSpPr>
            <p:nvPr/>
          </p:nvSpPr>
          <p:spPr bwMode="auto">
            <a:xfrm>
              <a:off x="8019749" y="2936244"/>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60" name="Line 6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7B26928-A003-4DE3-A7D7-925474C66027}"/>
                </a:ext>
              </a:extLst>
            </p:cNvPr>
            <p:cNvSpPr>
              <a:spLocks noChangeShapeType="1"/>
            </p:cNvSpPr>
            <p:nvPr/>
          </p:nvSpPr>
          <p:spPr bwMode="auto">
            <a:xfrm>
              <a:off x="8019749" y="2282194"/>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61" name="Rectangle 8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5C893A7-F78C-4739-BC7B-805D27A9EAD4}"/>
                </a:ext>
              </a:extLst>
            </p:cNvPr>
            <p:cNvSpPr>
              <a:spLocks noChangeArrowheads="1"/>
            </p:cNvSpPr>
            <p:nvPr/>
          </p:nvSpPr>
          <p:spPr bwMode="auto">
            <a:xfrm>
              <a:off x="4047825" y="6413628"/>
              <a:ext cx="648131" cy="34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Calibri"/>
                  <a:ea typeface="Calibri"/>
                  <a:cs typeface="Calibri"/>
                </a:rPr>
                <a:t>1 800</a:t>
              </a:r>
            </a:p>
          </p:txBody>
        </p:sp>
        <p:sp>
          <p:nvSpPr>
            <p:cNvPr id="262" name="Rectangle 8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851A2F3-4A45-44ED-8537-21889029648C}"/>
                </a:ext>
              </a:extLst>
            </p:cNvPr>
            <p:cNvSpPr>
              <a:spLocks noChangeArrowheads="1"/>
            </p:cNvSpPr>
            <p:nvPr/>
          </p:nvSpPr>
          <p:spPr bwMode="auto">
            <a:xfrm>
              <a:off x="4811412" y="6413628"/>
              <a:ext cx="648131" cy="34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Calibri"/>
                  <a:ea typeface="Calibri"/>
                  <a:cs typeface="Calibri"/>
                </a:rPr>
                <a:t>2 000</a:t>
              </a:r>
            </a:p>
          </p:txBody>
        </p:sp>
        <p:sp>
          <p:nvSpPr>
            <p:cNvPr id="263" name="Rectangle 9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D2B4F9E-FC62-4347-94D9-4B711210120E}"/>
                </a:ext>
              </a:extLst>
            </p:cNvPr>
            <p:cNvSpPr>
              <a:spLocks noChangeArrowheads="1"/>
            </p:cNvSpPr>
            <p:nvPr/>
          </p:nvSpPr>
          <p:spPr bwMode="auto">
            <a:xfrm>
              <a:off x="5567063" y="6413628"/>
              <a:ext cx="648131" cy="34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Calibri"/>
                  <a:ea typeface="Calibri"/>
                  <a:cs typeface="Calibri"/>
                </a:rPr>
                <a:t>2 200</a:t>
              </a:r>
            </a:p>
          </p:txBody>
        </p:sp>
        <p:sp>
          <p:nvSpPr>
            <p:cNvPr id="264" name="Rectangle 9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8D51281-A326-4D85-A530-CB67B5CAE75B}"/>
                </a:ext>
              </a:extLst>
            </p:cNvPr>
            <p:cNvSpPr>
              <a:spLocks noChangeArrowheads="1"/>
            </p:cNvSpPr>
            <p:nvPr/>
          </p:nvSpPr>
          <p:spPr bwMode="auto">
            <a:xfrm>
              <a:off x="6321124" y="6413628"/>
              <a:ext cx="603585" cy="34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Calibri"/>
                  <a:ea typeface="Calibri"/>
                  <a:cs typeface="Calibri"/>
                </a:rPr>
                <a:t>2400</a:t>
              </a:r>
            </a:p>
          </p:txBody>
        </p:sp>
        <p:sp>
          <p:nvSpPr>
            <p:cNvPr id="265" name="Rectangle 9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41AB965-A42C-4820-81AB-D34C2ADFA7E4}"/>
                </a:ext>
              </a:extLst>
            </p:cNvPr>
            <p:cNvSpPr>
              <a:spLocks noChangeArrowheads="1"/>
            </p:cNvSpPr>
            <p:nvPr/>
          </p:nvSpPr>
          <p:spPr bwMode="auto">
            <a:xfrm>
              <a:off x="7087889" y="6413626"/>
              <a:ext cx="648131" cy="34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Calibri"/>
                  <a:ea typeface="Calibri"/>
                  <a:cs typeface="Calibri"/>
                </a:rPr>
                <a:t>2 600</a:t>
              </a:r>
            </a:p>
          </p:txBody>
        </p:sp>
        <p:sp>
          <p:nvSpPr>
            <p:cNvPr id="266" name="Rectangle 9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5969526-3515-4F21-AEAE-836C66E9EFA8}"/>
                </a:ext>
              </a:extLst>
            </p:cNvPr>
            <p:cNvSpPr>
              <a:spLocks noChangeArrowheads="1"/>
            </p:cNvSpPr>
            <p:nvPr/>
          </p:nvSpPr>
          <p:spPr bwMode="auto">
            <a:xfrm>
              <a:off x="7840359" y="6413626"/>
              <a:ext cx="603585" cy="34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Calibri"/>
                  <a:ea typeface="Calibri"/>
                  <a:cs typeface="Calibri"/>
                </a:rPr>
                <a:t>2800</a:t>
              </a:r>
            </a:p>
          </p:txBody>
        </p:sp>
        <p:sp>
          <p:nvSpPr>
            <p:cNvPr id="267" name="Line 1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E093D30-76C3-49CB-9BAF-D8C8181B2123}"/>
                </a:ext>
              </a:extLst>
            </p:cNvPr>
            <p:cNvSpPr>
              <a:spLocks noChangeShapeType="1"/>
            </p:cNvSpPr>
            <p:nvPr/>
          </p:nvSpPr>
          <p:spPr bwMode="auto">
            <a:xfrm>
              <a:off x="3525536" y="2282194"/>
              <a:ext cx="4556424"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68" name="Line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D424E0B-0378-43AE-AF26-E9CA7378032A}"/>
                </a:ext>
              </a:extLst>
            </p:cNvPr>
            <p:cNvSpPr>
              <a:spLocks noChangeShapeType="1"/>
            </p:cNvSpPr>
            <p:nvPr/>
          </p:nvSpPr>
          <p:spPr bwMode="auto">
            <a:xfrm>
              <a:off x="3525531" y="3598233"/>
              <a:ext cx="4554542"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69" name="Lin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B3EE9DE-A0CC-47B5-BF85-05B4F4BE919A}"/>
                </a:ext>
              </a:extLst>
            </p:cNvPr>
            <p:cNvSpPr>
              <a:spLocks noChangeShapeType="1"/>
            </p:cNvSpPr>
            <p:nvPr/>
          </p:nvSpPr>
          <p:spPr bwMode="auto">
            <a:xfrm>
              <a:off x="3525528" y="5569907"/>
              <a:ext cx="4554545"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grpSp>
      <p:sp>
        <p:nvSpPr>
          <p:cNvPr id="188" name="Freeform 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73D13C3-72FC-41F3-B4ED-06CBA77C2306}"/>
              </a:ext>
            </a:extLst>
          </p:cNvPr>
          <p:cNvSpPr/>
          <p:nvPr/>
        </p:nvSpPr>
        <p:spPr>
          <a:xfrm>
            <a:off x="888337" y="3290926"/>
            <a:ext cx="5413492" cy="1099327"/>
          </a:xfrm>
          <a:custGeom>
            <a:avLst/>
            <a:gdLst>
              <a:gd name="connsiteX0" fmla="*/ 2952750 w 2952750"/>
              <a:gd name="connsiteY0" fmla="*/ 2552700 h 2552700"/>
              <a:gd name="connsiteX1" fmla="*/ 2209800 w 2952750"/>
              <a:gd name="connsiteY1" fmla="*/ 1209675 h 2552700"/>
              <a:gd name="connsiteX2" fmla="*/ 1885950 w 2952750"/>
              <a:gd name="connsiteY2" fmla="*/ 790575 h 2552700"/>
              <a:gd name="connsiteX3" fmla="*/ 1562100 w 2952750"/>
              <a:gd name="connsiteY3" fmla="*/ 485775 h 2552700"/>
              <a:gd name="connsiteX4" fmla="*/ 1285875 w 2952750"/>
              <a:gd name="connsiteY4" fmla="*/ 285750 h 2552700"/>
              <a:gd name="connsiteX5" fmla="*/ 1114425 w 2952750"/>
              <a:gd name="connsiteY5" fmla="*/ 200025 h 2552700"/>
              <a:gd name="connsiteX6" fmla="*/ 914400 w 2952750"/>
              <a:gd name="connsiteY6" fmla="*/ 133350 h 2552700"/>
              <a:gd name="connsiteX7" fmla="*/ 600075 w 2952750"/>
              <a:gd name="connsiteY7" fmla="*/ 57150 h 2552700"/>
              <a:gd name="connsiteX8" fmla="*/ 247650 w 2952750"/>
              <a:gd name="connsiteY8" fmla="*/ 9525 h 2552700"/>
              <a:gd name="connsiteX9" fmla="*/ 0 w 2952750"/>
              <a:gd name="connsiteY9"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0" h="2552700">
                <a:moveTo>
                  <a:pt x="2952750" y="2552700"/>
                </a:moveTo>
                <a:cubicBezTo>
                  <a:pt x="2670175" y="2028031"/>
                  <a:pt x="2387600" y="1503362"/>
                  <a:pt x="2209800" y="1209675"/>
                </a:cubicBezTo>
                <a:cubicBezTo>
                  <a:pt x="2032000" y="915988"/>
                  <a:pt x="1993900" y="911225"/>
                  <a:pt x="1885950" y="790575"/>
                </a:cubicBezTo>
                <a:cubicBezTo>
                  <a:pt x="1778000" y="669925"/>
                  <a:pt x="1662112" y="569912"/>
                  <a:pt x="1562100" y="485775"/>
                </a:cubicBezTo>
                <a:cubicBezTo>
                  <a:pt x="1462088" y="401638"/>
                  <a:pt x="1360487" y="333375"/>
                  <a:pt x="1285875" y="285750"/>
                </a:cubicBezTo>
                <a:cubicBezTo>
                  <a:pt x="1211263" y="238125"/>
                  <a:pt x="1176337" y="225425"/>
                  <a:pt x="1114425" y="200025"/>
                </a:cubicBezTo>
                <a:cubicBezTo>
                  <a:pt x="1052513" y="174625"/>
                  <a:pt x="1000125" y="157162"/>
                  <a:pt x="914400" y="133350"/>
                </a:cubicBezTo>
                <a:cubicBezTo>
                  <a:pt x="828675" y="109538"/>
                  <a:pt x="711200" y="77787"/>
                  <a:pt x="600075" y="57150"/>
                </a:cubicBezTo>
                <a:cubicBezTo>
                  <a:pt x="488950" y="36513"/>
                  <a:pt x="347662" y="19050"/>
                  <a:pt x="247650" y="9525"/>
                </a:cubicBezTo>
                <a:cubicBezTo>
                  <a:pt x="147638" y="0"/>
                  <a:pt x="73819" y="0"/>
                  <a:pt x="0" y="0"/>
                </a:cubicBezTo>
              </a:path>
            </a:pathLst>
          </a:custGeom>
          <a:noFill/>
          <a:ln w="317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sp>
        <p:nvSpPr>
          <p:cNvPr id="189" name="Lin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98D992A-63A3-4D40-88E2-A0A3109463DF}"/>
              </a:ext>
            </a:extLst>
          </p:cNvPr>
          <p:cNvSpPr>
            <a:spLocks noChangeShapeType="1"/>
          </p:cNvSpPr>
          <p:nvPr/>
        </p:nvSpPr>
        <p:spPr bwMode="auto">
          <a:xfrm>
            <a:off x="874323" y="5771711"/>
            <a:ext cx="7641253"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190" name="Rectangle 7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785B031-799D-4265-9CDB-25A4B8CA68A7}"/>
              </a:ext>
            </a:extLst>
          </p:cNvPr>
          <p:cNvSpPr>
            <a:spLocks noChangeArrowheads="1"/>
          </p:cNvSpPr>
          <p:nvPr/>
        </p:nvSpPr>
        <p:spPr bwMode="auto">
          <a:xfrm>
            <a:off x="569524" y="5652912"/>
            <a:ext cx="299831" cy="2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Arial"/>
                <a:ea typeface="Arial"/>
                <a:cs typeface="Arial"/>
              </a:rPr>
              <a:t>55</a:t>
            </a:r>
          </a:p>
        </p:txBody>
      </p:sp>
      <p:sp>
        <p:nvSpPr>
          <p:cNvPr id="191" name="Lin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E248240-4327-44CE-84B3-547083161BE1}"/>
              </a:ext>
            </a:extLst>
          </p:cNvPr>
          <p:cNvSpPr>
            <a:spLocks noChangeShapeType="1"/>
          </p:cNvSpPr>
          <p:nvPr/>
        </p:nvSpPr>
        <p:spPr bwMode="auto">
          <a:xfrm>
            <a:off x="874323" y="6100115"/>
            <a:ext cx="7641253"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192" name="Rectangle 7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6897F24-0A24-4FE7-9302-8CE686565ACC}"/>
              </a:ext>
            </a:extLst>
          </p:cNvPr>
          <p:cNvSpPr>
            <a:spLocks noChangeArrowheads="1"/>
          </p:cNvSpPr>
          <p:nvPr/>
        </p:nvSpPr>
        <p:spPr bwMode="auto">
          <a:xfrm>
            <a:off x="574563" y="5957712"/>
            <a:ext cx="299831" cy="2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fr-FR" sz="1125" b="0" i="0" strike="noStrike" cap="none" spc="0" baseline="0">
                <a:solidFill>
                  <a:srgbClr val="000000"/>
                </a:solidFill>
                <a:effectLst/>
                <a:latin typeface="Arial"/>
                <a:ea typeface="Arial"/>
                <a:cs typeface="Arial"/>
              </a:rPr>
              <a:t>50</a:t>
            </a:r>
          </a:p>
        </p:txBody>
      </p:sp>
      <p:sp>
        <p:nvSpPr>
          <p:cNvPr id="193" name="Line 1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6592B20-09F1-4220-9FD4-C8564183C45A}"/>
              </a:ext>
            </a:extLst>
          </p:cNvPr>
          <p:cNvSpPr>
            <a:spLocks noChangeShapeType="1"/>
          </p:cNvSpPr>
          <p:nvPr/>
        </p:nvSpPr>
        <p:spPr bwMode="auto">
          <a:xfrm flipH="1">
            <a:off x="1407724" y="3197450"/>
            <a:ext cx="0" cy="291266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194" name="Line 1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6072E4B-D3EA-457B-AA95-8DECA0260B7A}"/>
              </a:ext>
            </a:extLst>
          </p:cNvPr>
          <p:cNvSpPr>
            <a:spLocks noChangeShapeType="1"/>
          </p:cNvSpPr>
          <p:nvPr/>
        </p:nvSpPr>
        <p:spPr bwMode="auto">
          <a:xfrm flipH="1">
            <a:off x="3312724" y="3197450"/>
            <a:ext cx="0" cy="291266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195" name="Line 1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BAF0661-2C36-44F7-92D4-5EF84239A767}"/>
              </a:ext>
            </a:extLst>
          </p:cNvPr>
          <p:cNvSpPr>
            <a:spLocks noChangeShapeType="1"/>
          </p:cNvSpPr>
          <p:nvPr/>
        </p:nvSpPr>
        <p:spPr bwMode="auto">
          <a:xfrm flipH="1">
            <a:off x="6589324" y="3197450"/>
            <a:ext cx="0" cy="291266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196" name="Freeform 1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CEF4CE7-406C-4F06-948E-DD528269B277}"/>
              </a:ext>
            </a:extLst>
          </p:cNvPr>
          <p:cNvSpPr/>
          <p:nvPr/>
        </p:nvSpPr>
        <p:spPr>
          <a:xfrm>
            <a:off x="2228694" y="3339853"/>
            <a:ext cx="1918629" cy="2724895"/>
          </a:xfrm>
          <a:custGeom>
            <a:avLst/>
            <a:gdLst>
              <a:gd name="connsiteX0" fmla="*/ 2952750 w 2952750"/>
              <a:gd name="connsiteY0" fmla="*/ 2552700 h 2552700"/>
              <a:gd name="connsiteX1" fmla="*/ 2209800 w 2952750"/>
              <a:gd name="connsiteY1" fmla="*/ 1209675 h 2552700"/>
              <a:gd name="connsiteX2" fmla="*/ 1885950 w 2952750"/>
              <a:gd name="connsiteY2" fmla="*/ 790575 h 2552700"/>
              <a:gd name="connsiteX3" fmla="*/ 1562100 w 2952750"/>
              <a:gd name="connsiteY3" fmla="*/ 485775 h 2552700"/>
              <a:gd name="connsiteX4" fmla="*/ 1285875 w 2952750"/>
              <a:gd name="connsiteY4" fmla="*/ 285750 h 2552700"/>
              <a:gd name="connsiteX5" fmla="*/ 1114425 w 2952750"/>
              <a:gd name="connsiteY5" fmla="*/ 200025 h 2552700"/>
              <a:gd name="connsiteX6" fmla="*/ 914400 w 2952750"/>
              <a:gd name="connsiteY6" fmla="*/ 133350 h 2552700"/>
              <a:gd name="connsiteX7" fmla="*/ 600075 w 2952750"/>
              <a:gd name="connsiteY7" fmla="*/ 57150 h 2552700"/>
              <a:gd name="connsiteX8" fmla="*/ 247650 w 2952750"/>
              <a:gd name="connsiteY8" fmla="*/ 9525 h 2552700"/>
              <a:gd name="connsiteX9" fmla="*/ 0 w 2952750"/>
              <a:gd name="connsiteY9"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0" h="2552700">
                <a:moveTo>
                  <a:pt x="2952750" y="2552700"/>
                </a:moveTo>
                <a:cubicBezTo>
                  <a:pt x="2670175" y="2028031"/>
                  <a:pt x="2387600" y="1503362"/>
                  <a:pt x="2209800" y="1209675"/>
                </a:cubicBezTo>
                <a:cubicBezTo>
                  <a:pt x="2032000" y="915988"/>
                  <a:pt x="1993900" y="911225"/>
                  <a:pt x="1885950" y="790575"/>
                </a:cubicBezTo>
                <a:cubicBezTo>
                  <a:pt x="1778000" y="669925"/>
                  <a:pt x="1662112" y="569912"/>
                  <a:pt x="1562100" y="485775"/>
                </a:cubicBezTo>
                <a:cubicBezTo>
                  <a:pt x="1462088" y="401638"/>
                  <a:pt x="1360487" y="333375"/>
                  <a:pt x="1285875" y="285750"/>
                </a:cubicBezTo>
                <a:cubicBezTo>
                  <a:pt x="1211263" y="238125"/>
                  <a:pt x="1176337" y="225425"/>
                  <a:pt x="1114425" y="200025"/>
                </a:cubicBezTo>
                <a:cubicBezTo>
                  <a:pt x="1052513" y="174625"/>
                  <a:pt x="1000125" y="157162"/>
                  <a:pt x="914400" y="133350"/>
                </a:cubicBezTo>
                <a:cubicBezTo>
                  <a:pt x="828675" y="109538"/>
                  <a:pt x="711200" y="77787"/>
                  <a:pt x="600075" y="57150"/>
                </a:cubicBezTo>
                <a:cubicBezTo>
                  <a:pt x="488950" y="36513"/>
                  <a:pt x="347662" y="19050"/>
                  <a:pt x="247650" y="9525"/>
                </a:cubicBezTo>
                <a:cubicBezTo>
                  <a:pt x="147638" y="0"/>
                  <a:pt x="73819" y="0"/>
                  <a:pt x="0" y="0"/>
                </a:cubicBezTo>
              </a:path>
            </a:pathLst>
          </a:custGeom>
          <a:noFill/>
          <a:ln w="317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sp>
        <p:nvSpPr>
          <p:cNvPr id="197" name="Freeform 1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E1BCA21-F1CE-4BD2-851F-2DC041BE0C23}"/>
              </a:ext>
            </a:extLst>
          </p:cNvPr>
          <p:cNvSpPr/>
          <p:nvPr/>
        </p:nvSpPr>
        <p:spPr>
          <a:xfrm>
            <a:off x="874324" y="3434829"/>
            <a:ext cx="45719" cy="402853"/>
          </a:xfrm>
          <a:custGeom>
            <a:avLst/>
            <a:gdLst>
              <a:gd name="connsiteX0" fmla="*/ 481460 w 481460"/>
              <a:gd name="connsiteY0" fmla="*/ 0 h 850952"/>
              <a:gd name="connsiteX1" fmla="*/ 246328 w 481460"/>
              <a:gd name="connsiteY1" fmla="*/ 354563 h 850952"/>
              <a:gd name="connsiteX2" fmla="*/ 246328 w 481460"/>
              <a:gd name="connsiteY2" fmla="*/ 354563 h 850952"/>
              <a:gd name="connsiteX3" fmla="*/ 104503 w 481460"/>
              <a:gd name="connsiteY3" fmla="*/ 634481 h 850952"/>
              <a:gd name="connsiteX4" fmla="*/ 0 w 481460"/>
              <a:gd name="connsiteY4" fmla="*/ 850952 h 850952"/>
              <a:gd name="connsiteX5" fmla="*/ 0 w 481460"/>
              <a:gd name="connsiteY5" fmla="*/ 850952 h 85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460" h="850952">
                <a:moveTo>
                  <a:pt x="481460" y="0"/>
                </a:moveTo>
                <a:lnTo>
                  <a:pt x="246328" y="354563"/>
                </a:lnTo>
                <a:lnTo>
                  <a:pt x="246328" y="354563"/>
                </a:lnTo>
                <a:cubicBezTo>
                  <a:pt x="222691" y="401216"/>
                  <a:pt x="145558" y="551750"/>
                  <a:pt x="104503" y="634481"/>
                </a:cubicBezTo>
                <a:cubicBezTo>
                  <a:pt x="63448" y="717212"/>
                  <a:pt x="0" y="850952"/>
                  <a:pt x="0" y="850952"/>
                </a:cubicBezTo>
                <a:lnTo>
                  <a:pt x="0" y="850952"/>
                </a:lnTo>
              </a:path>
            </a:pathLst>
          </a:custGeom>
          <a:noFill/>
          <a:ln w="317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sp>
        <p:nvSpPr>
          <p:cNvPr id="198" name="Freeform 2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931B7C1-9A0B-4CC9-8F6C-BBAD7AF9D0E9}"/>
              </a:ext>
            </a:extLst>
          </p:cNvPr>
          <p:cNvSpPr/>
          <p:nvPr/>
        </p:nvSpPr>
        <p:spPr>
          <a:xfrm>
            <a:off x="917473" y="3316271"/>
            <a:ext cx="316555" cy="125874"/>
          </a:xfrm>
          <a:custGeom>
            <a:avLst/>
            <a:gdLst>
              <a:gd name="connsiteX0" fmla="*/ 769620 w 769620"/>
              <a:gd name="connsiteY0" fmla="*/ 0 h 403860"/>
              <a:gd name="connsiteX1" fmla="*/ 384810 w 769620"/>
              <a:gd name="connsiteY1" fmla="*/ 38100 h 403860"/>
              <a:gd name="connsiteX2" fmla="*/ 198120 w 769620"/>
              <a:gd name="connsiteY2" fmla="*/ 163830 h 403860"/>
              <a:gd name="connsiteX3" fmla="*/ 0 w 769620"/>
              <a:gd name="connsiteY3" fmla="*/ 403860 h 403860"/>
            </a:gdLst>
            <a:ahLst/>
            <a:cxnLst>
              <a:cxn ang="0">
                <a:pos x="connsiteX0" y="connsiteY0"/>
              </a:cxn>
              <a:cxn ang="0">
                <a:pos x="connsiteX1" y="connsiteY1"/>
              </a:cxn>
              <a:cxn ang="0">
                <a:pos x="connsiteX2" y="connsiteY2"/>
              </a:cxn>
              <a:cxn ang="0">
                <a:pos x="connsiteX3" y="connsiteY3"/>
              </a:cxn>
            </a:cxnLst>
            <a:rect l="l" t="t" r="r" b="b"/>
            <a:pathLst>
              <a:path w="769620" h="403860">
                <a:moveTo>
                  <a:pt x="769620" y="0"/>
                </a:moveTo>
                <a:cubicBezTo>
                  <a:pt x="624840" y="5397"/>
                  <a:pt x="480060" y="10795"/>
                  <a:pt x="384810" y="38100"/>
                </a:cubicBezTo>
                <a:cubicBezTo>
                  <a:pt x="289560" y="65405"/>
                  <a:pt x="262255" y="102870"/>
                  <a:pt x="198120" y="163830"/>
                </a:cubicBezTo>
                <a:cubicBezTo>
                  <a:pt x="133985" y="224790"/>
                  <a:pt x="66992" y="314325"/>
                  <a:pt x="0" y="403860"/>
                </a:cubicBezTo>
              </a:path>
            </a:pathLst>
          </a:custGeom>
          <a:noFill/>
          <a:ln w="317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cxnSp>
        <p:nvCxnSpPr>
          <p:cNvPr id="199" name="Straight Connector 19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50E4CA-7A4E-437E-B54F-B2E22B195399}"/>
              </a:ext>
            </a:extLst>
          </p:cNvPr>
          <p:cNvCxnSpPr>
            <a:endCxn id="196" idx="9"/>
          </p:cNvCxnSpPr>
          <p:nvPr/>
        </p:nvCxnSpPr>
        <p:spPr>
          <a:xfrm>
            <a:off x="1227075" y="3315162"/>
            <a:ext cx="1001619" cy="24691"/>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200" name="Oval 19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4501F27-419D-4286-976E-F63338CAD16C}"/>
              </a:ext>
            </a:extLst>
          </p:cNvPr>
          <p:cNvSpPr/>
          <p:nvPr/>
        </p:nvSpPr>
        <p:spPr>
          <a:xfrm>
            <a:off x="4082492" y="6021342"/>
            <a:ext cx="118786" cy="108857"/>
          </a:xfrm>
          <a:prstGeom prst="ellipse">
            <a:avLst/>
          </a:prstGeom>
          <a:solidFill>
            <a:srgbClr val="F47B29"/>
          </a:solidFill>
          <a:ln w="12700" cap="flat" cmpd="sng" algn="ctr">
            <a:solidFill>
              <a:srgbClr val="F47B2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sp>
        <p:nvSpPr>
          <p:cNvPr id="201" name="Oval 20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D3BEFD8-4E1F-49D6-977D-1D1EE53669C1}"/>
              </a:ext>
            </a:extLst>
          </p:cNvPr>
          <p:cNvSpPr/>
          <p:nvPr/>
        </p:nvSpPr>
        <p:spPr>
          <a:xfrm>
            <a:off x="839541" y="3807701"/>
            <a:ext cx="64008" cy="64008"/>
          </a:xfrm>
          <a:prstGeom prst="ellipse">
            <a:avLst/>
          </a:prstGeom>
          <a:solidFill>
            <a:srgbClr val="F47B29"/>
          </a:solidFill>
          <a:ln w="12700" cap="flat" cmpd="sng" algn="ctr">
            <a:solidFill>
              <a:srgbClr val="F47B2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sp>
        <p:nvSpPr>
          <p:cNvPr id="202" name="Oval 20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B641885-0A51-4E5A-B2D3-290A9979F73A}"/>
              </a:ext>
            </a:extLst>
          </p:cNvPr>
          <p:cNvSpPr/>
          <p:nvPr/>
        </p:nvSpPr>
        <p:spPr>
          <a:xfrm>
            <a:off x="837391" y="3290926"/>
            <a:ext cx="64008" cy="64008"/>
          </a:xfrm>
          <a:prstGeom prst="ellipse">
            <a:avLst/>
          </a:prstGeom>
          <a:solidFill>
            <a:srgbClr val="F47B29"/>
          </a:solidFill>
          <a:ln w="12700" cap="flat" cmpd="sng" algn="ctr">
            <a:solidFill>
              <a:srgbClr val="F47B2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sp>
        <p:nvSpPr>
          <p:cNvPr id="203" name="Oval 20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F117EA5-6089-4430-B4C5-0BD2BE80552A}"/>
              </a:ext>
            </a:extLst>
          </p:cNvPr>
          <p:cNvSpPr/>
          <p:nvPr/>
        </p:nvSpPr>
        <p:spPr>
          <a:xfrm>
            <a:off x="6268438" y="4338230"/>
            <a:ext cx="118786" cy="108857"/>
          </a:xfrm>
          <a:prstGeom prst="ellipse">
            <a:avLst/>
          </a:prstGeom>
          <a:solidFill>
            <a:srgbClr val="F47B29"/>
          </a:solidFill>
          <a:ln w="12700" cap="flat" cmpd="sng" algn="ctr">
            <a:solidFill>
              <a:srgbClr val="F47B2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sp>
        <p:nvSpPr>
          <p:cNvPr id="204" name="Freeform 3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220A8D2-836D-470F-94D3-E12391AB5AF3}"/>
              </a:ext>
            </a:extLst>
          </p:cNvPr>
          <p:cNvSpPr/>
          <p:nvPr/>
        </p:nvSpPr>
        <p:spPr>
          <a:xfrm>
            <a:off x="861625" y="3326457"/>
            <a:ext cx="825474" cy="2770488"/>
          </a:xfrm>
          <a:custGeom>
            <a:avLst/>
            <a:gdLst>
              <a:gd name="connsiteX0" fmla="*/ 2952750 w 2952750"/>
              <a:gd name="connsiteY0" fmla="*/ 2552700 h 2552700"/>
              <a:gd name="connsiteX1" fmla="*/ 2209800 w 2952750"/>
              <a:gd name="connsiteY1" fmla="*/ 1209675 h 2552700"/>
              <a:gd name="connsiteX2" fmla="*/ 1885950 w 2952750"/>
              <a:gd name="connsiteY2" fmla="*/ 790575 h 2552700"/>
              <a:gd name="connsiteX3" fmla="*/ 1562100 w 2952750"/>
              <a:gd name="connsiteY3" fmla="*/ 485775 h 2552700"/>
              <a:gd name="connsiteX4" fmla="*/ 1285875 w 2952750"/>
              <a:gd name="connsiteY4" fmla="*/ 285750 h 2552700"/>
              <a:gd name="connsiteX5" fmla="*/ 1114425 w 2952750"/>
              <a:gd name="connsiteY5" fmla="*/ 200025 h 2552700"/>
              <a:gd name="connsiteX6" fmla="*/ 914400 w 2952750"/>
              <a:gd name="connsiteY6" fmla="*/ 133350 h 2552700"/>
              <a:gd name="connsiteX7" fmla="*/ 600075 w 2952750"/>
              <a:gd name="connsiteY7" fmla="*/ 57150 h 2552700"/>
              <a:gd name="connsiteX8" fmla="*/ 247650 w 2952750"/>
              <a:gd name="connsiteY8" fmla="*/ 9525 h 2552700"/>
              <a:gd name="connsiteX9" fmla="*/ 0 w 2952750"/>
              <a:gd name="connsiteY9"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0" h="2552700">
                <a:moveTo>
                  <a:pt x="2952750" y="2552700"/>
                </a:moveTo>
                <a:cubicBezTo>
                  <a:pt x="2670175" y="2028031"/>
                  <a:pt x="2387600" y="1503362"/>
                  <a:pt x="2209800" y="1209675"/>
                </a:cubicBezTo>
                <a:cubicBezTo>
                  <a:pt x="2032000" y="915988"/>
                  <a:pt x="1993900" y="911225"/>
                  <a:pt x="1885950" y="790575"/>
                </a:cubicBezTo>
                <a:cubicBezTo>
                  <a:pt x="1778000" y="669925"/>
                  <a:pt x="1662112" y="569912"/>
                  <a:pt x="1562100" y="485775"/>
                </a:cubicBezTo>
                <a:cubicBezTo>
                  <a:pt x="1462088" y="401638"/>
                  <a:pt x="1360487" y="333375"/>
                  <a:pt x="1285875" y="285750"/>
                </a:cubicBezTo>
                <a:cubicBezTo>
                  <a:pt x="1211263" y="238125"/>
                  <a:pt x="1176337" y="225425"/>
                  <a:pt x="1114425" y="200025"/>
                </a:cubicBezTo>
                <a:cubicBezTo>
                  <a:pt x="1052513" y="174625"/>
                  <a:pt x="1000125" y="157162"/>
                  <a:pt x="914400" y="133350"/>
                </a:cubicBezTo>
                <a:cubicBezTo>
                  <a:pt x="828675" y="109538"/>
                  <a:pt x="711200" y="77787"/>
                  <a:pt x="600075" y="57150"/>
                </a:cubicBezTo>
                <a:cubicBezTo>
                  <a:pt x="488950" y="36513"/>
                  <a:pt x="347662" y="19050"/>
                  <a:pt x="247650" y="9525"/>
                </a:cubicBezTo>
                <a:cubicBezTo>
                  <a:pt x="147638" y="0"/>
                  <a:pt x="73819" y="0"/>
                  <a:pt x="0" y="0"/>
                </a:cubicBezTo>
              </a:path>
            </a:pathLst>
          </a:custGeom>
          <a:noFill/>
          <a:ln w="317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sp>
        <p:nvSpPr>
          <p:cNvPr id="205" name="Oval 20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D204348-CA10-446C-8927-C14E601263FC}"/>
              </a:ext>
            </a:extLst>
          </p:cNvPr>
          <p:cNvSpPr/>
          <p:nvPr/>
        </p:nvSpPr>
        <p:spPr>
          <a:xfrm>
            <a:off x="1624139" y="6033451"/>
            <a:ext cx="118786" cy="108857"/>
          </a:xfrm>
          <a:prstGeom prst="ellipse">
            <a:avLst/>
          </a:prstGeom>
          <a:solidFill>
            <a:srgbClr val="F47B29"/>
          </a:solidFill>
          <a:ln w="12700" cap="flat" cmpd="sng" algn="ctr">
            <a:solidFill>
              <a:srgbClr val="F47B2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cxnSp>
        <p:nvCxnSpPr>
          <p:cNvPr id="206" name="Straight Connector 20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1B6BA7D-407B-42C2-AEBB-BC4A03BA7045}"/>
              </a:ext>
            </a:extLst>
          </p:cNvPr>
          <p:cNvCxnSpPr/>
          <p:nvPr/>
        </p:nvCxnSpPr>
        <p:spPr>
          <a:xfrm flipV="1">
            <a:off x="865848" y="4398718"/>
            <a:ext cx="7640266" cy="1"/>
          </a:xfrm>
          <a:prstGeom prst="line">
            <a:avLst/>
          </a:prstGeom>
          <a:noFill/>
          <a:ln w="25400" cap="flat" cmpd="sng" algn="ctr">
            <a:solidFill>
              <a:srgbClr val="FF0000"/>
            </a:solidFill>
            <a:prstDash val="solid"/>
            <a:miter lim="800000"/>
          </a:ln>
          <a:effectLst/>
        </p:spPr>
      </p:cxnSp>
      <p:sp>
        <p:nvSpPr>
          <p:cNvPr id="8" name="Rectangle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05C74A2-3629-4409-8B4D-AFD3349BF1B6}"/>
              </a:ext>
            </a:extLst>
          </p:cNvPr>
          <p:cNvSpPr/>
          <p:nvPr/>
        </p:nvSpPr>
        <p:spPr>
          <a:xfrm>
            <a:off x="5780805" y="3202268"/>
            <a:ext cx="2728328" cy="9167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ACA0839-70A8-4E4B-A225-B7F5BD99A857}"/>
              </a:ext>
            </a:extLst>
          </p:cNvPr>
          <p:cNvSpPr txBox="1"/>
          <p:nvPr/>
        </p:nvSpPr>
        <p:spPr>
          <a:xfrm>
            <a:off x="6276333" y="3322930"/>
            <a:ext cx="2380353" cy="677108"/>
          </a:xfrm>
          <a:prstGeom prst="rect">
            <a:avLst/>
          </a:prstGeom>
          <a:noFill/>
        </p:spPr>
        <p:txBody>
          <a:bodyPr wrap="square" rtlCol="0">
            <a:spAutoFit/>
          </a:bodyPr>
          <a:lstStyle/>
          <a:p>
            <a:r>
              <a:rPr lang="fr-FR" sz="950" b="0" i="0" strike="noStrike" cap="none" spc="0" baseline="0" dirty="0">
                <a:solidFill>
                  <a:srgbClr val="000000"/>
                </a:solidFill>
                <a:effectLst/>
                <a:latin typeface="Calibri"/>
                <a:ea typeface="Calibri"/>
                <a:cs typeface="Calibri"/>
              </a:rPr>
              <a:t>Plomb-acide sans entretien</a:t>
            </a:r>
          </a:p>
          <a:p>
            <a:r>
              <a:rPr lang="fr-FR" sz="950" b="0" i="0" strike="noStrike" cap="none" spc="0" baseline="0" dirty="0">
                <a:solidFill>
                  <a:srgbClr val="000000"/>
                </a:solidFill>
                <a:effectLst/>
                <a:latin typeface="Calibri"/>
                <a:ea typeface="Calibri"/>
                <a:cs typeface="Calibri"/>
              </a:rPr>
              <a:t>Plomb-acide « </a:t>
            </a:r>
            <a:r>
              <a:rPr lang="fr-FR" sz="950" b="0" i="0" strike="noStrike" cap="none" spc="0" baseline="0" dirty="0" err="1">
                <a:solidFill>
                  <a:srgbClr val="000000"/>
                </a:solidFill>
                <a:effectLst/>
                <a:latin typeface="Calibri"/>
                <a:ea typeface="Calibri"/>
                <a:cs typeface="Calibri"/>
              </a:rPr>
              <a:t>Deep</a:t>
            </a:r>
            <a:r>
              <a:rPr lang="fr-FR" sz="950" b="0" i="0" strike="noStrike" cap="none" spc="0" baseline="0" dirty="0">
                <a:solidFill>
                  <a:srgbClr val="000000"/>
                </a:solidFill>
                <a:effectLst/>
                <a:latin typeface="Calibri"/>
                <a:ea typeface="Calibri"/>
                <a:cs typeface="Calibri"/>
              </a:rPr>
              <a:t> Cycle »</a:t>
            </a:r>
          </a:p>
          <a:p>
            <a:r>
              <a:rPr lang="fr-FR" sz="950" b="0" i="0" strike="noStrike" cap="none" spc="0" baseline="0" dirty="0">
                <a:solidFill>
                  <a:srgbClr val="000000"/>
                </a:solidFill>
                <a:effectLst/>
                <a:latin typeface="Calibri"/>
                <a:ea typeface="Calibri"/>
                <a:cs typeface="Calibri"/>
              </a:rPr>
              <a:t>Batteries acide en coffre (éléments de 2V)</a:t>
            </a:r>
          </a:p>
          <a:p>
            <a:r>
              <a:rPr lang="fr-FR" sz="950" b="0" i="0" strike="noStrike" cap="none" spc="0" baseline="0" dirty="0">
                <a:solidFill>
                  <a:srgbClr val="000000"/>
                </a:solidFill>
                <a:effectLst/>
                <a:latin typeface="Calibri"/>
                <a:ea typeface="Calibri"/>
                <a:cs typeface="Calibri"/>
              </a:rPr>
              <a:t>Lithium-Ion</a:t>
            </a:r>
          </a:p>
        </p:txBody>
      </p:sp>
      <p:sp>
        <p:nvSpPr>
          <p:cNvPr id="7" name="Rectangle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29B7426-B9AE-4719-8CA1-AABA893E39D8}"/>
              </a:ext>
            </a:extLst>
          </p:cNvPr>
          <p:cNvSpPr/>
          <p:nvPr/>
        </p:nvSpPr>
        <p:spPr>
          <a:xfrm>
            <a:off x="5914495" y="3357451"/>
            <a:ext cx="379911" cy="939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3AAA476-7FFE-40FC-B985-A55992447E3C}"/>
              </a:ext>
            </a:extLst>
          </p:cNvPr>
          <p:cNvSpPr/>
          <p:nvPr/>
        </p:nvSpPr>
        <p:spPr>
          <a:xfrm>
            <a:off x="5914495" y="3524261"/>
            <a:ext cx="379911" cy="93939"/>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B6932F7-41BF-4272-9E3C-F44F7A0DDACA}"/>
              </a:ext>
            </a:extLst>
          </p:cNvPr>
          <p:cNvSpPr/>
          <p:nvPr/>
        </p:nvSpPr>
        <p:spPr>
          <a:xfrm>
            <a:off x="5914495" y="3693986"/>
            <a:ext cx="379911" cy="9393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3DB3528-8FB4-4F2D-87A1-3E4DFA74CCC1}"/>
              </a:ext>
            </a:extLst>
          </p:cNvPr>
          <p:cNvSpPr/>
          <p:nvPr/>
        </p:nvSpPr>
        <p:spPr>
          <a:xfrm>
            <a:off x="5914495" y="3864574"/>
            <a:ext cx="379911" cy="939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B11392D-E17B-4392-A9E2-B317804187C5}"/>
              </a:ext>
            </a:extLst>
          </p:cNvPr>
          <p:cNvSpPr txBox="1"/>
          <p:nvPr/>
        </p:nvSpPr>
        <p:spPr>
          <a:xfrm>
            <a:off x="209106" y="1574511"/>
            <a:ext cx="8847807" cy="1692771"/>
          </a:xfrm>
          <a:prstGeom prst="rect">
            <a:avLst/>
          </a:prstGeom>
          <a:noFill/>
        </p:spPr>
        <p:txBody>
          <a:bodyPr wrap="square" lIns="91440" tIns="45720" rIns="91440" bIns="45720" rtlCol="0" anchor="t">
            <a:spAutoFit/>
          </a:bodyPr>
          <a:lstStyle/>
          <a:p>
            <a:r>
              <a:rPr lang="fr-FR" sz="2000" b="1" i="0" strike="noStrike" cap="none" spc="0" baseline="0" dirty="0">
                <a:solidFill>
                  <a:srgbClr val="009AC7"/>
                </a:solidFill>
                <a:effectLst/>
                <a:latin typeface="Calibri"/>
                <a:ea typeface="Calibri"/>
                <a:cs typeface="Calibri"/>
              </a:rPr>
              <a:t>Batteries au lithium-ion</a:t>
            </a:r>
          </a:p>
          <a:p>
            <a:pPr marL="514350" indent="-285750">
              <a:buFont typeface="Arial" pitchFamily="34" charset="0"/>
              <a:buChar char="•"/>
            </a:pPr>
            <a:r>
              <a:rPr lang="fr-FR" sz="1600" b="0" i="0" strike="noStrike" cap="none" spc="0" baseline="0" dirty="0">
                <a:solidFill>
                  <a:srgbClr val="595959"/>
                </a:solidFill>
                <a:effectLst/>
                <a:latin typeface="Calibri"/>
                <a:ea typeface="Calibri"/>
                <a:cs typeface="Calibri"/>
              </a:rPr>
              <a:t>Durée de vie beaucoup plus longue – plus de 2 000 cycles de charge et capacité de 80 %</a:t>
            </a:r>
          </a:p>
          <a:p>
            <a:pPr marL="971550" lvl="1" indent="-285750">
              <a:buFont typeface="Arial" pitchFamily="34" charset="0"/>
              <a:buChar char="•"/>
            </a:pPr>
            <a:r>
              <a:rPr lang="fr-FR" sz="1400" b="0" i="0" strike="noStrike" cap="none" spc="0" baseline="0" dirty="0">
                <a:solidFill>
                  <a:srgbClr val="595959"/>
                </a:solidFill>
                <a:effectLst/>
                <a:latin typeface="Calibri"/>
                <a:ea typeface="Calibri"/>
                <a:cs typeface="Calibri"/>
              </a:rPr>
              <a:t>La batterie lithium-ion peut potentiellement être utilisée dans une deuxième machine</a:t>
            </a:r>
          </a:p>
          <a:p>
            <a:pPr marL="514350" indent="-285750">
              <a:buFont typeface="Arial" pitchFamily="34" charset="0"/>
              <a:buChar char="•"/>
            </a:pPr>
            <a:r>
              <a:rPr lang="fr-FR" sz="1600" b="0" i="0" strike="noStrike" cap="none" spc="0" baseline="0" dirty="0">
                <a:solidFill>
                  <a:srgbClr val="595959"/>
                </a:solidFill>
                <a:effectLst/>
                <a:latin typeface="Calibri"/>
                <a:ea typeface="Calibri"/>
                <a:cs typeface="Calibri"/>
              </a:rPr>
              <a:t>Maintenir sa capacité maximale plus longtemps que les batteries traditionnelles</a:t>
            </a:r>
          </a:p>
          <a:p>
            <a:pPr marL="514350" indent="-285750">
              <a:buFont typeface="Arial" pitchFamily="34" charset="0"/>
              <a:buChar char="•"/>
            </a:pPr>
            <a:r>
              <a:rPr lang="fr-FR" sz="1600" b="0" i="0" strike="noStrike" cap="none" spc="0" baseline="0" dirty="0">
                <a:solidFill>
                  <a:srgbClr val="595959"/>
                </a:solidFill>
                <a:effectLst/>
                <a:latin typeface="Calibri"/>
                <a:ea typeface="Calibri"/>
                <a:cs typeface="Calibri"/>
              </a:rPr>
              <a:t>Maintenir son état de charge pendant toute la période de nettoyage</a:t>
            </a:r>
          </a:p>
          <a:p>
            <a:pPr marL="285750" indent="-285750">
              <a:buFont typeface="Arial" pitchFamily="34" charset="0"/>
              <a:buChar char="•"/>
            </a:pPr>
            <a:endParaRPr lang="en-US" dirty="0"/>
          </a:p>
        </p:txBody>
      </p:sp>
    </p:spTree>
    <p:extLst>
      <p:ext uri="{BB962C8B-B14F-4D97-AF65-F5344CB8AC3E}">
        <p14:creationId xmlns:p14="http://schemas.microsoft.com/office/powerpoint/2010/main" val="33864815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3F6F1CE-172A-4845-9477-64BCBC72F9CA}"/>
              </a:ext>
            </a:extLst>
          </p:cNvPr>
          <p:cNvSpPr>
            <a:spLocks noGrp="1"/>
          </p:cNvSpPr>
          <p:nvPr>
            <p:ph type="title"/>
          </p:nvPr>
        </p:nvSpPr>
        <p:spPr/>
        <p:txBody>
          <a:bodyPr/>
          <a:lstStyle/>
          <a:p>
            <a:r>
              <a:rPr lang="fr-FR" sz="2400" b="0" i="0" strike="noStrike" cap="none" spc="0" baseline="0">
                <a:solidFill>
                  <a:srgbClr val="FFFFFF"/>
                </a:solidFill>
                <a:effectLst/>
                <a:latin typeface="Arial"/>
                <a:ea typeface="Arial"/>
                <a:cs typeface="Arial"/>
              </a:rPr>
              <a:t>Caractéristiques du pack énergie (Batterie + chargeur) </a:t>
            </a:r>
          </a:p>
        </p:txBody>
      </p:sp>
      <p:sp>
        <p:nvSpPr>
          <p:cNvPr id="9" name="Rectangle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29873D2-B7CA-43EF-9FF6-4B1E822A709B}"/>
              </a:ext>
            </a:extLst>
          </p:cNvPr>
          <p:cNvSpPr/>
          <p:nvPr/>
        </p:nvSpPr>
        <p:spPr>
          <a:xfrm>
            <a:off x="0" y="6255040"/>
            <a:ext cx="7598535" cy="584775"/>
          </a:xfrm>
          <a:prstGeom prst="rect">
            <a:avLst/>
          </a:prstGeom>
        </p:spPr>
        <p:txBody>
          <a:bodyPr wrap="square" lIns="91440" tIns="45720" rIns="91440" bIns="45720" anchor="t">
            <a:spAutoFit/>
          </a:bodyPr>
          <a:lstStyle/>
          <a:p>
            <a:pPr marL="172720" indent="-172720">
              <a:buAutoNum type="arabicPeriod"/>
            </a:pPr>
            <a:r>
              <a:rPr lang="fr-FR" sz="800" b="0" i="0" strike="noStrike" cap="none" spc="0" baseline="0" dirty="0">
                <a:solidFill>
                  <a:srgbClr val="000000"/>
                </a:solidFill>
                <a:effectLst/>
                <a:latin typeface="Calibri"/>
                <a:ea typeface="Calibri"/>
                <a:cs typeface="Calibri"/>
              </a:rPr>
              <a:t>Les autonomies « Jusqu’à »  sont des calculs basés sur les essais de </a:t>
            </a:r>
            <a:r>
              <a:rPr lang="fr-FR" sz="800" b="0" i="0" strike="noStrike" cap="none" spc="0" baseline="0" dirty="0" err="1">
                <a:solidFill>
                  <a:srgbClr val="000000"/>
                </a:solidFill>
                <a:effectLst/>
                <a:latin typeface="Calibri"/>
                <a:ea typeface="Calibri"/>
                <a:cs typeface="Calibri"/>
              </a:rPr>
              <a:t>Tennant</a:t>
            </a:r>
            <a:r>
              <a:rPr lang="fr-FR" sz="800" b="0" i="0" strike="noStrike" cap="none" spc="0" baseline="0" dirty="0">
                <a:solidFill>
                  <a:srgbClr val="000000"/>
                </a:solidFill>
                <a:effectLst/>
                <a:latin typeface="Calibri"/>
                <a:ea typeface="Calibri"/>
                <a:cs typeface="Calibri"/>
              </a:rPr>
              <a:t> pour un temps de lavage en continue en utilisant une basse pression et une surface lisse</a:t>
            </a:r>
            <a:endParaRPr lang="en-US" dirty="0">
              <a:latin typeface="Calibri"/>
              <a:cs typeface="Arial"/>
            </a:endParaRPr>
          </a:p>
          <a:p>
            <a:pPr marL="172720" indent="-172720">
              <a:buAutoNum type="arabicPeriod"/>
            </a:pPr>
            <a:r>
              <a:rPr lang="fr-FR" sz="800" b="0" i="0" strike="noStrike" cap="none" spc="0" baseline="0" dirty="0">
                <a:solidFill>
                  <a:srgbClr val="000000"/>
                </a:solidFill>
                <a:effectLst/>
                <a:latin typeface="Calibri"/>
                <a:ea typeface="Calibri"/>
                <a:cs typeface="Calibri"/>
              </a:rPr>
              <a:t>Les temps de charge maximum sont calculés sur la base des essais de </a:t>
            </a:r>
            <a:r>
              <a:rPr lang="fr-FR" sz="800" b="0" i="0" strike="noStrike" cap="none" spc="0" baseline="0" dirty="0" err="1">
                <a:solidFill>
                  <a:srgbClr val="000000"/>
                </a:solidFill>
                <a:effectLst/>
                <a:latin typeface="Calibri"/>
                <a:ea typeface="Calibri"/>
                <a:cs typeface="Calibri"/>
              </a:rPr>
              <a:t>Tennant</a:t>
            </a:r>
            <a:r>
              <a:rPr lang="fr-FR" sz="800" b="0" i="0" strike="noStrike" cap="none" spc="0" baseline="0" dirty="0">
                <a:solidFill>
                  <a:srgbClr val="000000"/>
                </a:solidFill>
                <a:effectLst/>
                <a:latin typeface="Calibri"/>
                <a:ea typeface="Calibri"/>
                <a:cs typeface="Calibri"/>
              </a:rPr>
              <a:t>.</a:t>
            </a:r>
          </a:p>
          <a:p>
            <a:pPr marL="171450" indent="-171450">
              <a:buFont typeface="Arial"/>
              <a:buChar char="•"/>
            </a:pPr>
            <a:r>
              <a:rPr lang="fr-FR" sz="800" b="0" i="0" strike="noStrike" cap="none" spc="0" baseline="0" dirty="0">
                <a:solidFill>
                  <a:srgbClr val="000000"/>
                </a:solidFill>
                <a:effectLst/>
                <a:latin typeface="Calibri"/>
                <a:ea typeface="Calibri"/>
                <a:cs typeface="Calibri"/>
              </a:rPr>
              <a:t>Les chargeurs sont spécifiques aux batteries lithium-ion.  Les chargeurs des autres batteries ne chargent pas correctement les batteries lithium-ion.</a:t>
            </a:r>
          </a:p>
          <a:p>
            <a:pPr marL="172720" indent="-172720">
              <a:buFont typeface="Arial" pitchFamily="34" charset="0"/>
              <a:buChar char="•"/>
            </a:pPr>
            <a:r>
              <a:rPr lang="fr-FR" sz="800" b="0" i="0" strike="noStrike" cap="none" spc="0" baseline="0" dirty="0">
                <a:solidFill>
                  <a:srgbClr val="000000"/>
                </a:solidFill>
                <a:effectLst/>
                <a:latin typeface="Calibri"/>
                <a:ea typeface="Calibri"/>
                <a:cs typeface="Calibri"/>
              </a:rPr>
              <a:t>Les résultats réels peuvent varier en fonction de la configuration de la machine.  Les spécifications sont susceptibles d’être modifiées sans préavis.</a:t>
            </a:r>
            <a:endParaRPr lang="en-US" sz="800" b="1" dirty="0"/>
          </a:p>
        </p:txBody>
      </p:sp>
      <p:graphicFrame>
        <p:nvGraphicFramePr>
          <p:cNvPr id="2" name="Tab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C082A50-168D-46F2-A9A9-FC067C1F16BF}"/>
              </a:ext>
            </a:extLst>
          </p:cNvPr>
          <p:cNvGraphicFramePr>
            <a:graphicFrameLocks noGrp="1"/>
          </p:cNvGraphicFramePr>
          <p:nvPr>
            <p:extLst>
              <p:ext uri="{D42A27DB-BD31-4B8C-83A1-F6EECF244321}">
                <p14:modId xmlns:p14="http://schemas.microsoft.com/office/powerpoint/2010/main" val="933301323"/>
              </p:ext>
            </p:extLst>
          </p:nvPr>
        </p:nvGraphicFramePr>
        <p:xfrm>
          <a:off x="2792117" y="4013291"/>
          <a:ext cx="3559762" cy="1704656"/>
        </p:xfrm>
        <a:graphic>
          <a:graphicData uri="http://schemas.openxmlformats.org/drawingml/2006/table">
            <a:tbl>
              <a:tblPr firstRow="1" bandRow="1">
                <a:tableStyleId>{073A0DAA-6AF3-43AB-8588-CEC1D06C72B9}</a:tableStyleId>
              </a:tblPr>
              <a:tblGrid>
                <a:gridCol w="1779881">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739775652"/>
                    </a:ext>
                  </a:extLst>
                </a:gridCol>
                <a:gridCol w="1779881">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616269220"/>
                    </a:ext>
                  </a:extLst>
                </a:gridCol>
              </a:tblGrid>
              <a:tr h="0">
                <a:tc gridSpan="2">
                  <a:txBody>
                    <a:bodyPr/>
                    <a:lstStyle/>
                    <a:p>
                      <a:pPr algn="ctr"/>
                      <a:r>
                        <a:rPr lang="fr-FR" sz="1400" b="1" i="0" strike="noStrike" cap="none" spc="0" baseline="0">
                          <a:solidFill>
                            <a:srgbClr val="FFFFFF"/>
                          </a:solidFill>
                          <a:effectLst/>
                          <a:latin typeface="Calibri"/>
                          <a:ea typeface="Calibri"/>
                          <a:cs typeface="Calibri"/>
                        </a:rPr>
                        <a:t>Améliorations de l’autonomie </a:t>
                      </a:r>
                    </a:p>
                    <a:p>
                      <a:pPr algn="ctr"/>
                      <a:r>
                        <a:rPr lang="fr-FR" sz="1000" b="0" i="0" strike="noStrike" cap="none" spc="0" baseline="0">
                          <a:solidFill>
                            <a:srgbClr val="FFFFFF"/>
                          </a:solidFill>
                          <a:effectLst/>
                          <a:latin typeface="Calibri"/>
                          <a:ea typeface="Calibri"/>
                          <a:cs typeface="Calibri"/>
                        </a:rPr>
                        <a:t>Par rapport aux batteries au plomb-acide traditionnelles</a:t>
                      </a:r>
                    </a:p>
                  </a:txBody>
                  <a:tcPr anchor="ctr">
                    <a:solidFill>
                      <a:schemeClr val="tx1"/>
                    </a:solidFill>
                  </a:tcPr>
                </a:tc>
                <a:tc hMerge="1">
                  <a:txBody>
                    <a:bodyPr/>
                    <a:lstStyle/>
                    <a:p>
                      <a:endParaRPr lang="en-US"/>
                    </a:p>
                  </a:txBody>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169585000"/>
                  </a:ext>
                </a:extLst>
              </a:tr>
              <a:tr h="333056">
                <a:tc>
                  <a:txBody>
                    <a:bodyPr/>
                    <a:lstStyle/>
                    <a:p>
                      <a:pPr algn="ctr"/>
                      <a:r>
                        <a:rPr lang="fr-FR" sz="1400" b="1" i="0" strike="noStrike" cap="none" spc="0" baseline="0">
                          <a:solidFill>
                            <a:srgbClr val="FFFFFF"/>
                          </a:solidFill>
                          <a:effectLst/>
                          <a:latin typeface="Calibri"/>
                          <a:ea typeface="Calibri"/>
                          <a:cs typeface="Calibri"/>
                        </a:rPr>
                        <a:t>Machine</a:t>
                      </a:r>
                    </a:p>
                  </a:txBody>
                  <a:tcPr anchor="b">
                    <a:solidFill>
                      <a:schemeClr val="tx1"/>
                    </a:solidFill>
                  </a:tcPr>
                </a:tc>
                <a:tc>
                  <a:txBody>
                    <a:bodyPr/>
                    <a:lstStyle/>
                    <a:p>
                      <a:pPr algn="ctr"/>
                      <a:r>
                        <a:rPr lang="fr-FR" sz="1400" b="1" i="0" strike="noStrike" cap="none" spc="0" baseline="0">
                          <a:solidFill>
                            <a:srgbClr val="FFFFFF"/>
                          </a:solidFill>
                          <a:effectLst/>
                          <a:latin typeface="Calibri"/>
                          <a:ea typeface="Calibri"/>
                          <a:cs typeface="Calibri"/>
                        </a:rPr>
                        <a:t>Autonomie</a:t>
                      </a:r>
                      <a:r>
                        <a:rPr lang="fr-FR" sz="1100" b="0" i="0" strike="noStrike" cap="none" spc="0" baseline="50000">
                          <a:solidFill>
                            <a:srgbClr val="FFFFFF"/>
                          </a:solidFill>
                          <a:effectLst/>
                          <a:latin typeface="Calibri"/>
                          <a:ea typeface="Calibri"/>
                          <a:cs typeface="Calibri"/>
                        </a:rPr>
                        <a:t>1</a:t>
                      </a:r>
                    </a:p>
                  </a:txBody>
                  <a:tcPr anchor="b">
                    <a:solidFill>
                      <a:schemeClr val="tx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504851991"/>
                  </a:ext>
                </a:extLst>
              </a:tr>
              <a:tr h="283739">
                <a:tc>
                  <a:txBody>
                    <a:bodyPr/>
                    <a:lstStyle/>
                    <a:p>
                      <a:pPr algn="ctr"/>
                      <a:r>
                        <a:rPr lang="fr-FR" sz="1400" b="0" i="0" strike="noStrike" cap="none" spc="0" baseline="0">
                          <a:solidFill>
                            <a:srgbClr val="000000"/>
                          </a:solidFill>
                          <a:effectLst/>
                          <a:latin typeface="Calibri"/>
                          <a:ea typeface="Calibri"/>
                          <a:cs typeface="Calibri"/>
                        </a:rPr>
                        <a:t>T380AMR</a:t>
                      </a:r>
                    </a:p>
                  </a:txBody>
                  <a:tcPr/>
                </a:tc>
                <a:tc>
                  <a:txBody>
                    <a:bodyPr/>
                    <a:lstStyle/>
                    <a:p>
                      <a:pPr algn="ctr"/>
                      <a:r>
                        <a:rPr lang="fr-FR" sz="1400" b="0" i="0" strike="noStrike" cap="none" spc="0" baseline="0">
                          <a:solidFill>
                            <a:srgbClr val="000000"/>
                          </a:solidFill>
                          <a:effectLst/>
                          <a:latin typeface="Calibri"/>
                          <a:ea typeface="Calibri"/>
                          <a:cs typeface="Calibri"/>
                        </a:rPr>
                        <a:t>Jusqu’à 25 %</a:t>
                      </a:r>
                    </a:p>
                  </a:txBody>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331699811"/>
                  </a:ext>
                </a:extLst>
              </a:tr>
              <a:tr h="283739">
                <a:tc>
                  <a:txBody>
                    <a:bodyPr/>
                    <a:lstStyle/>
                    <a:p>
                      <a:pPr algn="ctr"/>
                      <a:r>
                        <a:rPr lang="fr-FR" sz="1400" b="0" i="0" strike="noStrike" cap="none" spc="0" baseline="0">
                          <a:solidFill>
                            <a:srgbClr val="000000"/>
                          </a:solidFill>
                          <a:effectLst/>
                          <a:latin typeface="Calibri"/>
                          <a:ea typeface="Calibri"/>
                          <a:cs typeface="Calibri"/>
                        </a:rPr>
                        <a:t>T7AMR</a:t>
                      </a:r>
                    </a:p>
                  </a:txBody>
                  <a:tcPr/>
                </a:tc>
                <a:tc>
                  <a:txBody>
                    <a:bodyPr/>
                    <a:lstStyle/>
                    <a:p>
                      <a:pPr algn="ctr"/>
                      <a:r>
                        <a:rPr lang="fr-FR" sz="1400" b="0" i="0" strike="noStrike" cap="none" spc="0" baseline="0">
                          <a:solidFill>
                            <a:srgbClr val="000000"/>
                          </a:solidFill>
                          <a:effectLst/>
                          <a:latin typeface="Calibri"/>
                          <a:ea typeface="Calibri"/>
                          <a:cs typeface="Calibri"/>
                        </a:rPr>
                        <a:t>Jusqu’à 60 %</a:t>
                      </a:r>
                    </a:p>
                  </a:txBody>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889888460"/>
                  </a:ext>
                </a:extLst>
              </a:tr>
              <a:tr h="283739">
                <a:tc>
                  <a:txBody>
                    <a:bodyPr/>
                    <a:lstStyle/>
                    <a:p>
                      <a:pPr algn="ctr"/>
                      <a:r>
                        <a:rPr lang="fr-FR" sz="1400" b="0" i="0" strike="noStrike" cap="none" spc="0" baseline="0">
                          <a:solidFill>
                            <a:srgbClr val="000000"/>
                          </a:solidFill>
                          <a:effectLst/>
                          <a:latin typeface="Calibri"/>
                          <a:ea typeface="Calibri"/>
                          <a:cs typeface="Calibri"/>
                        </a:rPr>
                        <a:t>T16AMR</a:t>
                      </a:r>
                    </a:p>
                  </a:txBody>
                  <a:tcPr/>
                </a:tc>
                <a:tc>
                  <a:txBody>
                    <a:bodyPr/>
                    <a:lstStyle/>
                    <a:p>
                      <a:pPr algn="ctr"/>
                      <a:r>
                        <a:rPr lang="fr-FR" sz="1400" b="0" i="0" strike="noStrike" cap="none" spc="0" baseline="0">
                          <a:solidFill>
                            <a:srgbClr val="000000"/>
                          </a:solidFill>
                          <a:effectLst/>
                          <a:latin typeface="Calibri"/>
                          <a:ea typeface="Calibri"/>
                          <a:cs typeface="Calibri"/>
                        </a:rPr>
                        <a:t>Jusqu’à 35 %</a:t>
                      </a:r>
                    </a:p>
                  </a:txBody>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802690829"/>
                  </a:ext>
                </a:extLst>
              </a:tr>
            </a:tbl>
          </a:graphicData>
        </a:graphic>
      </p:graphicFrame>
      <p:graphicFrame>
        <p:nvGraphicFramePr>
          <p:cNvPr id="6" name="Tabl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6CC46E5-2BCF-4FDD-A8AA-6964064896A9}"/>
              </a:ext>
            </a:extLst>
          </p:cNvPr>
          <p:cNvGraphicFramePr>
            <a:graphicFrameLocks noGrp="1"/>
          </p:cNvGraphicFramePr>
          <p:nvPr>
            <p:extLst>
              <p:ext uri="{D42A27DB-BD31-4B8C-83A1-F6EECF244321}">
                <p14:modId xmlns:p14="http://schemas.microsoft.com/office/powerpoint/2010/main" val="1243999474"/>
              </p:ext>
            </p:extLst>
          </p:nvPr>
        </p:nvGraphicFramePr>
        <p:xfrm>
          <a:off x="86263" y="1821521"/>
          <a:ext cx="8971471" cy="1988820"/>
        </p:xfrm>
        <a:graphic>
          <a:graphicData uri="http://schemas.openxmlformats.org/drawingml/2006/table">
            <a:tbl>
              <a:tblPr firstRow="1" bandRow="1">
                <a:tableStyleId>{073A0DAA-6AF3-43AB-8588-CEC1D06C72B9}</a:tableStyleId>
              </a:tblPr>
              <a:tblGrid>
                <a:gridCol w="905772">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97657889"/>
                    </a:ext>
                  </a:extLst>
                </a:gridCol>
                <a:gridCol w="1596619">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17101879"/>
                    </a:ext>
                  </a:extLst>
                </a:gridCol>
                <a:gridCol w="123284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4109346839"/>
                    </a:ext>
                  </a:extLst>
                </a:gridCol>
                <a:gridCol w="871268">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07095057"/>
                    </a:ext>
                  </a:extLst>
                </a:gridCol>
                <a:gridCol w="2199736">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835472232"/>
                    </a:ext>
                  </a:extLst>
                </a:gridCol>
                <a:gridCol w="871268">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565227070"/>
                    </a:ext>
                  </a:extLst>
                </a:gridCol>
                <a:gridCol w="1293963">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554368189"/>
                    </a:ext>
                  </a:extLst>
                </a:gridCol>
              </a:tblGrid>
              <a:tr h="410050">
                <a:tc>
                  <a:txBody>
                    <a:bodyPr/>
                    <a:lstStyle/>
                    <a:p>
                      <a:pPr algn="ctr" fontAlgn="b"/>
                      <a:r>
                        <a:rPr lang="fr-FR" sz="1400" b="1" i="0" strike="noStrike" cap="none" spc="0" baseline="0">
                          <a:solidFill>
                            <a:srgbClr val="FFFFFF"/>
                          </a:solidFill>
                          <a:effectLst/>
                          <a:latin typeface="Calibri"/>
                          <a:ea typeface="Calibri"/>
                          <a:cs typeface="Calibri"/>
                        </a:rPr>
                        <a:t>Machine</a:t>
                      </a:r>
                      <a:endParaRPr lang="en-US" sz="1400" b="1" i="0" u="none" strike="noStrike">
                        <a:solidFill>
                          <a:srgbClr val="FFFFFF"/>
                        </a:solidFill>
                        <a:effectLst/>
                        <a:latin typeface="Calibri" panose="020F0502020204030204" pitchFamily="34" charset="0"/>
                      </a:endParaRPr>
                    </a:p>
                  </a:txBody>
                  <a:tcPr marL="7620" marR="7620" marT="7620" marB="0" anchor="b"/>
                </a:tc>
                <a:tc>
                  <a:txBody>
                    <a:bodyPr/>
                    <a:lstStyle/>
                    <a:p>
                      <a:pPr algn="ctr" fontAlgn="b"/>
                      <a:r>
                        <a:rPr lang="fr-FR" sz="1400" b="1" i="0" strike="noStrike" cap="none" spc="0" baseline="0">
                          <a:solidFill>
                            <a:srgbClr val="FFFFFF"/>
                          </a:solidFill>
                          <a:effectLst/>
                          <a:latin typeface="Calibri"/>
                          <a:ea typeface="Calibri"/>
                          <a:cs typeface="Calibri"/>
                        </a:rPr>
                        <a:t>Batterie Lithium-ion</a:t>
                      </a:r>
                      <a:endParaRPr lang="en-US" sz="1400" b="1" i="0" u="none" strike="noStrike">
                        <a:solidFill>
                          <a:srgbClr val="FFFFFF"/>
                        </a:solidFill>
                        <a:effectLst/>
                        <a:latin typeface="Calibri" panose="020F0502020204030204" pitchFamily="34" charset="0"/>
                      </a:endParaRPr>
                    </a:p>
                  </a:txBody>
                  <a:tcPr marL="7620" marR="7620" marT="7620" marB="0" anchor="b"/>
                </a:tc>
                <a:tc>
                  <a:txBody>
                    <a:bodyPr/>
                    <a:lstStyle/>
                    <a:p>
                      <a:pPr algn="ctr" fontAlgn="b"/>
                      <a:r>
                        <a:rPr lang="fr-FR" sz="1400" b="1" i="0" strike="noStrike" cap="none" spc="0" baseline="0">
                          <a:solidFill>
                            <a:srgbClr val="FFFFFF"/>
                          </a:solidFill>
                          <a:effectLst/>
                          <a:latin typeface="Calibri"/>
                          <a:ea typeface="Calibri"/>
                          <a:cs typeface="Calibri"/>
                        </a:rPr>
                        <a:t>Poids de la batterie</a:t>
                      </a:r>
                      <a:endParaRPr lang="en-US" sz="1400" b="1" i="0" u="none" strike="noStrike">
                        <a:solidFill>
                          <a:srgbClr val="FFFFFF"/>
                        </a:solidFill>
                        <a:effectLst/>
                        <a:latin typeface="Calibri" panose="020F0502020204030204" pitchFamily="34" charset="0"/>
                      </a:endParaRPr>
                    </a:p>
                  </a:txBody>
                  <a:tcPr marL="7620" marR="7620" marT="7620" marB="0" anchor="b"/>
                </a:tc>
                <a:tc>
                  <a:txBody>
                    <a:bodyPr/>
                    <a:lstStyle/>
                    <a:p>
                      <a:pPr algn="ctr" fontAlgn="b"/>
                      <a:r>
                        <a:rPr lang="fr-FR" sz="1400" b="1" i="0" strike="noStrike" cap="none" spc="0" baseline="0">
                          <a:solidFill>
                            <a:srgbClr val="FFFFFF"/>
                          </a:solidFill>
                          <a:effectLst/>
                          <a:latin typeface="Calibri"/>
                          <a:ea typeface="Calibri"/>
                          <a:cs typeface="Calibri"/>
                        </a:rPr>
                        <a:t>Autonomie</a:t>
                      </a:r>
                      <a:r>
                        <a:rPr lang="fr-FR" sz="1100" b="0" i="0" strike="noStrike" cap="none" spc="0" baseline="50000">
                          <a:solidFill>
                            <a:srgbClr val="FFFFFF"/>
                          </a:solidFill>
                          <a:effectLst/>
                          <a:latin typeface="Calibri"/>
                          <a:ea typeface="Calibri"/>
                          <a:cs typeface="Calibri"/>
                        </a:rPr>
                        <a:t>1</a:t>
                      </a:r>
                      <a:endParaRPr lang="en-US" sz="1400" b="0" i="0" u="none" strike="noStrike" baseline="50000">
                        <a:solidFill>
                          <a:srgbClr val="FFFFFF"/>
                        </a:solidFill>
                        <a:effectLst/>
                        <a:latin typeface="Calibri" panose="020F0502020204030204" pitchFamily="34" charset="0"/>
                      </a:endParaRPr>
                    </a:p>
                  </a:txBody>
                  <a:tcPr marL="7620" marR="7620" marT="7620" marB="0" anchor="b"/>
                </a:tc>
                <a:tc>
                  <a:txBody>
                    <a:bodyPr/>
                    <a:lstStyle/>
                    <a:p>
                      <a:pPr algn="ctr" fontAlgn="b"/>
                      <a:r>
                        <a:rPr lang="fr-FR" sz="1400" b="1" i="0" strike="noStrike" cap="none" spc="0" baseline="0">
                          <a:solidFill>
                            <a:srgbClr val="FFFFFF"/>
                          </a:solidFill>
                          <a:effectLst/>
                          <a:latin typeface="Calibri"/>
                          <a:ea typeface="Calibri"/>
                          <a:cs typeface="Calibri"/>
                        </a:rPr>
                        <a:t>Chargeur</a:t>
                      </a:r>
                      <a:r>
                        <a:rPr lang="fr-FR" sz="1100" b="0" i="0" strike="noStrike" cap="none" spc="0" baseline="50000">
                          <a:solidFill>
                            <a:srgbClr val="FFFFFF"/>
                          </a:solidFill>
                          <a:effectLst/>
                          <a:latin typeface="Calibri"/>
                          <a:ea typeface="Calibri"/>
                          <a:cs typeface="Calibri"/>
                        </a:rPr>
                        <a:t>3</a:t>
                      </a:r>
                      <a:endParaRPr lang="en-US" sz="1400" b="0" i="0" u="none" strike="noStrike" baseline="50000">
                        <a:solidFill>
                          <a:srgbClr val="FFFFFF"/>
                        </a:solidFill>
                        <a:effectLst/>
                        <a:latin typeface="Calibri" panose="020F0502020204030204" pitchFamily="34" charset="0"/>
                      </a:endParaRPr>
                    </a:p>
                  </a:txBody>
                  <a:tcPr marL="7620" marR="7620" marT="7620" marB="0" anchor="b"/>
                </a:tc>
                <a:tc>
                  <a:txBody>
                    <a:bodyPr/>
                    <a:lstStyle/>
                    <a:p>
                      <a:pPr algn="ctr" fontAlgn="b"/>
                      <a:r>
                        <a:rPr lang="fr-FR" sz="1400" b="1" i="0" strike="noStrike" cap="none" spc="0" baseline="0">
                          <a:solidFill>
                            <a:srgbClr val="FFFFFF"/>
                          </a:solidFill>
                          <a:effectLst/>
                          <a:latin typeface="Calibri"/>
                          <a:ea typeface="Calibri"/>
                          <a:cs typeface="Calibri"/>
                        </a:rPr>
                        <a:t>Temps de charge</a:t>
                      </a:r>
                      <a:r>
                        <a:rPr lang="fr-FR" sz="1100" b="0" i="0" strike="noStrike" cap="none" spc="0" baseline="50000">
                          <a:solidFill>
                            <a:srgbClr val="FFFFFF"/>
                          </a:solidFill>
                          <a:effectLst/>
                          <a:latin typeface="Calibri"/>
                          <a:ea typeface="Calibri"/>
                          <a:cs typeface="Calibri"/>
                        </a:rPr>
                        <a:t>2</a:t>
                      </a:r>
                      <a:endParaRPr lang="en-US" sz="1400" b="0" i="0" u="none" strike="noStrike" baseline="50000">
                        <a:solidFill>
                          <a:srgbClr val="FFFFFF"/>
                        </a:solidFill>
                        <a:effectLst/>
                        <a:latin typeface="Calibri" panose="020F0502020204030204" pitchFamily="34" charset="0"/>
                      </a:endParaRPr>
                    </a:p>
                  </a:txBody>
                  <a:tcPr marL="7620" marR="7620" marT="7620" marB="0" anchor="b"/>
                </a:tc>
                <a:tc>
                  <a:txBody>
                    <a:bodyPr/>
                    <a:lstStyle/>
                    <a:p>
                      <a:pPr algn="ctr" fontAlgn="b"/>
                      <a:r>
                        <a:rPr lang="fr-FR" sz="1400" b="1" i="0" strike="noStrike" cap="none" spc="0" baseline="0">
                          <a:solidFill>
                            <a:srgbClr val="FFFFFF"/>
                          </a:solidFill>
                          <a:effectLst/>
                          <a:latin typeface="Calibri"/>
                          <a:ea typeface="Calibri"/>
                          <a:cs typeface="Calibri"/>
                        </a:rPr>
                        <a:t>Autonomie/</a:t>
                      </a:r>
                      <a:r>
                        <a:rPr sz="1400"/>
                        <a:t/>
                      </a:r>
                      <a:br>
                        <a:rPr sz="1400"/>
                      </a:br>
                      <a:r>
                        <a:rPr lang="fr-FR" sz="1400" b="1" i="0" strike="noStrike" cap="none" spc="0" baseline="0">
                          <a:solidFill>
                            <a:srgbClr val="FFFFFF"/>
                          </a:solidFill>
                          <a:effectLst/>
                          <a:latin typeface="Calibri"/>
                          <a:ea typeface="Calibri"/>
                          <a:cs typeface="Calibri"/>
                        </a:rPr>
                        <a:t>Heure de charge</a:t>
                      </a:r>
                      <a:endParaRPr lang="en-US" sz="1400" b="1" i="0" u="none" strike="noStrike">
                        <a:solidFill>
                          <a:srgbClr val="FFFFFF"/>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50777075"/>
                  </a:ext>
                </a:extLst>
              </a:tr>
              <a:tr h="406779">
                <a:tc>
                  <a:txBody>
                    <a:bodyPr/>
                    <a:lstStyle/>
                    <a:p>
                      <a:pPr algn="ctr" fontAlgn="ctr"/>
                      <a:r>
                        <a:rPr lang="fr-FR" sz="1400" b="0" i="0" strike="noStrike" cap="none" spc="0" baseline="0">
                          <a:solidFill>
                            <a:srgbClr val="000000"/>
                          </a:solidFill>
                          <a:effectLst/>
                          <a:latin typeface="Calibri"/>
                          <a:ea typeface="Calibri"/>
                          <a:cs typeface="Calibri"/>
                        </a:rPr>
                        <a:t>T380AMR</a:t>
                      </a:r>
                      <a:endParaRPr lang="en-US" sz="1400" b="1"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fr-FR" sz="1400" b="0" i="0" strike="noStrike" cap="none" spc="0" baseline="0">
                          <a:solidFill>
                            <a:srgbClr val="000000"/>
                          </a:solidFill>
                          <a:effectLst/>
                          <a:latin typeface="Calibri"/>
                          <a:ea typeface="Calibri"/>
                          <a:cs typeface="Calibri"/>
                        </a:rPr>
                        <a:t>4,6 kWh (180AH)</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fr-FR" sz="1400" b="0" i="0" strike="noStrike" cap="none" spc="0" baseline="0">
                          <a:solidFill>
                            <a:srgbClr val="000000"/>
                          </a:solidFill>
                          <a:effectLst/>
                          <a:latin typeface="Calibri"/>
                          <a:ea typeface="Calibri"/>
                          <a:cs typeface="Calibri"/>
                        </a:rPr>
                        <a:t>47,2 kg</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fr-FR" sz="1400" b="0" i="0" strike="noStrike" cap="none" spc="0" baseline="0">
                          <a:solidFill>
                            <a:srgbClr val="000000"/>
                          </a:solidFill>
                          <a:effectLst/>
                          <a:latin typeface="Calibri"/>
                          <a:ea typeface="Calibri"/>
                          <a:cs typeface="Calibri"/>
                        </a:rPr>
                        <a:t>5,0 (Hr.)</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fr-FR" sz="1400" b="0" i="0" strike="noStrike" cap="none" spc="0" baseline="0">
                          <a:solidFill>
                            <a:srgbClr val="000000"/>
                          </a:solidFill>
                          <a:effectLst/>
                          <a:latin typeface="Calibri"/>
                          <a:ea typeface="Calibri"/>
                          <a:cs typeface="Calibri"/>
                        </a:rPr>
                        <a:t>24 VDC 650 W 100/240 VCA</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fr-FR" sz="1400" b="0" i="0" strike="noStrike" cap="none" spc="0" baseline="0">
                          <a:solidFill>
                            <a:srgbClr val="000000"/>
                          </a:solidFill>
                          <a:effectLst/>
                          <a:latin typeface="Calibri"/>
                          <a:ea typeface="Calibri"/>
                          <a:cs typeface="Calibri"/>
                        </a:rPr>
                        <a:t>6,8 (heure)</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fr-FR" sz="1400" b="0" i="0" strike="noStrike" cap="none" spc="0" baseline="0">
                          <a:solidFill>
                            <a:srgbClr val="000000"/>
                          </a:solidFill>
                          <a:effectLst/>
                          <a:latin typeface="Calibri"/>
                          <a:ea typeface="Calibri"/>
                          <a:cs typeface="Calibri"/>
                        </a:rPr>
                        <a:t>44 min</a:t>
                      </a:r>
                      <a:endParaRPr lang="en-US" sz="14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577962637"/>
                  </a:ext>
                </a:extLst>
              </a:tr>
              <a:tr h="406779">
                <a:tc>
                  <a:txBody>
                    <a:bodyPr/>
                    <a:lstStyle/>
                    <a:p>
                      <a:pPr algn="ctr" fontAlgn="ctr"/>
                      <a:r>
                        <a:rPr lang="fr-FR" sz="1400" b="0" i="0" strike="noStrike" cap="none" spc="0" baseline="0">
                          <a:solidFill>
                            <a:srgbClr val="000000"/>
                          </a:solidFill>
                          <a:effectLst/>
                          <a:latin typeface="Calibri"/>
                          <a:ea typeface="Calibri"/>
                          <a:cs typeface="Calibri"/>
                        </a:rPr>
                        <a:t>T7AMR</a:t>
                      </a:r>
                      <a:endParaRPr lang="en-US" sz="1400" b="1"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fr-FR" sz="1400" b="0" i="0" strike="noStrike" cap="none" spc="0" baseline="0">
                          <a:solidFill>
                            <a:srgbClr val="000000"/>
                          </a:solidFill>
                          <a:effectLst/>
                          <a:latin typeface="Calibri"/>
                          <a:ea typeface="Calibri"/>
                          <a:cs typeface="Calibri"/>
                        </a:rPr>
                        <a:t>9,2 kWh (360AH)</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fr-FR" sz="1400" b="0" i="0" strike="noStrike" cap="none" spc="0" baseline="0">
                          <a:solidFill>
                            <a:srgbClr val="000000"/>
                          </a:solidFill>
                          <a:effectLst/>
                          <a:latin typeface="Calibri"/>
                          <a:ea typeface="Calibri"/>
                          <a:cs typeface="Calibri"/>
                        </a:rPr>
                        <a:t>87,5 kg</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fr-FR" sz="1400" b="0" i="0" strike="noStrike" cap="none" spc="0" baseline="0">
                          <a:solidFill>
                            <a:srgbClr val="000000"/>
                          </a:solidFill>
                          <a:effectLst/>
                          <a:latin typeface="Calibri"/>
                          <a:ea typeface="Calibri"/>
                          <a:cs typeface="Calibri"/>
                        </a:rPr>
                        <a:t>6,5 (heure)</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fr-FR" sz="1400" b="0" i="0" strike="noStrike" cap="none" spc="0" baseline="0">
                          <a:solidFill>
                            <a:srgbClr val="000000"/>
                          </a:solidFill>
                          <a:effectLst/>
                          <a:latin typeface="Calibri"/>
                          <a:ea typeface="Calibri"/>
                          <a:cs typeface="Calibri"/>
                        </a:rPr>
                        <a:t>24 VDC 1000 W 100/240 VCA</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fr-FR" sz="1400" b="0" i="0" strike="noStrike" cap="none" spc="0" baseline="0">
                          <a:solidFill>
                            <a:srgbClr val="000000"/>
                          </a:solidFill>
                          <a:effectLst/>
                          <a:latin typeface="Calibri"/>
                          <a:ea typeface="Calibri"/>
                          <a:cs typeface="Calibri"/>
                        </a:rPr>
                        <a:t>8,6 (heure)</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fr-FR" sz="1400" b="0" i="0" strike="noStrike" cap="none" spc="0" baseline="0">
                          <a:solidFill>
                            <a:srgbClr val="000000"/>
                          </a:solidFill>
                          <a:effectLst/>
                          <a:latin typeface="Calibri"/>
                          <a:ea typeface="Calibri"/>
                          <a:cs typeface="Calibri"/>
                        </a:rPr>
                        <a:t>48 min</a:t>
                      </a:r>
                      <a:endParaRPr lang="en-US" sz="14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45573189"/>
                  </a:ext>
                </a:extLst>
              </a:tr>
              <a:tr h="406779">
                <a:tc>
                  <a:txBody>
                    <a:bodyPr/>
                    <a:lstStyle/>
                    <a:p>
                      <a:pPr algn="ctr" fontAlgn="ctr"/>
                      <a:r>
                        <a:rPr lang="fr-FR" sz="1400" b="0" i="0" strike="noStrike" cap="none" spc="0" baseline="0">
                          <a:solidFill>
                            <a:srgbClr val="000000"/>
                          </a:solidFill>
                          <a:effectLst/>
                          <a:latin typeface="Calibri"/>
                          <a:ea typeface="Calibri"/>
                          <a:cs typeface="Calibri"/>
                        </a:rPr>
                        <a:t>T16AMR</a:t>
                      </a:r>
                      <a:endParaRPr lang="en-US" sz="1400" b="1"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fr-FR" sz="1400" b="0" i="0" strike="noStrike" cap="none" spc="0" baseline="0">
                          <a:solidFill>
                            <a:srgbClr val="000000"/>
                          </a:solidFill>
                          <a:effectLst/>
                          <a:latin typeface="Calibri"/>
                          <a:ea typeface="Calibri"/>
                          <a:cs typeface="Calibri"/>
                        </a:rPr>
                        <a:t>11,5 kWh (320AH)</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fr-FR" sz="1400" b="0" i="0" strike="noStrike" cap="none" spc="0" baseline="0">
                          <a:solidFill>
                            <a:srgbClr val="000000"/>
                          </a:solidFill>
                          <a:effectLst/>
                          <a:latin typeface="Calibri"/>
                          <a:ea typeface="Calibri"/>
                          <a:cs typeface="Calibri"/>
                        </a:rPr>
                        <a:t>74,8 kg</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fr-FR" sz="1400" b="0" i="0" strike="noStrike" cap="none" spc="0" baseline="0">
                          <a:solidFill>
                            <a:srgbClr val="000000"/>
                          </a:solidFill>
                          <a:effectLst/>
                          <a:latin typeface="Calibri"/>
                          <a:ea typeface="Calibri"/>
                          <a:cs typeface="Calibri"/>
                        </a:rPr>
                        <a:t>5,4 (Heure)</a:t>
                      </a:r>
                      <a:endParaRPr lang="en-US" sz="1400" b="0" i="0" u="none" strike="noStrike">
                        <a:solidFill>
                          <a:schemeClr val="tx1"/>
                        </a:solidFill>
                        <a:effectLst/>
                        <a:latin typeface="Calibri" panose="020F0502020204030204" pitchFamily="34" charset="0"/>
                      </a:endParaRPr>
                    </a:p>
                  </a:txBody>
                  <a:tcPr marL="45720" marR="45720" anchor="ctr"/>
                </a:tc>
                <a:tc>
                  <a:txBody>
                    <a:bodyPr/>
                    <a:lstStyle/>
                    <a:p>
                      <a:pPr algn="ctr" fontAlgn="ctr"/>
                      <a:r>
                        <a:rPr lang="fr-FR" sz="1400" b="0" i="0" strike="noStrike" cap="none" spc="0" baseline="0">
                          <a:solidFill>
                            <a:srgbClr val="000000"/>
                          </a:solidFill>
                          <a:effectLst/>
                          <a:latin typeface="Calibri"/>
                          <a:ea typeface="Calibri"/>
                          <a:cs typeface="Calibri"/>
                        </a:rPr>
                        <a:t>36 VDC 1200 W 100/240 VCA</a:t>
                      </a:r>
                      <a:endParaRPr lang="en-US" sz="1400" b="0" i="0" u="none" strike="noStrike">
                        <a:solidFill>
                          <a:srgbClr val="000000"/>
                        </a:solidFill>
                        <a:effectLst/>
                        <a:latin typeface="Calibri" panose="020F0502020204030204" pitchFamily="34" charset="0"/>
                      </a:endParaRPr>
                    </a:p>
                  </a:txBody>
                  <a:tcPr marL="45720" marR="45720" anchor="ctr">
                    <a:solidFill>
                      <a:srgbClr val="CBCBCB"/>
                    </a:solidFill>
                  </a:tcPr>
                </a:tc>
                <a:tc>
                  <a:txBody>
                    <a:bodyPr/>
                    <a:lstStyle/>
                    <a:p>
                      <a:pPr algn="ctr" fontAlgn="ctr"/>
                      <a:r>
                        <a:rPr lang="fr-FR" sz="1400" b="0" i="0" strike="noStrike" cap="none" spc="0" baseline="0">
                          <a:solidFill>
                            <a:srgbClr val="000000"/>
                          </a:solidFill>
                          <a:effectLst/>
                          <a:latin typeface="Calibri"/>
                          <a:ea typeface="Calibri"/>
                          <a:cs typeface="Calibri"/>
                        </a:rPr>
                        <a:t>9,5 (heure)</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fr-FR" sz="1400" b="0" i="0" strike="noStrike" cap="none" spc="0" baseline="0" dirty="0">
                          <a:solidFill>
                            <a:srgbClr val="000000"/>
                          </a:solidFill>
                          <a:effectLst/>
                          <a:latin typeface="Calibri"/>
                          <a:ea typeface="Calibri"/>
                          <a:cs typeface="Calibri"/>
                        </a:rPr>
                        <a:t>36 min</a:t>
                      </a:r>
                      <a:endParaRPr lang="en-US" sz="14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842073539"/>
                  </a:ext>
                </a:extLst>
              </a:tr>
            </a:tbl>
          </a:graphicData>
        </a:graphic>
      </p:graphicFrame>
      <p:sp>
        <p:nvSpPr>
          <p:cNvPr id="4" name="TextBox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A49919F-348D-4C56-BF97-C2C3943F442F}"/>
              </a:ext>
            </a:extLst>
          </p:cNvPr>
          <p:cNvSpPr txBox="1"/>
          <p:nvPr/>
        </p:nvSpPr>
        <p:spPr>
          <a:xfrm>
            <a:off x="3075316" y="134982"/>
            <a:ext cx="2791321" cy="369418"/>
          </a:xfrm>
          <a:prstGeom prst="rect">
            <a:avLst/>
          </a:prstGeom>
          <a:noFill/>
        </p:spPr>
        <p:txBody>
          <a:bodyPr wrap="none" rtlCol="0">
            <a:spAutoFit/>
          </a:bodyPr>
          <a:lstStyle/>
          <a:p>
            <a:r>
              <a:rPr lang="fr-FR" sz="1800" b="0" i="0" strike="noStrike" cap="none" spc="0" baseline="0">
                <a:solidFill>
                  <a:srgbClr val="FF0000"/>
                </a:solidFill>
                <a:effectLst/>
                <a:latin typeface="Calibri"/>
                <a:ea typeface="Calibri"/>
                <a:cs typeface="Calibri"/>
              </a:rPr>
              <a:t>ÉQUIPE DE PROJET REDDY K</a:t>
            </a:r>
            <a:endParaRPr lang="en-US">
              <a:solidFill>
                <a:srgbClr val="FF0000"/>
              </a:solidFill>
            </a:endParaRPr>
          </a:p>
        </p:txBody>
      </p:sp>
    </p:spTree>
    <p:extLst>
      <p:ext uri="{BB962C8B-B14F-4D97-AF65-F5344CB8AC3E}">
        <p14:creationId xmlns:p14="http://schemas.microsoft.com/office/powerpoint/2010/main" val="6343168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788B06C-6A7E-412B-9892-30268DCE9D28}"/>
              </a:ext>
            </a:extLst>
          </p:cNvPr>
          <p:cNvGraphicFramePr>
            <a:graphicFrameLocks noGrp="1"/>
          </p:cNvGraphicFramePr>
          <p:nvPr>
            <p:ph idx="1"/>
            <p:extLst>
              <p:ext uri="{D42A27DB-BD31-4B8C-83A1-F6EECF244321}">
                <p14:modId xmlns:p14="http://schemas.microsoft.com/office/powerpoint/2010/main" val="2449542396"/>
              </p:ext>
            </p:extLst>
          </p:nvPr>
        </p:nvGraphicFramePr>
        <p:xfrm>
          <a:off x="228599" y="2375776"/>
          <a:ext cx="8686801" cy="4269592"/>
        </p:xfrm>
        <a:graphic>
          <a:graphicData uri="http://schemas.openxmlformats.org/drawingml/2006/table">
            <a:tbl>
              <a:tblPr firstRow="1" bandRow="1">
                <a:tableStyleId>{5C22544A-7EE6-4342-B048-85BDC9FD1C3A}</a:tableStyleId>
              </a:tblPr>
              <a:tblGrid>
                <a:gridCol w="1575280">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777974734"/>
                    </a:ext>
                  </a:extLst>
                </a:gridCol>
                <a:gridCol w="2370507">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769843843"/>
                    </a:ext>
                  </a:extLst>
                </a:gridCol>
                <a:gridCol w="2135524">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41111688"/>
                    </a:ext>
                  </a:extLst>
                </a:gridCol>
                <a:gridCol w="2605490">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417292798"/>
                    </a:ext>
                  </a:extLst>
                </a:gridCol>
              </a:tblGrid>
              <a:tr h="245379">
                <a:tc>
                  <a:txBody>
                    <a:bodyPr/>
                    <a:lstStyle/>
                    <a:p>
                      <a:pPr algn="ctr"/>
                      <a:r>
                        <a:rPr lang="fr-FR" sz="1400" b="1" i="0" strike="noStrike" cap="none" spc="0" baseline="0" dirty="0">
                          <a:solidFill>
                            <a:srgbClr val="FFFFFF"/>
                          </a:solidFill>
                          <a:effectLst/>
                          <a:latin typeface="Calibri"/>
                          <a:ea typeface="Calibri"/>
                          <a:cs typeface="Calibri"/>
                        </a:rPr>
                        <a:t>Catégorie</a:t>
                      </a:r>
                    </a:p>
                  </a:txBody>
                  <a:tcPr marL="86115" marR="86115" marT="43058" marB="43058"/>
                </a:tc>
                <a:tc>
                  <a:txBody>
                    <a:bodyPr/>
                    <a:lstStyle/>
                    <a:p>
                      <a:pPr algn="ctr"/>
                      <a:r>
                        <a:rPr lang="fr-FR" sz="1400" b="1" i="0" strike="noStrike" cap="none" spc="0" baseline="0">
                          <a:solidFill>
                            <a:srgbClr val="FFFFFF"/>
                          </a:solidFill>
                          <a:effectLst/>
                          <a:latin typeface="Calibri"/>
                          <a:ea typeface="Calibri"/>
                          <a:cs typeface="Calibri"/>
                        </a:rPr>
                        <a:t>Tennant</a:t>
                      </a:r>
                    </a:p>
                  </a:txBody>
                  <a:tcPr marL="86115" marR="86115" marT="43058" marB="43058"/>
                </a:tc>
                <a:tc>
                  <a:txBody>
                    <a:bodyPr/>
                    <a:lstStyle/>
                    <a:p>
                      <a:pPr algn="ctr"/>
                      <a:r>
                        <a:rPr lang="fr-FR" sz="1400" b="1" i="0" strike="noStrike" cap="none" spc="0" baseline="0">
                          <a:solidFill>
                            <a:srgbClr val="FFFFFF"/>
                          </a:solidFill>
                          <a:effectLst/>
                          <a:latin typeface="Calibri"/>
                          <a:ea typeface="Calibri"/>
                          <a:cs typeface="Calibri"/>
                        </a:rPr>
                        <a:t>données tierces </a:t>
                      </a:r>
                    </a:p>
                  </a:txBody>
                  <a:tcPr marL="86115" marR="86115" marT="43058" marB="43058"/>
                </a:tc>
                <a:tc>
                  <a:txBody>
                    <a:bodyPr/>
                    <a:lstStyle/>
                    <a:p>
                      <a:pPr algn="ctr"/>
                      <a:r>
                        <a:rPr lang="fr-FR" sz="1400" b="1" i="0" strike="noStrike" cap="none" spc="0" baseline="0">
                          <a:solidFill>
                            <a:srgbClr val="FFFFFF"/>
                          </a:solidFill>
                          <a:effectLst/>
                          <a:latin typeface="Calibri"/>
                          <a:ea typeface="Calibri"/>
                          <a:cs typeface="Calibri"/>
                        </a:rPr>
                        <a:t>Avantage Tennant</a:t>
                      </a:r>
                    </a:p>
                  </a:txBody>
                  <a:tcPr marL="86115" marR="86115" marT="43058" marB="43058"/>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163802125"/>
                  </a:ext>
                </a:extLst>
              </a:tr>
              <a:tr h="602806">
                <a:tc>
                  <a:txBody>
                    <a:bodyPr/>
                    <a:lstStyle/>
                    <a:p>
                      <a:pPr algn="ctr"/>
                      <a:r>
                        <a:rPr lang="fr-FR" sz="1300" b="1" i="0" strike="noStrike" cap="none" spc="0" baseline="0">
                          <a:solidFill>
                            <a:srgbClr val="595959"/>
                          </a:solidFill>
                          <a:effectLst/>
                          <a:latin typeface="Calibri"/>
                          <a:ea typeface="Calibri"/>
                          <a:cs typeface="Calibri"/>
                        </a:rPr>
                        <a:t>Design</a:t>
                      </a:r>
                    </a:p>
                  </a:txBody>
                  <a:tcPr marL="86115" marR="86115" marT="43058" marB="43058" anchor="ctr"/>
                </a:tc>
                <a:tc>
                  <a:txBody>
                    <a:bodyPr/>
                    <a:lstStyle/>
                    <a:p>
                      <a:pPr marL="171450" indent="-171450">
                        <a:buFont typeface="Arial" pitchFamily="34" charset="0"/>
                        <a:buChar char="•"/>
                      </a:pPr>
                      <a:r>
                        <a:rPr lang="fr-FR" sz="1100" b="0" i="0" strike="noStrike" cap="none" spc="0" baseline="0">
                          <a:solidFill>
                            <a:srgbClr val="595959"/>
                          </a:solidFill>
                          <a:effectLst/>
                          <a:latin typeface="Calibri"/>
                          <a:ea typeface="Calibri"/>
                          <a:cs typeface="Calibri"/>
                        </a:rPr>
                        <a:t>BMS intégré intelligent</a:t>
                      </a:r>
                    </a:p>
                    <a:p>
                      <a:pPr marL="171450" indent="-171450">
                        <a:buFont typeface="Arial" pitchFamily="34" charset="0"/>
                        <a:buChar char="•"/>
                      </a:pPr>
                      <a:r>
                        <a:rPr lang="fr-FR" sz="1100" b="0" i="0" strike="noStrike" cap="none" spc="0" baseline="0">
                          <a:solidFill>
                            <a:srgbClr val="595959"/>
                          </a:solidFill>
                          <a:effectLst/>
                          <a:latin typeface="Calibri"/>
                          <a:ea typeface="Calibri"/>
                          <a:cs typeface="Calibri"/>
                        </a:rPr>
                        <a:t>Conception modulaire pour maximiser l’espace dans le compartiment de la batterie</a:t>
                      </a:r>
                    </a:p>
                  </a:txBody>
                  <a:tcPr marL="86115" marR="86115" marT="43058" marB="43058" anchor="ctr"/>
                </a:tc>
                <a:tc>
                  <a:txBody>
                    <a:bodyPr/>
                    <a:lstStyle/>
                    <a:p>
                      <a:pPr marL="173038" indent="-173038">
                        <a:buFont typeface="Arial" pitchFamily="34" charset="0"/>
                        <a:buChar char="•"/>
                      </a:pPr>
                      <a:r>
                        <a:rPr lang="fr-FR" sz="1100" b="0" i="0" strike="noStrike" cap="none" spc="0" baseline="0">
                          <a:solidFill>
                            <a:srgbClr val="595959"/>
                          </a:solidFill>
                          <a:effectLst/>
                          <a:latin typeface="Calibri"/>
                          <a:ea typeface="Calibri"/>
                          <a:cs typeface="Calibri"/>
                        </a:rPr>
                        <a:t>BMS non intégré entraînant des performances inférieures</a:t>
                      </a:r>
                    </a:p>
                    <a:p>
                      <a:pPr marL="173038" indent="-173038">
                        <a:buFont typeface="Arial" pitchFamily="34" charset="0"/>
                        <a:buChar char="•"/>
                      </a:pPr>
                      <a:r>
                        <a:rPr lang="fr-FR" sz="1100" b="0" i="0" strike="noStrike" cap="none" spc="0" baseline="0">
                          <a:solidFill>
                            <a:srgbClr val="595959"/>
                          </a:solidFill>
                          <a:effectLst/>
                          <a:latin typeface="Calibri"/>
                          <a:ea typeface="Calibri"/>
                          <a:cs typeface="Calibri"/>
                        </a:rPr>
                        <a:t>Conception limitée et classique</a:t>
                      </a:r>
                    </a:p>
                  </a:txBody>
                  <a:tcPr marL="86115" marR="86115" marT="43058" marB="43058" anchor="ctr"/>
                </a:tc>
                <a:tc>
                  <a:txBody>
                    <a:bodyPr/>
                    <a:lstStyle/>
                    <a:p>
                      <a:pPr marL="173038" indent="-173038">
                        <a:buFont typeface="Arial" pitchFamily="34" charset="0"/>
                        <a:buChar char="•"/>
                      </a:pPr>
                      <a:r>
                        <a:rPr lang="fr-FR" sz="1100" b="0" i="0" strike="noStrike" cap="none" spc="0" baseline="0" dirty="0">
                          <a:solidFill>
                            <a:srgbClr val="595959"/>
                          </a:solidFill>
                          <a:effectLst/>
                          <a:latin typeface="Calibri"/>
                          <a:ea typeface="Calibri"/>
                          <a:cs typeface="Calibri"/>
                        </a:rPr>
                        <a:t>Maximise l’espace disponible pour plus d’autonomie</a:t>
                      </a:r>
                    </a:p>
                    <a:p>
                      <a:pPr marL="173038" indent="-173038">
                        <a:buFont typeface="Arial" pitchFamily="34" charset="0"/>
                        <a:buChar char="•"/>
                      </a:pPr>
                      <a:r>
                        <a:rPr lang="fr-FR" sz="1100" b="0" i="0" strike="noStrike" cap="none" spc="0" baseline="0" dirty="0">
                          <a:solidFill>
                            <a:srgbClr val="595959"/>
                          </a:solidFill>
                          <a:effectLst/>
                          <a:latin typeface="Calibri"/>
                          <a:ea typeface="Calibri"/>
                          <a:cs typeface="Calibri"/>
                        </a:rPr>
                        <a:t>Performances et efficacité optimisées</a:t>
                      </a:r>
                    </a:p>
                  </a:txBody>
                  <a:tcPr marL="86115" marR="86115" marT="43058" marB="43058"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671294395"/>
                  </a:ext>
                </a:extLst>
              </a:tr>
              <a:tr h="503873">
                <a:tc>
                  <a:txBody>
                    <a:bodyPr/>
                    <a:lstStyle/>
                    <a:p>
                      <a:pPr algn="ctr"/>
                      <a:r>
                        <a:rPr lang="fr-FR" sz="1300" b="1" i="0" strike="noStrike" cap="none" spc="0" baseline="0">
                          <a:solidFill>
                            <a:srgbClr val="595959"/>
                          </a:solidFill>
                          <a:effectLst/>
                          <a:latin typeface="Calibri"/>
                          <a:ea typeface="Calibri"/>
                          <a:cs typeface="Calibri"/>
                        </a:rPr>
                        <a:t>Indicateur de décharge de batterie (BDI)</a:t>
                      </a:r>
                    </a:p>
                  </a:txBody>
                  <a:tcPr marL="86115" marR="86115" marT="43058" marB="43058" anchor="ctr"/>
                </a:tc>
                <a:tc>
                  <a:txBody>
                    <a:bodyPr/>
                    <a:lstStyle/>
                    <a:p>
                      <a:pPr marL="173038" indent="-173038">
                        <a:buFont typeface="Arial" pitchFamily="34" charset="0"/>
                        <a:buChar char="•"/>
                      </a:pPr>
                      <a:r>
                        <a:rPr lang="fr-FR" sz="1100" b="0" i="0" strike="noStrike" cap="none" spc="0" baseline="0">
                          <a:solidFill>
                            <a:srgbClr val="595959"/>
                          </a:solidFill>
                          <a:effectLst/>
                          <a:latin typeface="Calibri"/>
                          <a:ea typeface="Calibri"/>
                          <a:cs typeface="Calibri"/>
                        </a:rPr>
                        <a:t>Intégré au BDI</a:t>
                      </a:r>
                    </a:p>
                  </a:txBody>
                  <a:tcPr marL="86115" marR="86115" marT="43058" marB="43058" anchor="ctr"/>
                </a:tc>
                <a:tc>
                  <a:txBody>
                    <a:bodyPr/>
                    <a:lstStyle/>
                    <a:p>
                      <a:pPr marL="173038" indent="-173038">
                        <a:buFont typeface="Arial" pitchFamily="34" charset="0"/>
                        <a:buChar char="•"/>
                      </a:pPr>
                      <a:r>
                        <a:rPr lang="fr-FR" sz="1100" b="0" i="0" strike="noStrike" cap="none" spc="0" baseline="0">
                          <a:solidFill>
                            <a:srgbClr val="595959"/>
                          </a:solidFill>
                          <a:effectLst/>
                          <a:latin typeface="Calibri"/>
                          <a:ea typeface="Calibri"/>
                          <a:cs typeface="Calibri"/>
                        </a:rPr>
                        <a:t>Non intégré à la machine</a:t>
                      </a:r>
                    </a:p>
                    <a:p>
                      <a:pPr marL="173038" indent="-173038">
                        <a:buFont typeface="Arial" pitchFamily="34" charset="0"/>
                        <a:buChar char="•"/>
                      </a:pPr>
                      <a:r>
                        <a:rPr lang="fr-FR" sz="1100" b="0" i="0" strike="noStrike" cap="none" spc="0" baseline="0">
                          <a:solidFill>
                            <a:srgbClr val="595959"/>
                          </a:solidFill>
                          <a:effectLst/>
                          <a:latin typeface="Calibri"/>
                          <a:ea typeface="Calibri"/>
                          <a:cs typeface="Calibri"/>
                        </a:rPr>
                        <a:t>BDI localisé sur la batterie</a:t>
                      </a:r>
                    </a:p>
                  </a:txBody>
                  <a:tcPr marL="86115" marR="86115" marT="43058" marB="43058" anchor="ctr"/>
                </a:tc>
                <a:tc>
                  <a:txBody>
                    <a:bodyPr/>
                    <a:lstStyle/>
                    <a:p>
                      <a:pPr marL="173038" indent="-173038">
                        <a:buFont typeface="Arial" pitchFamily="34" charset="0"/>
                        <a:buChar char="•"/>
                      </a:pPr>
                      <a:r>
                        <a:rPr lang="fr-FR" sz="1100" b="0" i="0" strike="noStrike" cap="none" spc="0" baseline="0">
                          <a:solidFill>
                            <a:srgbClr val="595959"/>
                          </a:solidFill>
                          <a:effectLst/>
                          <a:latin typeface="Calibri"/>
                          <a:ea typeface="Calibri"/>
                          <a:cs typeface="Calibri"/>
                        </a:rPr>
                        <a:t>Facile de savoir le niveau de charge</a:t>
                      </a:r>
                    </a:p>
                    <a:p>
                      <a:pPr marL="173038" indent="-173038">
                        <a:buFont typeface="Arial" pitchFamily="34" charset="0"/>
                        <a:buChar char="•"/>
                      </a:pPr>
                      <a:r>
                        <a:rPr lang="fr-FR" sz="1100" b="0" i="0" strike="noStrike" cap="none" spc="0" baseline="0">
                          <a:solidFill>
                            <a:srgbClr val="595959"/>
                          </a:solidFill>
                          <a:effectLst/>
                          <a:latin typeface="Calibri"/>
                          <a:ea typeface="Calibri"/>
                          <a:cs typeface="Calibri"/>
                        </a:rPr>
                        <a:t>Avertissements clairement visibles</a:t>
                      </a:r>
                      <a:endParaRPr lang="en-US" sz="1100">
                        <a:solidFill>
                          <a:schemeClr val="tx1">
                            <a:lumMod val="65000"/>
                            <a:lumOff val="35000"/>
                          </a:schemeClr>
                        </a:solidFill>
                      </a:endParaRPr>
                    </a:p>
                  </a:txBody>
                  <a:tcPr marL="86115" marR="86115" marT="43058" marB="43058"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848809295"/>
                  </a:ext>
                </a:extLst>
              </a:tr>
              <a:tr h="584112">
                <a:tc>
                  <a:txBody>
                    <a:bodyPr/>
                    <a:lstStyle/>
                    <a:p>
                      <a:pPr algn="ctr"/>
                      <a:r>
                        <a:rPr lang="fr-FR" sz="1300" b="1" i="0" strike="noStrike" cap="none" spc="0" baseline="0" dirty="0">
                          <a:solidFill>
                            <a:srgbClr val="595959"/>
                          </a:solidFill>
                          <a:effectLst/>
                          <a:latin typeface="Calibri"/>
                          <a:ea typeface="Calibri"/>
                          <a:cs typeface="Calibri"/>
                        </a:rPr>
                        <a:t>Lavage </a:t>
                      </a:r>
                    </a:p>
                    <a:p>
                      <a:pPr algn="ctr"/>
                      <a:r>
                        <a:rPr lang="fr-FR" sz="1300" b="1" i="0" strike="noStrike" cap="none" spc="0" baseline="0" dirty="0">
                          <a:solidFill>
                            <a:srgbClr val="595959"/>
                          </a:solidFill>
                          <a:effectLst/>
                          <a:latin typeface="Calibri"/>
                          <a:ea typeface="Calibri"/>
                          <a:cs typeface="Calibri"/>
                        </a:rPr>
                        <a:t>Tête</a:t>
                      </a:r>
                    </a:p>
                  </a:txBody>
                  <a:tcPr marL="86115" marR="86115" marT="43058" marB="43058" anchor="ctr"/>
                </a:tc>
                <a:tc>
                  <a:txBody>
                    <a:bodyPr/>
                    <a:lstStyle/>
                    <a:p>
                      <a:pPr marL="173038" indent="-173038">
                        <a:buFont typeface="Arial" pitchFamily="34" charset="0"/>
                        <a:buChar char="•"/>
                      </a:pPr>
                      <a:r>
                        <a:rPr lang="fr-FR" sz="1100" b="0" i="0" strike="noStrike" cap="none" spc="0" baseline="0">
                          <a:solidFill>
                            <a:srgbClr val="595959"/>
                          </a:solidFill>
                          <a:effectLst/>
                          <a:latin typeface="Calibri"/>
                          <a:ea typeface="Calibri"/>
                          <a:cs typeface="Calibri"/>
                        </a:rPr>
                        <a:t>S’arrête à 95 % de décharge</a:t>
                      </a:r>
                    </a:p>
                  </a:txBody>
                  <a:tcPr marL="86115" marR="86115" marT="43058" marB="43058" anchor="ctr"/>
                </a:tc>
                <a:tc>
                  <a:txBody>
                    <a:bodyPr/>
                    <a:lstStyle/>
                    <a:p>
                      <a:pPr marL="173038" indent="-173038">
                        <a:buFont typeface="Arial" pitchFamily="34" charset="0"/>
                        <a:buChar char="•"/>
                      </a:pPr>
                      <a:r>
                        <a:rPr lang="fr-FR" sz="1100" b="0" i="0" strike="noStrike" cap="none" spc="0" baseline="0">
                          <a:solidFill>
                            <a:srgbClr val="595959"/>
                          </a:solidFill>
                          <a:effectLst/>
                          <a:latin typeface="Calibri"/>
                          <a:ea typeface="Calibri"/>
                          <a:cs typeface="Calibri"/>
                        </a:rPr>
                        <a:t>S’éteint à 100 % de décharge</a:t>
                      </a:r>
                    </a:p>
                  </a:txBody>
                  <a:tcPr marL="86115" marR="86115" marT="43058" marB="43058" anchor="ctr"/>
                </a:tc>
                <a:tc>
                  <a:txBody>
                    <a:bodyPr/>
                    <a:lstStyle/>
                    <a:p>
                      <a:pPr marL="173038" marR="0" lvl="0" indent="-173038" algn="l" defTabSz="914400" rtl="0" eaLnBrk="1" fontAlgn="auto" latinLnBrk="0" hangingPunct="1">
                        <a:lnSpc>
                          <a:spcPct val="100000"/>
                        </a:lnSpc>
                        <a:spcBef>
                          <a:spcPct val="0"/>
                        </a:spcBef>
                        <a:spcAft>
                          <a:spcPct val="0"/>
                        </a:spcAft>
                        <a:buClrTx/>
                        <a:buSzTx/>
                        <a:buFont typeface="Arial" pitchFamily="34" charset="0"/>
                        <a:buChar char="•"/>
                        <a:defRPr/>
                      </a:pPr>
                      <a:r>
                        <a:rPr lang="fr-FR" sz="1100" b="0" i="0" strike="noStrike" cap="none" spc="0" baseline="0">
                          <a:solidFill>
                            <a:srgbClr val="595959"/>
                          </a:solidFill>
                          <a:effectLst/>
                          <a:latin typeface="Calibri"/>
                          <a:ea typeface="Calibri"/>
                          <a:cs typeface="Calibri"/>
                        </a:rPr>
                        <a:t>Donne le temps de se rendre à la zone de charge</a:t>
                      </a:r>
                    </a:p>
                    <a:p>
                      <a:pPr marL="173038" indent="-173038">
                        <a:buFont typeface="Arial" pitchFamily="34" charset="0"/>
                        <a:buChar char="•"/>
                      </a:pPr>
                      <a:r>
                        <a:rPr lang="fr-FR" sz="1100" b="0" i="0" strike="noStrike" cap="none" spc="0" baseline="0">
                          <a:solidFill>
                            <a:srgbClr val="595959"/>
                          </a:solidFill>
                          <a:effectLst/>
                          <a:latin typeface="Calibri"/>
                          <a:ea typeface="Calibri"/>
                          <a:cs typeface="Calibri"/>
                        </a:rPr>
                        <a:t>Réduit au minimum la possibilité d’être bloqué sans alimentation</a:t>
                      </a:r>
                    </a:p>
                  </a:txBody>
                  <a:tcPr marL="86115" marR="86115" marT="43058" marB="43058"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924497099"/>
                  </a:ext>
                </a:extLst>
              </a:tr>
              <a:tr h="487986">
                <a:tc>
                  <a:txBody>
                    <a:bodyPr/>
                    <a:lstStyle/>
                    <a:p>
                      <a:pPr algn="ctr"/>
                      <a:r>
                        <a:rPr lang="fr-FR" sz="1300" b="1" i="0" strike="noStrike" cap="none" spc="0" baseline="0">
                          <a:solidFill>
                            <a:srgbClr val="595959"/>
                          </a:solidFill>
                          <a:effectLst/>
                          <a:latin typeface="Calibri"/>
                          <a:ea typeface="Calibri"/>
                          <a:cs typeface="Calibri"/>
                        </a:rPr>
                        <a:t>Démarrage de la batterie</a:t>
                      </a:r>
                    </a:p>
                  </a:txBody>
                  <a:tcPr marL="86115" marR="86115" marT="43058" marB="43058" anchor="ctr"/>
                </a:tc>
                <a:tc>
                  <a:txBody>
                    <a:bodyPr/>
                    <a:lstStyle/>
                    <a:p>
                      <a:pPr marL="173038" indent="-173038">
                        <a:buFont typeface="Arial" pitchFamily="34" charset="0"/>
                        <a:buChar char="•"/>
                      </a:pPr>
                      <a:r>
                        <a:rPr lang="fr-FR" sz="1100" b="0" i="0" strike="noStrike" cap="none" spc="0" baseline="0">
                          <a:solidFill>
                            <a:srgbClr val="595959"/>
                          </a:solidFill>
                          <a:effectLst/>
                          <a:latin typeface="Calibri"/>
                          <a:ea typeface="Calibri"/>
                          <a:cs typeface="Calibri"/>
                        </a:rPr>
                        <a:t>La batterie s’allume avec l’interrupteur à clé de la machine</a:t>
                      </a:r>
                    </a:p>
                  </a:txBody>
                  <a:tcPr marL="86115" marR="86115" marT="43058" marB="43058" anchor="ctr"/>
                </a:tc>
                <a:tc>
                  <a:txBody>
                    <a:bodyPr/>
                    <a:lstStyle/>
                    <a:p>
                      <a:pPr marL="173038" indent="-173038">
                        <a:buFont typeface="Arial" pitchFamily="34" charset="0"/>
                        <a:buChar char="•"/>
                      </a:pPr>
                      <a:r>
                        <a:rPr lang="fr-FR" sz="1100" b="0" i="0" strike="noStrike" cap="none" spc="0" baseline="0">
                          <a:solidFill>
                            <a:srgbClr val="595959"/>
                          </a:solidFill>
                          <a:effectLst/>
                          <a:latin typeface="Calibri"/>
                          <a:ea typeface="Calibri"/>
                          <a:cs typeface="Calibri"/>
                        </a:rPr>
                        <a:t>Appuyer sur le bouton de la batterie avant d’allumer la machine</a:t>
                      </a:r>
                    </a:p>
                  </a:txBody>
                  <a:tcPr marL="86115" marR="86115" marT="43058" marB="43058" anchor="ctr"/>
                </a:tc>
                <a:tc>
                  <a:txBody>
                    <a:bodyPr/>
                    <a:lstStyle/>
                    <a:p>
                      <a:pPr marL="173038" indent="-173038">
                        <a:buFont typeface="Arial" pitchFamily="34" charset="0"/>
                        <a:buChar char="•"/>
                      </a:pPr>
                      <a:r>
                        <a:rPr lang="fr-FR" sz="1100" b="0" i="0" strike="noStrike" cap="none" spc="0" baseline="0">
                          <a:solidFill>
                            <a:srgbClr val="595959"/>
                          </a:solidFill>
                          <a:effectLst/>
                          <a:latin typeface="Calibri"/>
                          <a:ea typeface="Calibri"/>
                          <a:cs typeface="Calibri"/>
                        </a:rPr>
                        <a:t>Aucune étape ou formation supplémentaire requise</a:t>
                      </a:r>
                    </a:p>
                  </a:txBody>
                  <a:tcPr marL="86115" marR="86115" marT="43058" marB="43058"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91712724"/>
                  </a:ext>
                </a:extLst>
              </a:tr>
              <a:tr h="430576">
                <a:tc>
                  <a:txBody>
                    <a:bodyPr/>
                    <a:lstStyle/>
                    <a:p>
                      <a:pPr algn="ctr"/>
                      <a:r>
                        <a:rPr lang="fr-FR" sz="1300" b="1" i="0" strike="noStrike" cap="none" spc="0" baseline="0">
                          <a:solidFill>
                            <a:srgbClr val="595959"/>
                          </a:solidFill>
                          <a:effectLst/>
                          <a:latin typeface="Calibri"/>
                          <a:ea typeface="Calibri"/>
                          <a:cs typeface="Calibri"/>
                        </a:rPr>
                        <a:t>Communications</a:t>
                      </a:r>
                    </a:p>
                  </a:txBody>
                  <a:tcPr marL="86115" marR="86115" marT="43058" marB="43058" anchor="ctr"/>
                </a:tc>
                <a:tc>
                  <a:txBody>
                    <a:bodyPr/>
                    <a:lstStyle/>
                    <a:p>
                      <a:pPr marL="173038" indent="-173038">
                        <a:buFont typeface="Arial" pitchFamily="34" charset="0"/>
                        <a:buChar char="•"/>
                      </a:pPr>
                      <a:r>
                        <a:rPr lang="fr-FR" sz="1100" b="0" i="0" strike="noStrike" cap="none" spc="0" baseline="0">
                          <a:solidFill>
                            <a:srgbClr val="595959"/>
                          </a:solidFill>
                          <a:effectLst/>
                          <a:latin typeface="Calibri"/>
                          <a:ea typeface="Calibri"/>
                          <a:cs typeface="Calibri"/>
                        </a:rPr>
                        <a:t>Communication constante entre la batterie et la machine</a:t>
                      </a:r>
                    </a:p>
                  </a:txBody>
                  <a:tcPr marL="86115" marR="86115" marT="43058" marB="43058" anchor="ctr"/>
                </a:tc>
                <a:tc>
                  <a:txBody>
                    <a:bodyPr/>
                    <a:lstStyle/>
                    <a:p>
                      <a:pPr marL="173038" indent="-173038">
                        <a:buFont typeface="Arial" pitchFamily="34" charset="0"/>
                        <a:buChar char="•"/>
                      </a:pPr>
                      <a:r>
                        <a:rPr lang="fr-FR" sz="1100" b="0" i="0" strike="noStrike" cap="none" spc="0" baseline="0">
                          <a:solidFill>
                            <a:srgbClr val="595959"/>
                          </a:solidFill>
                          <a:effectLst/>
                          <a:latin typeface="Calibri"/>
                          <a:ea typeface="Calibri"/>
                          <a:cs typeface="Calibri"/>
                        </a:rPr>
                        <a:t>Aucune communication entre la machine et la batterie</a:t>
                      </a:r>
                    </a:p>
                  </a:txBody>
                  <a:tcPr marL="86115" marR="86115" marT="43058" marB="43058" anchor="ctr"/>
                </a:tc>
                <a:tc>
                  <a:txBody>
                    <a:bodyPr/>
                    <a:lstStyle/>
                    <a:p>
                      <a:pPr marL="173038" indent="-173038">
                        <a:buFont typeface="Arial" pitchFamily="34" charset="0"/>
                        <a:buChar char="•"/>
                      </a:pPr>
                      <a:r>
                        <a:rPr lang="fr-FR" sz="1100" b="0" i="0" strike="noStrike" cap="none" spc="0" baseline="0">
                          <a:solidFill>
                            <a:srgbClr val="595959"/>
                          </a:solidFill>
                          <a:effectLst/>
                          <a:latin typeface="Calibri"/>
                          <a:ea typeface="Calibri"/>
                          <a:cs typeface="Calibri"/>
                        </a:rPr>
                        <a:t>Entretient les performances de la machine</a:t>
                      </a:r>
                    </a:p>
                  </a:txBody>
                  <a:tcPr marL="86115" marR="86115" marT="43058" marB="43058"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465192035"/>
                  </a:ext>
                </a:extLst>
              </a:tr>
              <a:tr h="616157">
                <a:tc>
                  <a:txBody>
                    <a:bodyPr/>
                    <a:lstStyle/>
                    <a:p>
                      <a:pPr algn="ctr"/>
                      <a:r>
                        <a:rPr lang="fr-FR" sz="1300" b="1" i="0" strike="noStrike" cap="none" spc="0" baseline="0">
                          <a:solidFill>
                            <a:srgbClr val="595959"/>
                          </a:solidFill>
                          <a:effectLst/>
                          <a:latin typeface="Calibri"/>
                          <a:ea typeface="Calibri"/>
                          <a:cs typeface="Calibri"/>
                        </a:rPr>
                        <a:t>Produit </a:t>
                      </a:r>
                    </a:p>
                    <a:p>
                      <a:pPr algn="ctr"/>
                      <a:r>
                        <a:rPr lang="fr-FR" sz="1300" b="1" i="0" strike="noStrike" cap="none" spc="0" baseline="0">
                          <a:solidFill>
                            <a:srgbClr val="595959"/>
                          </a:solidFill>
                          <a:effectLst/>
                          <a:latin typeface="Calibri"/>
                          <a:ea typeface="Calibri"/>
                          <a:cs typeface="Calibri"/>
                        </a:rPr>
                        <a:t>Support</a:t>
                      </a:r>
                    </a:p>
                  </a:txBody>
                  <a:tcPr marL="86115" marR="86115" marT="43058" marB="43058" anchor="ctr"/>
                </a:tc>
                <a:tc>
                  <a:txBody>
                    <a:bodyPr/>
                    <a:lstStyle/>
                    <a:p>
                      <a:pPr marL="173038" indent="-173038">
                        <a:buFont typeface="Arial" pitchFamily="34" charset="0"/>
                        <a:buChar char="•"/>
                      </a:pPr>
                      <a:r>
                        <a:rPr lang="fr-FR" sz="1100" b="0" i="0" strike="noStrike" cap="none" spc="0" baseline="0">
                          <a:solidFill>
                            <a:srgbClr val="595959"/>
                          </a:solidFill>
                          <a:effectLst/>
                          <a:latin typeface="Calibri"/>
                          <a:ea typeface="Calibri"/>
                          <a:cs typeface="Calibri"/>
                        </a:rPr>
                        <a:t>Soutenu par le service Tennant</a:t>
                      </a:r>
                    </a:p>
                    <a:p>
                      <a:pPr marL="173038" indent="-173038">
                        <a:buFont typeface="Arial" pitchFamily="34" charset="0"/>
                        <a:buChar char="•"/>
                      </a:pPr>
                      <a:r>
                        <a:rPr lang="fr-FR" sz="1100" b="0" i="0" strike="noStrike" cap="none" spc="0" baseline="0">
                          <a:solidFill>
                            <a:srgbClr val="595959"/>
                          </a:solidFill>
                          <a:effectLst/>
                          <a:latin typeface="Calibri"/>
                          <a:ea typeface="Calibri"/>
                          <a:cs typeface="Calibri"/>
                        </a:rPr>
                        <a:t>Le service Tennant a accès aux données de la batterie pour les diagnostics</a:t>
                      </a:r>
                      <a:endParaRPr lang="en-US" sz="1100">
                        <a:solidFill>
                          <a:schemeClr val="tx1">
                            <a:lumMod val="65000"/>
                            <a:lumOff val="35000"/>
                          </a:schemeClr>
                        </a:solidFill>
                      </a:endParaRPr>
                    </a:p>
                  </a:txBody>
                  <a:tcPr marL="86115" marR="86115" marT="43058" marB="43058" anchor="ctr"/>
                </a:tc>
                <a:tc>
                  <a:txBody>
                    <a:bodyPr/>
                    <a:lstStyle/>
                    <a:p>
                      <a:pPr marL="173038" indent="-173038">
                        <a:buFont typeface="Arial" pitchFamily="34" charset="0"/>
                        <a:buChar char="•"/>
                      </a:pPr>
                      <a:r>
                        <a:rPr lang="fr-FR" sz="1100" b="0" i="0" strike="noStrike" cap="none" spc="0" baseline="0">
                          <a:solidFill>
                            <a:srgbClr val="595959"/>
                          </a:solidFill>
                          <a:effectLst/>
                          <a:latin typeface="Calibri"/>
                          <a:ea typeface="Calibri"/>
                          <a:cs typeface="Calibri"/>
                        </a:rPr>
                        <a:t>Soutenu par le fournisseur de batterie</a:t>
                      </a:r>
                    </a:p>
                  </a:txBody>
                  <a:tcPr marL="86115" marR="86115" marT="43058" marB="43058" anchor="ctr"/>
                </a:tc>
                <a:tc>
                  <a:txBody>
                    <a:bodyPr/>
                    <a:lstStyle/>
                    <a:p>
                      <a:pPr marL="173038" indent="-173038">
                        <a:buFont typeface="Arial" pitchFamily="34" charset="0"/>
                        <a:buChar char="•"/>
                      </a:pPr>
                      <a:r>
                        <a:rPr lang="fr-FR" sz="1100" b="0" i="0" strike="noStrike" cap="none" spc="0" baseline="0" dirty="0">
                          <a:solidFill>
                            <a:srgbClr val="595959"/>
                          </a:solidFill>
                          <a:effectLst/>
                          <a:latin typeface="Calibri"/>
                          <a:ea typeface="Calibri"/>
                          <a:cs typeface="Calibri"/>
                        </a:rPr>
                        <a:t>Assistance sans soucis</a:t>
                      </a:r>
                    </a:p>
                    <a:p>
                      <a:pPr marL="173038" marR="0" lvl="0" indent="-173038" algn="l" defTabSz="914400" rtl="0" eaLnBrk="1" fontAlgn="auto" latinLnBrk="0" hangingPunct="1">
                        <a:lnSpc>
                          <a:spcPct val="100000"/>
                        </a:lnSpc>
                        <a:spcBef>
                          <a:spcPct val="0"/>
                        </a:spcBef>
                        <a:spcAft>
                          <a:spcPct val="0"/>
                        </a:spcAft>
                        <a:buClrTx/>
                        <a:buSzTx/>
                        <a:buFont typeface="Arial" pitchFamily="34" charset="0"/>
                        <a:buChar char="•"/>
                        <a:defRPr/>
                      </a:pPr>
                      <a:r>
                        <a:rPr lang="fr-FR" sz="1100" b="0" i="0" strike="noStrike" cap="none" spc="0" baseline="0" dirty="0">
                          <a:solidFill>
                            <a:srgbClr val="595959"/>
                          </a:solidFill>
                          <a:effectLst/>
                          <a:latin typeface="Calibri"/>
                          <a:ea typeface="Calibri"/>
                          <a:cs typeface="Calibri"/>
                        </a:rPr>
                        <a:t>Une batterie tierce pourrait annuler la garantie de la machine</a:t>
                      </a:r>
                    </a:p>
                  </a:txBody>
                  <a:tcPr marL="86115" marR="86115" marT="43058" marB="43058"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811841829"/>
                  </a:ext>
                </a:extLst>
              </a:tr>
            </a:tbl>
          </a:graphicData>
        </a:graphic>
      </p:graphicFrame>
      <p:sp>
        <p:nvSpPr>
          <p:cNvPr id="3" name="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686937B-3D2D-4EE1-B927-D9A5D6AA7F3C}"/>
              </a:ext>
            </a:extLst>
          </p:cNvPr>
          <p:cNvSpPr>
            <a:spLocks noGrp="1"/>
          </p:cNvSpPr>
          <p:nvPr>
            <p:ph type="title"/>
          </p:nvPr>
        </p:nvSpPr>
        <p:spPr/>
        <p:txBody>
          <a:bodyPr/>
          <a:lstStyle/>
          <a:p>
            <a:r>
              <a:rPr lang="fr-FR" sz="2400" b="0" i="0" strike="noStrike" cap="none" spc="0" baseline="0" dirty="0">
                <a:solidFill>
                  <a:srgbClr val="FFFFFF"/>
                </a:solidFill>
                <a:effectLst/>
                <a:latin typeface="Arial"/>
                <a:ea typeface="Arial"/>
                <a:cs typeface="Arial"/>
              </a:rPr>
              <a:t>Batterie lithium-ion </a:t>
            </a:r>
            <a:r>
              <a:rPr lang="fr-FR" sz="2400" b="0" i="0" strike="noStrike" cap="none" spc="0" baseline="0" dirty="0" err="1">
                <a:solidFill>
                  <a:srgbClr val="FFFFFF"/>
                </a:solidFill>
                <a:effectLst/>
                <a:latin typeface="Arial"/>
                <a:ea typeface="Arial"/>
                <a:cs typeface="Arial"/>
              </a:rPr>
              <a:t>Tennant</a:t>
            </a:r>
            <a:r>
              <a:rPr lang="fr-FR" sz="2400" b="0" i="0" strike="noStrike" cap="none" spc="0" baseline="0" dirty="0">
                <a:solidFill>
                  <a:srgbClr val="FFFFFF"/>
                </a:solidFill>
                <a:effectLst/>
                <a:latin typeface="Arial"/>
                <a:ea typeface="Arial"/>
                <a:cs typeface="Arial"/>
              </a:rPr>
              <a:t> vs. </a:t>
            </a:r>
            <a:r>
              <a:rPr lang="fr-FR" dirty="0">
                <a:solidFill>
                  <a:srgbClr val="FFFFFF"/>
                </a:solidFill>
                <a:latin typeface="Arial"/>
                <a:ea typeface="Arial"/>
                <a:cs typeface="Arial"/>
              </a:rPr>
              <a:t>o</a:t>
            </a:r>
            <a:r>
              <a:rPr lang="fr-FR" dirty="0" smtClean="0">
                <a:solidFill>
                  <a:srgbClr val="FFFFFF"/>
                </a:solidFill>
                <a:latin typeface="Arial"/>
                <a:ea typeface="Arial"/>
                <a:cs typeface="Arial"/>
              </a:rPr>
              <a:t>ffre tierce </a:t>
            </a:r>
            <a:endParaRPr lang="fr-FR" dirty="0">
              <a:solidFill>
                <a:srgbClr val="FFFFFF"/>
              </a:solidFill>
              <a:latin typeface="Arial"/>
              <a:ea typeface="Arial"/>
              <a:cs typeface="Arial"/>
            </a:endParaRPr>
          </a:p>
        </p:txBody>
      </p:sp>
      <p:sp>
        <p:nvSpPr>
          <p:cNvPr id="2" name="TextBox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3E5741F-DCE0-4956-BA2D-8ABA17D59E2F}"/>
              </a:ext>
            </a:extLst>
          </p:cNvPr>
          <p:cNvSpPr txBox="1"/>
          <p:nvPr/>
        </p:nvSpPr>
        <p:spPr>
          <a:xfrm>
            <a:off x="457200" y="1541276"/>
            <a:ext cx="8686800" cy="822960"/>
          </a:xfrm>
          <a:prstGeom prst="rect">
            <a:avLst/>
          </a:prstGeom>
          <a:noFill/>
        </p:spPr>
        <p:txBody>
          <a:bodyPr wrap="square" rtlCol="0">
            <a:spAutoFit/>
          </a:bodyPr>
          <a:lstStyle/>
          <a:p>
            <a:r>
              <a:rPr lang="fr-FR" sz="1600" b="1" i="0" strike="noStrike" cap="none" spc="0" baseline="0" dirty="0">
                <a:solidFill>
                  <a:srgbClr val="009AC7"/>
                </a:solidFill>
                <a:effectLst/>
                <a:latin typeface="Calibri"/>
                <a:ea typeface="Calibri"/>
                <a:cs typeface="Calibri"/>
              </a:rPr>
              <a:t>Les batteries lithium-ion de </a:t>
            </a:r>
            <a:r>
              <a:rPr lang="fr-FR" sz="1600" b="1" i="0" strike="noStrike" cap="none" spc="0" baseline="0" dirty="0" err="1">
                <a:solidFill>
                  <a:srgbClr val="009AC7"/>
                </a:solidFill>
                <a:effectLst/>
                <a:latin typeface="Calibri"/>
                <a:ea typeface="Calibri"/>
                <a:cs typeface="Calibri"/>
              </a:rPr>
              <a:t>Tennant</a:t>
            </a:r>
            <a:r>
              <a:rPr lang="fr-FR" sz="1600" b="1" i="0" strike="noStrike" cap="none" spc="0" baseline="0" dirty="0">
                <a:solidFill>
                  <a:srgbClr val="009AC7"/>
                </a:solidFill>
                <a:effectLst/>
                <a:latin typeface="Calibri"/>
                <a:ea typeface="Calibri"/>
                <a:cs typeface="Calibri"/>
              </a:rPr>
              <a:t> sont :</a:t>
            </a:r>
          </a:p>
          <a:p>
            <a:pPr marL="628650" lvl="1" indent="-171450">
              <a:buFont typeface="Arial" pitchFamily="34" charset="0"/>
              <a:buChar char="•"/>
            </a:pPr>
            <a:r>
              <a:rPr lang="fr-FR" sz="1600" b="0" i="0" strike="noStrike" cap="none" spc="0" baseline="0" dirty="0">
                <a:solidFill>
                  <a:srgbClr val="595959"/>
                </a:solidFill>
                <a:effectLst/>
                <a:latin typeface="Calibri"/>
                <a:ea typeface="Calibri"/>
                <a:cs typeface="Calibri"/>
              </a:rPr>
              <a:t>Entièrement intégrées à la machine</a:t>
            </a:r>
          </a:p>
          <a:p>
            <a:pPr marL="628650" lvl="1" indent="-171450">
              <a:buFont typeface="Arial" pitchFamily="34" charset="0"/>
              <a:buChar char="•"/>
            </a:pPr>
            <a:r>
              <a:rPr lang="fr-FR" sz="1600" b="0" i="0" strike="noStrike" cap="none" spc="0" baseline="0" dirty="0">
                <a:solidFill>
                  <a:srgbClr val="595959"/>
                </a:solidFill>
                <a:effectLst/>
                <a:latin typeface="Calibri"/>
                <a:ea typeface="Calibri"/>
                <a:cs typeface="Calibri"/>
              </a:rPr>
              <a:t>Conçues et construites par les leaders du secteur</a:t>
            </a:r>
          </a:p>
        </p:txBody>
      </p:sp>
    </p:spTree>
    <p:extLst>
      <p:ext uri="{BB962C8B-B14F-4D97-AF65-F5344CB8AC3E}">
        <p14:creationId xmlns:p14="http://schemas.microsoft.com/office/powerpoint/2010/main" val="171229873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4D193E1-D96F-49B3-A0F1-FEA8E71FF608}"/>
              </a:ext>
            </a:extLst>
          </p:cNvPr>
          <p:cNvSpPr>
            <a:spLocks noGrp="1"/>
          </p:cNvSpPr>
          <p:nvPr>
            <p:ph idx="1"/>
          </p:nvPr>
        </p:nvSpPr>
        <p:spPr>
          <a:xfrm>
            <a:off x="457200" y="1604389"/>
            <a:ext cx="8229600" cy="4267200"/>
          </a:xfrm>
        </p:spPr>
        <p:txBody>
          <a:bodyPr>
            <a:normAutofit fontScale="87500"/>
          </a:bodyPr>
          <a:lstStyle/>
          <a:p>
            <a:r>
              <a:rPr lang="fr-FR" sz="1800" b="1" i="0" strike="noStrike" cap="none" spc="0" baseline="0">
                <a:solidFill>
                  <a:srgbClr val="009AC7"/>
                </a:solidFill>
                <a:effectLst/>
                <a:latin typeface="Arial"/>
                <a:ea typeface="Arial"/>
                <a:cs typeface="Arial"/>
              </a:rPr>
              <a:t>Sans entretien</a:t>
            </a:r>
          </a:p>
          <a:p>
            <a:pPr marL="517525" lvl="1" indent="-285750">
              <a:buFont typeface="Arial" pitchFamily="34" charset="0"/>
              <a:buChar char="•"/>
            </a:pPr>
            <a:r>
              <a:rPr lang="fr-FR" sz="1600" b="0" i="0" strike="noStrike" cap="none" spc="0" baseline="0">
                <a:solidFill>
                  <a:srgbClr val="595959"/>
                </a:solidFill>
                <a:effectLst/>
                <a:latin typeface="Arial"/>
                <a:ea typeface="Arial"/>
                <a:cs typeface="Arial"/>
              </a:rPr>
              <a:t>Aucun remplissage de batterie</a:t>
            </a:r>
          </a:p>
          <a:p>
            <a:pPr marL="517525" lvl="1" indent="-285750">
              <a:buFont typeface="Arial" pitchFamily="34" charset="0"/>
              <a:buChar char="•"/>
            </a:pPr>
            <a:r>
              <a:rPr lang="fr-FR" sz="1600" b="0" i="0" strike="noStrike" cap="none" spc="0" baseline="0">
                <a:solidFill>
                  <a:srgbClr val="595959"/>
                </a:solidFill>
                <a:effectLst/>
                <a:latin typeface="Arial"/>
                <a:ea typeface="Arial"/>
                <a:cs typeface="Arial"/>
              </a:rPr>
              <a:t>Aucune manipulation particulière par rapport aux réservoirs de carburant</a:t>
            </a:r>
          </a:p>
          <a:p>
            <a:pPr>
              <a:spcBef>
                <a:spcPts val="2400"/>
              </a:spcBef>
            </a:pPr>
            <a:r>
              <a:rPr lang="fr-FR" sz="1800" b="1" i="0" strike="noStrike" cap="none" spc="0" baseline="0">
                <a:solidFill>
                  <a:srgbClr val="009AC7"/>
                </a:solidFill>
                <a:effectLst/>
                <a:latin typeface="Arial"/>
                <a:ea typeface="Arial"/>
                <a:cs typeface="Arial"/>
              </a:rPr>
              <a:t>Sans tracas</a:t>
            </a:r>
          </a:p>
          <a:p>
            <a:pPr marL="517525" lvl="1" indent="-285750">
              <a:buFont typeface="Arial" pitchFamily="34" charset="0"/>
              <a:buChar char="•"/>
            </a:pPr>
            <a:r>
              <a:rPr lang="fr-FR" sz="1600" b="0" i="0" strike="noStrike" cap="none" spc="0" baseline="0">
                <a:solidFill>
                  <a:srgbClr val="595959"/>
                </a:solidFill>
                <a:effectLst/>
                <a:latin typeface="Arial"/>
                <a:ea typeface="Arial"/>
                <a:cs typeface="Arial"/>
              </a:rPr>
              <a:t>Charge partielle autorisée sans réduire la durée de vie de la batterie</a:t>
            </a:r>
          </a:p>
          <a:p>
            <a:pPr marL="517525" lvl="1" indent="-285750">
              <a:buFont typeface="Arial" pitchFamily="34" charset="0"/>
              <a:buChar char="•"/>
            </a:pPr>
            <a:r>
              <a:rPr lang="fr-FR" sz="1600" b="0" i="0" strike="noStrike" cap="none" spc="0" baseline="0">
                <a:solidFill>
                  <a:srgbClr val="595959"/>
                </a:solidFill>
                <a:effectLst/>
                <a:latin typeface="Arial"/>
                <a:ea typeface="Arial"/>
                <a:cs typeface="Arial"/>
              </a:rPr>
              <a:t>Aucune formation sur la batterie requise</a:t>
            </a:r>
          </a:p>
          <a:p>
            <a:pPr marL="517525" lvl="1" indent="-285750">
              <a:buFont typeface="Arial" pitchFamily="34" charset="0"/>
              <a:buChar char="•"/>
            </a:pPr>
            <a:r>
              <a:rPr lang="fr-FR" sz="1600" b="0" i="0" strike="noStrike" cap="none" spc="0" baseline="0">
                <a:solidFill>
                  <a:srgbClr val="595959"/>
                </a:solidFill>
                <a:effectLst/>
                <a:latin typeface="Arial"/>
                <a:ea typeface="Arial"/>
                <a:cs typeface="Arial"/>
              </a:rPr>
              <a:t>Une longue durée de vie de la batterie minimise considérablement le besoin de commander des batteries de rechange</a:t>
            </a:r>
          </a:p>
          <a:p>
            <a:pPr marL="517525" lvl="1" indent="-285750">
              <a:buFont typeface="Arial" pitchFamily="34" charset="0"/>
              <a:buChar char="•"/>
            </a:pPr>
            <a:r>
              <a:rPr lang="fr-FR" sz="1600" b="0" i="0" strike="noStrike" cap="none" spc="0" baseline="0">
                <a:solidFill>
                  <a:srgbClr val="595959"/>
                </a:solidFill>
                <a:effectLst/>
                <a:latin typeface="Arial"/>
                <a:ea typeface="Arial"/>
                <a:cs typeface="Arial"/>
              </a:rPr>
              <a:t>Élimine le remplacement du réservoir de carburant, le temps et l’infrastructure</a:t>
            </a:r>
          </a:p>
          <a:p>
            <a:pPr>
              <a:spcBef>
                <a:spcPts val="2400"/>
              </a:spcBef>
            </a:pPr>
            <a:r>
              <a:rPr lang="fr-FR" sz="1800" b="1" i="0" strike="noStrike" cap="none" spc="0" baseline="0">
                <a:solidFill>
                  <a:srgbClr val="009AC7"/>
                </a:solidFill>
                <a:effectLst/>
                <a:latin typeface="Arial"/>
                <a:ea typeface="Arial"/>
                <a:cs typeface="Arial"/>
              </a:rPr>
              <a:t>Sans soucis</a:t>
            </a:r>
          </a:p>
          <a:p>
            <a:pPr marL="517525" lvl="1" indent="-285750">
              <a:buFont typeface="Arial" pitchFamily="34" charset="0"/>
              <a:buChar char="•"/>
            </a:pPr>
            <a:r>
              <a:rPr lang="fr-FR" sz="1600" b="0" i="0" strike="noStrike" cap="none" spc="0" baseline="0">
                <a:solidFill>
                  <a:srgbClr val="595959"/>
                </a:solidFill>
                <a:effectLst/>
                <a:latin typeface="Arial"/>
                <a:ea typeface="Arial"/>
                <a:cs typeface="Arial"/>
              </a:rPr>
              <a:t>Essais approfondis par Tennant et Inventus pour assurer une conception robuste</a:t>
            </a:r>
          </a:p>
          <a:p>
            <a:pPr marL="517525" lvl="1" indent="-285750">
              <a:buFont typeface="Arial" pitchFamily="34" charset="0"/>
              <a:buChar char="•"/>
            </a:pPr>
            <a:r>
              <a:rPr lang="fr-FR" sz="1600" b="0" i="0" strike="noStrike" cap="none" spc="0" baseline="0">
                <a:solidFill>
                  <a:srgbClr val="595959"/>
                </a:solidFill>
                <a:effectLst/>
                <a:latin typeface="Arial"/>
                <a:ea typeface="Arial"/>
                <a:cs typeface="Arial"/>
              </a:rPr>
              <a:t>Certifications indépendantes pour un niveau de protection supplémentaire</a:t>
            </a:r>
          </a:p>
          <a:p>
            <a:pPr marL="517525" lvl="1" indent="-285750">
              <a:buFont typeface="Arial" pitchFamily="34" charset="0"/>
              <a:buChar char="•"/>
            </a:pPr>
            <a:r>
              <a:rPr lang="fr-FR" sz="1600" b="0" i="0" strike="noStrike" cap="none" spc="0" baseline="0">
                <a:solidFill>
                  <a:srgbClr val="595959"/>
                </a:solidFill>
                <a:effectLst/>
                <a:latin typeface="Arial"/>
                <a:ea typeface="Arial"/>
                <a:cs typeface="Arial"/>
              </a:rPr>
              <a:t>Soutenu par le service</a:t>
            </a:r>
            <a:r>
              <a:rPr lang="fr-FR" sz="1600" b="0" i="1" strike="noStrike" cap="none" spc="0" baseline="0">
                <a:solidFill>
                  <a:srgbClr val="595959"/>
                </a:solidFill>
                <a:effectLst/>
                <a:latin typeface="Arial"/>
                <a:ea typeface="Arial"/>
                <a:cs typeface="Arial"/>
              </a:rPr>
              <a:t>True® </a:t>
            </a:r>
            <a:r>
              <a:rPr lang="fr-FR" sz="1600" b="0" i="0" strike="noStrike" cap="none" spc="0" baseline="0">
                <a:solidFill>
                  <a:srgbClr val="595959"/>
                </a:solidFill>
                <a:effectLst/>
                <a:latin typeface="Arial"/>
                <a:ea typeface="Arial"/>
                <a:cs typeface="Arial"/>
              </a:rPr>
              <a:t>de Tennant, ce qui signifie un temps de disponibilité maximal</a:t>
            </a:r>
          </a:p>
          <a:p>
            <a:pPr marL="517525" lvl="1" indent="-285750">
              <a:buFont typeface="Arial" pitchFamily="34" charset="0"/>
              <a:buChar char="•"/>
            </a:pPr>
            <a:r>
              <a:rPr lang="fr-FR" sz="1600" b="0" i="0" strike="noStrike" cap="none" spc="0" baseline="0">
                <a:solidFill>
                  <a:srgbClr val="595959"/>
                </a:solidFill>
                <a:effectLst/>
                <a:latin typeface="Arial"/>
                <a:ea typeface="Arial"/>
                <a:cs typeface="Arial"/>
              </a:rPr>
              <a:t>Garantie standard pour une expérience sans souci</a:t>
            </a:r>
          </a:p>
        </p:txBody>
      </p:sp>
      <p:sp>
        <p:nvSpPr>
          <p:cNvPr id="3" name="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354B67C-D922-4727-A9A1-DA0CC50B2E1D}"/>
              </a:ext>
            </a:extLst>
          </p:cNvPr>
          <p:cNvSpPr>
            <a:spLocks noGrp="1"/>
          </p:cNvSpPr>
          <p:nvPr>
            <p:ph type="title"/>
          </p:nvPr>
        </p:nvSpPr>
        <p:spPr>
          <a:xfrm>
            <a:off x="457200" y="986411"/>
            <a:ext cx="8695426" cy="543325"/>
          </a:xfrm>
        </p:spPr>
        <p:txBody>
          <a:bodyPr>
            <a:normAutofit/>
          </a:bodyPr>
          <a:lstStyle/>
          <a:p>
            <a:r>
              <a:rPr lang="fr-FR" sz="2400" b="0" i="0" strike="noStrike" cap="none" spc="0" baseline="0">
                <a:solidFill>
                  <a:srgbClr val="FFFFFF"/>
                </a:solidFill>
                <a:effectLst/>
                <a:latin typeface="Arial"/>
                <a:ea typeface="Arial"/>
                <a:cs typeface="Arial"/>
              </a:rPr>
              <a:t>Sans entretien | Sans tracas | Sans soucis</a:t>
            </a:r>
          </a:p>
        </p:txBody>
      </p:sp>
      <p:sp>
        <p:nvSpPr>
          <p:cNvPr id="7" name="TextBox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4F2CC5C-CDF3-4B8D-8DCA-9813F8D28621}"/>
              </a:ext>
            </a:extLst>
          </p:cNvPr>
          <p:cNvSpPr txBox="1"/>
          <p:nvPr/>
        </p:nvSpPr>
        <p:spPr>
          <a:xfrm>
            <a:off x="293298" y="6167680"/>
            <a:ext cx="8686800" cy="457200"/>
          </a:xfrm>
          <a:prstGeom prst="rect">
            <a:avLst/>
          </a:prstGeom>
          <a:noFill/>
        </p:spPr>
        <p:txBody>
          <a:bodyPr wrap="square" rtlCol="0">
            <a:spAutoFit/>
          </a:bodyPr>
          <a:lstStyle/>
          <a:p>
            <a:pPr algn="ctr"/>
            <a:r>
              <a:rPr lang="fr-FR" sz="2400" b="0" i="0" strike="noStrike" cap="none" spc="0" baseline="0">
                <a:solidFill>
                  <a:srgbClr val="009AC7"/>
                </a:solidFill>
                <a:effectLst/>
                <a:latin typeface="Calibri"/>
                <a:ea typeface="Calibri"/>
                <a:cs typeface="Calibri"/>
              </a:rPr>
              <a:t>Achetez-le et oubliez-le avec les batteries lithium-ion de Tennant</a:t>
            </a:r>
          </a:p>
        </p:txBody>
      </p:sp>
    </p:spTree>
    <p:extLst>
      <p:ext uri="{BB962C8B-B14F-4D97-AF65-F5344CB8AC3E}">
        <p14:creationId xmlns:p14="http://schemas.microsoft.com/office/powerpoint/2010/main" val="401255574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5BA0378-65C0-4A45-A254-91DE42EC223E}"/>
              </a:ext>
            </a:extLst>
          </p:cNvPr>
          <p:cNvSpPr>
            <a:spLocks noGrp="1"/>
          </p:cNvSpPr>
          <p:nvPr>
            <p:ph type="title"/>
          </p:nvPr>
        </p:nvSpPr>
        <p:spPr/>
        <p:txBody>
          <a:bodyPr/>
          <a:lstStyle/>
          <a:p>
            <a:r>
              <a:rPr lang="fr-FR" sz="2400" b="0" i="0" strike="noStrike" cap="none" spc="0" baseline="0">
                <a:solidFill>
                  <a:srgbClr val="FFFFFF"/>
                </a:solidFill>
                <a:effectLst/>
                <a:latin typeface="Arial"/>
                <a:ea typeface="Arial"/>
                <a:cs typeface="Arial"/>
              </a:rPr>
              <a:t>Avantages de la technologie lithium-ion</a:t>
            </a:r>
          </a:p>
        </p:txBody>
      </p:sp>
      <p:sp>
        <p:nvSpPr>
          <p:cNvPr id="7" name="TextBox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1FEBEC0-9258-4768-8608-540651EB6BC3}"/>
              </a:ext>
            </a:extLst>
          </p:cNvPr>
          <p:cNvSpPr txBox="1"/>
          <p:nvPr/>
        </p:nvSpPr>
        <p:spPr>
          <a:xfrm>
            <a:off x="1122218" y="1644650"/>
            <a:ext cx="7643091" cy="4955203"/>
          </a:xfrm>
          <a:prstGeom prst="rect">
            <a:avLst/>
          </a:prstGeom>
          <a:noFill/>
        </p:spPr>
        <p:txBody>
          <a:bodyPr wrap="square" rtlCol="0">
            <a:spAutoFit/>
          </a:bodyPr>
          <a:lstStyle/>
          <a:p>
            <a:r>
              <a:rPr lang="fr-FR" sz="2000" b="1" i="0" strike="noStrike" cap="none" spc="0" baseline="0" dirty="0">
                <a:solidFill>
                  <a:srgbClr val="009AC7"/>
                </a:solidFill>
                <a:effectLst/>
                <a:latin typeface="Calibri"/>
                <a:ea typeface="Calibri"/>
                <a:cs typeface="Calibri"/>
              </a:rPr>
              <a:t>Sans entretien</a:t>
            </a:r>
          </a:p>
          <a:p>
            <a:pPr marL="742950" lvl="1" indent="-285750">
              <a:buFont typeface="Arial" pitchFamily="34" charset="0"/>
              <a:buChar char="•"/>
            </a:pPr>
            <a:r>
              <a:rPr lang="fr-FR" sz="1600" b="0" i="0" strike="noStrike" cap="none" spc="0" baseline="0" dirty="0">
                <a:solidFill>
                  <a:srgbClr val="595959"/>
                </a:solidFill>
                <a:effectLst/>
                <a:latin typeface="Calibri"/>
                <a:ea typeface="Calibri"/>
                <a:cs typeface="Calibri"/>
              </a:rPr>
              <a:t>Plus besoin de remplir la batterie.  Aucun entretien du moteur.  Plus d’inquiétudes.</a:t>
            </a:r>
          </a:p>
          <a:p>
            <a:pPr>
              <a:spcBef>
                <a:spcPts val="1200"/>
              </a:spcBef>
            </a:pPr>
            <a:r>
              <a:rPr lang="fr-FR" sz="2000" b="1" i="0" strike="noStrike" cap="none" spc="0" baseline="0" dirty="0">
                <a:solidFill>
                  <a:srgbClr val="009AC7"/>
                </a:solidFill>
                <a:effectLst/>
                <a:latin typeface="Calibri"/>
                <a:ea typeface="Calibri"/>
                <a:cs typeface="Calibri"/>
              </a:rPr>
              <a:t>Batterie à longue durée de vie</a:t>
            </a:r>
          </a:p>
          <a:p>
            <a:pPr marL="742950" lvl="1" indent="-285750">
              <a:buFont typeface="Arial" pitchFamily="34" charset="0"/>
              <a:buChar char="•"/>
            </a:pPr>
            <a:r>
              <a:rPr lang="fr-FR" sz="1600" dirty="0">
                <a:solidFill>
                  <a:srgbClr val="595959"/>
                </a:solidFill>
                <a:latin typeface="Calibri"/>
                <a:ea typeface="Calibri"/>
                <a:cs typeface="Calibri"/>
              </a:rPr>
              <a:t>P</a:t>
            </a:r>
            <a:r>
              <a:rPr lang="fr-FR" sz="1600" b="0" i="0" strike="noStrike" cap="none" spc="0" baseline="0" dirty="0" smtClean="0">
                <a:solidFill>
                  <a:srgbClr val="595959"/>
                </a:solidFill>
                <a:effectLst/>
                <a:latin typeface="Calibri"/>
                <a:ea typeface="Calibri"/>
                <a:cs typeface="Calibri"/>
              </a:rPr>
              <a:t>lus </a:t>
            </a:r>
            <a:r>
              <a:rPr lang="fr-FR" sz="1600" b="0" i="0" strike="noStrike" cap="none" spc="0" baseline="0" dirty="0">
                <a:solidFill>
                  <a:srgbClr val="595959"/>
                </a:solidFill>
                <a:effectLst/>
                <a:latin typeface="Calibri"/>
                <a:ea typeface="Calibri"/>
                <a:cs typeface="Calibri"/>
              </a:rPr>
              <a:t>de 2 000 cycles de charge signifient moins de remplacements de batterie  </a:t>
            </a:r>
          </a:p>
          <a:p>
            <a:pPr marL="742950" lvl="1" indent="-285750">
              <a:buFont typeface="Arial" pitchFamily="34" charset="0"/>
              <a:buChar char="•"/>
            </a:pPr>
            <a:r>
              <a:rPr lang="fr-FR" sz="1600" b="0" i="0" strike="noStrike" cap="none" spc="0" baseline="0" dirty="0">
                <a:solidFill>
                  <a:srgbClr val="595959"/>
                </a:solidFill>
                <a:effectLst/>
                <a:latin typeface="Calibri"/>
                <a:ea typeface="Calibri"/>
                <a:cs typeface="Calibri"/>
              </a:rPr>
              <a:t>Pas de remplacement de bouteille de carburant</a:t>
            </a:r>
          </a:p>
          <a:p>
            <a:pPr>
              <a:spcBef>
                <a:spcPts val="1200"/>
              </a:spcBef>
            </a:pPr>
            <a:r>
              <a:rPr lang="fr-FR" sz="2000" b="1" i="0" strike="noStrike" cap="none" spc="0" baseline="0" dirty="0">
                <a:solidFill>
                  <a:srgbClr val="009AC7"/>
                </a:solidFill>
                <a:effectLst/>
                <a:latin typeface="Calibri"/>
                <a:ea typeface="Calibri"/>
                <a:cs typeface="Calibri"/>
              </a:rPr>
              <a:t>Fonctionnement simplifié</a:t>
            </a:r>
          </a:p>
          <a:p>
            <a:pPr marL="742950" lvl="1" indent="-285750">
              <a:buFont typeface="Arial" pitchFamily="34" charset="0"/>
              <a:buChar char="•"/>
            </a:pPr>
            <a:r>
              <a:rPr lang="fr-FR" sz="1600" b="0" i="0" strike="noStrike" cap="none" spc="0" baseline="0" dirty="0">
                <a:solidFill>
                  <a:srgbClr val="595959"/>
                </a:solidFill>
                <a:effectLst/>
                <a:latin typeface="Calibri"/>
                <a:ea typeface="Calibri"/>
                <a:cs typeface="Calibri"/>
              </a:rPr>
              <a:t>La charge partielle ne réduit pas la durée de vie de la batterie</a:t>
            </a:r>
          </a:p>
          <a:p>
            <a:pPr marL="742950" lvl="1" indent="-285750">
              <a:buFont typeface="Arial" pitchFamily="34" charset="0"/>
              <a:buChar char="•"/>
            </a:pPr>
            <a:r>
              <a:rPr lang="fr-FR" sz="1600" b="0" i="0" strike="noStrike" cap="none" spc="0" baseline="0" dirty="0">
                <a:solidFill>
                  <a:srgbClr val="595959"/>
                </a:solidFill>
                <a:effectLst/>
                <a:latin typeface="Calibri"/>
                <a:ea typeface="Calibri"/>
                <a:cs typeface="Calibri"/>
              </a:rPr>
              <a:t>Pas de processus de charge compliqué</a:t>
            </a:r>
          </a:p>
          <a:p>
            <a:pPr>
              <a:spcBef>
                <a:spcPts val="1200"/>
              </a:spcBef>
            </a:pPr>
            <a:r>
              <a:rPr lang="fr-FR" sz="2000" b="1" i="0" strike="noStrike" cap="none" spc="0" baseline="0" dirty="0">
                <a:solidFill>
                  <a:srgbClr val="009AC7"/>
                </a:solidFill>
                <a:effectLst/>
                <a:latin typeface="Calibri"/>
                <a:ea typeface="Calibri"/>
                <a:cs typeface="Calibri"/>
              </a:rPr>
              <a:t>Installations plus sûres</a:t>
            </a:r>
          </a:p>
          <a:p>
            <a:pPr marL="742950" lvl="1" indent="-285750">
              <a:buFont typeface="Arial" pitchFamily="34" charset="0"/>
              <a:buChar char="•"/>
            </a:pPr>
            <a:r>
              <a:rPr lang="fr-FR" sz="1600" b="0" i="0" strike="noStrike" cap="none" spc="0" baseline="0" dirty="0">
                <a:solidFill>
                  <a:srgbClr val="595959"/>
                </a:solidFill>
                <a:effectLst/>
                <a:latin typeface="Calibri"/>
                <a:ea typeface="Calibri"/>
                <a:cs typeface="Calibri"/>
              </a:rPr>
              <a:t>Pas d’émissions signifie améliorer la qualité de l’air intérieur</a:t>
            </a:r>
          </a:p>
          <a:p>
            <a:pPr marL="742950" lvl="1" indent="-285750">
              <a:buFont typeface="Arial" pitchFamily="34" charset="0"/>
              <a:buChar char="•"/>
            </a:pPr>
            <a:r>
              <a:rPr lang="fr-FR" sz="1600" b="0" i="0" strike="noStrike" cap="none" spc="0" baseline="0" dirty="0">
                <a:solidFill>
                  <a:srgbClr val="595959"/>
                </a:solidFill>
                <a:effectLst/>
                <a:latin typeface="Calibri"/>
                <a:ea typeface="Calibri"/>
                <a:cs typeface="Calibri"/>
              </a:rPr>
              <a:t>Éliminer les carburants inflammables dans les locaux</a:t>
            </a:r>
          </a:p>
          <a:p>
            <a:pPr marL="742950" lvl="1" indent="-285750">
              <a:buFont typeface="Arial" pitchFamily="34" charset="0"/>
              <a:buChar char="•"/>
            </a:pPr>
            <a:r>
              <a:rPr lang="fr-FR" sz="1600" b="0" i="0" strike="noStrike" cap="none" spc="0" baseline="0" dirty="0">
                <a:solidFill>
                  <a:srgbClr val="595959"/>
                </a:solidFill>
                <a:effectLst/>
                <a:latin typeface="Calibri"/>
                <a:ea typeface="Calibri"/>
                <a:cs typeface="Calibri"/>
              </a:rPr>
              <a:t>Pas d’exposition à l’acide de la batterie ou au dégazage pendant la charge</a:t>
            </a:r>
          </a:p>
          <a:p>
            <a:pPr>
              <a:spcBef>
                <a:spcPts val="1200"/>
              </a:spcBef>
            </a:pPr>
            <a:r>
              <a:rPr lang="fr-FR" sz="2000" b="1" i="0" strike="noStrike" cap="none" spc="0" baseline="0" dirty="0">
                <a:solidFill>
                  <a:srgbClr val="009AC7"/>
                </a:solidFill>
                <a:effectLst/>
                <a:latin typeface="Calibri"/>
                <a:ea typeface="Calibri"/>
                <a:cs typeface="Calibri"/>
              </a:rPr>
              <a:t>Productivité optimisée</a:t>
            </a:r>
          </a:p>
          <a:p>
            <a:pPr marL="742950" lvl="1" indent="-285750">
              <a:buFont typeface="Arial" pitchFamily="34" charset="0"/>
              <a:buChar char="•"/>
            </a:pPr>
            <a:r>
              <a:rPr lang="fr-FR" sz="1600" b="0" i="0" strike="noStrike" cap="none" spc="0" baseline="0" dirty="0">
                <a:solidFill>
                  <a:srgbClr val="595959"/>
                </a:solidFill>
                <a:effectLst/>
                <a:latin typeface="Calibri"/>
                <a:ea typeface="Calibri"/>
                <a:cs typeface="Calibri"/>
              </a:rPr>
              <a:t>Optimiser le temps de fonctionnement de l’équipement en passant plus de temps à nettoyer et moins de temps à gérer votre sour</a:t>
            </a:r>
            <a:r>
              <a:rPr lang="fr-FR" sz="1600" b="0" i="0" strike="noStrike" cap="none" spc="0" baseline="0" dirty="0">
                <a:solidFill>
                  <a:srgbClr val="000000"/>
                </a:solidFill>
                <a:effectLst/>
                <a:latin typeface="Calibri"/>
                <a:ea typeface="Calibri"/>
                <a:cs typeface="Calibri"/>
              </a:rPr>
              <a:t>ce</a:t>
            </a:r>
            <a:r>
              <a:rPr lang="fr-FR" sz="1600" b="0" i="0" strike="noStrike" cap="none" spc="0" baseline="0" dirty="0">
                <a:solidFill>
                  <a:srgbClr val="595959"/>
                </a:solidFill>
                <a:effectLst/>
                <a:latin typeface="Calibri"/>
                <a:ea typeface="Calibri"/>
                <a:cs typeface="Calibri"/>
              </a:rPr>
              <a:t> d’alimentation</a:t>
            </a:r>
          </a:p>
        </p:txBody>
      </p:sp>
      <p:pic>
        <p:nvPicPr>
          <p:cNvPr id="4" name="Picture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0DE1EB0-4460-4615-AEB4-54DD2186A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20" y="1740158"/>
            <a:ext cx="457200" cy="445911"/>
          </a:xfrm>
          <a:prstGeom prst="rect">
            <a:avLst/>
          </a:prstGeom>
        </p:spPr>
      </p:pic>
      <p:pic>
        <p:nvPicPr>
          <p:cNvPr id="6" name="Picture 5" descr="A close up of a sign&#10;&#10;Description generated with very high confidence">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74C189D-BD55-46DA-B80C-2AF08BABA7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720" y="2482003"/>
            <a:ext cx="457200" cy="451556"/>
          </a:xfrm>
          <a:prstGeom prst="rect">
            <a:avLst/>
          </a:prstGeom>
        </p:spPr>
      </p:pic>
      <p:pic>
        <p:nvPicPr>
          <p:cNvPr id="9" name="Picture 8" descr="A picture containing transport&#10;&#10;Description generated with high confidence">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1DECDF7-F03D-4F3B-9390-D5F45E83AD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720" y="3492195"/>
            <a:ext cx="457200" cy="445911"/>
          </a:xfrm>
          <a:prstGeom prst="rect">
            <a:avLst/>
          </a:prstGeom>
        </p:spPr>
      </p:pic>
      <p:pic>
        <p:nvPicPr>
          <p:cNvPr id="11" name="Picture 10" descr="A picture containing object, first-aid kit&#10;&#10;Description generated with very high confidence">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71F530C-7B0D-4F0D-AABC-9D3FDC3BD3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720" y="4473812"/>
            <a:ext cx="457200" cy="457200"/>
          </a:xfrm>
          <a:prstGeom prst="rect">
            <a:avLst/>
          </a:prstGeom>
        </p:spPr>
      </p:pic>
      <p:pic>
        <p:nvPicPr>
          <p:cNvPr id="13" name="Picture 12" descr="A picture containing clipart&#10;&#10;Description generated with high confidence">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7608316-E6FE-4EE7-9186-50E4A749F7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720" y="5772148"/>
            <a:ext cx="457200" cy="451338"/>
          </a:xfrm>
          <a:prstGeom prst="rect">
            <a:avLst/>
          </a:prstGeom>
        </p:spPr>
      </p:pic>
    </p:spTree>
    <p:extLst>
      <p:ext uri="{BB962C8B-B14F-4D97-AF65-F5344CB8AC3E}">
        <p14:creationId xmlns:p14="http://schemas.microsoft.com/office/powerpoint/2010/main" val="16877792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9A87AB2-FA08-4625-AC55-59B3861E9E9E}"/>
              </a:ext>
            </a:extLst>
          </p:cNvPr>
          <p:cNvSpPr>
            <a:spLocks noGrp="1"/>
          </p:cNvSpPr>
          <p:nvPr>
            <p:ph type="title"/>
          </p:nvPr>
        </p:nvSpPr>
        <p:spPr/>
        <p:txBody>
          <a:bodyPr/>
          <a:lstStyle/>
          <a:p>
            <a:r>
              <a:rPr lang="en-US"/>
              <a:t>  </a:t>
            </a:r>
          </a:p>
        </p:txBody>
      </p:sp>
      <p:sp>
        <p:nvSpPr>
          <p:cNvPr id="7" name="Content Placeholder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2E908F5-7537-439D-8111-B6868ED8EBB7}"/>
              </a:ext>
            </a:extLst>
          </p:cNvPr>
          <p:cNvSpPr>
            <a:spLocks noGrp="1"/>
          </p:cNvSpPr>
          <p:nvPr>
            <p:ph idx="1"/>
          </p:nvPr>
        </p:nvSpPr>
        <p:spPr>
          <a:xfrm>
            <a:off x="457200" y="1604389"/>
            <a:ext cx="8229600" cy="4267200"/>
          </a:xfrm>
        </p:spPr>
        <p:txBody>
          <a:bodyPr>
            <a:normAutofit/>
          </a:bodyPr>
          <a:lstStyle/>
          <a:p>
            <a:r>
              <a:rPr lang="fr-FR" sz="4400" b="1" i="0" strike="noStrike" cap="none" spc="0" baseline="0">
                <a:solidFill>
                  <a:srgbClr val="009AC7"/>
                </a:solidFill>
                <a:effectLst/>
                <a:latin typeface="Arial"/>
                <a:ea typeface="Arial"/>
                <a:cs typeface="Arial"/>
              </a:rPr>
              <a:t>Merci !</a:t>
            </a:r>
          </a:p>
        </p:txBody>
      </p:sp>
      <p:pic>
        <p:nvPicPr>
          <p:cNvPr id="12" name="Picture 2" descr="T7AMR Robotic Floor Scrubber alt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D9E4B5A-634A-463C-8F2C-2A45E4D030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84846" y="2829000"/>
            <a:ext cx="252167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T380AMR Robotic Floor Scrubber alt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9D4B50F-99F4-4A00-809A-D0AE28A4818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7985" y="2817136"/>
            <a:ext cx="252167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16AMR Industrial Robotic Floor Scrubber alt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64FEC3F-B439-4D5C-B1A0-CFFF74ADEA0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94837" y="2829000"/>
            <a:ext cx="2521670" cy="2286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53A5F3C-0769-40CA-B60D-D726CFBC80B7}"/>
              </a:ext>
            </a:extLst>
          </p:cNvPr>
          <p:cNvSpPr txBox="1"/>
          <p:nvPr/>
        </p:nvSpPr>
        <p:spPr>
          <a:xfrm>
            <a:off x="1418186" y="5215605"/>
            <a:ext cx="1921267" cy="792480"/>
          </a:xfrm>
          <a:prstGeom prst="rect">
            <a:avLst/>
          </a:prstGeom>
          <a:noFill/>
        </p:spPr>
        <p:txBody>
          <a:bodyPr wrap="square" rtlCol="0">
            <a:spAutoFit/>
          </a:bodyPr>
          <a:lstStyle/>
          <a:p>
            <a:pPr algn="ctr"/>
            <a:r>
              <a:rPr lang="fr-FR" sz="1800" b="1" i="0" strike="noStrike" cap="none" spc="0" baseline="0">
                <a:solidFill>
                  <a:srgbClr val="595959"/>
                </a:solidFill>
                <a:effectLst/>
                <a:latin typeface="Calibri"/>
                <a:ea typeface="Calibri"/>
                <a:cs typeface="Calibri"/>
              </a:rPr>
              <a:t>T380AMR</a:t>
            </a:r>
          </a:p>
          <a:p>
            <a:pPr algn="ctr"/>
            <a:r>
              <a:rPr lang="fr-FR" sz="1400" b="0" i="0" strike="noStrike" cap="none" spc="0" baseline="0">
                <a:solidFill>
                  <a:srgbClr val="595959"/>
                </a:solidFill>
                <a:effectLst/>
                <a:latin typeface="Calibri"/>
                <a:ea typeface="Calibri"/>
                <a:cs typeface="Calibri"/>
              </a:rPr>
              <a:t>24 volts</a:t>
            </a:r>
            <a:r>
              <a:rPr sz="1400"/>
              <a:t/>
            </a:r>
            <a:br>
              <a:rPr sz="1400"/>
            </a:br>
            <a:r>
              <a:rPr lang="fr-FR" sz="1400" b="0" i="0" strike="noStrike" cap="none" spc="0" baseline="0">
                <a:solidFill>
                  <a:srgbClr val="595959"/>
                </a:solidFill>
                <a:effectLst/>
                <a:latin typeface="Calibri"/>
                <a:ea typeface="Calibri"/>
                <a:cs typeface="Calibri"/>
              </a:rPr>
              <a:t>180AH (4,6 kWh)</a:t>
            </a:r>
          </a:p>
        </p:txBody>
      </p:sp>
      <p:sp>
        <p:nvSpPr>
          <p:cNvPr id="16" name="TextBox 1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1D12BD1-325D-4179-BD43-0249EF6BEE34}"/>
              </a:ext>
            </a:extLst>
          </p:cNvPr>
          <p:cNvSpPr txBox="1"/>
          <p:nvPr/>
        </p:nvSpPr>
        <p:spPr>
          <a:xfrm>
            <a:off x="3758729" y="5215605"/>
            <a:ext cx="1921267" cy="792480"/>
          </a:xfrm>
          <a:prstGeom prst="rect">
            <a:avLst/>
          </a:prstGeom>
          <a:noFill/>
        </p:spPr>
        <p:txBody>
          <a:bodyPr wrap="square" rtlCol="0">
            <a:spAutoFit/>
          </a:bodyPr>
          <a:lstStyle/>
          <a:p>
            <a:pPr algn="ctr"/>
            <a:r>
              <a:rPr lang="fr-FR" sz="1800" b="1" i="0" strike="noStrike" cap="none" spc="0" baseline="0">
                <a:solidFill>
                  <a:srgbClr val="595959"/>
                </a:solidFill>
                <a:effectLst/>
                <a:latin typeface="Calibri"/>
                <a:ea typeface="Calibri"/>
                <a:cs typeface="Calibri"/>
              </a:rPr>
              <a:t>T7AMR</a:t>
            </a:r>
          </a:p>
          <a:p>
            <a:pPr algn="ctr"/>
            <a:r>
              <a:rPr lang="fr-FR" sz="1400" b="0" i="0" strike="noStrike" cap="none" spc="0" baseline="0">
                <a:solidFill>
                  <a:srgbClr val="595959"/>
                </a:solidFill>
                <a:effectLst/>
                <a:latin typeface="Calibri"/>
                <a:ea typeface="Calibri"/>
                <a:cs typeface="Calibri"/>
              </a:rPr>
              <a:t>24 volts</a:t>
            </a:r>
          </a:p>
          <a:p>
            <a:pPr algn="ctr"/>
            <a:r>
              <a:rPr lang="fr-FR" sz="1400" b="0" i="0" strike="noStrike" cap="none" spc="0" baseline="0">
                <a:solidFill>
                  <a:srgbClr val="595959"/>
                </a:solidFill>
                <a:effectLst/>
                <a:latin typeface="Calibri"/>
                <a:ea typeface="Calibri"/>
                <a:cs typeface="Calibri"/>
              </a:rPr>
              <a:t>360AH (4,6 kWh)</a:t>
            </a:r>
          </a:p>
        </p:txBody>
      </p:sp>
      <p:sp>
        <p:nvSpPr>
          <p:cNvPr id="17" name="TextBox 1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322D7EA-BBAB-4137-998E-120A1B355C41}"/>
              </a:ext>
            </a:extLst>
          </p:cNvPr>
          <p:cNvSpPr txBox="1"/>
          <p:nvPr/>
        </p:nvSpPr>
        <p:spPr>
          <a:xfrm>
            <a:off x="5995038" y="5215605"/>
            <a:ext cx="1921267" cy="792480"/>
          </a:xfrm>
          <a:prstGeom prst="rect">
            <a:avLst/>
          </a:prstGeom>
          <a:noFill/>
        </p:spPr>
        <p:txBody>
          <a:bodyPr wrap="square" rtlCol="0">
            <a:spAutoFit/>
          </a:bodyPr>
          <a:lstStyle/>
          <a:p>
            <a:pPr algn="ctr"/>
            <a:r>
              <a:rPr lang="fr-FR" sz="1800" b="1" i="0" strike="noStrike" cap="none" spc="0" baseline="0">
                <a:solidFill>
                  <a:srgbClr val="595959"/>
                </a:solidFill>
                <a:effectLst/>
                <a:latin typeface="Calibri"/>
                <a:ea typeface="Calibri"/>
                <a:cs typeface="Calibri"/>
              </a:rPr>
              <a:t>T16 AMR</a:t>
            </a:r>
          </a:p>
          <a:p>
            <a:pPr algn="ctr"/>
            <a:r>
              <a:rPr lang="fr-FR" sz="1400" b="0" i="0" strike="noStrike" cap="none" spc="0" baseline="0">
                <a:solidFill>
                  <a:srgbClr val="595959"/>
                </a:solidFill>
                <a:effectLst/>
                <a:latin typeface="Calibri"/>
                <a:ea typeface="Calibri"/>
                <a:cs typeface="Calibri"/>
              </a:rPr>
              <a:t>36 volts</a:t>
            </a:r>
          </a:p>
          <a:p>
            <a:pPr algn="ctr"/>
            <a:r>
              <a:rPr lang="fr-FR" sz="1400" b="0" i="0" strike="noStrike" cap="none" spc="0" baseline="0">
                <a:solidFill>
                  <a:srgbClr val="595959"/>
                </a:solidFill>
                <a:effectLst/>
                <a:latin typeface="Calibri"/>
                <a:ea typeface="Calibri"/>
                <a:cs typeface="Calibri"/>
              </a:rPr>
              <a:t>320AH (11,5 kWh)</a:t>
            </a:r>
          </a:p>
        </p:txBody>
      </p:sp>
      <p:sp>
        <p:nvSpPr>
          <p:cNvPr id="19" name="TextBox 1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F9B53C6-25AE-4657-B365-93AAA850015D}"/>
              </a:ext>
            </a:extLst>
          </p:cNvPr>
          <p:cNvSpPr txBox="1"/>
          <p:nvPr/>
        </p:nvSpPr>
        <p:spPr>
          <a:xfrm>
            <a:off x="-1" y="6578623"/>
            <a:ext cx="7418231" cy="230832"/>
          </a:xfrm>
          <a:prstGeom prst="rect">
            <a:avLst/>
          </a:prstGeom>
          <a:noFill/>
        </p:spPr>
        <p:txBody>
          <a:bodyPr wrap="square" rtlCol="0">
            <a:spAutoFit/>
          </a:bodyPr>
          <a:lstStyle/>
          <a:p>
            <a:r>
              <a:rPr lang="fr-FR" sz="900" b="0" i="0" strike="noStrike" cap="none" spc="0" baseline="0" dirty="0">
                <a:solidFill>
                  <a:srgbClr val="595959"/>
                </a:solidFill>
                <a:effectLst/>
                <a:latin typeface="Calibri"/>
                <a:ea typeface="Calibri"/>
                <a:cs typeface="Calibri"/>
              </a:rPr>
              <a:t>Contactez votre représentant commercial </a:t>
            </a:r>
            <a:r>
              <a:rPr lang="fr-FR" sz="900" b="0" i="0" strike="noStrike" cap="none" spc="0" baseline="0" dirty="0" err="1">
                <a:solidFill>
                  <a:srgbClr val="595959"/>
                </a:solidFill>
                <a:effectLst/>
                <a:latin typeface="Calibri"/>
                <a:ea typeface="Calibri"/>
                <a:cs typeface="Calibri"/>
              </a:rPr>
              <a:t>Tennant</a:t>
            </a:r>
            <a:r>
              <a:rPr lang="fr-FR" sz="900" b="0" i="0" strike="noStrike" cap="none" spc="0" baseline="0" dirty="0">
                <a:solidFill>
                  <a:srgbClr val="595959"/>
                </a:solidFill>
                <a:effectLst/>
                <a:latin typeface="Calibri"/>
                <a:ea typeface="Calibri"/>
                <a:cs typeface="Calibri"/>
              </a:rPr>
              <a:t> pour connaître la disponibilité</a:t>
            </a:r>
          </a:p>
        </p:txBody>
      </p:sp>
    </p:spTree>
    <p:extLst>
      <p:ext uri="{BB962C8B-B14F-4D97-AF65-F5344CB8AC3E}">
        <p14:creationId xmlns:p14="http://schemas.microsoft.com/office/powerpoint/2010/main" val="8763208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5228"/>
            <a:ext cx="7886700" cy="560762"/>
          </a:xfrm>
        </p:spPr>
        <p:txBody>
          <a:bodyPr/>
          <a:lstStyle/>
          <a:p>
            <a:r>
              <a:rPr lang="fr-FR" sz="2400" b="0" i="0" strike="noStrike" cap="none" spc="0" baseline="0">
                <a:solidFill>
                  <a:srgbClr val="FFFFFF"/>
                </a:solidFill>
                <a:effectLst/>
                <a:latin typeface="Arial"/>
                <a:ea typeface="Arial"/>
                <a:cs typeface="Arial"/>
              </a:rPr>
              <a:t>Pourquoi investissons-nous dans le lithium-ion ?</a:t>
            </a:r>
          </a:p>
        </p:txBody>
      </p:sp>
      <p:sp>
        <p:nvSpPr>
          <p:cNvPr id="3" name="Content Placeholder 2"/>
          <p:cNvSpPr>
            <a:spLocks noGrp="1"/>
          </p:cNvSpPr>
          <p:nvPr>
            <p:ph idx="1"/>
          </p:nvPr>
        </p:nvSpPr>
        <p:spPr>
          <a:xfrm>
            <a:off x="600646" y="2122836"/>
            <a:ext cx="8333589" cy="3971083"/>
          </a:xfrm>
        </p:spPr>
        <p:txBody>
          <a:bodyPr>
            <a:normAutofit/>
          </a:bodyPr>
          <a:lstStyle/>
          <a:p>
            <a:pPr marL="0" indent="0">
              <a:buNone/>
            </a:pPr>
            <a:r>
              <a:rPr lang="fr-FR" sz="2400" b="0" i="0" strike="noStrike" cap="none" spc="0" baseline="0" dirty="0">
                <a:solidFill>
                  <a:srgbClr val="009AC7"/>
                </a:solidFill>
                <a:effectLst/>
                <a:latin typeface="Arial"/>
                <a:ea typeface="Arial"/>
                <a:cs typeface="Arial"/>
              </a:rPr>
              <a:t>Acceptation croissante des clients</a:t>
            </a:r>
          </a:p>
          <a:p>
            <a:pPr marL="0" indent="0">
              <a:spcBef>
                <a:spcPts val="3600"/>
              </a:spcBef>
              <a:buNone/>
            </a:pPr>
            <a:endParaRPr lang="en-US" dirty="0">
              <a:solidFill>
                <a:schemeClr val="tx1">
                  <a:lumMod val="50000"/>
                  <a:lumOff val="50000"/>
                </a:schemeClr>
              </a:solidFill>
            </a:endParaRPr>
          </a:p>
          <a:p>
            <a:pPr marL="0" indent="0">
              <a:spcBef>
                <a:spcPts val="3600"/>
              </a:spcBef>
              <a:buNone/>
            </a:pPr>
            <a:endParaRPr lang="en-US" dirty="0">
              <a:solidFill>
                <a:schemeClr val="tx1">
                  <a:lumMod val="50000"/>
                  <a:lumOff val="50000"/>
                </a:schemeClr>
              </a:solidFill>
            </a:endParaRPr>
          </a:p>
          <a:p>
            <a:pPr marL="0" indent="0">
              <a:spcBef>
                <a:spcPts val="3600"/>
              </a:spcBef>
              <a:buNone/>
            </a:pPr>
            <a:r>
              <a:rPr lang="fr-FR" sz="2400" b="0" i="0" strike="noStrike" cap="none" spc="0" baseline="0" dirty="0">
                <a:solidFill>
                  <a:srgbClr val="009AC7"/>
                </a:solidFill>
                <a:effectLst/>
                <a:latin typeface="Arial"/>
                <a:ea typeface="Arial"/>
                <a:cs typeface="Arial"/>
              </a:rPr>
              <a:t>Adoption croissante dans les équipements de manutention</a:t>
            </a:r>
          </a:p>
        </p:txBody>
      </p:sp>
      <p:pic>
        <p:nvPicPr>
          <p:cNvPr id="19" name="Picture 18" descr="A passenger bus that is parked on the side of a road&#10;&#10;Description generated with very high confidence">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C3055C4-E10F-4781-838F-9576CF7BA10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98022" y="2887404"/>
            <a:ext cx="1879467" cy="914400"/>
          </a:xfrm>
          <a:prstGeom prst="rect">
            <a:avLst/>
          </a:prstGeom>
        </p:spPr>
      </p:pic>
      <p:pic>
        <p:nvPicPr>
          <p:cNvPr id="1026" name="Picture 2" descr="Tesla Model S Plaid - pictures | evo">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0DA388C-6313-44EA-A072-6E62AA237D5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39200" y="2779735"/>
            <a:ext cx="2097714" cy="11799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ZGO Express S2 72V Golf Cart">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EA92652-E297-45D0-B75C-5C5D46CBFE9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639716" y="2580831"/>
            <a:ext cx="2036729" cy="15275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86AD26F-91AA-46C4-9FEB-F4985B311F87}"/>
              </a:ext>
            </a:extLst>
          </p:cNvPr>
          <p:cNvPicPr>
            <a:picLocks noChangeAspect="1"/>
          </p:cNvPicPr>
          <p:nvPr/>
        </p:nvPicPr>
        <p:blipFill>
          <a:blip r:embed="rId7"/>
          <a:stretch>
            <a:fillRect/>
          </a:stretch>
        </p:blipFill>
        <p:spPr>
          <a:xfrm>
            <a:off x="4427178" y="2797449"/>
            <a:ext cx="1401901" cy="1057608"/>
          </a:xfrm>
          <a:prstGeom prst="rect">
            <a:avLst/>
          </a:prstGeom>
        </p:spPr>
      </p:pic>
      <p:pic>
        <p:nvPicPr>
          <p:cNvPr id="10" name="Picture 9" descr="A close up of a truck&#10;&#10;Description generated with high confidence">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D74AEAC-9332-4D20-9A64-512B7D8B517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flipH="1">
            <a:off x="4767441" y="5085806"/>
            <a:ext cx="2471225" cy="1544517"/>
          </a:xfrm>
          <a:prstGeom prst="rect">
            <a:avLst/>
          </a:prstGeom>
        </p:spPr>
      </p:pic>
      <p:grpSp>
        <p:nvGrpSpPr>
          <p:cNvPr id="4" name="Group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645F15F-FD06-4B75-8FE1-DB8C96F952FA}"/>
              </a:ext>
            </a:extLst>
          </p:cNvPr>
          <p:cNvGrpSpPr/>
          <p:nvPr/>
        </p:nvGrpSpPr>
        <p:grpSpPr>
          <a:xfrm>
            <a:off x="758653" y="5102778"/>
            <a:ext cx="2629607" cy="1527546"/>
            <a:chOff x="758654" y="5256008"/>
            <a:chExt cx="2365826" cy="1374315"/>
          </a:xfrm>
        </p:grpSpPr>
        <p:pic>
          <p:nvPicPr>
            <p:cNvPr id="12" name="Picture 14" descr="8250 Lithium-ion Pallet Jack | Walkie Pallet Jack">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4B7AACC-66EE-475D-AB71-B6197DEC042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8654" y="5256008"/>
              <a:ext cx="2365826" cy="13743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BD912A-71EE-42A3-AF6D-C6BB14DD23E1}"/>
                </a:ext>
              </a:extLst>
            </p:cNvPr>
            <p:cNvPicPr>
              <a:picLocks noChangeAspect="1"/>
            </p:cNvPicPr>
            <p:nvPr/>
          </p:nvPicPr>
          <p:blipFill>
            <a:blip r:embed="rId10"/>
            <a:srcRect l="1" r="25438"/>
            <a:stretch>
              <a:fillRect/>
            </a:stretch>
          </p:blipFill>
          <p:spPr>
            <a:xfrm>
              <a:off x="1843613" y="5881567"/>
              <a:ext cx="57734" cy="446936"/>
            </a:xfrm>
            <a:prstGeom prst="rect">
              <a:avLst/>
            </a:prstGeom>
          </p:spPr>
        </p:pic>
      </p:grpSp>
      <p:grpSp>
        <p:nvGrpSpPr>
          <p:cNvPr id="5" name="Group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F88CE7B-8D9C-4E34-B8E2-8B591DB54A68}"/>
              </a:ext>
            </a:extLst>
          </p:cNvPr>
          <p:cNvGrpSpPr/>
          <p:nvPr/>
        </p:nvGrpSpPr>
        <p:grpSpPr>
          <a:xfrm>
            <a:off x="3183405" y="4765311"/>
            <a:ext cx="1243773" cy="1865012"/>
            <a:chOff x="3183405" y="4765311"/>
            <a:chExt cx="1243773" cy="1865012"/>
          </a:xfrm>
        </p:grpSpPr>
        <p:pic>
          <p:nvPicPr>
            <p:cNvPr id="13" name="Picture 16" descr="RAYMOND DEEP-REACH TRUCK » Welch Equipment">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80215DF-5FEC-4089-AFC7-69D6A5EE50CA}"/>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183405" y="4765311"/>
              <a:ext cx="1243773" cy="18650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85C147A-E9B6-423E-BA05-CD3C3A1FE41D}"/>
                </a:ext>
              </a:extLst>
            </p:cNvPr>
            <p:cNvPicPr>
              <a:picLocks noChangeAspect="1"/>
            </p:cNvPicPr>
            <p:nvPr/>
          </p:nvPicPr>
          <p:blipFill>
            <a:blip r:embed="rId12"/>
            <a:stretch>
              <a:fillRect/>
            </a:stretch>
          </p:blipFill>
          <p:spPr>
            <a:xfrm>
              <a:off x="3725975" y="6025221"/>
              <a:ext cx="45719" cy="231205"/>
            </a:xfrm>
            <a:prstGeom prst="rect">
              <a:avLst/>
            </a:prstGeom>
          </p:spPr>
        </p:pic>
      </p:grpSp>
    </p:spTree>
    <p:custDataLst>
      <p:tags r:id="rId1"/>
    </p:custDataLst>
    <p:extLst>
      <p:ext uri="{BB962C8B-B14F-4D97-AF65-F5344CB8AC3E}">
        <p14:creationId xmlns:p14="http://schemas.microsoft.com/office/powerpoint/2010/main" val="21309210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E739ED0-1A61-4F10-AD1E-CC74584FA60C}"/>
              </a:ext>
            </a:extLst>
          </p:cNvPr>
          <p:cNvSpPr>
            <a:spLocks noGrp="1"/>
          </p:cNvSpPr>
          <p:nvPr>
            <p:ph idx="1"/>
          </p:nvPr>
        </p:nvSpPr>
        <p:spPr>
          <a:xfrm>
            <a:off x="215940" y="6070069"/>
            <a:ext cx="8470860" cy="438027"/>
          </a:xfrm>
        </p:spPr>
        <p:txBody>
          <a:bodyPr>
            <a:normAutofit fontScale="77500" lnSpcReduction="20000"/>
          </a:bodyPr>
          <a:lstStyle/>
          <a:p>
            <a:pPr algn="ctr"/>
            <a:r>
              <a:rPr lang="fr-FR" sz="1800" b="0" i="0" strike="noStrike" cap="none" spc="0" baseline="0" dirty="0">
                <a:solidFill>
                  <a:srgbClr val="009AC7"/>
                </a:solidFill>
                <a:effectLst/>
                <a:latin typeface="Arial"/>
                <a:ea typeface="Arial"/>
                <a:cs typeface="Arial"/>
              </a:rPr>
              <a:t>Longue durée de vie, sans entretien, durées de fonctionnement plus longues, charge </a:t>
            </a:r>
            <a:r>
              <a:rPr lang="fr-FR" sz="1800" b="0" i="0" strike="noStrike" cap="none" spc="0" baseline="0" dirty="0" err="1">
                <a:solidFill>
                  <a:srgbClr val="009AC7"/>
                </a:solidFill>
                <a:effectLst/>
                <a:latin typeface="Arial"/>
                <a:ea typeface="Arial"/>
                <a:cs typeface="Arial"/>
              </a:rPr>
              <a:t>dîte</a:t>
            </a:r>
            <a:r>
              <a:rPr lang="fr-FR" sz="1800" b="0" i="0" strike="noStrike" cap="none" spc="0" baseline="0" dirty="0">
                <a:solidFill>
                  <a:srgbClr val="009AC7"/>
                </a:solidFill>
                <a:effectLst/>
                <a:latin typeface="Arial"/>
                <a:ea typeface="Arial"/>
                <a:cs typeface="Arial"/>
              </a:rPr>
              <a:t> opportuniste</a:t>
            </a:r>
          </a:p>
        </p:txBody>
      </p:sp>
      <p:sp>
        <p:nvSpPr>
          <p:cNvPr id="3" name="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067E33D-AEC5-4854-AA62-58DA52D4FCF5}"/>
              </a:ext>
            </a:extLst>
          </p:cNvPr>
          <p:cNvSpPr>
            <a:spLocks noGrp="1"/>
          </p:cNvSpPr>
          <p:nvPr>
            <p:ph type="title"/>
          </p:nvPr>
        </p:nvSpPr>
        <p:spPr/>
        <p:txBody>
          <a:bodyPr/>
          <a:lstStyle/>
          <a:p>
            <a:r>
              <a:rPr lang="fr-FR" sz="2400" b="0" i="0" strike="noStrike" cap="none" spc="0" baseline="0">
                <a:solidFill>
                  <a:srgbClr val="FFFFFF"/>
                </a:solidFill>
                <a:effectLst/>
                <a:latin typeface="Arial"/>
                <a:ea typeface="Arial"/>
                <a:cs typeface="Arial"/>
              </a:rPr>
              <a:t>Offre en batterie lithium-ion pour nos AMR</a:t>
            </a:r>
          </a:p>
        </p:txBody>
      </p:sp>
      <p:pic>
        <p:nvPicPr>
          <p:cNvPr id="2050" name="Picture 2" descr="T7AMR Robotic Floor Scrubber alt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E4E9EE6-D2AD-4A05-970A-C733B1ED525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68033" y="2321279"/>
            <a:ext cx="252167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380AMR Robotic Floor Scrubber alt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0F57725-D0B6-4A68-9776-C75FEBC710F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01172" y="2309415"/>
            <a:ext cx="252167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16AMR Industrial Robotic Floor Scrubber alt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40A6A4B-649E-41FA-A654-9B1A358922A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578024" y="2321279"/>
            <a:ext cx="252167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929AAE7-DF65-4AC1-BD43-EDC4323AF2BE}"/>
              </a:ext>
            </a:extLst>
          </p:cNvPr>
          <p:cNvSpPr txBox="1"/>
          <p:nvPr/>
        </p:nvSpPr>
        <p:spPr>
          <a:xfrm>
            <a:off x="1301373" y="4707884"/>
            <a:ext cx="1921267" cy="792480"/>
          </a:xfrm>
          <a:prstGeom prst="rect">
            <a:avLst/>
          </a:prstGeom>
          <a:noFill/>
        </p:spPr>
        <p:txBody>
          <a:bodyPr wrap="square" rtlCol="0">
            <a:spAutoFit/>
          </a:bodyPr>
          <a:lstStyle/>
          <a:p>
            <a:pPr algn="ctr"/>
            <a:r>
              <a:rPr lang="fr-FR" sz="1800" b="1" i="0" strike="noStrike" cap="none" spc="0" baseline="0">
                <a:solidFill>
                  <a:srgbClr val="595959"/>
                </a:solidFill>
                <a:effectLst/>
                <a:latin typeface="Calibri"/>
                <a:ea typeface="Calibri"/>
                <a:cs typeface="Calibri"/>
              </a:rPr>
              <a:t>T380AMR</a:t>
            </a:r>
          </a:p>
          <a:p>
            <a:pPr algn="ctr"/>
            <a:r>
              <a:rPr lang="fr-FR" sz="1400" b="0" i="0" strike="noStrike" cap="none" spc="0" baseline="0">
                <a:solidFill>
                  <a:srgbClr val="595959"/>
                </a:solidFill>
                <a:effectLst/>
                <a:latin typeface="Calibri"/>
                <a:ea typeface="Calibri"/>
                <a:cs typeface="Calibri"/>
              </a:rPr>
              <a:t>24 volts</a:t>
            </a:r>
            <a:r>
              <a:rPr sz="1400"/>
              <a:t/>
            </a:r>
            <a:br>
              <a:rPr sz="1400"/>
            </a:br>
            <a:r>
              <a:rPr lang="fr-FR" sz="1400" b="0" i="0" strike="noStrike" cap="none" spc="0" baseline="0">
                <a:solidFill>
                  <a:srgbClr val="595959"/>
                </a:solidFill>
                <a:effectLst/>
                <a:latin typeface="Calibri"/>
                <a:ea typeface="Calibri"/>
                <a:cs typeface="Calibri"/>
              </a:rPr>
              <a:t>180AH (4,6 kWh)</a:t>
            </a:r>
          </a:p>
        </p:txBody>
      </p:sp>
      <p:sp>
        <p:nvSpPr>
          <p:cNvPr id="10" name="TextBox 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0E924FC-DDDA-40F4-B5FF-F38A8FACE7C4}"/>
              </a:ext>
            </a:extLst>
          </p:cNvPr>
          <p:cNvSpPr txBox="1"/>
          <p:nvPr/>
        </p:nvSpPr>
        <p:spPr>
          <a:xfrm>
            <a:off x="3568235" y="4707884"/>
            <a:ext cx="1921267" cy="792480"/>
          </a:xfrm>
          <a:prstGeom prst="rect">
            <a:avLst/>
          </a:prstGeom>
          <a:noFill/>
        </p:spPr>
        <p:txBody>
          <a:bodyPr wrap="square" rtlCol="0">
            <a:spAutoFit/>
          </a:bodyPr>
          <a:lstStyle/>
          <a:p>
            <a:pPr algn="ctr"/>
            <a:r>
              <a:rPr lang="fr-FR" sz="1800" b="1" i="0" strike="noStrike" cap="none" spc="0" baseline="0">
                <a:solidFill>
                  <a:srgbClr val="595959"/>
                </a:solidFill>
                <a:effectLst/>
                <a:latin typeface="Calibri"/>
                <a:ea typeface="Calibri"/>
                <a:cs typeface="Calibri"/>
              </a:rPr>
              <a:t>T7AMR</a:t>
            </a:r>
          </a:p>
          <a:p>
            <a:pPr algn="ctr"/>
            <a:r>
              <a:rPr lang="fr-FR" sz="1400" b="0" i="0" strike="noStrike" cap="none" spc="0" baseline="0">
                <a:solidFill>
                  <a:srgbClr val="595959"/>
                </a:solidFill>
                <a:effectLst/>
                <a:latin typeface="Calibri"/>
                <a:ea typeface="Calibri"/>
                <a:cs typeface="Calibri"/>
              </a:rPr>
              <a:t>24 volts</a:t>
            </a:r>
          </a:p>
          <a:p>
            <a:pPr algn="ctr"/>
            <a:r>
              <a:rPr lang="fr-FR" sz="1400" b="0" i="0" strike="noStrike" cap="none" spc="0" baseline="0">
                <a:solidFill>
                  <a:srgbClr val="595959"/>
                </a:solidFill>
                <a:effectLst/>
                <a:latin typeface="Calibri"/>
                <a:ea typeface="Calibri"/>
                <a:cs typeface="Calibri"/>
              </a:rPr>
              <a:t>360AH (9,2 kWh)</a:t>
            </a:r>
          </a:p>
        </p:txBody>
      </p:sp>
      <p:sp>
        <p:nvSpPr>
          <p:cNvPr id="11" name="TextBox 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344DC07-7856-438E-B5DB-5A35C4E61865}"/>
              </a:ext>
            </a:extLst>
          </p:cNvPr>
          <p:cNvSpPr txBox="1"/>
          <p:nvPr/>
        </p:nvSpPr>
        <p:spPr>
          <a:xfrm>
            <a:off x="5878225" y="4707884"/>
            <a:ext cx="1921267" cy="792480"/>
          </a:xfrm>
          <a:prstGeom prst="rect">
            <a:avLst/>
          </a:prstGeom>
          <a:noFill/>
        </p:spPr>
        <p:txBody>
          <a:bodyPr wrap="square" rtlCol="0">
            <a:spAutoFit/>
          </a:bodyPr>
          <a:lstStyle/>
          <a:p>
            <a:pPr algn="ctr"/>
            <a:r>
              <a:rPr lang="fr-FR" sz="1800" b="1" i="0" strike="noStrike" cap="none" spc="0" baseline="0">
                <a:solidFill>
                  <a:srgbClr val="595959"/>
                </a:solidFill>
                <a:effectLst/>
                <a:latin typeface="Calibri"/>
                <a:ea typeface="Calibri"/>
                <a:cs typeface="Calibri"/>
              </a:rPr>
              <a:t>T16 AMR</a:t>
            </a:r>
          </a:p>
          <a:p>
            <a:pPr algn="ctr"/>
            <a:r>
              <a:rPr lang="fr-FR" sz="1400" b="0" i="0" strike="noStrike" cap="none" spc="0" baseline="0">
                <a:solidFill>
                  <a:srgbClr val="595959"/>
                </a:solidFill>
                <a:effectLst/>
                <a:latin typeface="Calibri"/>
                <a:ea typeface="Calibri"/>
                <a:cs typeface="Calibri"/>
              </a:rPr>
              <a:t>36 volts</a:t>
            </a:r>
          </a:p>
          <a:p>
            <a:pPr algn="ctr"/>
            <a:r>
              <a:rPr lang="fr-FR" sz="1400" b="0" i="0" strike="noStrike" cap="none" spc="0" baseline="0">
                <a:solidFill>
                  <a:srgbClr val="595959"/>
                </a:solidFill>
                <a:effectLst/>
                <a:latin typeface="Calibri"/>
                <a:ea typeface="Calibri"/>
                <a:cs typeface="Calibri"/>
              </a:rPr>
              <a:t>320AH (11,5 kWh)</a:t>
            </a:r>
          </a:p>
        </p:txBody>
      </p:sp>
      <p:sp>
        <p:nvSpPr>
          <p:cNvPr id="13" name="TextBox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04B8D6F-81C0-46A1-9D15-1A1A5EE5AA6C}"/>
              </a:ext>
            </a:extLst>
          </p:cNvPr>
          <p:cNvSpPr txBox="1"/>
          <p:nvPr/>
        </p:nvSpPr>
        <p:spPr>
          <a:xfrm>
            <a:off x="-22319" y="6610394"/>
            <a:ext cx="5225384" cy="230832"/>
          </a:xfrm>
          <a:prstGeom prst="rect">
            <a:avLst/>
          </a:prstGeom>
          <a:noFill/>
        </p:spPr>
        <p:txBody>
          <a:bodyPr wrap="square" rtlCol="0">
            <a:spAutoFit/>
          </a:bodyPr>
          <a:lstStyle/>
          <a:p>
            <a:r>
              <a:rPr lang="fr-FR" sz="900" b="0" i="0" strike="noStrike" cap="none" spc="0" baseline="0" dirty="0">
                <a:solidFill>
                  <a:srgbClr val="000000"/>
                </a:solidFill>
                <a:effectLst/>
                <a:latin typeface="Calibri"/>
                <a:ea typeface="Calibri"/>
                <a:cs typeface="Calibri"/>
              </a:rPr>
              <a:t>Contactez votre représentant commercial </a:t>
            </a:r>
            <a:r>
              <a:rPr lang="fr-FR" sz="900" b="0" i="0" strike="noStrike" cap="none" spc="0" baseline="0" dirty="0" err="1">
                <a:solidFill>
                  <a:srgbClr val="000000"/>
                </a:solidFill>
                <a:effectLst/>
                <a:latin typeface="Calibri"/>
                <a:ea typeface="Calibri"/>
                <a:cs typeface="Calibri"/>
              </a:rPr>
              <a:t>Tennant</a:t>
            </a:r>
            <a:r>
              <a:rPr lang="fr-FR" sz="900" b="0" i="0" strike="noStrike" cap="none" spc="0" baseline="0" dirty="0">
                <a:solidFill>
                  <a:srgbClr val="000000"/>
                </a:solidFill>
                <a:effectLst/>
                <a:latin typeface="Calibri"/>
                <a:ea typeface="Calibri"/>
                <a:cs typeface="Calibri"/>
              </a:rPr>
              <a:t> pour connaître la disponibilité</a:t>
            </a:r>
          </a:p>
        </p:txBody>
      </p:sp>
      <p:cxnSp>
        <p:nvCxnSpPr>
          <p:cNvPr id="14" name="Straight Connector 1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7391AEF-EAEA-4953-BF48-2F8426B286C0}"/>
              </a:ext>
            </a:extLst>
          </p:cNvPr>
          <p:cNvCxnSpPr/>
          <p:nvPr/>
        </p:nvCxnSpPr>
        <p:spPr>
          <a:xfrm>
            <a:off x="6282344" y="2748810"/>
            <a:ext cx="7511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2643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z="2400" b="0" i="0" strike="noStrike" cap="none" spc="0" baseline="0">
                <a:solidFill>
                  <a:srgbClr val="FFFFFF"/>
                </a:solidFill>
                <a:effectLst/>
                <a:latin typeface="Arial"/>
                <a:ea typeface="Arial"/>
                <a:cs typeface="Arial"/>
              </a:rPr>
              <a:t>Avantages du lithium-ion</a:t>
            </a:r>
          </a:p>
        </p:txBody>
      </p:sp>
      <p:sp>
        <p:nvSpPr>
          <p:cNvPr id="18" name="TextBox 1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FF2A772-F9B8-415E-8D0C-328A0AA6A8D4}"/>
              </a:ext>
            </a:extLst>
          </p:cNvPr>
          <p:cNvSpPr txBox="1"/>
          <p:nvPr/>
        </p:nvSpPr>
        <p:spPr>
          <a:xfrm>
            <a:off x="6713613" y="3860030"/>
            <a:ext cx="1008503" cy="548640"/>
          </a:xfrm>
          <a:prstGeom prst="rect">
            <a:avLst/>
          </a:prstGeom>
          <a:noFill/>
        </p:spPr>
        <p:txBody>
          <a:bodyPr wrap="square" rtlCol="0">
            <a:spAutoFit/>
          </a:bodyPr>
          <a:lstStyle/>
          <a:p>
            <a:pPr algn="ctr"/>
            <a:r>
              <a:rPr lang="fr-FR" sz="1000" b="0" i="0" strike="noStrike" cap="none" spc="0" baseline="0">
                <a:solidFill>
                  <a:srgbClr val="595959"/>
                </a:solidFill>
                <a:effectLst/>
                <a:latin typeface="Calibri"/>
                <a:ea typeface="Calibri"/>
                <a:cs typeface="Calibri"/>
              </a:rPr>
              <a:t>Coûts d’électricité réduits</a:t>
            </a:r>
          </a:p>
        </p:txBody>
      </p:sp>
      <p:sp>
        <p:nvSpPr>
          <p:cNvPr id="19" name="TextBox 1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2F19EC5-4144-4E9F-96E8-CAA79FA89A21}"/>
              </a:ext>
            </a:extLst>
          </p:cNvPr>
          <p:cNvSpPr txBox="1"/>
          <p:nvPr/>
        </p:nvSpPr>
        <p:spPr>
          <a:xfrm>
            <a:off x="5678077" y="2897099"/>
            <a:ext cx="851712" cy="553998"/>
          </a:xfrm>
          <a:prstGeom prst="rect">
            <a:avLst/>
          </a:prstGeom>
          <a:noFill/>
        </p:spPr>
        <p:txBody>
          <a:bodyPr wrap="square" rtlCol="0">
            <a:spAutoFit/>
          </a:bodyPr>
          <a:lstStyle/>
          <a:p>
            <a:pPr algn="ctr"/>
            <a:r>
              <a:rPr sz="1000" dirty="0"/>
              <a:t/>
            </a:r>
            <a:br>
              <a:rPr sz="1000" dirty="0"/>
            </a:br>
            <a:r>
              <a:rPr lang="fr-FR" sz="1000" b="0" i="0" strike="noStrike" cap="none" spc="0" baseline="0" dirty="0">
                <a:solidFill>
                  <a:srgbClr val="595959"/>
                </a:solidFill>
                <a:effectLst/>
                <a:latin typeface="Calibri"/>
                <a:ea typeface="Calibri"/>
                <a:cs typeface="Calibri"/>
              </a:rPr>
              <a:t>Autonomie prolongée</a:t>
            </a:r>
          </a:p>
        </p:txBody>
      </p:sp>
      <p:sp>
        <p:nvSpPr>
          <p:cNvPr id="21" name="TextBox 2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0CBCD3F-86DC-4E69-A055-0144472A5847}"/>
              </a:ext>
            </a:extLst>
          </p:cNvPr>
          <p:cNvSpPr txBox="1"/>
          <p:nvPr/>
        </p:nvSpPr>
        <p:spPr>
          <a:xfrm>
            <a:off x="7827116" y="3050563"/>
            <a:ext cx="1064229" cy="400110"/>
          </a:xfrm>
          <a:prstGeom prst="rect">
            <a:avLst/>
          </a:prstGeom>
          <a:noFill/>
        </p:spPr>
        <p:txBody>
          <a:bodyPr wrap="square" rtlCol="0">
            <a:spAutoFit/>
          </a:bodyPr>
          <a:lstStyle/>
          <a:p>
            <a:pPr algn="ctr"/>
            <a:r>
              <a:rPr lang="fr-FR" sz="1000" b="0" i="0" strike="noStrike" cap="none" spc="0" baseline="0" dirty="0">
                <a:solidFill>
                  <a:srgbClr val="595959"/>
                </a:solidFill>
                <a:effectLst/>
                <a:latin typeface="Calibri"/>
                <a:ea typeface="Calibri"/>
                <a:cs typeface="Calibri"/>
              </a:rPr>
              <a:t>Charge « opportuniste »</a:t>
            </a:r>
          </a:p>
        </p:txBody>
      </p:sp>
      <p:sp>
        <p:nvSpPr>
          <p:cNvPr id="22" name="TextBox 2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00C2F39-4E93-47E3-B0DF-6FA1CC7B3E4A}"/>
              </a:ext>
            </a:extLst>
          </p:cNvPr>
          <p:cNvSpPr txBox="1"/>
          <p:nvPr/>
        </p:nvSpPr>
        <p:spPr>
          <a:xfrm>
            <a:off x="5632180" y="3860030"/>
            <a:ext cx="922429" cy="396240"/>
          </a:xfrm>
          <a:prstGeom prst="rect">
            <a:avLst/>
          </a:prstGeom>
          <a:noFill/>
        </p:spPr>
        <p:txBody>
          <a:bodyPr wrap="square" rtlCol="0">
            <a:spAutoFit/>
          </a:bodyPr>
          <a:lstStyle/>
          <a:p>
            <a:pPr algn="ctr"/>
            <a:r>
              <a:rPr lang="fr-FR" sz="1000" dirty="0">
                <a:solidFill>
                  <a:srgbClr val="595959"/>
                </a:solidFill>
                <a:latin typeface="Calibri"/>
                <a:ea typeface="Calibri"/>
                <a:cs typeface="Calibri"/>
              </a:rPr>
              <a:t>S</a:t>
            </a:r>
            <a:r>
              <a:rPr lang="fr-FR" sz="1000" b="0" i="0" strike="noStrike" cap="none" spc="0" baseline="0" dirty="0" smtClean="0">
                <a:solidFill>
                  <a:srgbClr val="595959"/>
                </a:solidFill>
                <a:effectLst/>
                <a:latin typeface="Calibri"/>
                <a:ea typeface="Calibri"/>
                <a:cs typeface="Calibri"/>
              </a:rPr>
              <a:t>ans</a:t>
            </a:r>
            <a:endParaRPr lang="fr-FR" sz="1000" b="0" i="0" strike="noStrike" cap="none" spc="0" baseline="0" dirty="0">
              <a:solidFill>
                <a:srgbClr val="595959"/>
              </a:solidFill>
              <a:effectLst/>
              <a:latin typeface="Calibri"/>
              <a:ea typeface="Calibri"/>
              <a:cs typeface="Calibri"/>
            </a:endParaRPr>
          </a:p>
          <a:p>
            <a:pPr algn="ctr"/>
            <a:r>
              <a:rPr lang="fr-FR" sz="1000" b="0" i="0" strike="noStrike" cap="none" spc="0" baseline="0" dirty="0">
                <a:solidFill>
                  <a:srgbClr val="595959"/>
                </a:solidFill>
                <a:effectLst/>
                <a:latin typeface="Calibri"/>
                <a:ea typeface="Calibri"/>
                <a:cs typeface="Calibri"/>
              </a:rPr>
              <a:t>entretien</a:t>
            </a:r>
          </a:p>
        </p:txBody>
      </p:sp>
      <p:sp>
        <p:nvSpPr>
          <p:cNvPr id="23" name="TextBox 2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F7FD44C-92AB-4681-8423-CF0096E7FA08}"/>
              </a:ext>
            </a:extLst>
          </p:cNvPr>
          <p:cNvSpPr txBox="1"/>
          <p:nvPr/>
        </p:nvSpPr>
        <p:spPr>
          <a:xfrm>
            <a:off x="6729362" y="3039961"/>
            <a:ext cx="977003" cy="400110"/>
          </a:xfrm>
          <a:prstGeom prst="rect">
            <a:avLst/>
          </a:prstGeom>
          <a:noFill/>
        </p:spPr>
        <p:txBody>
          <a:bodyPr wrap="square" rtlCol="0">
            <a:spAutoFit/>
          </a:bodyPr>
          <a:lstStyle/>
          <a:p>
            <a:pPr algn="ctr"/>
            <a:r>
              <a:rPr lang="fr-FR" sz="1000" b="0" i="0" strike="noStrike" cap="none" spc="0" baseline="0" dirty="0">
                <a:solidFill>
                  <a:srgbClr val="595959"/>
                </a:solidFill>
                <a:effectLst/>
                <a:latin typeface="Calibri"/>
                <a:ea typeface="Calibri"/>
                <a:cs typeface="Calibri"/>
              </a:rPr>
              <a:t>Charge plus rapide</a:t>
            </a:r>
          </a:p>
        </p:txBody>
      </p:sp>
      <p:grpSp>
        <p:nvGrpSpPr>
          <p:cNvPr id="25" name="Group 2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95EC221-0BC5-4CE4-9775-7A212201CD3F}"/>
              </a:ext>
            </a:extLst>
          </p:cNvPr>
          <p:cNvGrpSpPr>
            <a:grpSpLocks noChangeAspect="1"/>
          </p:cNvGrpSpPr>
          <p:nvPr/>
        </p:nvGrpSpPr>
        <p:grpSpPr>
          <a:xfrm>
            <a:off x="4790293" y="3518627"/>
            <a:ext cx="381169" cy="380246"/>
            <a:chOff x="3382961" y="3709988"/>
            <a:chExt cx="655639" cy="654051"/>
          </a:xfrm>
        </p:grpSpPr>
        <p:sp>
          <p:nvSpPr>
            <p:cNvPr id="26" name="Oval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0A79D3F-F8DB-459A-9D9F-516ABDC7D1BF}"/>
                </a:ext>
              </a:extLst>
            </p:cNvPr>
            <p:cNvSpPr>
              <a:spLocks noChangeArrowheads="1"/>
            </p:cNvSpPr>
            <p:nvPr/>
          </p:nvSpPr>
          <p:spPr bwMode="auto">
            <a:xfrm>
              <a:off x="3382961" y="3709988"/>
              <a:ext cx="655638" cy="654050"/>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4592" tIns="82296" rIns="164592" bIns="82296" numCol="1" anchor="t" anchorCtr="0" compatLnSpc="1">
              <a:prstTxWarp prst="textNoShape">
                <a:avLst/>
              </a:prstTxWarp>
            </a:bodyPr>
            <a:lstStyle/>
            <a:p>
              <a:endParaRPr lang="en-US" sz="11160"/>
            </a:p>
          </p:txBody>
        </p:sp>
        <p:sp>
          <p:nvSpPr>
            <p:cNvPr id="27" name="Oval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C3BDFAE-9DAA-47C6-8906-811851810E9E}"/>
                </a:ext>
              </a:extLst>
            </p:cNvPr>
            <p:cNvSpPr>
              <a:spLocks noChangeArrowheads="1"/>
            </p:cNvSpPr>
            <p:nvPr/>
          </p:nvSpPr>
          <p:spPr bwMode="auto">
            <a:xfrm>
              <a:off x="3382962" y="3709989"/>
              <a:ext cx="655638" cy="654050"/>
            </a:xfrm>
            <a:prstGeom prst="ellipse">
              <a:avLst/>
            </a:prstGeom>
            <a:noFill/>
            <a:ln w="30163"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64592" tIns="82296" rIns="164592" bIns="82296" numCol="1" anchor="t" anchorCtr="0" compatLnSpc="1">
              <a:prstTxWarp prst="textNoShape">
                <a:avLst/>
              </a:prstTxWarp>
            </a:bodyPr>
            <a:lstStyle/>
            <a:p>
              <a:endParaRPr lang="en-US" sz="11160"/>
            </a:p>
          </p:txBody>
        </p:sp>
        <p:sp>
          <p:nvSpPr>
            <p:cNvPr id="28" name="Freeform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A716767-1171-400C-981E-AB4E4B8892E4}"/>
                </a:ext>
              </a:extLst>
            </p:cNvPr>
            <p:cNvSpPr/>
            <p:nvPr/>
          </p:nvSpPr>
          <p:spPr bwMode="auto">
            <a:xfrm>
              <a:off x="3567113" y="3898900"/>
              <a:ext cx="287338" cy="280988"/>
            </a:xfrm>
            <a:custGeom>
              <a:avLst/>
              <a:gdLst>
                <a:gd name="T0" fmla="*/ 181 w 181"/>
                <a:gd name="T1" fmla="*/ 59 h 177"/>
                <a:gd name="T2" fmla="*/ 119 w 181"/>
                <a:gd name="T3" fmla="*/ 59 h 177"/>
                <a:gd name="T4" fmla="*/ 119 w 181"/>
                <a:gd name="T5" fmla="*/ 0 h 177"/>
                <a:gd name="T6" fmla="*/ 60 w 181"/>
                <a:gd name="T7" fmla="*/ 0 h 177"/>
                <a:gd name="T8" fmla="*/ 60 w 181"/>
                <a:gd name="T9" fmla="*/ 59 h 177"/>
                <a:gd name="T10" fmla="*/ 0 w 181"/>
                <a:gd name="T11" fmla="*/ 59 h 177"/>
                <a:gd name="T12" fmla="*/ 0 w 181"/>
                <a:gd name="T13" fmla="*/ 118 h 177"/>
                <a:gd name="T14" fmla="*/ 60 w 181"/>
                <a:gd name="T15" fmla="*/ 118 h 177"/>
                <a:gd name="T16" fmla="*/ 60 w 181"/>
                <a:gd name="T17" fmla="*/ 177 h 177"/>
                <a:gd name="T18" fmla="*/ 119 w 181"/>
                <a:gd name="T19" fmla="*/ 177 h 177"/>
                <a:gd name="T20" fmla="*/ 119 w 181"/>
                <a:gd name="T21" fmla="*/ 118 h 177"/>
                <a:gd name="T22" fmla="*/ 181 w 181"/>
                <a:gd name="T23" fmla="*/ 118 h 177"/>
                <a:gd name="T24" fmla="*/ 181 w 181"/>
                <a:gd name="T25" fmla="*/ 5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77">
                  <a:moveTo>
                    <a:pt x="181" y="59"/>
                  </a:moveTo>
                  <a:lnTo>
                    <a:pt x="119" y="59"/>
                  </a:lnTo>
                  <a:lnTo>
                    <a:pt x="119" y="0"/>
                  </a:lnTo>
                  <a:lnTo>
                    <a:pt x="60" y="0"/>
                  </a:lnTo>
                  <a:lnTo>
                    <a:pt x="60" y="59"/>
                  </a:lnTo>
                  <a:lnTo>
                    <a:pt x="0" y="59"/>
                  </a:lnTo>
                  <a:lnTo>
                    <a:pt x="0" y="118"/>
                  </a:lnTo>
                  <a:lnTo>
                    <a:pt x="60" y="118"/>
                  </a:lnTo>
                  <a:lnTo>
                    <a:pt x="60" y="177"/>
                  </a:lnTo>
                  <a:lnTo>
                    <a:pt x="119" y="177"/>
                  </a:lnTo>
                  <a:lnTo>
                    <a:pt x="119" y="118"/>
                  </a:lnTo>
                  <a:lnTo>
                    <a:pt x="181" y="118"/>
                  </a:lnTo>
                  <a:lnTo>
                    <a:pt x="181"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4592" tIns="82296" rIns="164592" bIns="82296" numCol="1" anchor="t" anchorCtr="0" compatLnSpc="1">
              <a:prstTxWarp prst="textNoShape">
                <a:avLst/>
              </a:prstTxWarp>
            </a:bodyPr>
            <a:lstStyle/>
            <a:p>
              <a:endParaRPr lang="en-US" sz="11160"/>
            </a:p>
          </p:txBody>
        </p:sp>
      </p:grpSp>
      <p:sp>
        <p:nvSpPr>
          <p:cNvPr id="29" name="TextBox 2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DA22C24-A81A-406B-9A33-EAF035A8339F}"/>
              </a:ext>
            </a:extLst>
          </p:cNvPr>
          <p:cNvSpPr txBox="1"/>
          <p:nvPr/>
        </p:nvSpPr>
        <p:spPr>
          <a:xfrm>
            <a:off x="4476626" y="3860030"/>
            <a:ext cx="1008503" cy="396240"/>
          </a:xfrm>
          <a:prstGeom prst="rect">
            <a:avLst/>
          </a:prstGeom>
          <a:noFill/>
        </p:spPr>
        <p:txBody>
          <a:bodyPr wrap="square" rtlCol="0">
            <a:spAutoFit/>
          </a:bodyPr>
          <a:lstStyle/>
          <a:p>
            <a:pPr algn="ctr"/>
            <a:r>
              <a:rPr lang="fr-FR" sz="1000" b="0" i="0" strike="noStrike" cap="none" spc="0" baseline="0">
                <a:solidFill>
                  <a:srgbClr val="595959"/>
                </a:solidFill>
                <a:effectLst/>
                <a:latin typeface="Calibri"/>
                <a:ea typeface="Calibri"/>
                <a:cs typeface="Calibri"/>
              </a:rPr>
              <a:t>Amélioration de la sécurité</a:t>
            </a:r>
          </a:p>
        </p:txBody>
      </p:sp>
      <p:sp>
        <p:nvSpPr>
          <p:cNvPr id="30" name="TextBox 2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2DF661D-A3FF-4CF5-9CF6-89999E4F7BDD}"/>
              </a:ext>
            </a:extLst>
          </p:cNvPr>
          <p:cNvSpPr txBox="1"/>
          <p:nvPr/>
        </p:nvSpPr>
        <p:spPr>
          <a:xfrm>
            <a:off x="4381878" y="1766331"/>
            <a:ext cx="4544365" cy="369332"/>
          </a:xfrm>
          <a:prstGeom prst="rect">
            <a:avLst/>
          </a:prstGeom>
          <a:solidFill>
            <a:schemeClr val="bg1">
              <a:lumMod val="85000"/>
            </a:schemeClr>
          </a:solidFill>
          <a:ln w="19050">
            <a:solidFill>
              <a:srgbClr val="009AC7"/>
            </a:solidFill>
          </a:ln>
        </p:spPr>
        <p:txBody>
          <a:bodyPr wrap="square" lIns="91440" tIns="45720" rIns="91440" bIns="45720" rtlCol="0" anchor="ctr">
            <a:spAutoFit/>
          </a:bodyPr>
          <a:lstStyle/>
          <a:p>
            <a:pPr algn="ctr"/>
            <a:r>
              <a:rPr lang="fr-FR" b="1" i="0" strike="noStrike" cap="none" spc="0" baseline="0" dirty="0">
                <a:solidFill>
                  <a:srgbClr val="009AC7"/>
                </a:solidFill>
                <a:effectLst/>
                <a:latin typeface="Calibri"/>
                <a:ea typeface="Calibri"/>
                <a:cs typeface="Calibri"/>
              </a:rPr>
              <a:t>par rapport aux batteries traditionnelles</a:t>
            </a:r>
          </a:p>
        </p:txBody>
      </p:sp>
      <p:pic>
        <p:nvPicPr>
          <p:cNvPr id="31" name="Picture 3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613FFA7-DB8A-4991-8423-518B0F8301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47029" y="3531279"/>
            <a:ext cx="352615" cy="354942"/>
          </a:xfrm>
          <a:prstGeom prst="rect">
            <a:avLst/>
          </a:prstGeom>
        </p:spPr>
      </p:pic>
      <p:sp>
        <p:nvSpPr>
          <p:cNvPr id="32" name="TextBox 3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7975EDE-98CE-4505-A860-8AF3AF98E8C9}"/>
              </a:ext>
            </a:extLst>
          </p:cNvPr>
          <p:cNvSpPr txBox="1"/>
          <p:nvPr/>
        </p:nvSpPr>
        <p:spPr>
          <a:xfrm>
            <a:off x="1968746" y="3858659"/>
            <a:ext cx="1109182" cy="548640"/>
          </a:xfrm>
          <a:prstGeom prst="rect">
            <a:avLst/>
          </a:prstGeom>
          <a:noFill/>
        </p:spPr>
        <p:txBody>
          <a:bodyPr wrap="square" rtlCol="0">
            <a:spAutoFit/>
          </a:bodyPr>
          <a:lstStyle/>
          <a:p>
            <a:pPr algn="ctr"/>
            <a:r>
              <a:rPr lang="fr-FR" sz="1000" b="0" i="0" strike="noStrike" cap="none" spc="0" baseline="0" dirty="0">
                <a:solidFill>
                  <a:srgbClr val="595959"/>
                </a:solidFill>
                <a:effectLst/>
                <a:latin typeface="Calibri"/>
                <a:ea typeface="Calibri"/>
                <a:cs typeface="Calibri"/>
              </a:rPr>
              <a:t>Qualité de l’air intérieur améliorée</a:t>
            </a:r>
          </a:p>
        </p:txBody>
      </p:sp>
      <p:pic>
        <p:nvPicPr>
          <p:cNvPr id="33" name="Picture 3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58D4555-A81B-4ACE-9DD6-C08B333D0E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47393" y="2678819"/>
            <a:ext cx="348798" cy="348798"/>
          </a:xfrm>
          <a:prstGeom prst="ellipse">
            <a:avLst/>
          </a:prstGeom>
        </p:spPr>
      </p:pic>
      <p:sp>
        <p:nvSpPr>
          <p:cNvPr id="34" name="TextBox 3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EFB8D33-160F-4CD2-B785-974AB819BD48}"/>
              </a:ext>
            </a:extLst>
          </p:cNvPr>
          <p:cNvSpPr txBox="1"/>
          <p:nvPr/>
        </p:nvSpPr>
        <p:spPr>
          <a:xfrm>
            <a:off x="772949" y="3045237"/>
            <a:ext cx="1297686" cy="400110"/>
          </a:xfrm>
          <a:prstGeom prst="rect">
            <a:avLst/>
          </a:prstGeom>
          <a:noFill/>
        </p:spPr>
        <p:txBody>
          <a:bodyPr wrap="square" rtlCol="0">
            <a:spAutoFit/>
          </a:bodyPr>
          <a:lstStyle/>
          <a:p>
            <a:pPr algn="ctr"/>
            <a:r>
              <a:rPr lang="fr-FR" sz="1000" dirty="0">
                <a:solidFill>
                  <a:srgbClr val="595959"/>
                </a:solidFill>
                <a:latin typeface="Calibri"/>
                <a:cs typeface="Calibri"/>
              </a:rPr>
              <a:t>Élimine les coûts de l'énergie fossile</a:t>
            </a:r>
            <a:endParaRPr lang="fr-FR" sz="1000" b="0" i="0" strike="noStrike" cap="none" spc="0" baseline="0" dirty="0">
              <a:solidFill>
                <a:srgbClr val="595959"/>
              </a:solidFill>
              <a:effectLst/>
              <a:latin typeface="Calibri"/>
              <a:ea typeface="Calibri"/>
              <a:cs typeface="Calibri"/>
            </a:endParaRPr>
          </a:p>
        </p:txBody>
      </p:sp>
      <p:sp>
        <p:nvSpPr>
          <p:cNvPr id="35" name="TextBox 3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35DEFCE-591D-4D46-A176-18F1E3FBCCEB}"/>
              </a:ext>
            </a:extLst>
          </p:cNvPr>
          <p:cNvSpPr txBox="1"/>
          <p:nvPr/>
        </p:nvSpPr>
        <p:spPr>
          <a:xfrm>
            <a:off x="867201" y="3860030"/>
            <a:ext cx="1109183" cy="548640"/>
          </a:xfrm>
          <a:prstGeom prst="rect">
            <a:avLst/>
          </a:prstGeom>
          <a:noFill/>
        </p:spPr>
        <p:txBody>
          <a:bodyPr wrap="square" rtlCol="0">
            <a:spAutoFit/>
          </a:bodyPr>
          <a:lstStyle/>
          <a:p>
            <a:pPr algn="ctr"/>
            <a:r>
              <a:rPr lang="fr-FR" sz="1000" b="0" i="0" strike="noStrike" cap="none" spc="0" baseline="0">
                <a:solidFill>
                  <a:srgbClr val="595959"/>
                </a:solidFill>
                <a:effectLst/>
                <a:latin typeface="Calibri"/>
                <a:ea typeface="Calibri"/>
                <a:cs typeface="Calibri"/>
              </a:rPr>
              <a:t>Coûts d’exploitation réduits</a:t>
            </a:r>
          </a:p>
        </p:txBody>
      </p:sp>
      <p:pic>
        <p:nvPicPr>
          <p:cNvPr id="36" name="Picture 3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5D76185-F6D7-4860-9A60-8DB0C7F9F43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46622" y="3533580"/>
            <a:ext cx="350341" cy="350341"/>
          </a:xfrm>
          <a:prstGeom prst="rect">
            <a:avLst/>
          </a:prstGeom>
        </p:spPr>
      </p:pic>
      <p:grpSp>
        <p:nvGrpSpPr>
          <p:cNvPr id="37" name="Group 3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E6E06CC-7E35-49F6-A7EA-15773EB86971}"/>
              </a:ext>
            </a:extLst>
          </p:cNvPr>
          <p:cNvGrpSpPr>
            <a:grpSpLocks noChangeAspect="1"/>
          </p:cNvGrpSpPr>
          <p:nvPr/>
        </p:nvGrpSpPr>
        <p:grpSpPr>
          <a:xfrm>
            <a:off x="2336139" y="2666475"/>
            <a:ext cx="374394" cy="373487"/>
            <a:chOff x="3382961" y="3709988"/>
            <a:chExt cx="655639" cy="654051"/>
          </a:xfrm>
        </p:grpSpPr>
        <p:sp>
          <p:nvSpPr>
            <p:cNvPr id="38" name="Oval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DD9E0C5-B086-401A-A014-55CC85038EE8}"/>
                </a:ext>
              </a:extLst>
            </p:cNvPr>
            <p:cNvSpPr>
              <a:spLocks noChangeArrowheads="1"/>
            </p:cNvSpPr>
            <p:nvPr/>
          </p:nvSpPr>
          <p:spPr bwMode="auto">
            <a:xfrm>
              <a:off x="3382961" y="3709988"/>
              <a:ext cx="655638" cy="654050"/>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4592" tIns="82296" rIns="164592" bIns="82296" numCol="1" anchor="t" anchorCtr="0" compatLnSpc="1">
              <a:prstTxWarp prst="textNoShape">
                <a:avLst/>
              </a:prstTxWarp>
            </a:bodyPr>
            <a:lstStyle/>
            <a:p>
              <a:endParaRPr lang="en-US" sz="11160"/>
            </a:p>
          </p:txBody>
        </p:sp>
        <p:sp>
          <p:nvSpPr>
            <p:cNvPr id="39" name="Oval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C6004C2-254E-4A5B-94DB-374D6848B374}"/>
                </a:ext>
              </a:extLst>
            </p:cNvPr>
            <p:cNvSpPr>
              <a:spLocks noChangeArrowheads="1"/>
            </p:cNvSpPr>
            <p:nvPr/>
          </p:nvSpPr>
          <p:spPr bwMode="auto">
            <a:xfrm>
              <a:off x="3382962" y="3709989"/>
              <a:ext cx="655638" cy="654050"/>
            </a:xfrm>
            <a:prstGeom prst="ellipse">
              <a:avLst/>
            </a:prstGeom>
            <a:noFill/>
            <a:ln w="30163"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64592" tIns="82296" rIns="164592" bIns="82296" numCol="1" anchor="t" anchorCtr="0" compatLnSpc="1">
              <a:prstTxWarp prst="textNoShape">
                <a:avLst/>
              </a:prstTxWarp>
            </a:bodyPr>
            <a:lstStyle/>
            <a:p>
              <a:endParaRPr lang="en-US" sz="11160"/>
            </a:p>
          </p:txBody>
        </p:sp>
        <p:sp>
          <p:nvSpPr>
            <p:cNvPr id="40" name="Freeform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53C5DC5-AB10-4147-B5F9-2D4F1C86A1B4}"/>
                </a:ext>
              </a:extLst>
            </p:cNvPr>
            <p:cNvSpPr/>
            <p:nvPr/>
          </p:nvSpPr>
          <p:spPr bwMode="auto">
            <a:xfrm>
              <a:off x="3567113" y="3898900"/>
              <a:ext cx="287338" cy="280988"/>
            </a:xfrm>
            <a:custGeom>
              <a:avLst/>
              <a:gdLst>
                <a:gd name="T0" fmla="*/ 181 w 181"/>
                <a:gd name="T1" fmla="*/ 59 h 177"/>
                <a:gd name="T2" fmla="*/ 119 w 181"/>
                <a:gd name="T3" fmla="*/ 59 h 177"/>
                <a:gd name="T4" fmla="*/ 119 w 181"/>
                <a:gd name="T5" fmla="*/ 0 h 177"/>
                <a:gd name="T6" fmla="*/ 60 w 181"/>
                <a:gd name="T7" fmla="*/ 0 h 177"/>
                <a:gd name="T8" fmla="*/ 60 w 181"/>
                <a:gd name="T9" fmla="*/ 59 h 177"/>
                <a:gd name="T10" fmla="*/ 0 w 181"/>
                <a:gd name="T11" fmla="*/ 59 h 177"/>
                <a:gd name="T12" fmla="*/ 0 w 181"/>
                <a:gd name="T13" fmla="*/ 118 h 177"/>
                <a:gd name="T14" fmla="*/ 60 w 181"/>
                <a:gd name="T15" fmla="*/ 118 h 177"/>
                <a:gd name="T16" fmla="*/ 60 w 181"/>
                <a:gd name="T17" fmla="*/ 177 h 177"/>
                <a:gd name="T18" fmla="*/ 119 w 181"/>
                <a:gd name="T19" fmla="*/ 177 h 177"/>
                <a:gd name="T20" fmla="*/ 119 w 181"/>
                <a:gd name="T21" fmla="*/ 118 h 177"/>
                <a:gd name="T22" fmla="*/ 181 w 181"/>
                <a:gd name="T23" fmla="*/ 118 h 177"/>
                <a:gd name="T24" fmla="*/ 181 w 181"/>
                <a:gd name="T25" fmla="*/ 5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77">
                  <a:moveTo>
                    <a:pt x="181" y="59"/>
                  </a:moveTo>
                  <a:lnTo>
                    <a:pt x="119" y="59"/>
                  </a:lnTo>
                  <a:lnTo>
                    <a:pt x="119" y="0"/>
                  </a:lnTo>
                  <a:lnTo>
                    <a:pt x="60" y="0"/>
                  </a:lnTo>
                  <a:lnTo>
                    <a:pt x="60" y="59"/>
                  </a:lnTo>
                  <a:lnTo>
                    <a:pt x="0" y="59"/>
                  </a:lnTo>
                  <a:lnTo>
                    <a:pt x="0" y="118"/>
                  </a:lnTo>
                  <a:lnTo>
                    <a:pt x="60" y="118"/>
                  </a:lnTo>
                  <a:lnTo>
                    <a:pt x="60" y="177"/>
                  </a:lnTo>
                  <a:lnTo>
                    <a:pt x="119" y="177"/>
                  </a:lnTo>
                  <a:lnTo>
                    <a:pt x="119" y="118"/>
                  </a:lnTo>
                  <a:lnTo>
                    <a:pt x="181" y="118"/>
                  </a:lnTo>
                  <a:lnTo>
                    <a:pt x="181"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4592" tIns="82296" rIns="164592" bIns="82296" numCol="1" anchor="t" anchorCtr="0" compatLnSpc="1">
              <a:prstTxWarp prst="textNoShape">
                <a:avLst/>
              </a:prstTxWarp>
            </a:bodyPr>
            <a:lstStyle/>
            <a:p>
              <a:endParaRPr lang="en-US" sz="11160"/>
            </a:p>
          </p:txBody>
        </p:sp>
      </p:grpSp>
      <p:sp>
        <p:nvSpPr>
          <p:cNvPr id="41" name="TextBox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0122639-DED7-4A8F-B62C-2F4F5B14BEEB}"/>
              </a:ext>
            </a:extLst>
          </p:cNvPr>
          <p:cNvSpPr txBox="1"/>
          <p:nvPr/>
        </p:nvSpPr>
        <p:spPr>
          <a:xfrm>
            <a:off x="1968745" y="3005624"/>
            <a:ext cx="1109183" cy="396240"/>
          </a:xfrm>
          <a:prstGeom prst="rect">
            <a:avLst/>
          </a:prstGeom>
          <a:noFill/>
        </p:spPr>
        <p:txBody>
          <a:bodyPr wrap="square" rtlCol="0">
            <a:spAutoFit/>
          </a:bodyPr>
          <a:lstStyle/>
          <a:p>
            <a:pPr algn="ctr"/>
            <a:r>
              <a:rPr lang="fr-FR" sz="1000" b="0" i="0" strike="noStrike" cap="none" spc="0" baseline="0">
                <a:solidFill>
                  <a:srgbClr val="595959"/>
                </a:solidFill>
                <a:effectLst/>
                <a:latin typeface="Calibri"/>
                <a:ea typeface="Calibri"/>
                <a:cs typeface="Calibri"/>
              </a:rPr>
              <a:t>Amélioration de la sécurité</a:t>
            </a:r>
          </a:p>
        </p:txBody>
      </p:sp>
      <p:sp>
        <p:nvSpPr>
          <p:cNvPr id="42" name="TextBox 4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2D9F3BB-82C5-4B0B-9EDE-392D9D00D953}"/>
              </a:ext>
            </a:extLst>
          </p:cNvPr>
          <p:cNvSpPr txBox="1"/>
          <p:nvPr/>
        </p:nvSpPr>
        <p:spPr>
          <a:xfrm>
            <a:off x="215416" y="1730259"/>
            <a:ext cx="3830675" cy="430887"/>
          </a:xfrm>
          <a:prstGeom prst="rect">
            <a:avLst/>
          </a:prstGeom>
          <a:solidFill>
            <a:schemeClr val="bg1">
              <a:lumMod val="85000"/>
            </a:schemeClr>
          </a:solidFill>
          <a:ln w="19050">
            <a:solidFill>
              <a:srgbClr val="009AC7"/>
            </a:solidFill>
          </a:ln>
        </p:spPr>
        <p:txBody>
          <a:bodyPr wrap="square" lIns="91440" tIns="45720" rIns="91440" bIns="45720" rtlCol="0" anchor="ctr">
            <a:spAutoFit/>
          </a:bodyPr>
          <a:lstStyle/>
          <a:p>
            <a:pPr algn="ctr"/>
            <a:r>
              <a:rPr lang="fr-FR" sz="2200" b="1" i="0" strike="noStrike" cap="none" spc="0" baseline="0" dirty="0">
                <a:solidFill>
                  <a:srgbClr val="009AC7"/>
                </a:solidFill>
                <a:effectLst/>
                <a:latin typeface="Calibri"/>
                <a:ea typeface="Calibri"/>
                <a:cs typeface="Calibri"/>
              </a:rPr>
              <a:t>vs GPL/carburant diesel</a:t>
            </a:r>
          </a:p>
        </p:txBody>
      </p:sp>
      <p:sp>
        <p:nvSpPr>
          <p:cNvPr id="2" name="Rectang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1F2DF82-EDE2-4A2F-9576-22043F1205D6}"/>
              </a:ext>
            </a:extLst>
          </p:cNvPr>
          <p:cNvSpPr/>
          <p:nvPr/>
        </p:nvSpPr>
        <p:spPr>
          <a:xfrm>
            <a:off x="215416" y="2208996"/>
            <a:ext cx="3830675" cy="233057"/>
          </a:xfrm>
          <a:prstGeom prst="rect">
            <a:avLst/>
          </a:prstGeom>
          <a:solidFill>
            <a:srgbClr val="009AC7"/>
          </a:solidFill>
          <a:ln w="19050">
            <a:solidFill>
              <a:srgbClr val="009A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89C14A1-40CF-4ED9-B1B3-253C19A16337}"/>
              </a:ext>
            </a:extLst>
          </p:cNvPr>
          <p:cNvSpPr txBox="1"/>
          <p:nvPr/>
        </p:nvSpPr>
        <p:spPr>
          <a:xfrm>
            <a:off x="227216" y="2171749"/>
            <a:ext cx="3833015" cy="276999"/>
          </a:xfrm>
          <a:prstGeom prst="rect">
            <a:avLst/>
          </a:prstGeom>
          <a:noFill/>
        </p:spPr>
        <p:txBody>
          <a:bodyPr wrap="square" rtlCol="0">
            <a:spAutoFit/>
          </a:bodyPr>
          <a:lstStyle/>
          <a:p>
            <a:pPr algn="ctr"/>
            <a:r>
              <a:rPr lang="fr-FR" sz="1200" b="0" i="1" strike="noStrike" cap="none" spc="0" baseline="0" dirty="0">
                <a:solidFill>
                  <a:srgbClr val="D9D9D9"/>
                </a:solidFill>
                <a:effectLst/>
                <a:latin typeface="Calibri"/>
                <a:ea typeface="Calibri"/>
                <a:cs typeface="Calibri"/>
              </a:rPr>
              <a:t>Fournit un ROI (retour sur investissement) client positif</a:t>
            </a:r>
          </a:p>
        </p:txBody>
      </p:sp>
      <p:sp>
        <p:nvSpPr>
          <p:cNvPr id="49" name="Rectangle 4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AEB0D6D-B2A0-4BFA-9D84-729FD5E94B3D}"/>
              </a:ext>
            </a:extLst>
          </p:cNvPr>
          <p:cNvSpPr/>
          <p:nvPr/>
        </p:nvSpPr>
        <p:spPr>
          <a:xfrm>
            <a:off x="4383593" y="2208996"/>
            <a:ext cx="4542650" cy="233057"/>
          </a:xfrm>
          <a:prstGeom prst="rect">
            <a:avLst/>
          </a:prstGeom>
          <a:solidFill>
            <a:srgbClr val="009AC7"/>
          </a:solidFill>
          <a:ln w="19050">
            <a:solidFill>
              <a:srgbClr val="009A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94C8909-13CD-4922-8E9F-4A4D1BF59561}"/>
              </a:ext>
            </a:extLst>
          </p:cNvPr>
          <p:cNvSpPr txBox="1"/>
          <p:nvPr/>
        </p:nvSpPr>
        <p:spPr>
          <a:xfrm>
            <a:off x="4381878" y="2155144"/>
            <a:ext cx="4542650" cy="335280"/>
          </a:xfrm>
          <a:prstGeom prst="rect">
            <a:avLst/>
          </a:prstGeom>
          <a:noFill/>
        </p:spPr>
        <p:txBody>
          <a:bodyPr wrap="square" rtlCol="0">
            <a:spAutoFit/>
          </a:bodyPr>
          <a:lstStyle/>
          <a:p>
            <a:pPr algn="ctr"/>
            <a:r>
              <a:rPr lang="fr-FR" sz="1600" b="0" i="1" strike="noStrike" cap="none" spc="0" baseline="0">
                <a:solidFill>
                  <a:srgbClr val="D9D9D9"/>
                </a:solidFill>
                <a:effectLst/>
                <a:latin typeface="Calibri"/>
                <a:ea typeface="Calibri"/>
                <a:cs typeface="Calibri"/>
              </a:rPr>
              <a:t>Offre une excellente valeur ajoutée</a:t>
            </a:r>
          </a:p>
        </p:txBody>
      </p:sp>
      <p:sp>
        <p:nvSpPr>
          <p:cNvPr id="3" name="Rectang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67DD91C-A3E8-4446-8380-D5E5F2C01769}"/>
              </a:ext>
            </a:extLst>
          </p:cNvPr>
          <p:cNvSpPr/>
          <p:nvPr/>
        </p:nvSpPr>
        <p:spPr>
          <a:xfrm>
            <a:off x="217757" y="2442052"/>
            <a:ext cx="3830675" cy="4237421"/>
          </a:xfrm>
          <a:prstGeom prst="rect">
            <a:avLst/>
          </a:prstGeom>
          <a:noFill/>
          <a:ln w="19050">
            <a:solidFill>
              <a:srgbClr val="009A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4D1AA29-BC87-4F92-A1E7-C15F9F651CAC}"/>
              </a:ext>
            </a:extLst>
          </p:cNvPr>
          <p:cNvSpPr/>
          <p:nvPr/>
        </p:nvSpPr>
        <p:spPr>
          <a:xfrm>
            <a:off x="4380271" y="2442052"/>
            <a:ext cx="4545972" cy="4237421"/>
          </a:xfrm>
          <a:prstGeom prst="rect">
            <a:avLst/>
          </a:prstGeom>
          <a:noFill/>
          <a:ln w="19050">
            <a:solidFill>
              <a:srgbClr val="009A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EAADB63-1FE1-4539-876A-2A15EF288047}"/>
              </a:ext>
            </a:extLst>
          </p:cNvPr>
          <p:cNvSpPr/>
          <p:nvPr/>
        </p:nvSpPr>
        <p:spPr>
          <a:xfrm>
            <a:off x="296092" y="4704919"/>
            <a:ext cx="3764139" cy="1938992"/>
          </a:xfrm>
          <a:prstGeom prst="rect">
            <a:avLst/>
          </a:prstGeom>
        </p:spPr>
        <p:txBody>
          <a:bodyPr wrap="square">
            <a:spAutoFit/>
          </a:bodyPr>
          <a:lstStyle/>
          <a:p>
            <a:pPr>
              <a:spcBef>
                <a:spcPts val="1200"/>
              </a:spcBef>
            </a:pPr>
            <a:r>
              <a:rPr lang="fr-FR" sz="1000" b="1" i="0" strike="noStrike" cap="none" spc="0" baseline="0" dirty="0">
                <a:solidFill>
                  <a:srgbClr val="009AC7"/>
                </a:solidFill>
                <a:effectLst/>
                <a:latin typeface="Calibri"/>
                <a:ea typeface="Calibri"/>
                <a:cs typeface="Calibri"/>
              </a:rPr>
              <a:t>Temps de fonctionnement amélioré : </a:t>
            </a:r>
            <a:r>
              <a:rPr lang="fr-FR" sz="1000" b="0" i="0" strike="noStrike" cap="none" spc="0" baseline="0" dirty="0">
                <a:solidFill>
                  <a:srgbClr val="595959"/>
                </a:solidFill>
                <a:effectLst/>
                <a:latin typeface="Calibri"/>
                <a:ea typeface="Calibri"/>
                <a:cs typeface="Calibri"/>
              </a:rPr>
              <a:t>Nettoyage à plein temps sans remplissage/remplacement du réservoir de carburant</a:t>
            </a:r>
            <a:endParaRPr lang="en-US" sz="1000" b="1" dirty="0">
              <a:solidFill>
                <a:schemeClr val="accent1"/>
              </a:solidFill>
            </a:endParaRPr>
          </a:p>
          <a:p>
            <a:pPr>
              <a:spcBef>
                <a:spcPts val="1200"/>
              </a:spcBef>
            </a:pPr>
            <a:r>
              <a:rPr lang="fr-FR" sz="1000" b="1" i="0" strike="noStrike" cap="none" spc="0" baseline="0" dirty="0">
                <a:solidFill>
                  <a:srgbClr val="009AC7"/>
                </a:solidFill>
                <a:effectLst/>
                <a:latin typeface="Calibri"/>
                <a:ea typeface="Calibri"/>
                <a:cs typeface="Calibri"/>
              </a:rPr>
              <a:t>Sécurité renforcée : </a:t>
            </a:r>
            <a:r>
              <a:rPr lang="fr-FR" sz="1000" b="0" i="0" strike="noStrike" cap="none" spc="0" baseline="0" dirty="0">
                <a:solidFill>
                  <a:srgbClr val="595959"/>
                </a:solidFill>
                <a:effectLst/>
                <a:latin typeface="Calibri"/>
                <a:ea typeface="Calibri"/>
                <a:cs typeface="Calibri"/>
              </a:rPr>
              <a:t>Zéro émission de carburant, aucun carburant inflammable sur place et niveaux sonores de </a:t>
            </a:r>
            <a:r>
              <a:rPr lang="fr-FR" sz="1000" b="0" i="0" strike="noStrike" cap="none" spc="0" baseline="0" dirty="0" err="1">
                <a:solidFill>
                  <a:srgbClr val="595959"/>
                </a:solidFill>
                <a:effectLst/>
                <a:latin typeface="Calibri"/>
                <a:ea typeface="Calibri"/>
                <a:cs typeface="Calibri"/>
              </a:rPr>
              <a:t>dBa</a:t>
            </a:r>
            <a:r>
              <a:rPr lang="fr-FR" sz="1000" b="0" i="0" strike="noStrike" cap="none" spc="0" baseline="0" dirty="0">
                <a:solidFill>
                  <a:srgbClr val="595959"/>
                </a:solidFill>
                <a:effectLst/>
                <a:latin typeface="Calibri"/>
                <a:ea typeface="Calibri"/>
                <a:cs typeface="Calibri"/>
              </a:rPr>
              <a:t> plus faibles</a:t>
            </a:r>
            <a:endParaRPr lang="en-US" sz="1000" b="1" dirty="0">
              <a:solidFill>
                <a:schemeClr val="accent1"/>
              </a:solidFill>
            </a:endParaRPr>
          </a:p>
          <a:p>
            <a:pPr>
              <a:spcBef>
                <a:spcPts val="1200"/>
              </a:spcBef>
            </a:pPr>
            <a:r>
              <a:rPr lang="fr-FR" sz="1000" b="1" i="0" strike="noStrike" cap="none" spc="0" baseline="0" dirty="0">
                <a:solidFill>
                  <a:srgbClr val="009AC7"/>
                </a:solidFill>
                <a:effectLst/>
                <a:latin typeface="Calibri"/>
                <a:ea typeface="Calibri"/>
                <a:cs typeface="Calibri"/>
              </a:rPr>
              <a:t>Réduction des coûts : </a:t>
            </a:r>
            <a:r>
              <a:rPr lang="fr-FR" sz="1000" b="0" i="0" strike="noStrike" cap="none" spc="0" baseline="0" dirty="0">
                <a:solidFill>
                  <a:srgbClr val="595959"/>
                </a:solidFill>
                <a:effectLst/>
                <a:latin typeface="Calibri"/>
                <a:ea typeface="Calibri"/>
                <a:cs typeface="Calibri"/>
              </a:rPr>
              <a:t>Aucun entretien du moteur, ni de coûts de carburant, de stockage du carburant, ou d’approvisionnement en atelier et une réduction significative des coûts de formation </a:t>
            </a:r>
          </a:p>
          <a:p>
            <a:pPr>
              <a:spcBef>
                <a:spcPts val="1200"/>
              </a:spcBef>
            </a:pPr>
            <a:r>
              <a:rPr lang="fr-FR" sz="1000" b="1" i="0" strike="noStrike" cap="none" spc="0" baseline="0" dirty="0">
                <a:solidFill>
                  <a:srgbClr val="009AC7"/>
                </a:solidFill>
                <a:effectLst/>
                <a:latin typeface="Calibri"/>
                <a:ea typeface="Calibri"/>
                <a:cs typeface="Calibri"/>
              </a:rPr>
              <a:t>Nettoyage durable : </a:t>
            </a:r>
            <a:r>
              <a:rPr lang="fr-FR" sz="1000" b="0" i="0" strike="noStrike" cap="none" spc="0" baseline="0" dirty="0">
                <a:solidFill>
                  <a:srgbClr val="595959"/>
                </a:solidFill>
                <a:effectLst/>
                <a:latin typeface="Calibri"/>
                <a:ea typeface="Calibri"/>
                <a:cs typeface="Calibri"/>
              </a:rPr>
              <a:t>Élimine la dépendance aux ressources naturelles non renouvelables</a:t>
            </a:r>
          </a:p>
        </p:txBody>
      </p:sp>
      <p:sp>
        <p:nvSpPr>
          <p:cNvPr id="7" name="Rectangle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54BCED0-8C63-482F-A417-ED9A738F55AB}"/>
              </a:ext>
            </a:extLst>
          </p:cNvPr>
          <p:cNvSpPr/>
          <p:nvPr/>
        </p:nvSpPr>
        <p:spPr>
          <a:xfrm>
            <a:off x="4409061" y="4740481"/>
            <a:ext cx="4532458" cy="1938992"/>
          </a:xfrm>
          <a:prstGeom prst="rect">
            <a:avLst/>
          </a:prstGeom>
        </p:spPr>
        <p:txBody>
          <a:bodyPr wrap="square" lIns="91440" tIns="45720" rIns="91440" bIns="45720" anchor="t">
            <a:spAutoFit/>
          </a:bodyPr>
          <a:lstStyle/>
          <a:p>
            <a:pPr>
              <a:spcBef>
                <a:spcPts val="1200"/>
              </a:spcBef>
            </a:pPr>
            <a:r>
              <a:rPr lang="fr-FR" sz="1000" b="1" i="0" strike="noStrike" cap="none" spc="0" baseline="0" dirty="0">
                <a:solidFill>
                  <a:srgbClr val="009AC7"/>
                </a:solidFill>
                <a:effectLst/>
                <a:latin typeface="Calibri"/>
                <a:ea typeface="Calibri"/>
                <a:cs typeface="Calibri"/>
              </a:rPr>
              <a:t>Temps de fonctionnement amélioré : </a:t>
            </a:r>
            <a:r>
              <a:rPr lang="fr-FR" sz="1000" b="0" i="0" strike="noStrike" cap="none" spc="0" baseline="0" dirty="0">
                <a:solidFill>
                  <a:srgbClr val="595959"/>
                </a:solidFill>
                <a:effectLst/>
                <a:latin typeface="Calibri"/>
                <a:ea typeface="Calibri"/>
                <a:cs typeface="Calibri"/>
              </a:rPr>
              <a:t>Longue durée de vie, charge plus rapide avec une longue durée de vie, des durées d’exécution plus longues et une charge partielle pour minimiser le temps d’inactivité</a:t>
            </a:r>
          </a:p>
          <a:p>
            <a:pPr>
              <a:spcBef>
                <a:spcPts val="1200"/>
              </a:spcBef>
            </a:pPr>
            <a:r>
              <a:rPr lang="fr-FR" sz="1000" b="1" i="0" strike="noStrike" cap="none" spc="0" baseline="0" dirty="0">
                <a:solidFill>
                  <a:srgbClr val="009AC7"/>
                </a:solidFill>
                <a:effectLst/>
                <a:latin typeface="Calibri"/>
                <a:ea typeface="Calibri"/>
                <a:cs typeface="Calibri"/>
              </a:rPr>
              <a:t>Sécurité renforcée : </a:t>
            </a:r>
            <a:r>
              <a:rPr lang="fr-FR" sz="1000" b="0" i="0" strike="noStrike" cap="none" spc="0" baseline="0" dirty="0">
                <a:solidFill>
                  <a:srgbClr val="595959"/>
                </a:solidFill>
                <a:effectLst/>
                <a:latin typeface="Calibri"/>
                <a:ea typeface="Calibri"/>
                <a:cs typeface="Calibri"/>
              </a:rPr>
              <a:t>Aucun risque de rencontrer de l’acide de batterie et aucun gaz nocif produit pendant le chargement</a:t>
            </a:r>
            <a:endParaRPr lang="en-US" sz="1000" b="1" dirty="0">
              <a:solidFill>
                <a:schemeClr val="accent1"/>
              </a:solidFill>
            </a:endParaRPr>
          </a:p>
          <a:p>
            <a:pPr>
              <a:spcBef>
                <a:spcPts val="1200"/>
              </a:spcBef>
            </a:pPr>
            <a:r>
              <a:rPr lang="fr-FR" sz="1000" b="1" i="0" strike="noStrike" cap="none" spc="0" baseline="0" dirty="0">
                <a:solidFill>
                  <a:srgbClr val="009AC7"/>
                </a:solidFill>
                <a:effectLst/>
                <a:latin typeface="Calibri"/>
                <a:ea typeface="Calibri"/>
                <a:cs typeface="Calibri"/>
              </a:rPr>
              <a:t>Faibles coûts d’exploitation : </a:t>
            </a:r>
            <a:r>
              <a:rPr lang="fr-FR" sz="1000" b="0" i="0" strike="noStrike" cap="none" spc="0" baseline="0" dirty="0">
                <a:solidFill>
                  <a:srgbClr val="595959"/>
                </a:solidFill>
                <a:effectLst/>
                <a:latin typeface="Calibri"/>
                <a:ea typeface="Calibri"/>
                <a:cs typeface="Calibri"/>
              </a:rPr>
              <a:t>Aucun remplacement de batterie, aucun remplissage de batterie, des coûts de charge inférieurs et une formation minimale requise</a:t>
            </a:r>
            <a:endParaRPr lang="en-US" sz="1000" b="1" dirty="0">
              <a:solidFill>
                <a:schemeClr val="tx1">
                  <a:lumMod val="65000"/>
                  <a:lumOff val="35000"/>
                </a:schemeClr>
              </a:solidFill>
              <a:latin typeface="Calibri"/>
              <a:cs typeface="Arial"/>
            </a:endParaRPr>
          </a:p>
          <a:p>
            <a:pPr>
              <a:spcBef>
                <a:spcPts val="1200"/>
              </a:spcBef>
            </a:pPr>
            <a:r>
              <a:rPr lang="fr-FR" sz="1000" b="1" i="0" strike="noStrike" cap="none" spc="0" baseline="0" dirty="0">
                <a:solidFill>
                  <a:srgbClr val="009AC7"/>
                </a:solidFill>
                <a:effectLst/>
                <a:latin typeface="Calibri"/>
                <a:ea typeface="Calibri"/>
                <a:cs typeface="Calibri"/>
              </a:rPr>
              <a:t>Informations </a:t>
            </a:r>
            <a:r>
              <a:rPr lang="fr-FR" sz="1000" b="1" i="0" strike="noStrike" cap="none" spc="0" baseline="0" dirty="0" smtClean="0">
                <a:solidFill>
                  <a:srgbClr val="009AC7"/>
                </a:solidFill>
                <a:effectLst/>
                <a:latin typeface="Calibri"/>
                <a:ea typeface="Calibri"/>
                <a:cs typeface="Calibri"/>
              </a:rPr>
              <a:t>: </a:t>
            </a:r>
            <a:r>
              <a:rPr lang="fr-FR" sz="1000" b="0" i="0" strike="noStrike" cap="none" spc="0" baseline="0" dirty="0" smtClean="0">
                <a:solidFill>
                  <a:srgbClr val="595959"/>
                </a:solidFill>
                <a:effectLst/>
                <a:latin typeface="Calibri"/>
                <a:ea typeface="Calibri"/>
                <a:cs typeface="Calibri"/>
              </a:rPr>
              <a:t>Communique </a:t>
            </a:r>
            <a:r>
              <a:rPr lang="fr-FR" sz="1000" b="0" i="0" strike="noStrike" cap="none" spc="0" baseline="0" dirty="0">
                <a:solidFill>
                  <a:srgbClr val="595959"/>
                </a:solidFill>
                <a:effectLst/>
                <a:latin typeface="Calibri"/>
                <a:ea typeface="Calibri"/>
                <a:cs typeface="Calibri"/>
              </a:rPr>
              <a:t>en continue les données à la machine pour optimiser la sécurité, les performances, la productivité et la longévité</a:t>
            </a:r>
          </a:p>
        </p:txBody>
      </p:sp>
      <p:pic>
        <p:nvPicPr>
          <p:cNvPr id="8" name="Picture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0EA24AE-3E59-46AC-AE10-00A22E631E08}"/>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Lst>
          </a:blip>
          <a:stretch>
            <a:fillRect/>
          </a:stretch>
        </p:blipFill>
        <p:spPr>
          <a:xfrm>
            <a:off x="7042830" y="2678184"/>
            <a:ext cx="350068" cy="350068"/>
          </a:xfrm>
          <a:prstGeom prst="rect">
            <a:avLst/>
          </a:prstGeom>
        </p:spPr>
      </p:pic>
      <p:pic>
        <p:nvPicPr>
          <p:cNvPr id="14" name="Picture 1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A6DDB63-829A-494C-9B97-82F9208A564E}"/>
              </a:ext>
            </a:extLst>
          </p:cNvPr>
          <p:cNvPicPr>
            <a:picLocks noChangeAspect="1"/>
          </p:cNvPicPr>
          <p:nvPr/>
        </p:nvPicPr>
        <p:blipFill>
          <a:blip r:embed="rId8">
            <a:clrChange>
              <a:clrFrom>
                <a:srgbClr val="FFFFFF"/>
              </a:clrFrom>
              <a:clrTo>
                <a:srgbClr val="FFFFFF">
                  <a:alpha val="0"/>
                </a:srgbClr>
              </a:clrTo>
            </a:clrChange>
            <a:duotone>
              <a:prstClr val="black"/>
              <a:schemeClr val="accent5">
                <a:tint val="45000"/>
                <a:satMod val="400000"/>
              </a:schemeClr>
            </a:duotone>
          </a:blip>
          <a:srcRect l="21599" t="22180" r="22252" b="17460"/>
          <a:stretch>
            <a:fillRect/>
          </a:stretch>
        </p:blipFill>
        <p:spPr>
          <a:xfrm>
            <a:off x="7047743" y="3525870"/>
            <a:ext cx="340242" cy="365760"/>
          </a:xfrm>
          <a:prstGeom prst="rect">
            <a:avLst/>
          </a:prstGeom>
        </p:spPr>
      </p:pic>
      <p:pic>
        <p:nvPicPr>
          <p:cNvPr id="51" name="Picture 5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C7AFA69-CCEB-44F5-93CC-E9B2091D58F6}"/>
              </a:ext>
            </a:extLst>
          </p:cNvPr>
          <p:cNvPicPr>
            <a:picLocks noChangeAspect="1"/>
          </p:cNvPicPr>
          <p:nvPr/>
        </p:nvPicPr>
        <p:blipFill>
          <a:blip r:embed="rId9"/>
          <a:stretch>
            <a:fillRect/>
          </a:stretch>
        </p:blipFill>
        <p:spPr>
          <a:xfrm>
            <a:off x="4807170" y="2679511"/>
            <a:ext cx="347415" cy="347415"/>
          </a:xfrm>
          <a:prstGeom prst="rect">
            <a:avLst/>
          </a:prstGeom>
        </p:spPr>
      </p:pic>
      <p:pic>
        <p:nvPicPr>
          <p:cNvPr id="1026" name="Picture 2" descr="Vehicle Maintenance - Maintenance Management System Icon Transparent PNG -  510x511 - Free Download on NicePNG">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96DDDDB-CBE5-4EA2-8671-571D57F2550E}"/>
              </a:ext>
            </a:extLst>
          </p:cNvPr>
          <p:cNvPicPr>
            <a:picLocks noChangeAspect="1" noChangeArrowheads="1"/>
          </p:cNvPicPr>
          <p:nvPr/>
        </p:nvPicPr>
        <p:blipFill>
          <a:blip r:embed="rId10">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7476" t="4661" r="17910" b="5689"/>
          <a:stretch>
            <a:fillRect/>
          </a:stretch>
        </p:blipFill>
        <p:spPr bwMode="auto">
          <a:xfrm>
            <a:off x="5910514" y="3525870"/>
            <a:ext cx="365761"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A130CBB-A319-4C0A-A201-CEEAA23A8793}"/>
              </a:ext>
            </a:extLst>
          </p:cNvPr>
          <p:cNvPicPr>
            <a:picLocks noChangeAspect="1" noChangeArrowheads="1"/>
          </p:cNvPicPr>
          <p:nvPr/>
        </p:nvPicPr>
        <p:blipFill>
          <a:blip r:embed="rId11" cstate="print">
            <a:duotone>
              <a:schemeClr val="accent5">
                <a:shade val="45000"/>
                <a:satMod val="135000"/>
              </a:schemeClr>
              <a:prstClr val="white"/>
            </a:duotone>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5916561" y="2676385"/>
            <a:ext cx="353667" cy="35366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1F0B5D4-4A58-4A4E-903D-90B8FDEF629A}"/>
              </a:ext>
            </a:extLst>
          </p:cNvPr>
          <p:cNvPicPr>
            <a:picLocks noChangeAspect="1"/>
          </p:cNvPicPr>
          <p:nvPr/>
        </p:nvPicPr>
        <p:blipFill>
          <a:blip r:embed="rId13">
            <a:duotone>
              <a:schemeClr val="accent5">
                <a:shade val="45000"/>
                <a:satMod val="135000"/>
              </a:schemeClr>
              <a:prstClr val="white"/>
            </a:duotone>
          </a:blip>
          <a:stretch>
            <a:fillRect/>
          </a:stretch>
        </p:blipFill>
        <p:spPr>
          <a:xfrm>
            <a:off x="8139610" y="2678806"/>
            <a:ext cx="348825" cy="348825"/>
          </a:xfrm>
          <a:prstGeom prst="rect">
            <a:avLst/>
          </a:prstGeom>
        </p:spPr>
      </p:pic>
      <p:pic>
        <p:nvPicPr>
          <p:cNvPr id="1034" name="Picture 10" descr="KID smART | Education Through Imagination | New Orleans Non-Profit">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718F664-F526-4BF7-AA11-F0A3C744CBC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8141972" y="3536700"/>
            <a:ext cx="344100" cy="34410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A021F37-4D24-482E-9F09-C20011010BAC}"/>
              </a:ext>
            </a:extLst>
          </p:cNvPr>
          <p:cNvSpPr txBox="1"/>
          <p:nvPr/>
        </p:nvSpPr>
        <p:spPr>
          <a:xfrm>
            <a:off x="7783093" y="3913756"/>
            <a:ext cx="966126" cy="246221"/>
          </a:xfrm>
          <a:prstGeom prst="rect">
            <a:avLst/>
          </a:prstGeom>
          <a:noFill/>
        </p:spPr>
        <p:txBody>
          <a:bodyPr wrap="square" rtlCol="0">
            <a:spAutoFit/>
          </a:bodyPr>
          <a:lstStyle/>
          <a:p>
            <a:pPr algn="ctr"/>
            <a:r>
              <a:rPr lang="fr-FR" sz="1000" b="0" i="0" strike="noStrike" cap="none" spc="0" baseline="0" dirty="0">
                <a:solidFill>
                  <a:srgbClr val="595959"/>
                </a:solidFill>
                <a:effectLst/>
                <a:latin typeface="Calibri"/>
                <a:ea typeface="Calibri"/>
                <a:cs typeface="Calibri"/>
              </a:rPr>
              <a:t>Informations</a:t>
            </a:r>
          </a:p>
        </p:txBody>
      </p:sp>
      <p:sp>
        <p:nvSpPr>
          <p:cNvPr id="52" name="TextBox 5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103A926-E1BE-4DA9-AD35-30D9FA409025}"/>
              </a:ext>
            </a:extLst>
          </p:cNvPr>
          <p:cNvSpPr txBox="1"/>
          <p:nvPr/>
        </p:nvSpPr>
        <p:spPr>
          <a:xfrm>
            <a:off x="4402851" y="3000070"/>
            <a:ext cx="1186612" cy="553998"/>
          </a:xfrm>
          <a:prstGeom prst="rect">
            <a:avLst/>
          </a:prstGeom>
          <a:noFill/>
        </p:spPr>
        <p:txBody>
          <a:bodyPr wrap="square" rtlCol="0">
            <a:spAutoFit/>
          </a:bodyPr>
          <a:lstStyle/>
          <a:p>
            <a:pPr algn="ctr"/>
            <a:r>
              <a:rPr lang="fr-FR" sz="1000" b="0" i="0" strike="noStrike" cap="none" spc="0" baseline="0" dirty="0">
                <a:solidFill>
                  <a:srgbClr val="595959"/>
                </a:solidFill>
                <a:effectLst/>
                <a:latin typeface="Calibri"/>
                <a:ea typeface="Calibri"/>
                <a:cs typeface="Calibri"/>
              </a:rPr>
              <a:t>Plus de 2 000 cycles de </a:t>
            </a:r>
            <a:r>
              <a:rPr sz="1000" dirty="0"/>
              <a:t/>
            </a:r>
            <a:br>
              <a:rPr sz="1000" dirty="0"/>
            </a:br>
            <a:r>
              <a:rPr lang="fr-FR" sz="1000" b="0" i="0" strike="noStrike" cap="none" spc="0" baseline="0" dirty="0">
                <a:solidFill>
                  <a:srgbClr val="595959"/>
                </a:solidFill>
                <a:effectLst/>
                <a:latin typeface="Calibri"/>
                <a:ea typeface="Calibri"/>
                <a:cs typeface="Calibri"/>
              </a:rPr>
              <a:t>charge</a:t>
            </a:r>
          </a:p>
        </p:txBody>
      </p:sp>
    </p:spTree>
    <p:extLst>
      <p:ext uri="{BB962C8B-B14F-4D97-AF65-F5344CB8AC3E}">
        <p14:creationId xmlns:p14="http://schemas.microsoft.com/office/powerpoint/2010/main" val="40237771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B92A7E3-2ED8-41E3-BC5F-84C78437331A}"/>
              </a:ext>
            </a:extLst>
          </p:cNvPr>
          <p:cNvSpPr>
            <a:spLocks noGrp="1"/>
          </p:cNvSpPr>
          <p:nvPr>
            <p:ph idx="1"/>
          </p:nvPr>
        </p:nvSpPr>
        <p:spPr>
          <a:xfrm>
            <a:off x="779417" y="1837509"/>
            <a:ext cx="8229600" cy="4641668"/>
          </a:xfrm>
        </p:spPr>
        <p:txBody>
          <a:bodyPr>
            <a:normAutofit fontScale="92500" lnSpcReduction="20000"/>
          </a:bodyPr>
          <a:lstStyle/>
          <a:p>
            <a:r>
              <a:rPr lang="fr-FR" sz="1800" b="1" i="0" strike="noStrike" cap="none" spc="0" baseline="0">
                <a:solidFill>
                  <a:srgbClr val="009AC7"/>
                </a:solidFill>
                <a:effectLst/>
                <a:latin typeface="Arial"/>
                <a:ea typeface="Arial"/>
                <a:cs typeface="Arial"/>
              </a:rPr>
              <a:t>Zéro entretien </a:t>
            </a:r>
            <a:r>
              <a:rPr lang="fr-FR" sz="1800" b="1" i="0" strike="noStrike" cap="none" spc="0" baseline="0">
                <a:solidFill>
                  <a:srgbClr val="595959"/>
                </a:solidFill>
                <a:effectLst/>
                <a:latin typeface="Arial"/>
                <a:ea typeface="Arial"/>
                <a:cs typeface="Arial"/>
              </a:rPr>
              <a:t>- </a:t>
            </a:r>
            <a:r>
              <a:rPr lang="fr-FR" sz="1800" b="0" i="0" strike="noStrike" cap="none" spc="0" baseline="0">
                <a:solidFill>
                  <a:srgbClr val="595959"/>
                </a:solidFill>
                <a:effectLst/>
                <a:latin typeface="Arial"/>
                <a:ea typeface="Arial"/>
                <a:cs typeface="Arial"/>
              </a:rPr>
              <a:t>Plus besoin de remplissage de batterie, d’entretien du moteur ou d’inquiétudes.</a:t>
            </a:r>
            <a:endParaRPr lang="en-US" sz="1600">
              <a:solidFill>
                <a:schemeClr val="tx1">
                  <a:lumMod val="65000"/>
                  <a:lumOff val="35000"/>
                </a:schemeClr>
              </a:solidFill>
            </a:endParaRPr>
          </a:p>
          <a:p>
            <a:pPr>
              <a:spcBef>
                <a:spcPts val="3600"/>
              </a:spcBef>
            </a:pPr>
            <a:r>
              <a:rPr lang="fr-FR" sz="1800" b="1" i="0" strike="noStrike" cap="none" spc="0" baseline="0">
                <a:solidFill>
                  <a:srgbClr val="009AC7"/>
                </a:solidFill>
                <a:effectLst/>
                <a:latin typeface="Arial"/>
                <a:ea typeface="Arial"/>
                <a:cs typeface="Arial"/>
              </a:rPr>
              <a:t>Productivité maximisée </a:t>
            </a:r>
            <a:r>
              <a:rPr lang="fr-FR" sz="1800" b="1" i="0" strike="noStrike" cap="none" spc="0" baseline="0">
                <a:solidFill>
                  <a:srgbClr val="595959"/>
                </a:solidFill>
                <a:effectLst/>
                <a:latin typeface="Arial"/>
                <a:ea typeface="Arial"/>
                <a:cs typeface="Arial"/>
              </a:rPr>
              <a:t>- </a:t>
            </a:r>
            <a:r>
              <a:rPr lang="fr-FR" sz="1800" b="0" i="0" strike="noStrike" cap="none" spc="0" baseline="0">
                <a:solidFill>
                  <a:srgbClr val="595959"/>
                </a:solidFill>
                <a:effectLst/>
                <a:latin typeface="Arial"/>
                <a:ea typeface="Arial"/>
                <a:cs typeface="Arial"/>
              </a:rPr>
              <a:t>Optimisez le temps de fonctionnement de l’équipement en passant plus de temps à nettoyer et moins de temps à gérer votre source d’alimentation.</a:t>
            </a:r>
          </a:p>
          <a:p>
            <a:pPr>
              <a:spcBef>
                <a:spcPts val="3600"/>
              </a:spcBef>
            </a:pPr>
            <a:r>
              <a:rPr lang="fr-FR" sz="1800" b="1" i="0" strike="noStrike" cap="none" spc="0" baseline="0">
                <a:solidFill>
                  <a:srgbClr val="009AC7"/>
                </a:solidFill>
                <a:effectLst/>
                <a:latin typeface="Arial"/>
                <a:ea typeface="Arial"/>
                <a:cs typeface="Arial"/>
              </a:rPr>
              <a:t>Longue durée de vie de la batterie </a:t>
            </a:r>
            <a:r>
              <a:rPr lang="fr-FR" sz="1800" b="1" i="0" strike="noStrike" cap="none" spc="0" baseline="0">
                <a:solidFill>
                  <a:srgbClr val="595959"/>
                </a:solidFill>
                <a:effectLst/>
                <a:latin typeface="Arial"/>
                <a:ea typeface="Arial"/>
                <a:cs typeface="Arial"/>
              </a:rPr>
              <a:t>-</a:t>
            </a:r>
            <a:r>
              <a:rPr lang="fr-FR" sz="1800" b="0" i="0" strike="noStrike" cap="none" spc="0" baseline="0">
                <a:solidFill>
                  <a:srgbClr val="595959"/>
                </a:solidFill>
                <a:effectLst/>
                <a:latin typeface="Arial"/>
                <a:ea typeface="Arial"/>
                <a:cs typeface="Arial"/>
              </a:rPr>
              <a:t> plus de 2 000 cycles de charge signifient moins de remplacements de batterie.</a:t>
            </a:r>
            <a:endParaRPr lang="en-US">
              <a:solidFill>
                <a:schemeClr val="tx1">
                  <a:lumMod val="65000"/>
                  <a:lumOff val="35000"/>
                </a:schemeClr>
              </a:solidFill>
            </a:endParaRPr>
          </a:p>
          <a:p>
            <a:pPr>
              <a:spcBef>
                <a:spcPts val="3600"/>
              </a:spcBef>
            </a:pPr>
            <a:r>
              <a:rPr lang="fr-FR" sz="1800" b="1" i="0" strike="noStrike" cap="none" spc="0" baseline="0">
                <a:solidFill>
                  <a:srgbClr val="009AC7"/>
                </a:solidFill>
                <a:effectLst/>
                <a:latin typeface="Arial"/>
                <a:ea typeface="Arial"/>
                <a:cs typeface="Arial"/>
              </a:rPr>
              <a:t>Fonctionnement simplifié </a:t>
            </a:r>
            <a:r>
              <a:rPr lang="fr-FR" sz="1800" b="1" i="0" strike="noStrike" cap="none" spc="0" baseline="0">
                <a:solidFill>
                  <a:srgbClr val="595959"/>
                </a:solidFill>
                <a:effectLst/>
                <a:latin typeface="Arial"/>
                <a:ea typeface="Arial"/>
                <a:cs typeface="Arial"/>
              </a:rPr>
              <a:t>- </a:t>
            </a:r>
            <a:r>
              <a:rPr lang="fr-FR" sz="1800" b="0" i="0" strike="noStrike" cap="none" spc="0" baseline="0">
                <a:solidFill>
                  <a:srgbClr val="595959"/>
                </a:solidFill>
                <a:effectLst/>
                <a:latin typeface="Arial"/>
                <a:ea typeface="Arial"/>
                <a:cs typeface="Arial"/>
              </a:rPr>
              <a:t>Pas besoin de former vos employés ou de leur enseigner des processus de charge compliqués, car le chargement « opportuniste » ne réduit pas la durée de vie de la batterie.</a:t>
            </a:r>
          </a:p>
          <a:p>
            <a:pPr>
              <a:spcBef>
                <a:spcPts val="3600"/>
              </a:spcBef>
            </a:pPr>
            <a:r>
              <a:rPr lang="fr-FR" sz="1800" b="1" i="0" strike="noStrike" cap="none" spc="0" baseline="0">
                <a:solidFill>
                  <a:srgbClr val="009AC7"/>
                </a:solidFill>
                <a:effectLst/>
                <a:latin typeface="Arial"/>
                <a:ea typeface="Arial"/>
                <a:cs typeface="Arial"/>
              </a:rPr>
              <a:t>Installations plus sûres </a:t>
            </a:r>
            <a:r>
              <a:rPr lang="fr-FR" sz="1800" b="1" i="0" strike="noStrike" cap="none" spc="0" baseline="0">
                <a:solidFill>
                  <a:srgbClr val="595959"/>
                </a:solidFill>
                <a:effectLst/>
                <a:latin typeface="Arial"/>
                <a:ea typeface="Arial"/>
                <a:cs typeface="Arial"/>
              </a:rPr>
              <a:t>- </a:t>
            </a:r>
            <a:r>
              <a:rPr lang="fr-FR" sz="1800" b="0" i="0" strike="noStrike" cap="none" spc="0" baseline="0">
                <a:solidFill>
                  <a:srgbClr val="595959"/>
                </a:solidFill>
                <a:effectLst/>
                <a:latin typeface="Arial"/>
                <a:ea typeface="Arial"/>
                <a:cs typeface="Arial"/>
              </a:rPr>
              <a:t>Améliorez la qualité de l’air intérieur et réduisez le risque d’accident en éliminant l’exposition aux carburants inflammables et à l’acide des batteries.</a:t>
            </a:r>
          </a:p>
        </p:txBody>
      </p:sp>
      <p:sp>
        <p:nvSpPr>
          <p:cNvPr id="3" name="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733D077-B95F-4DFF-8040-3147830AB076}"/>
              </a:ext>
            </a:extLst>
          </p:cNvPr>
          <p:cNvSpPr>
            <a:spLocks noGrp="1"/>
          </p:cNvSpPr>
          <p:nvPr>
            <p:ph type="title"/>
          </p:nvPr>
        </p:nvSpPr>
        <p:spPr/>
        <p:txBody>
          <a:bodyPr/>
          <a:lstStyle/>
          <a:p>
            <a:r>
              <a:rPr lang="fr-FR" sz="2400" b="0" i="0" strike="noStrike" cap="none" spc="0" baseline="0">
                <a:solidFill>
                  <a:srgbClr val="FFFFFF"/>
                </a:solidFill>
                <a:effectLst/>
                <a:latin typeface="Arial"/>
                <a:ea typeface="Arial"/>
                <a:cs typeface="Arial"/>
              </a:rPr>
              <a:t>Avantages du lithium-ion</a:t>
            </a:r>
          </a:p>
        </p:txBody>
      </p:sp>
      <p:pic>
        <p:nvPicPr>
          <p:cNvPr id="7" name="Picture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B139645-C36E-4E43-8D20-A75E09086C7F}"/>
              </a:ext>
            </a:extLst>
          </p:cNvPr>
          <p:cNvPicPr>
            <a:picLocks noChangeAspect="1"/>
          </p:cNvPicPr>
          <p:nvPr/>
        </p:nvPicPr>
        <p:blipFill>
          <a:blip r:embed="rId2"/>
          <a:stretch>
            <a:fillRect/>
          </a:stretch>
        </p:blipFill>
        <p:spPr>
          <a:xfrm>
            <a:off x="320552" y="1844040"/>
            <a:ext cx="358171" cy="358171"/>
          </a:xfrm>
          <a:prstGeom prst="rect">
            <a:avLst/>
          </a:prstGeom>
        </p:spPr>
      </p:pic>
      <p:pic>
        <p:nvPicPr>
          <p:cNvPr id="8" name="Picture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A74A219-11C1-4DE7-9711-11F5C3ED99A2}"/>
              </a:ext>
            </a:extLst>
          </p:cNvPr>
          <p:cNvPicPr>
            <a:picLocks noChangeAspect="1"/>
          </p:cNvPicPr>
          <p:nvPr/>
        </p:nvPicPr>
        <p:blipFill>
          <a:blip r:embed="rId3"/>
          <a:stretch>
            <a:fillRect/>
          </a:stretch>
        </p:blipFill>
        <p:spPr>
          <a:xfrm>
            <a:off x="320552" y="3842641"/>
            <a:ext cx="358171" cy="358171"/>
          </a:xfrm>
          <a:prstGeom prst="rect">
            <a:avLst/>
          </a:prstGeom>
        </p:spPr>
      </p:pic>
      <p:pic>
        <p:nvPicPr>
          <p:cNvPr id="9" name="Picture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A14C6CD-EB10-4CB5-89AE-69A31D77BA5C}"/>
              </a:ext>
            </a:extLst>
          </p:cNvPr>
          <p:cNvPicPr>
            <a:picLocks noChangeAspect="1"/>
          </p:cNvPicPr>
          <p:nvPr/>
        </p:nvPicPr>
        <p:blipFill>
          <a:blip r:embed="rId4"/>
          <a:stretch>
            <a:fillRect/>
          </a:stretch>
        </p:blipFill>
        <p:spPr>
          <a:xfrm>
            <a:off x="320552" y="4745297"/>
            <a:ext cx="358171" cy="358171"/>
          </a:xfrm>
          <a:prstGeom prst="rect">
            <a:avLst/>
          </a:prstGeom>
        </p:spPr>
      </p:pic>
      <p:pic>
        <p:nvPicPr>
          <p:cNvPr id="10" name="Picture 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E76E256-B5FE-4D8C-8716-552737799570}"/>
              </a:ext>
            </a:extLst>
          </p:cNvPr>
          <p:cNvPicPr>
            <a:picLocks noChangeAspect="1"/>
          </p:cNvPicPr>
          <p:nvPr/>
        </p:nvPicPr>
        <p:blipFill>
          <a:blip r:embed="rId5"/>
          <a:stretch>
            <a:fillRect/>
          </a:stretch>
        </p:blipFill>
        <p:spPr>
          <a:xfrm>
            <a:off x="320552" y="5767108"/>
            <a:ext cx="358171" cy="358171"/>
          </a:xfrm>
          <a:prstGeom prst="rect">
            <a:avLst/>
          </a:prstGeom>
        </p:spPr>
      </p:pic>
      <p:pic>
        <p:nvPicPr>
          <p:cNvPr id="11" name="Picture 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4976A25-07BD-4588-A50D-6A6039EA163C}"/>
              </a:ext>
            </a:extLst>
          </p:cNvPr>
          <p:cNvPicPr>
            <a:picLocks noChangeAspect="1"/>
          </p:cNvPicPr>
          <p:nvPr/>
        </p:nvPicPr>
        <p:blipFill>
          <a:blip r:embed="rId6"/>
          <a:stretch>
            <a:fillRect/>
          </a:stretch>
        </p:blipFill>
        <p:spPr>
          <a:xfrm>
            <a:off x="297413" y="2746696"/>
            <a:ext cx="365792" cy="358171"/>
          </a:xfrm>
          <a:prstGeom prst="rect">
            <a:avLst/>
          </a:prstGeom>
        </p:spPr>
      </p:pic>
    </p:spTree>
    <p:extLst>
      <p:ext uri="{BB962C8B-B14F-4D97-AF65-F5344CB8AC3E}">
        <p14:creationId xmlns:p14="http://schemas.microsoft.com/office/powerpoint/2010/main" val="214868636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7ECAD17-8F9F-496B-8A64-B88E43BD23EF}"/>
              </a:ext>
            </a:extLst>
          </p:cNvPr>
          <p:cNvSpPr>
            <a:spLocks noGrp="1"/>
          </p:cNvSpPr>
          <p:nvPr>
            <p:ph type="title"/>
          </p:nvPr>
        </p:nvSpPr>
        <p:spPr/>
        <p:txBody>
          <a:bodyPr/>
          <a:lstStyle/>
          <a:p>
            <a:r>
              <a:rPr lang="fr-FR" sz="2400" b="0" i="0" strike="noStrike" cap="none" spc="0" baseline="0">
                <a:solidFill>
                  <a:srgbClr val="FFFFFF"/>
                </a:solidFill>
                <a:effectLst/>
                <a:latin typeface="Arial"/>
                <a:ea typeface="Arial"/>
                <a:cs typeface="Arial"/>
              </a:rPr>
              <a:t>ANATOMIE DE LA BATTERIE</a:t>
            </a:r>
          </a:p>
        </p:txBody>
      </p:sp>
      <p:sp>
        <p:nvSpPr>
          <p:cNvPr id="24" name="TextBox 2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487D6D4-2E44-43D9-90D5-6582690AC4BA}"/>
              </a:ext>
            </a:extLst>
          </p:cNvPr>
          <p:cNvSpPr txBox="1"/>
          <p:nvPr/>
        </p:nvSpPr>
        <p:spPr>
          <a:xfrm>
            <a:off x="5745543" y="1763869"/>
            <a:ext cx="1652270" cy="365760"/>
          </a:xfrm>
          <a:prstGeom prst="rect">
            <a:avLst/>
          </a:prstGeom>
          <a:noFill/>
        </p:spPr>
        <p:txBody>
          <a:bodyPr wrap="square" rtlCol="0">
            <a:spAutoFit/>
          </a:bodyPr>
          <a:lstStyle/>
          <a:p>
            <a:r>
              <a:rPr lang="fr-FR" sz="1800" b="1" i="0" strike="noStrike" cap="none" spc="-5" baseline="0">
                <a:solidFill>
                  <a:srgbClr val="595959"/>
                </a:solidFill>
                <a:effectLst/>
                <a:latin typeface="Arial"/>
                <a:ea typeface="Arial"/>
                <a:cs typeface="Arial"/>
              </a:rPr>
              <a:t>Batterie 24 V</a:t>
            </a:r>
          </a:p>
        </p:txBody>
      </p:sp>
      <p:sp>
        <p:nvSpPr>
          <p:cNvPr id="25" name="TextBox 2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4395CE1-778F-463C-985D-4660922B8524}"/>
              </a:ext>
            </a:extLst>
          </p:cNvPr>
          <p:cNvSpPr txBox="1"/>
          <p:nvPr/>
        </p:nvSpPr>
        <p:spPr>
          <a:xfrm>
            <a:off x="5745543" y="4070649"/>
            <a:ext cx="1998143" cy="369332"/>
          </a:xfrm>
          <a:prstGeom prst="rect">
            <a:avLst/>
          </a:prstGeom>
          <a:noFill/>
        </p:spPr>
        <p:txBody>
          <a:bodyPr wrap="square" rtlCol="0">
            <a:spAutoFit/>
          </a:bodyPr>
          <a:lstStyle/>
          <a:p>
            <a:r>
              <a:rPr lang="fr-FR" sz="1800" b="1" i="0" strike="noStrike" cap="none" spc="-5" baseline="0" dirty="0">
                <a:solidFill>
                  <a:srgbClr val="595959"/>
                </a:solidFill>
                <a:effectLst/>
                <a:latin typeface="Arial"/>
                <a:ea typeface="Arial"/>
                <a:cs typeface="Arial"/>
              </a:rPr>
              <a:t>Batterie 36 V</a:t>
            </a:r>
          </a:p>
        </p:txBody>
      </p:sp>
      <p:grpSp>
        <p:nvGrpSpPr>
          <p:cNvPr id="49" name="Group 4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EFFA946-B1C1-4032-9F37-EA3A50B50BA3}"/>
              </a:ext>
            </a:extLst>
          </p:cNvPr>
          <p:cNvGrpSpPr/>
          <p:nvPr/>
        </p:nvGrpSpPr>
        <p:grpSpPr>
          <a:xfrm>
            <a:off x="6622783" y="4262400"/>
            <a:ext cx="1867530" cy="2072542"/>
            <a:chOff x="6622783" y="4262400"/>
            <a:chExt cx="1867530" cy="2072542"/>
          </a:xfrm>
        </p:grpSpPr>
        <p:pic>
          <p:nvPicPr>
            <p:cNvPr id="13" name="Picture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C50FD5F-5606-4588-9C18-D95FCE89B79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622783" y="4262400"/>
              <a:ext cx="1867530" cy="2072542"/>
            </a:xfrm>
            <a:prstGeom prst="rect">
              <a:avLst/>
            </a:prstGeom>
          </p:spPr>
        </p:pic>
        <p:sp>
          <p:nvSpPr>
            <p:cNvPr id="36" name="TextBox 3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A7893EC-F919-4723-BB7A-68B9223D7537}"/>
                </a:ext>
              </a:extLst>
            </p:cNvPr>
            <p:cNvSpPr txBox="1"/>
            <p:nvPr/>
          </p:nvSpPr>
          <p:spPr>
            <a:xfrm>
              <a:off x="7342743" y="4418656"/>
              <a:ext cx="137160" cy="213360"/>
            </a:xfrm>
            <a:prstGeom prst="flowChartOffpageConnector">
              <a:avLst/>
            </a:prstGeom>
            <a:solidFill>
              <a:schemeClr val="tx1"/>
            </a:solidFill>
          </p:spPr>
          <p:txBody>
            <a:bodyPr wrap="square" rtlCol="0" anchor="ctr">
              <a:spAutoFit/>
            </a:bodyPr>
            <a:lstStyle/>
            <a:p>
              <a:pPr algn="ctr"/>
              <a:r>
                <a:rPr lang="fr-FR" sz="800" b="1" i="0" strike="noStrike" cap="none" spc="0" baseline="0">
                  <a:solidFill>
                    <a:srgbClr val="FFFFFF"/>
                  </a:solidFill>
                  <a:effectLst/>
                  <a:latin typeface="Calibri"/>
                  <a:ea typeface="Calibri"/>
                  <a:cs typeface="Calibri"/>
                </a:rPr>
                <a:t>1</a:t>
              </a:r>
            </a:p>
          </p:txBody>
        </p:sp>
        <p:sp>
          <p:nvSpPr>
            <p:cNvPr id="38" name="TextBox 3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04A5E23-744A-4344-B0C3-C776702A1631}"/>
                </a:ext>
              </a:extLst>
            </p:cNvPr>
            <p:cNvSpPr txBox="1"/>
            <p:nvPr/>
          </p:nvSpPr>
          <p:spPr>
            <a:xfrm>
              <a:off x="7000943" y="4670942"/>
              <a:ext cx="137160" cy="213360"/>
            </a:xfrm>
            <a:prstGeom prst="flowChartOffpageConnector">
              <a:avLst/>
            </a:prstGeom>
            <a:solidFill>
              <a:schemeClr val="tx1"/>
            </a:solidFill>
          </p:spPr>
          <p:txBody>
            <a:bodyPr wrap="square" rtlCol="0" anchor="ctr">
              <a:spAutoFit/>
            </a:bodyPr>
            <a:lstStyle/>
            <a:p>
              <a:pPr algn="ctr"/>
              <a:r>
                <a:rPr lang="fr-FR" sz="800" b="1" i="0" strike="noStrike" cap="none" spc="0" baseline="0">
                  <a:solidFill>
                    <a:srgbClr val="FFFFFF"/>
                  </a:solidFill>
                  <a:effectLst/>
                  <a:latin typeface="Calibri"/>
                  <a:ea typeface="Calibri"/>
                  <a:cs typeface="Calibri"/>
                </a:rPr>
                <a:t>3</a:t>
              </a:r>
            </a:p>
          </p:txBody>
        </p:sp>
        <p:sp>
          <p:nvSpPr>
            <p:cNvPr id="39" name="TextBox 3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4F4B12A-D27D-4FA3-A350-4B53ABDD5017}"/>
                </a:ext>
              </a:extLst>
            </p:cNvPr>
            <p:cNvSpPr txBox="1"/>
            <p:nvPr/>
          </p:nvSpPr>
          <p:spPr>
            <a:xfrm>
              <a:off x="7556550" y="4483854"/>
              <a:ext cx="137160" cy="213360"/>
            </a:xfrm>
            <a:prstGeom prst="flowChartOffpageConnector">
              <a:avLst/>
            </a:prstGeom>
            <a:solidFill>
              <a:schemeClr val="tx1"/>
            </a:solidFill>
          </p:spPr>
          <p:txBody>
            <a:bodyPr wrap="square" rtlCol="0" anchor="ctr">
              <a:spAutoFit/>
            </a:bodyPr>
            <a:lstStyle/>
            <a:p>
              <a:pPr algn="ctr"/>
              <a:r>
                <a:rPr lang="fr-FR" sz="800" b="1" i="0" strike="noStrike" cap="none" spc="0" baseline="0">
                  <a:solidFill>
                    <a:srgbClr val="FFFFFF"/>
                  </a:solidFill>
                  <a:effectLst/>
                  <a:latin typeface="Calibri"/>
                  <a:ea typeface="Calibri"/>
                  <a:cs typeface="Calibri"/>
                </a:rPr>
                <a:t>2</a:t>
              </a:r>
            </a:p>
          </p:txBody>
        </p:sp>
        <p:sp>
          <p:nvSpPr>
            <p:cNvPr id="43" name="TextBox 4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98EE50F-FF73-4E3C-981F-3C6062D38F75}"/>
                </a:ext>
              </a:extLst>
            </p:cNvPr>
            <p:cNvSpPr txBox="1"/>
            <p:nvPr/>
          </p:nvSpPr>
          <p:spPr>
            <a:xfrm>
              <a:off x="7891532" y="4687731"/>
              <a:ext cx="137160" cy="213360"/>
            </a:xfrm>
            <a:prstGeom prst="flowChartOffpageConnector">
              <a:avLst/>
            </a:prstGeom>
            <a:solidFill>
              <a:schemeClr val="tx1"/>
            </a:solidFill>
          </p:spPr>
          <p:txBody>
            <a:bodyPr wrap="square" rtlCol="0" anchor="ctr">
              <a:spAutoFit/>
            </a:bodyPr>
            <a:lstStyle/>
            <a:p>
              <a:pPr algn="ctr"/>
              <a:r>
                <a:rPr lang="fr-FR" sz="800" b="1" i="0" strike="noStrike" cap="none" spc="0" baseline="0">
                  <a:solidFill>
                    <a:srgbClr val="FFFFFF"/>
                  </a:solidFill>
                  <a:effectLst/>
                  <a:latin typeface="Calibri"/>
                  <a:ea typeface="Calibri"/>
                  <a:cs typeface="Calibri"/>
                </a:rPr>
                <a:t>4</a:t>
              </a:r>
            </a:p>
          </p:txBody>
        </p:sp>
        <p:sp>
          <p:nvSpPr>
            <p:cNvPr id="44" name="TextBox 4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1C21617-50DA-4B59-81FD-1DA7B0C31326}"/>
                </a:ext>
              </a:extLst>
            </p:cNvPr>
            <p:cNvSpPr txBox="1"/>
            <p:nvPr/>
          </p:nvSpPr>
          <p:spPr>
            <a:xfrm>
              <a:off x="7317804" y="5339036"/>
              <a:ext cx="137160" cy="213360"/>
            </a:xfrm>
            <a:prstGeom prst="flowChartOffpageConnector">
              <a:avLst/>
            </a:prstGeom>
            <a:solidFill>
              <a:schemeClr val="tx1"/>
            </a:solidFill>
          </p:spPr>
          <p:txBody>
            <a:bodyPr wrap="square" rtlCol="0" anchor="ctr">
              <a:spAutoFit/>
            </a:bodyPr>
            <a:lstStyle/>
            <a:p>
              <a:pPr algn="ctr"/>
              <a:r>
                <a:rPr lang="fr-FR" sz="800" b="1" i="0" strike="noStrike" cap="none" spc="0" baseline="0">
                  <a:solidFill>
                    <a:srgbClr val="FFFFFF"/>
                  </a:solidFill>
                  <a:effectLst/>
                  <a:latin typeface="Calibri"/>
                  <a:ea typeface="Calibri"/>
                  <a:cs typeface="Calibri"/>
                </a:rPr>
                <a:t>5</a:t>
              </a:r>
            </a:p>
          </p:txBody>
        </p:sp>
      </p:grpSp>
      <p:grpSp>
        <p:nvGrpSpPr>
          <p:cNvPr id="48" name="Group 4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B0259E5-A6BE-4226-AE62-01B340CFE04D}"/>
              </a:ext>
            </a:extLst>
          </p:cNvPr>
          <p:cNvGrpSpPr/>
          <p:nvPr/>
        </p:nvGrpSpPr>
        <p:grpSpPr>
          <a:xfrm>
            <a:off x="6671432" y="1882131"/>
            <a:ext cx="1770232" cy="2072542"/>
            <a:chOff x="6671432" y="1882131"/>
            <a:chExt cx="1770232" cy="2072542"/>
          </a:xfrm>
        </p:grpSpPr>
        <p:pic>
          <p:nvPicPr>
            <p:cNvPr id="7" name="Picture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980ABB7-80C1-4366-BEA0-699369CF8A5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671432" y="1882131"/>
              <a:ext cx="1770232" cy="2072542"/>
            </a:xfrm>
            <a:prstGeom prst="rect">
              <a:avLst/>
            </a:prstGeom>
          </p:spPr>
        </p:pic>
        <p:sp>
          <p:nvSpPr>
            <p:cNvPr id="37" name="TextBox 3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94CEC2B-772C-4AE8-9784-F3CA0FA7AFF3}"/>
                </a:ext>
              </a:extLst>
            </p:cNvPr>
            <p:cNvSpPr txBox="1"/>
            <p:nvPr/>
          </p:nvSpPr>
          <p:spPr>
            <a:xfrm>
              <a:off x="7028201" y="2226225"/>
              <a:ext cx="137160" cy="213360"/>
            </a:xfrm>
            <a:prstGeom prst="flowChartOffpageConnector">
              <a:avLst/>
            </a:prstGeom>
            <a:solidFill>
              <a:schemeClr val="tx1"/>
            </a:solidFill>
          </p:spPr>
          <p:txBody>
            <a:bodyPr wrap="square" rtlCol="0" anchor="ctr">
              <a:spAutoFit/>
            </a:bodyPr>
            <a:lstStyle/>
            <a:p>
              <a:pPr algn="ctr"/>
              <a:r>
                <a:rPr lang="fr-FR" sz="800" b="1" i="0" strike="noStrike" cap="none" spc="0" baseline="0">
                  <a:solidFill>
                    <a:srgbClr val="FFFFFF"/>
                  </a:solidFill>
                  <a:effectLst/>
                  <a:latin typeface="Calibri"/>
                  <a:ea typeface="Calibri"/>
                  <a:cs typeface="Calibri"/>
                </a:rPr>
                <a:t>3</a:t>
              </a:r>
            </a:p>
          </p:txBody>
        </p:sp>
        <p:sp>
          <p:nvSpPr>
            <p:cNvPr id="40" name="TextBox 3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BB8D500-8402-4048-B3E3-AA3058084104}"/>
                </a:ext>
              </a:extLst>
            </p:cNvPr>
            <p:cNvSpPr txBox="1"/>
            <p:nvPr/>
          </p:nvSpPr>
          <p:spPr>
            <a:xfrm>
              <a:off x="7606526" y="2079751"/>
              <a:ext cx="137160" cy="213360"/>
            </a:xfrm>
            <a:prstGeom prst="flowChartOffpageConnector">
              <a:avLst/>
            </a:prstGeom>
            <a:solidFill>
              <a:schemeClr val="tx1"/>
            </a:solidFill>
          </p:spPr>
          <p:txBody>
            <a:bodyPr wrap="square" rtlCol="0" anchor="ctr">
              <a:spAutoFit/>
            </a:bodyPr>
            <a:lstStyle/>
            <a:p>
              <a:pPr algn="ctr"/>
              <a:r>
                <a:rPr lang="fr-FR" sz="800" b="1" i="0" strike="noStrike" cap="none" spc="0" baseline="0">
                  <a:solidFill>
                    <a:srgbClr val="FFFFFF"/>
                  </a:solidFill>
                  <a:effectLst/>
                  <a:latin typeface="Calibri"/>
                  <a:ea typeface="Calibri"/>
                  <a:cs typeface="Calibri"/>
                </a:rPr>
                <a:t>2</a:t>
              </a:r>
            </a:p>
          </p:txBody>
        </p:sp>
        <p:sp>
          <p:nvSpPr>
            <p:cNvPr id="41" name="TextBox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6186465-4341-4494-AA09-FAAA43EDEC6D}"/>
                </a:ext>
              </a:extLst>
            </p:cNvPr>
            <p:cNvSpPr txBox="1"/>
            <p:nvPr/>
          </p:nvSpPr>
          <p:spPr>
            <a:xfrm>
              <a:off x="7378477" y="2058088"/>
              <a:ext cx="137160" cy="213360"/>
            </a:xfrm>
            <a:prstGeom prst="flowChartOffpageConnector">
              <a:avLst/>
            </a:prstGeom>
            <a:solidFill>
              <a:schemeClr val="tx1"/>
            </a:solidFill>
          </p:spPr>
          <p:txBody>
            <a:bodyPr wrap="square" rtlCol="0" anchor="ctr">
              <a:spAutoFit/>
            </a:bodyPr>
            <a:lstStyle/>
            <a:p>
              <a:pPr algn="ctr"/>
              <a:r>
                <a:rPr lang="fr-FR" sz="800" b="1" i="0" strike="noStrike" cap="none" spc="0" baseline="0">
                  <a:solidFill>
                    <a:srgbClr val="FFFFFF"/>
                  </a:solidFill>
                  <a:effectLst/>
                  <a:latin typeface="Calibri"/>
                  <a:ea typeface="Calibri"/>
                  <a:cs typeface="Calibri"/>
                </a:rPr>
                <a:t>1</a:t>
              </a:r>
            </a:p>
          </p:txBody>
        </p:sp>
        <p:sp>
          <p:nvSpPr>
            <p:cNvPr id="42" name="TextBox 4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83D53F0-6CBC-4C51-958A-E230E5135B80}"/>
                </a:ext>
              </a:extLst>
            </p:cNvPr>
            <p:cNvSpPr txBox="1"/>
            <p:nvPr/>
          </p:nvSpPr>
          <p:spPr>
            <a:xfrm>
              <a:off x="7883343" y="2307463"/>
              <a:ext cx="137160" cy="213360"/>
            </a:xfrm>
            <a:prstGeom prst="flowChartOffpageConnector">
              <a:avLst/>
            </a:prstGeom>
            <a:solidFill>
              <a:schemeClr val="tx1"/>
            </a:solidFill>
          </p:spPr>
          <p:txBody>
            <a:bodyPr wrap="square" rtlCol="0" anchor="ctr">
              <a:spAutoFit/>
            </a:bodyPr>
            <a:lstStyle/>
            <a:p>
              <a:pPr algn="ctr"/>
              <a:r>
                <a:rPr lang="fr-FR" sz="800" b="1" i="0" strike="noStrike" cap="none" spc="0" baseline="0">
                  <a:solidFill>
                    <a:srgbClr val="FFFFFF"/>
                  </a:solidFill>
                  <a:effectLst/>
                  <a:latin typeface="Calibri"/>
                  <a:ea typeface="Calibri"/>
                  <a:cs typeface="Calibri"/>
                </a:rPr>
                <a:t>4</a:t>
              </a:r>
            </a:p>
          </p:txBody>
        </p:sp>
        <p:sp>
          <p:nvSpPr>
            <p:cNvPr id="45" name="TextBox 4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223E422-66E8-4F83-A738-5E6CB97B749C}"/>
                </a:ext>
              </a:extLst>
            </p:cNvPr>
            <p:cNvSpPr txBox="1"/>
            <p:nvPr/>
          </p:nvSpPr>
          <p:spPr>
            <a:xfrm>
              <a:off x="7556133" y="2998845"/>
              <a:ext cx="137160" cy="213360"/>
            </a:xfrm>
            <a:prstGeom prst="flowChartOffpageConnector">
              <a:avLst/>
            </a:prstGeom>
            <a:solidFill>
              <a:schemeClr val="tx1"/>
            </a:solidFill>
          </p:spPr>
          <p:txBody>
            <a:bodyPr wrap="square" rtlCol="0" anchor="ctr">
              <a:spAutoFit/>
            </a:bodyPr>
            <a:lstStyle/>
            <a:p>
              <a:pPr algn="ctr"/>
              <a:r>
                <a:rPr lang="fr-FR" sz="800" b="1" i="0" strike="noStrike" cap="none" spc="0" baseline="0">
                  <a:solidFill>
                    <a:srgbClr val="FFFFFF"/>
                  </a:solidFill>
                  <a:effectLst/>
                  <a:latin typeface="Calibri"/>
                  <a:ea typeface="Calibri"/>
                  <a:cs typeface="Calibri"/>
                </a:rPr>
                <a:t>5</a:t>
              </a:r>
            </a:p>
          </p:txBody>
        </p:sp>
      </p:grpSp>
      <p:sp>
        <p:nvSpPr>
          <p:cNvPr id="46" name="Rectangle 4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4D4D153-7F76-458F-BD8E-F7A032D3AEFF}"/>
              </a:ext>
            </a:extLst>
          </p:cNvPr>
          <p:cNvSpPr/>
          <p:nvPr/>
        </p:nvSpPr>
        <p:spPr>
          <a:xfrm>
            <a:off x="182879" y="1925747"/>
            <a:ext cx="5101042" cy="4893647"/>
          </a:xfrm>
          <a:prstGeom prst="rect">
            <a:avLst/>
          </a:prstGeom>
        </p:spPr>
        <p:txBody>
          <a:bodyPr wrap="square">
            <a:spAutoFit/>
          </a:bodyPr>
          <a:lstStyle/>
          <a:p>
            <a:pPr marL="519113" lvl="0" indent="-342900" eaLnBrk="0" fontAlgn="base" hangingPunct="0">
              <a:spcBef>
                <a:spcPts val="1800"/>
              </a:spcBef>
              <a:spcAft>
                <a:spcPct val="0"/>
              </a:spcAft>
              <a:buFont typeface="+mj-lt"/>
              <a:buAutoNum type="arabicPeriod"/>
              <a:defRPr/>
            </a:pPr>
            <a:r>
              <a:rPr lang="fr-FR" sz="1400" b="1" i="0" strike="noStrike" cap="none" spc="0" baseline="0" dirty="0">
                <a:solidFill>
                  <a:srgbClr val="009AC7"/>
                </a:solidFill>
                <a:effectLst/>
                <a:latin typeface="Arial"/>
                <a:ea typeface="Arial"/>
                <a:cs typeface="Arial"/>
              </a:rPr>
              <a:t>Indicateur d’état de charge de la batterie </a:t>
            </a:r>
            <a:r>
              <a:rPr lang="fr-FR" sz="1400" dirty="0">
                <a:solidFill>
                  <a:srgbClr val="595959"/>
                </a:solidFill>
                <a:latin typeface="Arial"/>
                <a:ea typeface="Arial"/>
                <a:cs typeface="Arial"/>
              </a:rPr>
              <a:t>Indique l’état de charge/décharge et l’état de défaut</a:t>
            </a:r>
          </a:p>
          <a:p>
            <a:pPr marL="519113" indent="-342900" eaLnBrk="0" fontAlgn="base" hangingPunct="0">
              <a:spcBef>
                <a:spcPts val="1800"/>
              </a:spcBef>
              <a:spcAft>
                <a:spcPct val="0"/>
              </a:spcAft>
              <a:buFont typeface="+mj-lt"/>
              <a:buAutoNum type="arabicPeriod"/>
              <a:defRPr/>
            </a:pPr>
            <a:r>
              <a:rPr lang="fr-FR" sz="1400" b="1" i="0" strike="noStrike" cap="none" spc="0" baseline="0" dirty="0">
                <a:solidFill>
                  <a:srgbClr val="009AC7"/>
                </a:solidFill>
                <a:effectLst/>
                <a:latin typeface="Arial"/>
                <a:ea typeface="Arial"/>
                <a:cs typeface="Arial"/>
              </a:rPr>
              <a:t>Connecteur de signal </a:t>
            </a:r>
            <a:r>
              <a:rPr lang="fr-FR" sz="1400" b="0" i="0" strike="noStrike" cap="none" spc="0" baseline="0" dirty="0">
                <a:solidFill>
                  <a:srgbClr val="595959"/>
                </a:solidFill>
                <a:effectLst/>
                <a:latin typeface="Arial"/>
                <a:ea typeface="Arial"/>
                <a:cs typeface="Arial"/>
              </a:rPr>
              <a:t>Communication intelligente entre les blocs-batteries et la machine</a:t>
            </a:r>
          </a:p>
          <a:p>
            <a:pPr marL="519113" lvl="0" indent="-342900" eaLnBrk="0" fontAlgn="base" hangingPunct="0">
              <a:spcBef>
                <a:spcPts val="1800"/>
              </a:spcBef>
              <a:spcAft>
                <a:spcPct val="0"/>
              </a:spcAft>
              <a:buFont typeface="+mj-lt"/>
              <a:buAutoNum type="arabicPeriod"/>
              <a:defRPr/>
            </a:pPr>
            <a:r>
              <a:rPr lang="fr-FR" sz="1400" b="1" i="0" strike="noStrike" cap="none" spc="0" baseline="0" dirty="0">
                <a:solidFill>
                  <a:srgbClr val="009AC7"/>
                </a:solidFill>
                <a:effectLst/>
                <a:latin typeface="Arial"/>
                <a:ea typeface="Arial"/>
                <a:cs typeface="Arial"/>
              </a:rPr>
              <a:t>Système de gestion de la batterie (</a:t>
            </a:r>
            <a:r>
              <a:rPr lang="fr-FR" sz="1400" b="1" i="0" strike="noStrike" cap="none" spc="0" baseline="0" dirty="0" err="1">
                <a:solidFill>
                  <a:srgbClr val="009AC7"/>
                </a:solidFill>
                <a:effectLst/>
                <a:latin typeface="Arial"/>
                <a:ea typeface="Arial"/>
                <a:cs typeface="Arial"/>
              </a:rPr>
              <a:t>BMS</a:t>
            </a:r>
            <a:r>
              <a:rPr lang="fr-FR" sz="1400" b="1" i="0" strike="noStrike" cap="none" spc="0" baseline="0" dirty="0">
                <a:solidFill>
                  <a:srgbClr val="009AC7"/>
                </a:solidFill>
                <a:effectLst/>
                <a:latin typeface="Arial"/>
                <a:ea typeface="Arial"/>
                <a:cs typeface="Arial"/>
              </a:rPr>
              <a:t>)</a:t>
            </a:r>
            <a:r>
              <a:rPr lang="fr-FR" sz="1400" b="0" i="0" strike="noStrike" cap="none" spc="0" baseline="0" dirty="0">
                <a:solidFill>
                  <a:srgbClr val="009AC7"/>
                </a:solidFill>
                <a:effectLst/>
                <a:latin typeface="Arial"/>
                <a:ea typeface="Arial"/>
                <a:cs typeface="Arial"/>
              </a:rPr>
              <a:t> </a:t>
            </a:r>
            <a:r>
              <a:rPr lang="fr-FR" sz="1400" b="0" i="0" strike="noStrike" cap="none" spc="0" baseline="0" dirty="0">
                <a:solidFill>
                  <a:srgbClr val="595959"/>
                </a:solidFill>
                <a:effectLst/>
                <a:latin typeface="Arial"/>
                <a:ea typeface="Arial"/>
                <a:cs typeface="Arial"/>
              </a:rPr>
              <a:t>Communication intelligente, protection et diagnostic de la machine pour une performance optimale et une longue durée de vie</a:t>
            </a:r>
          </a:p>
          <a:p>
            <a:pPr marL="519113" lvl="0" indent="-342900">
              <a:spcBef>
                <a:spcPts val="1800"/>
              </a:spcBef>
              <a:buFont typeface="+mj-lt"/>
              <a:buAutoNum type="arabicPeriod"/>
              <a:defRPr/>
            </a:pPr>
            <a:r>
              <a:rPr lang="fr-FR" sz="1400" b="1" dirty="0">
                <a:solidFill>
                  <a:srgbClr val="009AC7"/>
                </a:solidFill>
                <a:latin typeface="Arial"/>
                <a:ea typeface="Arial"/>
                <a:cs typeface="Arial"/>
              </a:rPr>
              <a:t>J</a:t>
            </a:r>
            <a:r>
              <a:rPr lang="fr-FR" sz="1400" b="1" dirty="0" smtClean="0">
                <a:solidFill>
                  <a:srgbClr val="009AC7"/>
                </a:solidFill>
                <a:latin typeface="Arial"/>
                <a:ea typeface="Arial"/>
                <a:cs typeface="Arial"/>
              </a:rPr>
              <a:t>oint </a:t>
            </a:r>
            <a:r>
              <a:rPr lang="fr-FR" sz="1400" b="1" dirty="0">
                <a:solidFill>
                  <a:srgbClr val="009AC7"/>
                </a:solidFill>
                <a:latin typeface="Arial"/>
                <a:ea typeface="Arial"/>
                <a:cs typeface="Arial"/>
              </a:rPr>
              <a:t>torique d'étanchéité  </a:t>
            </a:r>
            <a:r>
              <a:rPr lang="fr-FR" sz="1400" b="0" i="0" strike="noStrike" cap="none" spc="0" baseline="0" dirty="0">
                <a:solidFill>
                  <a:srgbClr val="595959"/>
                </a:solidFill>
                <a:effectLst/>
                <a:latin typeface="Arial"/>
                <a:ea typeface="Arial"/>
                <a:cs typeface="Arial"/>
              </a:rPr>
              <a:t>Indice de protection IP65 pour protéger la batterie contre la poussière et l’eau</a:t>
            </a:r>
          </a:p>
          <a:p>
            <a:pPr marL="519113" indent="-342900">
              <a:spcBef>
                <a:spcPts val="1800"/>
              </a:spcBef>
              <a:buFont typeface="+mj-lt"/>
              <a:buAutoNum type="arabicPeriod"/>
              <a:defRPr/>
            </a:pPr>
            <a:r>
              <a:rPr lang="fr-FR" sz="1400" b="1" i="0" strike="noStrike" cap="none" spc="0" baseline="0" dirty="0">
                <a:solidFill>
                  <a:srgbClr val="009AC7"/>
                </a:solidFill>
                <a:effectLst/>
                <a:latin typeface="Arial"/>
                <a:ea typeface="Arial"/>
                <a:cs typeface="Arial"/>
              </a:rPr>
              <a:t>Cellules lithium-ion</a:t>
            </a:r>
            <a:r>
              <a:rPr lang="fr-FR" sz="1400" b="0" i="0" strike="noStrike" cap="none" spc="0" baseline="0" dirty="0">
                <a:solidFill>
                  <a:srgbClr val="009AC7"/>
                </a:solidFill>
                <a:effectLst/>
                <a:latin typeface="Arial"/>
                <a:ea typeface="Arial"/>
                <a:cs typeface="Arial"/>
              </a:rPr>
              <a:t> </a:t>
            </a:r>
            <a:r>
              <a:rPr lang="fr-FR" sz="1400" b="0" i="0" strike="noStrike" cap="none" spc="0" baseline="0" dirty="0">
                <a:solidFill>
                  <a:srgbClr val="595959"/>
                </a:solidFill>
                <a:effectLst/>
                <a:latin typeface="Arial"/>
                <a:ea typeface="Arial"/>
                <a:cs typeface="Arial"/>
              </a:rPr>
              <a:t>Haute performance, fiable et sûr</a:t>
            </a:r>
          </a:p>
          <a:p>
            <a:pPr marL="914400" lvl="1" indent="-225425">
              <a:spcBef>
                <a:spcPct val="0"/>
              </a:spcBef>
              <a:buClr>
                <a:srgbClr val="009AC7"/>
              </a:buClr>
              <a:buFont typeface="Wingdings" panose="05000000000000000000" pitchFamily="2" charset="2"/>
              <a:buChar char="§"/>
              <a:defRPr/>
            </a:pPr>
            <a:r>
              <a:rPr lang="fr-FR" sz="1400" b="0" i="0" strike="noStrike" cap="none" spc="0" baseline="0" dirty="0">
                <a:solidFill>
                  <a:srgbClr val="595959"/>
                </a:solidFill>
                <a:effectLst/>
                <a:latin typeface="Arial"/>
                <a:ea typeface="Arial"/>
                <a:cs typeface="Arial"/>
              </a:rPr>
              <a:t>24 V – Phosphate de fer</a:t>
            </a:r>
          </a:p>
          <a:p>
            <a:pPr marL="914400" lvl="1" indent="-225425">
              <a:spcBef>
                <a:spcPct val="0"/>
              </a:spcBef>
              <a:buClr>
                <a:srgbClr val="009AC7"/>
              </a:buClr>
              <a:buFont typeface="Wingdings" panose="05000000000000000000" pitchFamily="2" charset="2"/>
              <a:buChar char="§"/>
              <a:defRPr/>
            </a:pPr>
            <a:r>
              <a:rPr lang="fr-FR" sz="1400" b="0" i="0" strike="noStrike" cap="none" spc="0" baseline="0" dirty="0">
                <a:solidFill>
                  <a:srgbClr val="595959"/>
                </a:solidFill>
                <a:effectLst/>
                <a:latin typeface="Arial"/>
                <a:ea typeface="Arial"/>
                <a:cs typeface="Arial"/>
              </a:rPr>
              <a:t>36 V – Aluminium cobalt nickel</a:t>
            </a:r>
          </a:p>
          <a:p>
            <a:pPr marL="1319212" lvl="2" indent="-285750">
              <a:spcBef>
                <a:spcPct val="0"/>
              </a:spcBef>
              <a:buClr>
                <a:srgbClr val="009AC7"/>
              </a:buClr>
              <a:buFont typeface="Arial" pitchFamily="34" charset="0"/>
              <a:buChar char="•"/>
              <a:defRPr/>
            </a:pPr>
            <a:r>
              <a:rPr lang="fr-FR" sz="1400" b="0" i="0" strike="noStrike" cap="none" spc="0" baseline="0" dirty="0">
                <a:solidFill>
                  <a:srgbClr val="595959"/>
                </a:solidFill>
                <a:effectLst/>
                <a:latin typeface="Arial"/>
                <a:ea typeface="Arial"/>
                <a:cs typeface="Arial"/>
              </a:rPr>
              <a:t>Plus d’énergie que le phosphate de fer</a:t>
            </a:r>
          </a:p>
          <a:p>
            <a:pPr marL="1319212" lvl="2" indent="-285750">
              <a:spcBef>
                <a:spcPct val="0"/>
              </a:spcBef>
              <a:buClr>
                <a:srgbClr val="009AC7"/>
              </a:buClr>
              <a:buFont typeface="Arial" pitchFamily="34" charset="0"/>
              <a:buChar char="•"/>
              <a:defRPr/>
            </a:pPr>
            <a:r>
              <a:rPr lang="fr-FR" sz="1400" b="1" i="0" strike="noStrike" cap="none" spc="0" baseline="0" dirty="0">
                <a:solidFill>
                  <a:srgbClr val="595959"/>
                </a:solidFill>
                <a:effectLst/>
                <a:latin typeface="Arial"/>
                <a:ea typeface="Arial"/>
                <a:cs typeface="Arial"/>
              </a:rPr>
              <a:t>30 % d’énergie et de puissance de pointe en </a:t>
            </a:r>
            <a:r>
              <a:rPr lang="fr-FR" sz="1400" b="1" i="0" strike="noStrike" cap="none" spc="0" baseline="0" dirty="0" smtClean="0">
                <a:solidFill>
                  <a:srgbClr val="595959"/>
                </a:solidFill>
                <a:effectLst/>
                <a:latin typeface="Arial"/>
                <a:ea typeface="Arial"/>
                <a:cs typeface="Arial"/>
              </a:rPr>
              <a:t>plus </a:t>
            </a:r>
            <a:r>
              <a:rPr lang="fr-FR" sz="1400" b="0" i="0" strike="noStrike" cap="none" spc="0" baseline="0" dirty="0" smtClean="0">
                <a:solidFill>
                  <a:srgbClr val="595959"/>
                </a:solidFill>
                <a:effectLst/>
                <a:latin typeface="Arial"/>
                <a:ea typeface="Arial"/>
                <a:cs typeface="Arial"/>
              </a:rPr>
              <a:t>pour </a:t>
            </a:r>
            <a:r>
              <a:rPr lang="fr-FR" sz="1400" b="0" i="0" strike="noStrike" cap="none" spc="0" baseline="0" dirty="0">
                <a:solidFill>
                  <a:srgbClr val="595959"/>
                </a:solidFill>
                <a:effectLst/>
                <a:latin typeface="Arial"/>
                <a:ea typeface="Arial"/>
                <a:cs typeface="Arial"/>
              </a:rPr>
              <a:t>répondre aux besoins en matière de rendement d’équipements de plus grande taille </a:t>
            </a:r>
          </a:p>
        </p:txBody>
      </p:sp>
    </p:spTree>
    <p:extLst>
      <p:ext uri="{BB962C8B-B14F-4D97-AF65-F5344CB8AC3E}">
        <p14:creationId xmlns:p14="http://schemas.microsoft.com/office/powerpoint/2010/main" val="37310296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B2BAF73-E9FF-4685-AF4F-345271E0369F}"/>
              </a:ext>
            </a:extLst>
          </p:cNvPr>
          <p:cNvSpPr txBox="1"/>
          <p:nvPr/>
        </p:nvSpPr>
        <p:spPr bwMode="auto">
          <a:xfrm>
            <a:off x="628650" y="986245"/>
            <a:ext cx="7886700" cy="51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a:cs typeface="Arial"/>
              </a:defRPr>
            </a:lvl2pPr>
            <a:lvl3pPr algn="l" rtl="0" eaLnBrk="0" fontAlgn="base" hangingPunct="0">
              <a:spcBef>
                <a:spcPct val="0"/>
              </a:spcBef>
              <a:spcAft>
                <a:spcPct val="0"/>
              </a:spcAft>
              <a:defRPr sz="2400">
                <a:solidFill>
                  <a:schemeClr val="bg1"/>
                </a:solidFill>
                <a:latin typeface="Arial"/>
                <a:cs typeface="Arial"/>
              </a:defRPr>
            </a:lvl3pPr>
            <a:lvl4pPr algn="l" rtl="0" eaLnBrk="0" fontAlgn="base" hangingPunct="0">
              <a:spcBef>
                <a:spcPct val="0"/>
              </a:spcBef>
              <a:spcAft>
                <a:spcPct val="0"/>
              </a:spcAft>
              <a:defRPr sz="2400">
                <a:solidFill>
                  <a:schemeClr val="bg1"/>
                </a:solidFill>
                <a:latin typeface="Arial"/>
                <a:cs typeface="Arial"/>
              </a:defRPr>
            </a:lvl4pPr>
            <a:lvl5pPr algn="l" rtl="0" eaLnBrk="0" fontAlgn="base" hangingPunct="0">
              <a:spcBef>
                <a:spcPct val="0"/>
              </a:spcBef>
              <a:spcAft>
                <a:spcPct val="0"/>
              </a:spcAft>
              <a:defRPr sz="2400">
                <a:solidFill>
                  <a:schemeClr val="bg1"/>
                </a:solidFill>
                <a:latin typeface="Arial"/>
                <a:cs typeface="Arial"/>
              </a:defRPr>
            </a:lvl5pPr>
            <a:lvl6pPr marL="457200" algn="l" rtl="0" fontAlgn="base">
              <a:spcBef>
                <a:spcPct val="0"/>
              </a:spcBef>
              <a:spcAft>
                <a:spcPct val="0"/>
              </a:spcAft>
              <a:defRPr sz="2400">
                <a:solidFill>
                  <a:schemeClr val="bg1"/>
                </a:solidFill>
                <a:latin typeface="Arial"/>
                <a:cs typeface="Arial"/>
              </a:defRPr>
            </a:lvl6pPr>
            <a:lvl7pPr marL="914400" algn="l" rtl="0" fontAlgn="base">
              <a:spcBef>
                <a:spcPct val="0"/>
              </a:spcBef>
              <a:spcAft>
                <a:spcPct val="0"/>
              </a:spcAft>
              <a:defRPr sz="2400">
                <a:solidFill>
                  <a:schemeClr val="bg1"/>
                </a:solidFill>
                <a:latin typeface="Arial"/>
                <a:cs typeface="Arial"/>
              </a:defRPr>
            </a:lvl7pPr>
            <a:lvl8pPr marL="1371600" algn="l" rtl="0" fontAlgn="base">
              <a:spcBef>
                <a:spcPct val="0"/>
              </a:spcBef>
              <a:spcAft>
                <a:spcPct val="0"/>
              </a:spcAft>
              <a:defRPr sz="2400">
                <a:solidFill>
                  <a:schemeClr val="bg1"/>
                </a:solidFill>
                <a:latin typeface="Arial"/>
                <a:cs typeface="Arial"/>
              </a:defRPr>
            </a:lvl8pPr>
            <a:lvl9pPr marL="1828800" algn="l" rtl="0" fontAlgn="base">
              <a:spcBef>
                <a:spcPct val="0"/>
              </a:spcBef>
              <a:spcAft>
                <a:spcPct val="0"/>
              </a:spcAft>
              <a:defRPr sz="2400">
                <a:solidFill>
                  <a:schemeClr val="bg1"/>
                </a:solidFill>
                <a:latin typeface="Arial"/>
                <a:cs typeface="Arial"/>
              </a:defRPr>
            </a:lvl9pPr>
          </a:lstStyle>
          <a:p>
            <a:r>
              <a:rPr lang="fr-FR" sz="2400" b="0" i="0" strike="noStrike" cap="none" spc="0" baseline="0">
                <a:solidFill>
                  <a:srgbClr val="FFFFFF"/>
                </a:solidFill>
                <a:effectLst/>
                <a:latin typeface="Arial"/>
                <a:ea typeface="Arial"/>
                <a:cs typeface="Arial"/>
              </a:rPr>
              <a:t>Sécurité de la batterie Lithium-ion</a:t>
            </a:r>
          </a:p>
        </p:txBody>
      </p:sp>
      <p:sp>
        <p:nvSpPr>
          <p:cNvPr id="2" name="Rectang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0021895-BDC5-4B54-A24B-59200E774FCF}"/>
              </a:ext>
            </a:extLst>
          </p:cNvPr>
          <p:cNvSpPr/>
          <p:nvPr/>
        </p:nvSpPr>
        <p:spPr>
          <a:xfrm>
            <a:off x="1733910" y="1612965"/>
            <a:ext cx="7254815" cy="3185159"/>
          </a:xfrm>
          <a:prstGeom prst="rect">
            <a:avLst/>
          </a:prstGeom>
        </p:spPr>
        <p:txBody>
          <a:bodyPr wrap="square">
            <a:spAutoFit/>
          </a:bodyPr>
          <a:lstStyle/>
          <a:p>
            <a:pPr algn="ctr">
              <a:spcBef>
                <a:spcPct val="0"/>
              </a:spcBef>
              <a:spcAft>
                <a:spcPct val="0"/>
              </a:spcAft>
            </a:pPr>
            <a:r>
              <a:rPr lang="fr-FR" sz="1600" b="1" i="0" strike="noStrike" cap="none" spc="0" baseline="0">
                <a:solidFill>
                  <a:srgbClr val="FF9800"/>
                </a:solidFill>
                <a:effectLst/>
                <a:latin typeface="Arial"/>
                <a:ea typeface="Arial"/>
                <a:cs typeface="Arial"/>
              </a:rPr>
              <a:t>Conception robuste de la batterie pour résister aux conditions de fonctionnement difficiles</a:t>
            </a:r>
          </a:p>
          <a:p>
            <a:pPr algn="ctr">
              <a:spcBef>
                <a:spcPct val="0"/>
              </a:spcBef>
              <a:spcAft>
                <a:spcPts val="600"/>
              </a:spcAft>
            </a:pPr>
            <a:endParaRPr lang="en-US" sz="1000" b="1">
              <a:solidFill>
                <a:srgbClr val="FF9800"/>
              </a:solidFill>
              <a:latin typeface="Arial" pitchFamily="34" charset="0"/>
            </a:endParaRPr>
          </a:p>
          <a:p>
            <a:pPr marL="461963" indent="-285750">
              <a:spcBef>
                <a:spcPct val="0"/>
              </a:spcBef>
              <a:spcAft>
                <a:spcPts val="600"/>
              </a:spcAft>
              <a:buFont typeface="Arial" pitchFamily="34" charset="0"/>
              <a:buChar char="•"/>
            </a:pPr>
            <a:r>
              <a:rPr lang="fr-FR" sz="1400" b="0" i="0" strike="noStrike" cap="none" spc="0" baseline="0">
                <a:solidFill>
                  <a:srgbClr val="595959"/>
                </a:solidFill>
                <a:effectLst/>
                <a:latin typeface="Arial"/>
                <a:ea typeface="Arial"/>
                <a:cs typeface="Arial"/>
              </a:rPr>
              <a:t>Les modules cellulaires certifiés selon les normes UL 2580/IEC 60068-2-27 pour les chutes et les vibrations signifient que la batterie est robuste et peut</a:t>
            </a:r>
            <a:r>
              <a:rPr lang="fr-FR" sz="1400" b="1" i="0" strike="noStrike" cap="none" spc="0" baseline="0">
                <a:solidFill>
                  <a:srgbClr val="595959"/>
                </a:solidFill>
                <a:effectLst/>
                <a:latin typeface="Arial"/>
                <a:ea typeface="Arial"/>
                <a:cs typeface="Arial"/>
              </a:rPr>
              <a:t> résister à la plupart des environnements de nettoyage</a:t>
            </a:r>
            <a:endParaRPr lang="en-US" sz="1400">
              <a:solidFill>
                <a:schemeClr val="tx1">
                  <a:lumMod val="65000"/>
                  <a:lumOff val="35000"/>
                </a:schemeClr>
              </a:solidFill>
              <a:latin typeface="Arial" pitchFamily="34" charset="0"/>
            </a:endParaRPr>
          </a:p>
          <a:p>
            <a:pPr marL="461963" indent="-285750">
              <a:spcBef>
                <a:spcPts val="600"/>
              </a:spcBef>
              <a:spcAft>
                <a:spcPts val="600"/>
              </a:spcAft>
              <a:buFont typeface="Arial" pitchFamily="34" charset="0"/>
              <a:buChar char="•"/>
            </a:pPr>
            <a:r>
              <a:rPr lang="fr-FR" sz="1400" b="0" i="0" strike="noStrike" cap="none" spc="0" baseline="0">
                <a:solidFill>
                  <a:srgbClr val="595959"/>
                </a:solidFill>
                <a:effectLst/>
                <a:latin typeface="Arial"/>
                <a:ea typeface="Arial"/>
                <a:cs typeface="Arial"/>
              </a:rPr>
              <a:t>Conforme aux normes IP65 garantissant que la batterie est </a:t>
            </a:r>
            <a:r>
              <a:rPr lang="fr-FR" sz="1400" b="1" i="0" strike="noStrike" cap="none" spc="0" baseline="0">
                <a:solidFill>
                  <a:srgbClr val="595959"/>
                </a:solidFill>
                <a:effectLst/>
                <a:latin typeface="Arial"/>
                <a:ea typeface="Arial"/>
                <a:cs typeface="Arial"/>
              </a:rPr>
              <a:t>protégée contre l’humidité, la poussière et la saleté</a:t>
            </a:r>
          </a:p>
          <a:p>
            <a:pPr marL="461963" indent="-285750">
              <a:spcBef>
                <a:spcPts val="600"/>
              </a:spcBef>
              <a:spcAft>
                <a:spcPts val="600"/>
              </a:spcAft>
              <a:buFont typeface="Arial" pitchFamily="34" charset="0"/>
              <a:buChar char="•"/>
            </a:pPr>
            <a:r>
              <a:rPr lang="fr-FR" sz="1400" b="0" i="0" strike="noStrike" cap="none" spc="0" baseline="0">
                <a:solidFill>
                  <a:srgbClr val="595959"/>
                </a:solidFill>
                <a:effectLst/>
                <a:latin typeface="Arial"/>
                <a:ea typeface="Arial"/>
                <a:cs typeface="Arial"/>
              </a:rPr>
              <a:t>Les systèmes brevetés de gestion des batteries (BMS)</a:t>
            </a:r>
            <a:r>
              <a:rPr lang="fr-FR" sz="1400" b="1" i="0" strike="noStrike" cap="none" spc="0" baseline="0">
                <a:solidFill>
                  <a:srgbClr val="595959"/>
                </a:solidFill>
                <a:effectLst/>
                <a:latin typeface="Arial"/>
                <a:ea typeface="Arial"/>
                <a:cs typeface="Arial"/>
              </a:rPr>
              <a:t> </a:t>
            </a:r>
            <a:r>
              <a:rPr lang="fr-FR" sz="1400" b="0" i="0" strike="noStrike" cap="none" spc="0" baseline="0">
                <a:solidFill>
                  <a:srgbClr val="595959"/>
                </a:solidFill>
                <a:effectLst/>
                <a:latin typeface="Arial"/>
                <a:ea typeface="Arial"/>
                <a:cs typeface="Arial"/>
              </a:rPr>
              <a:t>surveillent l’état de la batterie de chaque bloc-batterie pour garantir</a:t>
            </a:r>
            <a:r>
              <a:rPr lang="fr-FR" sz="1400" b="1" i="0" strike="noStrike" cap="none" spc="0" baseline="0">
                <a:solidFill>
                  <a:srgbClr val="595959"/>
                </a:solidFill>
                <a:effectLst/>
                <a:latin typeface="Arial"/>
                <a:ea typeface="Arial"/>
                <a:cs typeface="Arial"/>
              </a:rPr>
              <a:t> un fonctionnement sûr de la batterie et de la machine</a:t>
            </a:r>
          </a:p>
          <a:p>
            <a:pPr marL="461963" indent="-285750">
              <a:spcBef>
                <a:spcPts val="600"/>
              </a:spcBef>
              <a:spcAft>
                <a:spcPts val="600"/>
              </a:spcAft>
              <a:buFont typeface="Arial" pitchFamily="34" charset="0"/>
              <a:buChar char="•"/>
            </a:pPr>
            <a:r>
              <a:rPr lang="fr-FR" sz="1400" b="0" i="0" strike="noStrike" cap="none" spc="0" baseline="0">
                <a:solidFill>
                  <a:srgbClr val="595959"/>
                </a:solidFill>
                <a:effectLst/>
                <a:latin typeface="Arial"/>
                <a:ea typeface="Arial"/>
                <a:cs typeface="Arial"/>
              </a:rPr>
              <a:t>Fonctionnalité du </a:t>
            </a:r>
            <a:r>
              <a:rPr lang="fr-FR" sz="1400" b="1" i="0" strike="noStrike" cap="none" spc="0" baseline="0">
                <a:solidFill>
                  <a:srgbClr val="595959"/>
                </a:solidFill>
                <a:effectLst/>
                <a:latin typeface="Arial"/>
                <a:ea typeface="Arial"/>
                <a:cs typeface="Arial"/>
              </a:rPr>
              <a:t>mode arrêt</a:t>
            </a:r>
            <a:r>
              <a:rPr lang="fr-FR" sz="1400" b="0" i="0" strike="noStrike" cap="none" spc="0" baseline="0">
                <a:solidFill>
                  <a:srgbClr val="595959"/>
                </a:solidFill>
                <a:effectLst/>
                <a:latin typeface="Arial"/>
                <a:ea typeface="Arial"/>
                <a:cs typeface="Arial"/>
              </a:rPr>
              <a:t> pour prolonger la durée de vie de la batterie</a:t>
            </a:r>
          </a:p>
        </p:txBody>
      </p:sp>
      <p:sp>
        <p:nvSpPr>
          <p:cNvPr id="20"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E13AA2E-72E8-4D78-8DAF-F8DF5DE95FD6}"/>
              </a:ext>
            </a:extLst>
          </p:cNvPr>
          <p:cNvSpPr>
            <a:spLocks noGrp="1"/>
          </p:cNvSpPr>
          <p:nvPr>
            <p:ph idx="1"/>
          </p:nvPr>
        </p:nvSpPr>
        <p:spPr>
          <a:xfrm>
            <a:off x="0" y="6280014"/>
            <a:ext cx="9144000" cy="438027"/>
          </a:xfrm>
        </p:spPr>
        <p:txBody>
          <a:bodyPr>
            <a:normAutofit lnSpcReduction="10000"/>
          </a:bodyPr>
          <a:lstStyle/>
          <a:p>
            <a:pPr algn="ctr"/>
            <a:r>
              <a:rPr lang="fr-FR" sz="2400" b="0" i="0" strike="noStrike" cap="none" spc="0" baseline="0">
                <a:solidFill>
                  <a:srgbClr val="009AC7"/>
                </a:solidFill>
                <a:effectLst/>
                <a:latin typeface="Arial"/>
                <a:ea typeface="Arial"/>
                <a:cs typeface="Arial"/>
              </a:rPr>
              <a:t>Protection sans souci</a:t>
            </a:r>
          </a:p>
        </p:txBody>
      </p:sp>
      <p:pic>
        <p:nvPicPr>
          <p:cNvPr id="5" name="Picture 4" descr="A picture containing container, battery, bin&#10;&#10;Description automatically generated">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0B1498C-1E82-4D05-9248-7AD18E03CC3E}"/>
              </a:ext>
            </a:extLst>
          </p:cNvPr>
          <p:cNvPicPr>
            <a:picLocks noChangeAspect="1"/>
          </p:cNvPicPr>
          <p:nvPr/>
        </p:nvPicPr>
        <p:blipFill>
          <a:blip r:embed="rId3">
            <a:extLst>
              <a:ext uri="{28A0092B-C50C-407E-A947-70E740481C1C}">
                <a14:useLocalDpi xmlns:a14="http://schemas.microsoft.com/office/drawing/2010/main" val="0"/>
              </a:ext>
            </a:extLst>
          </a:blip>
          <a:srcRect l="6020" t="5576" r="7284" b="5193"/>
          <a:stretch>
            <a:fillRect/>
          </a:stretch>
        </p:blipFill>
        <p:spPr>
          <a:xfrm>
            <a:off x="272362" y="1950545"/>
            <a:ext cx="1461547" cy="1366535"/>
          </a:xfrm>
          <a:prstGeom prst="rect">
            <a:avLst/>
          </a:prstGeom>
        </p:spPr>
      </p:pic>
      <p:grpSp>
        <p:nvGrpSpPr>
          <p:cNvPr id="4" name="Group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D7798BE-2855-4A7B-B634-278162FD4E8A}"/>
              </a:ext>
            </a:extLst>
          </p:cNvPr>
          <p:cNvGrpSpPr/>
          <p:nvPr/>
        </p:nvGrpSpPr>
        <p:grpSpPr>
          <a:xfrm>
            <a:off x="628650" y="4535185"/>
            <a:ext cx="7954154" cy="1348572"/>
            <a:chOff x="-3228" y="5079854"/>
            <a:chExt cx="9147228" cy="1550849"/>
          </a:xfrm>
        </p:grpSpPr>
        <p:pic>
          <p:nvPicPr>
            <p:cNvPr id="28" name="图片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CC47F50-B1D2-4B99-82DD-7C7BBFCE177B}"/>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995982" y="5079854"/>
              <a:ext cx="2148018" cy="153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A3B8AFA-B70B-4F1C-95D8-033A8B8D5DCD}"/>
                </a:ext>
              </a:extLst>
            </p:cNvPr>
            <p:cNvGrpSpPr/>
            <p:nvPr/>
          </p:nvGrpSpPr>
          <p:grpSpPr>
            <a:xfrm>
              <a:off x="-3228" y="5098072"/>
              <a:ext cx="9147228" cy="1532631"/>
              <a:chOff x="230433" y="2937101"/>
              <a:chExt cx="9156629" cy="1811297"/>
            </a:xfrm>
          </p:grpSpPr>
          <p:pic>
            <p:nvPicPr>
              <p:cNvPr id="11" name="Picture 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E246C07-73C0-4874-A2C6-7D82A7BAF0B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0433" y="2941057"/>
                <a:ext cx="2207158" cy="1795013"/>
              </a:xfrm>
              <a:prstGeom prst="rect">
                <a:avLst/>
              </a:prstGeom>
            </p:spPr>
          </p:pic>
          <p:grpSp>
            <p:nvGrpSpPr>
              <p:cNvPr id="12" name="Gruppieren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17B5F4D-2964-439A-8E23-5819557610AF}"/>
                  </a:ext>
                </a:extLst>
              </p:cNvPr>
              <p:cNvGrpSpPr/>
              <p:nvPr/>
            </p:nvGrpSpPr>
            <p:grpSpPr>
              <a:xfrm>
                <a:off x="2566099" y="2937101"/>
                <a:ext cx="2198794" cy="1801649"/>
                <a:chOff x="3435527" y="4491547"/>
                <a:chExt cx="3238157" cy="2379188"/>
              </a:xfrm>
            </p:grpSpPr>
            <p:pic>
              <p:nvPicPr>
                <p:cNvPr id="13" name="Picture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0AB9FD4-F584-494D-895A-57FB3F16CD99}"/>
                    </a:ext>
                  </a:extLst>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3435527" y="4491547"/>
                  <a:ext cx="3238157" cy="236645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pieren 4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D18C152-30FF-4EED-8E29-4C43A5DFDC5A}"/>
                    </a:ext>
                  </a:extLst>
                </p:cNvPr>
                <p:cNvGrpSpPr/>
                <p:nvPr/>
              </p:nvGrpSpPr>
              <p:grpSpPr>
                <a:xfrm>
                  <a:off x="3435528" y="6497868"/>
                  <a:ext cx="3236742" cy="372867"/>
                  <a:chOff x="-4774" y="6497868"/>
                  <a:chExt cx="3236742" cy="372867"/>
                </a:xfrm>
              </p:grpSpPr>
              <p:sp>
                <p:nvSpPr>
                  <p:cNvPr id="15" name="Rechteck 4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7D8F66D-A770-4016-AD73-D39FA996E754}"/>
                      </a:ext>
                    </a:extLst>
                  </p:cNvPr>
                  <p:cNvSpPr/>
                  <p:nvPr/>
                </p:nvSpPr>
                <p:spPr>
                  <a:xfrm>
                    <a:off x="-4774" y="6497868"/>
                    <a:ext cx="3236742" cy="369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6" name="Text Placeholder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378FDDA-B0D4-4428-9DB8-0AC839698365}"/>
                      </a:ext>
                    </a:extLst>
                  </p:cNvPr>
                  <p:cNvSpPr txBox="1"/>
                  <p:nvPr/>
                </p:nvSpPr>
                <p:spPr>
                  <a:xfrm>
                    <a:off x="-1" y="6501409"/>
                    <a:ext cx="3231967" cy="369326"/>
                  </a:xfrm>
                  <a:prstGeom prst="rect">
                    <a:avLst/>
                  </a:prstGeom>
                  <a:solidFill>
                    <a:srgbClr val="FF9800"/>
                  </a:solidFill>
                </p:spPr>
                <p:txBody>
                  <a:bodyPr vert="horz" lIns="68580" tIns="34290" rIns="68580" bIns="3429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i="0" strike="noStrike" cap="none" spc="0" baseline="0">
                        <a:solidFill>
                          <a:srgbClr val="FFFFFF"/>
                        </a:solidFill>
                        <a:effectLst/>
                        <a:latin typeface="Arial"/>
                        <a:ea typeface="Arial"/>
                        <a:cs typeface="Arial"/>
                      </a:rPr>
                      <a:t>IEC 60068-2-27</a:t>
                    </a:r>
                  </a:p>
                </p:txBody>
              </p:sp>
            </p:grpSp>
          </p:grpSp>
          <p:grpSp>
            <p:nvGrpSpPr>
              <p:cNvPr id="17" name="Gruppieren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A0643EA-C5FE-4AD9-B733-C8109197EFE4}"/>
                  </a:ext>
                </a:extLst>
              </p:cNvPr>
              <p:cNvGrpSpPr/>
              <p:nvPr/>
            </p:nvGrpSpPr>
            <p:grpSpPr>
              <a:xfrm>
                <a:off x="4902197" y="2939782"/>
                <a:ext cx="2189971" cy="1801219"/>
                <a:chOff x="6897203" y="4495111"/>
                <a:chExt cx="3238163" cy="2378621"/>
              </a:xfrm>
            </p:grpSpPr>
            <p:pic>
              <p:nvPicPr>
                <p:cNvPr id="18" name="Picture 1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3771D57-4BB4-4183-BD45-37C1BC72757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897203" y="4495111"/>
                  <a:ext cx="3238161" cy="2366452"/>
                </a:xfrm>
                <a:prstGeom prst="rect">
                  <a:avLst/>
                </a:prstGeom>
              </p:spPr>
            </p:pic>
            <p:grpSp>
              <p:nvGrpSpPr>
                <p:cNvPr id="19" name="Gruppieren 4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4C07DA5-CC4F-43ED-A84E-1156C3CA64F7}"/>
                    </a:ext>
                  </a:extLst>
                </p:cNvPr>
                <p:cNvGrpSpPr/>
                <p:nvPr/>
              </p:nvGrpSpPr>
              <p:grpSpPr>
                <a:xfrm>
                  <a:off x="6898624" y="6500864"/>
                  <a:ext cx="3236742" cy="372868"/>
                  <a:chOff x="3471293" y="6508378"/>
                  <a:chExt cx="3236742" cy="372868"/>
                </a:xfrm>
              </p:grpSpPr>
              <p:sp>
                <p:nvSpPr>
                  <p:cNvPr id="21" name="Rechteck 4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C1F0352-6195-45C0-A87D-F1005D17F920}"/>
                      </a:ext>
                    </a:extLst>
                  </p:cNvPr>
                  <p:cNvSpPr/>
                  <p:nvPr/>
                </p:nvSpPr>
                <p:spPr>
                  <a:xfrm>
                    <a:off x="3471293" y="6511705"/>
                    <a:ext cx="3236742" cy="3693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2" name="Text Placeholder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879FC37-35D6-4018-8796-0FC9276F9C9E}"/>
                      </a:ext>
                    </a:extLst>
                  </p:cNvPr>
                  <p:cNvSpPr txBox="1"/>
                  <p:nvPr/>
                </p:nvSpPr>
                <p:spPr>
                  <a:xfrm>
                    <a:off x="3479339" y="6508378"/>
                    <a:ext cx="3223612" cy="372868"/>
                  </a:xfrm>
                  <a:prstGeom prst="rect">
                    <a:avLst/>
                  </a:prstGeom>
                  <a:solidFill>
                    <a:srgbClr val="FF9800"/>
                  </a:solidFill>
                </p:spPr>
                <p:txBody>
                  <a:bodyPr vert="horz" lIns="68580" tIns="34290" rIns="68580" bIns="3429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i="0" strike="noStrike" cap="none" spc="0" baseline="0">
                        <a:solidFill>
                          <a:srgbClr val="FFFFFF"/>
                        </a:solidFill>
                        <a:effectLst/>
                        <a:latin typeface="Arial"/>
                        <a:ea typeface="Arial"/>
                        <a:cs typeface="Arial"/>
                      </a:rPr>
                      <a:t>Choc/vibration UL2580</a:t>
                    </a:r>
                  </a:p>
                </p:txBody>
              </p:sp>
            </p:grpSp>
          </p:grpSp>
          <p:grpSp>
            <p:nvGrpSpPr>
              <p:cNvPr id="23" name="Gruppieren 4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88A29D5-6B09-4748-97FF-60205A74032C}"/>
                  </a:ext>
                </a:extLst>
              </p:cNvPr>
              <p:cNvGrpSpPr/>
              <p:nvPr/>
            </p:nvGrpSpPr>
            <p:grpSpPr>
              <a:xfrm>
                <a:off x="233664" y="4459074"/>
                <a:ext cx="2208117" cy="289324"/>
                <a:chOff x="3468507" y="6508947"/>
                <a:chExt cx="3251885" cy="382070"/>
              </a:xfrm>
            </p:grpSpPr>
            <p:sp>
              <p:nvSpPr>
                <p:cNvPr id="24" name="Rechteck 4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AD71243-87C0-4FCB-A3FF-3AA4B316DF6E}"/>
                    </a:ext>
                  </a:extLst>
                </p:cNvPr>
                <p:cNvSpPr/>
                <p:nvPr/>
              </p:nvSpPr>
              <p:spPr>
                <a:xfrm>
                  <a:off x="3469919" y="6508947"/>
                  <a:ext cx="3250473" cy="369331"/>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5" name="Text Placeholder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836C537-6441-453A-8FB4-98B40502105F}"/>
                    </a:ext>
                  </a:extLst>
                </p:cNvPr>
                <p:cNvSpPr txBox="1"/>
                <p:nvPr/>
              </p:nvSpPr>
              <p:spPr>
                <a:xfrm>
                  <a:off x="3468507" y="6521685"/>
                  <a:ext cx="3239528" cy="369332"/>
                </a:xfrm>
                <a:prstGeom prst="rect">
                  <a:avLst/>
                </a:prstGeom>
              </p:spPr>
              <p:txBody>
                <a:bodyPr vert="horz" lIns="68580" tIns="34290" rIns="68580" bIns="3429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i="0" strike="noStrike" cap="none" spc="0" baseline="0">
                      <a:solidFill>
                        <a:srgbClr val="FFFFFF"/>
                      </a:solidFill>
                      <a:effectLst/>
                      <a:latin typeface="Arial"/>
                      <a:ea typeface="Arial"/>
                      <a:cs typeface="Arial"/>
                    </a:rPr>
                    <a:t>IEC 60529-2013</a:t>
                  </a:r>
                </a:p>
              </p:txBody>
            </p:sp>
          </p:grpSp>
          <p:sp>
            <p:nvSpPr>
              <p:cNvPr id="31" name="Rechteck 4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7768663-5F42-49F1-B1CC-ACA3D2ECC59E}"/>
                  </a:ext>
                </a:extLst>
              </p:cNvPr>
              <p:cNvSpPr/>
              <p:nvPr/>
            </p:nvSpPr>
            <p:spPr>
              <a:xfrm>
                <a:off x="7225311" y="4458378"/>
                <a:ext cx="2161751" cy="279677"/>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0" strike="noStrike" cap="none" spc="0" baseline="0">
                    <a:solidFill>
                      <a:srgbClr val="FFFFFF"/>
                    </a:solidFill>
                    <a:effectLst/>
                    <a:latin typeface="Arial"/>
                    <a:ea typeface="Arial"/>
                    <a:cs typeface="Arial"/>
                  </a:rPr>
                  <a:t>UNDOT (UN38.3)</a:t>
                </a:r>
              </a:p>
            </p:txBody>
          </p:sp>
        </p:grpSp>
      </p:grpSp>
    </p:spTree>
    <p:extLst>
      <p:ext uri="{BB962C8B-B14F-4D97-AF65-F5344CB8AC3E}">
        <p14:creationId xmlns:p14="http://schemas.microsoft.com/office/powerpoint/2010/main" val="18297825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2E1F31F-0DAF-4545-A804-EF2516D19E31}"/>
              </a:ext>
            </a:extLst>
          </p:cNvPr>
          <p:cNvSpPr>
            <a:spLocks noGrp="1"/>
          </p:cNvSpPr>
          <p:nvPr>
            <p:ph type="title"/>
          </p:nvPr>
        </p:nvSpPr>
        <p:spPr>
          <a:xfrm>
            <a:off x="491082" y="932958"/>
            <a:ext cx="6747919" cy="583321"/>
          </a:xfrm>
        </p:spPr>
        <p:txBody>
          <a:bodyPr/>
          <a:lstStyle/>
          <a:p>
            <a:r>
              <a:rPr lang="fr-FR" sz="2400" b="0" i="0" strike="noStrike" cap="none" spc="0" baseline="0">
                <a:solidFill>
                  <a:srgbClr val="FFFFFF"/>
                </a:solidFill>
                <a:effectLst/>
                <a:latin typeface="Arial"/>
                <a:ea typeface="Arial"/>
                <a:cs typeface="Arial"/>
              </a:rPr>
              <a:t>Pourquoi Inventus Power</a:t>
            </a:r>
            <a:endParaRPr lang="en-US" b="0">
              <a:solidFill>
                <a:schemeClr val="bg1"/>
              </a:solidFill>
            </a:endParaRPr>
          </a:p>
        </p:txBody>
      </p:sp>
      <p:sp>
        <p:nvSpPr>
          <p:cNvPr id="14"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61CA1B6-1331-41C6-AEA6-0C41206FE8D0}"/>
              </a:ext>
            </a:extLst>
          </p:cNvPr>
          <p:cNvSpPr txBox="1"/>
          <p:nvPr/>
        </p:nvSpPr>
        <p:spPr>
          <a:xfrm>
            <a:off x="4425283" y="4022325"/>
            <a:ext cx="1797843" cy="457200"/>
          </a:xfrm>
          <a:prstGeom prst="rect">
            <a:avLst/>
          </a:prstGeom>
        </p:spPr>
        <p:txBody>
          <a:bodyPr vert="horz" lIns="68580" tIns="34290" rIns="68580" bIns="3429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fr-FR" sz="1400" b="1" i="0" strike="noStrike" cap="none" spc="0" baseline="0">
                <a:solidFill>
                  <a:srgbClr val="009AC7"/>
                </a:solidFill>
                <a:effectLst/>
                <a:latin typeface="Arial"/>
                <a:ea typeface="Arial"/>
                <a:cs typeface="Arial"/>
              </a:rPr>
              <a:t>Technologie innovante</a:t>
            </a:r>
          </a:p>
        </p:txBody>
      </p:sp>
      <p:sp>
        <p:nvSpPr>
          <p:cNvPr id="15"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1BAF014-AD29-4204-8E67-177081A4DF34}"/>
              </a:ext>
            </a:extLst>
          </p:cNvPr>
          <p:cNvSpPr txBox="1"/>
          <p:nvPr/>
        </p:nvSpPr>
        <p:spPr>
          <a:xfrm>
            <a:off x="4429385" y="2490238"/>
            <a:ext cx="1200124" cy="457200"/>
          </a:xfrm>
          <a:prstGeom prst="rect">
            <a:avLst/>
          </a:prstGeom>
        </p:spPr>
        <p:txBody>
          <a:bodyPr vert="horz" lIns="68580" tIns="34290" rIns="68580" bIns="3429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600"/>
              </a:spcAft>
              <a:buClrTx/>
              <a:buSzTx/>
              <a:buFontTx/>
              <a:buNone/>
              <a:defRPr/>
            </a:pPr>
            <a:r>
              <a:rPr lang="fr-FR" sz="1400" b="1" i="0" strike="noStrike" cap="none" spc="0" baseline="0" dirty="0">
                <a:solidFill>
                  <a:srgbClr val="009AC7"/>
                </a:solidFill>
                <a:effectLst/>
                <a:latin typeface="Arial"/>
                <a:ea typeface="Arial"/>
                <a:cs typeface="Arial"/>
              </a:rPr>
              <a:t>Assistance produit</a:t>
            </a:r>
            <a:endParaRPr kumimoji="0" lang="en-US" sz="1200" b="0" i="0" u="none" strike="noStrike" kern="1200" cap="none" spc="0" normalizeH="0" baseline="0" noProof="0" dirty="0">
              <a:ln>
                <a:noFill/>
              </a:ln>
              <a:solidFill>
                <a:srgbClr val="009AC7"/>
              </a:solidFill>
              <a:effectLst/>
              <a:uLnTx/>
              <a:uFillTx/>
              <a:latin typeface="Arial" pitchFamily="34" charset="0"/>
              <a:ea typeface="+mn-ea"/>
              <a:cs typeface="Arial" pitchFamily="34" charset="0"/>
            </a:endParaRPr>
          </a:p>
        </p:txBody>
      </p:sp>
      <p:pic>
        <p:nvPicPr>
          <p:cNvPr id="6" name="Pictur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363D37D-FFFC-467F-846D-3817E2EC5CA9}"/>
              </a:ext>
            </a:extLst>
          </p:cNvPr>
          <p:cNvPicPr>
            <a:picLocks noChangeAspect="1"/>
          </p:cNvPicPr>
          <p:nvPr/>
        </p:nvPicPr>
        <p:blipFill>
          <a:blip r:embed="rId3"/>
          <a:stretch>
            <a:fillRect/>
          </a:stretch>
        </p:blipFill>
        <p:spPr>
          <a:xfrm>
            <a:off x="595863" y="2490238"/>
            <a:ext cx="654907" cy="457200"/>
          </a:xfrm>
          <a:prstGeom prst="rect">
            <a:avLst/>
          </a:prstGeom>
        </p:spPr>
      </p:pic>
      <p:pic>
        <p:nvPicPr>
          <p:cNvPr id="11" name="Picture 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25C7EF8-CAFE-48E4-A0D5-F7AEDD6B137B}"/>
              </a:ext>
            </a:extLst>
          </p:cNvPr>
          <p:cNvPicPr>
            <a:picLocks noChangeAspect="1"/>
          </p:cNvPicPr>
          <p:nvPr/>
        </p:nvPicPr>
        <p:blipFill>
          <a:blip r:embed="rId4"/>
          <a:stretch>
            <a:fillRect/>
          </a:stretch>
        </p:blipFill>
        <p:spPr>
          <a:xfrm>
            <a:off x="4003821" y="4022325"/>
            <a:ext cx="421888" cy="457200"/>
          </a:xfrm>
          <a:prstGeom prst="rect">
            <a:avLst/>
          </a:prstGeom>
        </p:spPr>
      </p:pic>
      <p:pic>
        <p:nvPicPr>
          <p:cNvPr id="20" name="Picture 1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426540-541C-402F-AD33-A0879E35BA61}"/>
              </a:ext>
            </a:extLst>
          </p:cNvPr>
          <p:cNvPicPr>
            <a:picLocks noChangeAspect="1"/>
          </p:cNvPicPr>
          <p:nvPr/>
        </p:nvPicPr>
        <p:blipFill>
          <a:blip r:embed="rId5"/>
          <a:stretch>
            <a:fillRect/>
          </a:stretch>
        </p:blipFill>
        <p:spPr>
          <a:xfrm>
            <a:off x="6912442" y="4022325"/>
            <a:ext cx="470535" cy="457200"/>
          </a:xfrm>
          <a:prstGeom prst="rect">
            <a:avLst/>
          </a:prstGeom>
        </p:spPr>
      </p:pic>
      <p:pic>
        <p:nvPicPr>
          <p:cNvPr id="23" name="Picture 2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1422C87-796A-40C9-BB4B-377CA833107D}"/>
              </a:ext>
            </a:extLst>
          </p:cNvPr>
          <p:cNvPicPr>
            <a:picLocks noChangeAspect="1"/>
          </p:cNvPicPr>
          <p:nvPr/>
        </p:nvPicPr>
        <p:blipFill>
          <a:blip r:embed="rId6"/>
          <a:stretch>
            <a:fillRect/>
          </a:stretch>
        </p:blipFill>
        <p:spPr>
          <a:xfrm>
            <a:off x="4003821" y="2490238"/>
            <a:ext cx="421462" cy="457200"/>
          </a:xfrm>
          <a:prstGeom prst="rect">
            <a:avLst/>
          </a:prstGeom>
        </p:spPr>
      </p:pic>
      <p:sp>
        <p:nvSpPr>
          <p:cNvPr id="32"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866969E-0A24-4E5D-9027-895CCB025154}"/>
              </a:ext>
            </a:extLst>
          </p:cNvPr>
          <p:cNvSpPr txBox="1"/>
          <p:nvPr/>
        </p:nvSpPr>
        <p:spPr>
          <a:xfrm>
            <a:off x="7382977" y="4022325"/>
            <a:ext cx="1593598" cy="457200"/>
          </a:xfrm>
          <a:prstGeom prst="rect">
            <a:avLst/>
          </a:prstGeom>
        </p:spPr>
        <p:txBody>
          <a:bodyPr vert="horz" lIns="68580" tIns="34290" rIns="68580" bIns="3429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fr-FR" sz="1400" b="1" i="0" strike="noStrike" cap="none" spc="0" baseline="0" dirty="0">
                <a:solidFill>
                  <a:srgbClr val="009AC7"/>
                </a:solidFill>
                <a:effectLst/>
                <a:latin typeface="Arial"/>
                <a:ea typeface="Arial"/>
                <a:cs typeface="Arial"/>
              </a:rPr>
              <a:t>Homologations</a:t>
            </a:r>
            <a:endParaRPr kumimoji="0" lang="en-US" sz="900" b="1" i="0" u="none" strike="noStrike" kern="1200" cap="none" spc="0" normalizeH="0" baseline="0" noProof="0" dirty="0">
              <a:ln>
                <a:noFill/>
              </a:ln>
              <a:solidFill>
                <a:srgbClr val="009AC7"/>
              </a:solidFill>
              <a:effectLst/>
              <a:uLnTx/>
              <a:uFillTx/>
              <a:latin typeface="Arial" pitchFamily="34" charset="0"/>
              <a:ea typeface="+mn-ea"/>
              <a:cs typeface="Arial" pitchFamily="34" charset="0"/>
            </a:endParaRPr>
          </a:p>
        </p:txBody>
      </p:sp>
      <p:sp>
        <p:nvSpPr>
          <p:cNvPr id="35"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D947EEA-BC5C-465D-882D-7A2A29F61167}"/>
              </a:ext>
            </a:extLst>
          </p:cNvPr>
          <p:cNvSpPr txBox="1"/>
          <p:nvPr/>
        </p:nvSpPr>
        <p:spPr>
          <a:xfrm>
            <a:off x="595863" y="2945858"/>
            <a:ext cx="2817038" cy="522218"/>
          </a:xfrm>
          <a:prstGeom prst="rect">
            <a:avLst/>
          </a:prstGeom>
        </p:spPr>
        <p:txBody>
          <a:bodyPr vert="horz" lIns="68580" tIns="34290" rIns="68580" bIns="34290" rtlCol="0" anchor="t"/>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Aft>
                <a:spcPts val="300"/>
              </a:spcAft>
              <a:buClr>
                <a:srgbClr val="4F81BD"/>
              </a:buClr>
              <a:buSzPct val="120000"/>
              <a:defRPr/>
            </a:pPr>
            <a:r>
              <a:rPr lang="fr-FR" sz="1100" b="0" i="1" strike="noStrike" cap="none" spc="0" baseline="0" dirty="0">
                <a:solidFill>
                  <a:srgbClr val="737373"/>
                </a:solidFill>
                <a:effectLst/>
                <a:latin typeface="Arial"/>
                <a:ea typeface="Arial"/>
                <a:cs typeface="Arial"/>
              </a:rPr>
              <a:t>Plus de 60 ans d’expertise avec </a:t>
            </a:r>
            <a:r>
              <a:rPr sz="1100" dirty="0"/>
              <a:t/>
            </a:r>
            <a:br>
              <a:rPr sz="1100" dirty="0"/>
            </a:br>
            <a:r>
              <a:rPr lang="fr-FR" sz="1100" b="0" i="1" strike="noStrike" cap="none" spc="0" baseline="0" dirty="0">
                <a:solidFill>
                  <a:srgbClr val="737373"/>
                </a:solidFill>
                <a:effectLst/>
                <a:latin typeface="Arial"/>
                <a:ea typeface="Arial"/>
                <a:cs typeface="Arial"/>
              </a:rPr>
              <a:t>plus de 30 ans d’expérience en lithium-ion</a:t>
            </a:r>
          </a:p>
        </p:txBody>
      </p:sp>
      <p:sp>
        <p:nvSpPr>
          <p:cNvPr id="37"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2094507-8B0D-4EC8-8617-ED896974C711}"/>
              </a:ext>
            </a:extLst>
          </p:cNvPr>
          <p:cNvSpPr txBox="1"/>
          <p:nvPr/>
        </p:nvSpPr>
        <p:spPr>
          <a:xfrm>
            <a:off x="4003821" y="2945858"/>
            <a:ext cx="2615920" cy="743969"/>
          </a:xfrm>
          <a:prstGeom prst="rect">
            <a:avLst/>
          </a:prstGeom>
        </p:spPr>
        <p:txBody>
          <a:bodyPr vert="horz" lIns="68580" tIns="34290" rIns="68580" bIns="34290" rtlCol="0" anchor="t"/>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ct val="0"/>
              </a:spcBef>
              <a:spcAft>
                <a:spcPts val="300"/>
              </a:spcAft>
              <a:buClr>
                <a:srgbClr val="4F81BD"/>
              </a:buClr>
              <a:buSzPct val="120000"/>
              <a:defRPr/>
            </a:pPr>
            <a:r>
              <a:rPr lang="fr-FR" sz="1100" b="0" i="1" strike="noStrike" cap="none" spc="0" baseline="0" dirty="0">
                <a:solidFill>
                  <a:srgbClr val="595959"/>
                </a:solidFill>
                <a:effectLst/>
                <a:latin typeface="Arial"/>
                <a:ea typeface="Arial"/>
                <a:cs typeface="Arial"/>
              </a:rPr>
              <a:t>Plus de 300 ingénieurs dans le monde, ingénierie d’applications mondiales et assistance sur le terrain à la demande </a:t>
            </a:r>
          </a:p>
        </p:txBody>
      </p:sp>
      <p:sp>
        <p:nvSpPr>
          <p:cNvPr id="39"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DB50CAD-0982-4EB5-878F-DD4FD6E7E318}"/>
              </a:ext>
            </a:extLst>
          </p:cNvPr>
          <p:cNvSpPr txBox="1"/>
          <p:nvPr/>
        </p:nvSpPr>
        <p:spPr>
          <a:xfrm>
            <a:off x="595863" y="4542017"/>
            <a:ext cx="2952554" cy="824162"/>
          </a:xfrm>
          <a:prstGeom prst="rect">
            <a:avLst/>
          </a:prstGeom>
        </p:spPr>
        <p:txBody>
          <a:bodyPr vert="horz" lIns="68580" tIns="34290" rIns="68580" bIns="34290" rtlCol="0" anchor="t"/>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base" latinLnBrk="0" hangingPunct="1">
              <a:lnSpc>
                <a:spcPct val="100000"/>
              </a:lnSpc>
              <a:spcAft>
                <a:spcPts val="300"/>
              </a:spcAft>
              <a:buClr>
                <a:srgbClr val="4F81BD"/>
              </a:buClr>
              <a:buSzPct val="120000"/>
              <a:defRPr/>
            </a:pPr>
            <a:r>
              <a:rPr lang="fr-FR" sz="1100" b="0" i="1" strike="noStrike" cap="none" spc="0" baseline="0">
                <a:solidFill>
                  <a:srgbClr val="595959"/>
                </a:solidFill>
                <a:effectLst/>
                <a:latin typeface="Arial"/>
                <a:ea typeface="Arial"/>
                <a:cs typeface="Arial"/>
              </a:rPr>
              <a:t>Seules les cellules au lithium haut de gamme offrent des performances fiables à long terme combinées à un processus d’inspection de l’assurance qualité à 100 points</a:t>
            </a:r>
            <a:endParaRPr kumimoji="0" lang="en-US" sz="1100" b="0" i="1" u="none" strike="noStrike" kern="1200" cap="none" spc="0" normalizeH="0" baseline="0" noProof="0">
              <a:ln>
                <a:noFill/>
              </a:ln>
              <a:solidFill>
                <a:prstClr val="black">
                  <a:lumMod val="65000"/>
                  <a:lumOff val="35000"/>
                </a:prstClr>
              </a:solidFill>
              <a:effectLst/>
              <a:uLnTx/>
              <a:uFillTx/>
              <a:latin typeface="Arial" pitchFamily="34" charset="0"/>
              <a:ea typeface="+mn-ea"/>
              <a:cs typeface="Arial" pitchFamily="34" charset="0"/>
            </a:endParaRPr>
          </a:p>
        </p:txBody>
      </p:sp>
      <p:sp>
        <p:nvSpPr>
          <p:cNvPr id="41"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6E2F542-51D9-44E6-A8FA-BC85ECFB9219}"/>
              </a:ext>
            </a:extLst>
          </p:cNvPr>
          <p:cNvSpPr txBox="1"/>
          <p:nvPr/>
        </p:nvSpPr>
        <p:spPr>
          <a:xfrm>
            <a:off x="6912442" y="4542017"/>
            <a:ext cx="1797843" cy="482018"/>
          </a:xfrm>
          <a:prstGeom prst="rect">
            <a:avLst/>
          </a:prstGeom>
        </p:spPr>
        <p:txBody>
          <a:bodyPr vert="horz" lIns="68580" tIns="34290" rIns="68580" bIns="34290" rtlCol="0" anchor="t"/>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300"/>
              </a:spcAft>
              <a:buClr>
                <a:srgbClr val="4F81BD"/>
              </a:buClr>
              <a:buSzPct val="120000"/>
              <a:defRPr/>
            </a:pPr>
            <a:r>
              <a:rPr lang="fr-FR" sz="1100" b="0" i="1" strike="noStrike" cap="none" spc="0" baseline="0">
                <a:solidFill>
                  <a:srgbClr val="898989"/>
                </a:solidFill>
                <a:effectLst/>
                <a:latin typeface="Arial"/>
                <a:ea typeface="Arial"/>
                <a:cs typeface="Arial"/>
              </a:rPr>
              <a:t>Laboratoire d’essai interne certifié UL et TÜV</a:t>
            </a:r>
          </a:p>
          <a:p>
            <a:pPr marL="213995" marR="0" lvl="0" indent="-213995" algn="l" defTabSz="914400" rtl="0" eaLnBrk="1" fontAlgn="base" latinLnBrk="0" hangingPunct="1">
              <a:lnSpc>
                <a:spcPct val="100000"/>
              </a:lnSpc>
              <a:spcAft>
                <a:spcPts val="300"/>
              </a:spcAft>
              <a:buClr>
                <a:srgbClr val="4F81BD"/>
              </a:buClr>
              <a:buSzPct val="120000"/>
              <a:buFont typeface="Arial" pitchFamily="34" charset="0"/>
              <a:buChar char="•"/>
              <a:defRPr/>
            </a:pPr>
            <a:endParaRPr lang="en-US" sz="1100" b="0" i="0" u="none" strike="noStrike" kern="1200" cap="none" spc="0" normalizeH="0" baseline="0" noProof="0">
              <a:ln>
                <a:noFill/>
              </a:ln>
              <a:solidFill>
                <a:prstClr val="black">
                  <a:lumMod val="65000"/>
                  <a:lumOff val="35000"/>
                </a:prstClr>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1400" b="1" i="0" u="none" strike="noStrike" kern="1200" cap="none" spc="0" normalizeH="0" baseline="0" noProof="0">
                <a:ln>
                  <a:noFill/>
                </a:ln>
                <a:solidFill>
                  <a:prstClr val="black">
                    <a:lumMod val="65000"/>
                    <a:lumOff val="35000"/>
                  </a:prstClr>
                </a:solidFill>
                <a:effectLst/>
                <a:uLnTx/>
                <a:uFillTx/>
                <a:latin typeface="Arial" pitchFamily="34" charset="0"/>
                <a:ea typeface="+mn-ea"/>
                <a:cs typeface="Arial" pitchFamily="34" charset="0"/>
              </a:rPr>
              <a:t/>
            </a:r>
            <a:br>
              <a:rPr kumimoji="0" lang="en-US" sz="1400" b="1" i="0" u="none" strike="noStrike" kern="1200" cap="none" spc="0" normalizeH="0" baseline="0" noProof="0">
                <a:ln>
                  <a:noFill/>
                </a:ln>
                <a:solidFill>
                  <a:prstClr val="black">
                    <a:lumMod val="65000"/>
                    <a:lumOff val="35000"/>
                  </a:prstClr>
                </a:solidFill>
                <a:effectLst/>
                <a:uLnTx/>
                <a:uFillTx/>
                <a:latin typeface="Arial" pitchFamily="34" charset="0"/>
                <a:ea typeface="+mn-ea"/>
                <a:cs typeface="Arial" pitchFamily="34" charset="0"/>
              </a:rPr>
            </a:br>
            <a:endParaRPr kumimoji="0" lang="en-US" sz="900" b="1" i="0" u="none" strike="noStrike" kern="1200" cap="none" spc="0" normalizeH="0" baseline="0" noProof="0">
              <a:ln>
                <a:noFill/>
              </a:ln>
              <a:solidFill>
                <a:prstClr val="black">
                  <a:lumMod val="65000"/>
                  <a:lumOff val="35000"/>
                </a:prstClr>
              </a:solidFill>
              <a:effectLst/>
              <a:uLnTx/>
              <a:uFillTx/>
              <a:latin typeface="Arial" pitchFamily="34" charset="0"/>
              <a:ea typeface="+mn-ea"/>
              <a:cs typeface="Arial" pitchFamily="34" charset="0"/>
            </a:endParaRPr>
          </a:p>
        </p:txBody>
      </p:sp>
      <p:sp>
        <p:nvSpPr>
          <p:cNvPr id="43"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6B928F7-0B9E-4C0D-8C58-796429458C04}"/>
              </a:ext>
            </a:extLst>
          </p:cNvPr>
          <p:cNvSpPr txBox="1"/>
          <p:nvPr/>
        </p:nvSpPr>
        <p:spPr>
          <a:xfrm>
            <a:off x="4003821" y="4542017"/>
            <a:ext cx="2104811" cy="482018"/>
          </a:xfrm>
          <a:prstGeom prst="rect">
            <a:avLst/>
          </a:prstGeom>
        </p:spPr>
        <p:txBody>
          <a:bodyPr vert="horz" lIns="68580" tIns="34290" rIns="68580" bIns="34290" rtlCol="0" anchor="t"/>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150"/>
              </a:spcBef>
              <a:spcAft>
                <a:spcPts val="300"/>
              </a:spcAft>
              <a:buClr>
                <a:srgbClr val="4F81BD"/>
              </a:buClr>
              <a:buSzPct val="120000"/>
              <a:defRPr/>
            </a:pPr>
            <a:r>
              <a:rPr lang="fr-FR" sz="1100" b="0" i="1" strike="noStrike" cap="none" spc="0" baseline="0">
                <a:solidFill>
                  <a:srgbClr val="737373"/>
                </a:solidFill>
                <a:effectLst/>
                <a:latin typeface="Arial"/>
                <a:ea typeface="Arial"/>
                <a:cs typeface="Arial"/>
              </a:rPr>
              <a:t>Technologies brevetées pour un large éventail d’applications</a:t>
            </a:r>
          </a:p>
        </p:txBody>
      </p:sp>
      <p:pic>
        <p:nvPicPr>
          <p:cNvPr id="24" name="Picture 2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B37183E-B66F-4D54-8FF0-88A10B03A9F8}"/>
              </a:ext>
            </a:extLst>
          </p:cNvPr>
          <p:cNvPicPr>
            <a:picLocks noChangeAspect="1"/>
          </p:cNvPicPr>
          <p:nvPr/>
        </p:nvPicPr>
        <p:blipFill>
          <a:blip r:embed="rId7"/>
          <a:stretch>
            <a:fillRect/>
          </a:stretch>
        </p:blipFill>
        <p:spPr>
          <a:xfrm>
            <a:off x="6912442" y="2490238"/>
            <a:ext cx="271462" cy="457200"/>
          </a:xfrm>
          <a:prstGeom prst="rect">
            <a:avLst/>
          </a:prstGeom>
        </p:spPr>
      </p:pic>
      <p:sp>
        <p:nvSpPr>
          <p:cNvPr id="25"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DDC1724-2F66-4266-B95D-D5E9CED9BCB6}"/>
              </a:ext>
            </a:extLst>
          </p:cNvPr>
          <p:cNvSpPr txBox="1"/>
          <p:nvPr/>
        </p:nvSpPr>
        <p:spPr>
          <a:xfrm>
            <a:off x="7236894" y="2490238"/>
            <a:ext cx="1417370" cy="457201"/>
          </a:xfrm>
          <a:prstGeom prst="rect">
            <a:avLst/>
          </a:prstGeom>
        </p:spPr>
        <p:txBody>
          <a:bodyPr vert="horz" lIns="68580" tIns="34290" rIns="68580" bIns="3429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fr-FR" sz="1400" b="1" i="0" strike="noStrike" cap="none" spc="0" baseline="0">
                <a:solidFill>
                  <a:srgbClr val="009AC7"/>
                </a:solidFill>
                <a:effectLst/>
                <a:latin typeface="Arial"/>
                <a:ea typeface="Arial"/>
                <a:cs typeface="Arial"/>
              </a:rPr>
              <a:t>Éprouvé </a:t>
            </a:r>
          </a:p>
          <a:p>
            <a:pPr marL="0" marR="0" lvl="0" indent="0" algn="l" defTabSz="914400" rtl="0" eaLnBrk="1" fontAlgn="base" latinLnBrk="0" hangingPunct="1">
              <a:lnSpc>
                <a:spcPct val="100000"/>
              </a:lnSpc>
              <a:spcBef>
                <a:spcPct val="0"/>
              </a:spcBef>
              <a:spcAft>
                <a:spcPct val="0"/>
              </a:spcAft>
              <a:buClrTx/>
              <a:buSzTx/>
              <a:buFontTx/>
              <a:buNone/>
              <a:defRPr/>
            </a:pPr>
            <a:r>
              <a:rPr lang="fr-FR" sz="1400" b="1" i="0" strike="noStrike" cap="none" spc="0" baseline="0">
                <a:solidFill>
                  <a:srgbClr val="009AC7"/>
                </a:solidFill>
                <a:effectLst/>
                <a:latin typeface="Arial"/>
                <a:ea typeface="Arial"/>
                <a:cs typeface="Arial"/>
              </a:rPr>
              <a:t>Sécurité</a:t>
            </a:r>
          </a:p>
        </p:txBody>
      </p:sp>
      <p:sp>
        <p:nvSpPr>
          <p:cNvPr id="26"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24EC10E-4C49-4CA8-96B2-CA086C0AC145}"/>
              </a:ext>
            </a:extLst>
          </p:cNvPr>
          <p:cNvSpPr txBox="1"/>
          <p:nvPr/>
        </p:nvSpPr>
        <p:spPr>
          <a:xfrm>
            <a:off x="6912442" y="2945858"/>
            <a:ext cx="2064133" cy="404602"/>
          </a:xfrm>
          <a:prstGeom prst="rect">
            <a:avLst/>
          </a:prstGeom>
        </p:spPr>
        <p:txBody>
          <a:bodyPr vert="horz" lIns="68580" tIns="34290" rIns="68580" bIns="34290" rtlCol="0" anchor="t"/>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Aft>
                <a:spcPts val="300"/>
              </a:spcAft>
              <a:buClr>
                <a:srgbClr val="4F81BD"/>
              </a:buClr>
              <a:buSzPct val="120000"/>
              <a:defRPr/>
            </a:pPr>
            <a:r>
              <a:rPr lang="fr-FR" sz="1100" b="0" i="1" strike="noStrike" cap="none" spc="0" baseline="0" dirty="0">
                <a:solidFill>
                  <a:srgbClr val="737373"/>
                </a:solidFill>
                <a:effectLst/>
                <a:latin typeface="Arial"/>
                <a:ea typeface="Arial"/>
                <a:cs typeface="Arial"/>
              </a:rPr>
              <a:t>Plus d’un milliard de produits livrés en toute sécurité</a:t>
            </a:r>
            <a:endParaRPr kumimoji="0" lang="en-US" sz="12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endParaRPr>
          </a:p>
          <a:p>
            <a:pPr marL="214313" marR="0" lvl="0" indent="-214313" algn="l" defTabSz="914400" rtl="0" eaLnBrk="1" fontAlgn="base" latinLnBrk="0" hangingPunct="1">
              <a:lnSpc>
                <a:spcPct val="100000"/>
              </a:lnSpc>
              <a:spcBef>
                <a:spcPts val="150"/>
              </a:spcBef>
              <a:spcAft>
                <a:spcPts val="300"/>
              </a:spcAft>
              <a:buClr>
                <a:srgbClr val="4F81BD"/>
              </a:buClr>
              <a:buSzPct val="120000"/>
              <a:buFont typeface="Arial" pitchFamily="34" charset="0"/>
              <a:buChar char="•"/>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endParaRPr>
          </a:p>
        </p:txBody>
      </p:sp>
      <p:pic>
        <p:nvPicPr>
          <p:cNvPr id="28" name="Picture 27" descr="Logo, company name&#10;&#10;Description automatically generated">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EA4264C-B9EC-4817-8A33-89886BD2AB74}"/>
              </a:ext>
            </a:extLst>
          </p:cNvPr>
          <p:cNvPicPr>
            <a:picLocks noChangeAspect="1"/>
          </p:cNvPicPr>
          <p:nvPr/>
        </p:nvPicPr>
        <p:blipFill>
          <a:blip r:embed="rId8"/>
          <a:srcRect t="32970" b="15991"/>
          <a:stretch>
            <a:fillRect/>
          </a:stretch>
        </p:blipFill>
        <p:spPr>
          <a:xfrm>
            <a:off x="6801133" y="1578771"/>
            <a:ext cx="2288892" cy="583322"/>
          </a:xfrm>
          <a:prstGeom prst="rect">
            <a:avLst/>
          </a:prstGeom>
        </p:spPr>
      </p:pic>
      <p:pic>
        <p:nvPicPr>
          <p:cNvPr id="29" name="Picture 2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D25E390-B5F6-41F0-BAD7-78ED5FEC22B8}"/>
              </a:ext>
            </a:extLst>
          </p:cNvPr>
          <p:cNvPicPr>
            <a:picLocks noChangeAspect="1"/>
          </p:cNvPicPr>
          <p:nvPr/>
        </p:nvPicPr>
        <p:blipFill>
          <a:blip r:embed="rId9"/>
          <a:stretch>
            <a:fillRect/>
          </a:stretch>
        </p:blipFill>
        <p:spPr>
          <a:xfrm>
            <a:off x="595863" y="4022325"/>
            <a:ext cx="537882" cy="457200"/>
          </a:xfrm>
          <a:prstGeom prst="rect">
            <a:avLst/>
          </a:prstGeom>
        </p:spPr>
      </p:pic>
      <p:sp>
        <p:nvSpPr>
          <p:cNvPr id="31"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F247D49-0F01-4DA6-A88A-5DC3AECA5571}"/>
              </a:ext>
            </a:extLst>
          </p:cNvPr>
          <p:cNvSpPr txBox="1"/>
          <p:nvPr/>
        </p:nvSpPr>
        <p:spPr>
          <a:xfrm>
            <a:off x="1152005" y="4022325"/>
            <a:ext cx="1417370" cy="457200"/>
          </a:xfrm>
          <a:prstGeom prst="rect">
            <a:avLst/>
          </a:prstGeom>
        </p:spPr>
        <p:txBody>
          <a:bodyPr vert="horz" lIns="68580" tIns="34290" rIns="68580" bIns="3429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fr-FR" sz="1400" b="1" i="0" strike="noStrike" cap="none" spc="0" baseline="0">
                <a:solidFill>
                  <a:srgbClr val="009AC7"/>
                </a:solidFill>
                <a:effectLst/>
                <a:latin typeface="Arial"/>
                <a:ea typeface="Arial"/>
                <a:cs typeface="Arial"/>
              </a:rPr>
              <a:t>Éprouvé </a:t>
            </a:r>
          </a:p>
          <a:p>
            <a:pPr marL="0" marR="0" lvl="0" indent="0" algn="l" defTabSz="914400" rtl="0" eaLnBrk="1" fontAlgn="base" latinLnBrk="0" hangingPunct="1">
              <a:lnSpc>
                <a:spcPct val="100000"/>
              </a:lnSpc>
              <a:spcBef>
                <a:spcPct val="0"/>
              </a:spcBef>
              <a:spcAft>
                <a:spcPct val="0"/>
              </a:spcAft>
              <a:buClrTx/>
              <a:buSzTx/>
              <a:buFontTx/>
              <a:buNone/>
              <a:defRPr/>
            </a:pPr>
            <a:r>
              <a:rPr lang="fr-FR" sz="1400" b="1" i="0" strike="noStrike" cap="none" spc="0" baseline="0">
                <a:solidFill>
                  <a:srgbClr val="009AC7"/>
                </a:solidFill>
                <a:effectLst/>
                <a:latin typeface="Arial"/>
                <a:ea typeface="Arial"/>
                <a:cs typeface="Arial"/>
              </a:rPr>
              <a:t>Fiabilité</a:t>
            </a:r>
          </a:p>
        </p:txBody>
      </p:sp>
      <p:sp>
        <p:nvSpPr>
          <p:cNvPr id="30" name="Rectangle 2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E64ACF5-E9DC-444F-8BC2-2048D0BEE020}"/>
              </a:ext>
            </a:extLst>
          </p:cNvPr>
          <p:cNvSpPr/>
          <p:nvPr/>
        </p:nvSpPr>
        <p:spPr>
          <a:xfrm>
            <a:off x="468707" y="6219140"/>
            <a:ext cx="8075054" cy="44196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nchorCtr="1"/>
          <a:lstStyle/>
          <a:p>
            <a:pPr marL="0" marR="0" lvl="0" indent="0" algn="ctr" defTabSz="914400" rtl="0" eaLnBrk="1" fontAlgn="auto" latinLnBrk="0" hangingPunct="1">
              <a:lnSpc>
                <a:spcPct val="100000"/>
              </a:lnSpc>
              <a:spcBef>
                <a:spcPct val="0"/>
              </a:spcBef>
              <a:spcAft>
                <a:spcPct val="0"/>
              </a:spcAft>
              <a:buClrTx/>
              <a:buSzTx/>
              <a:buFontTx/>
              <a:buNone/>
              <a:defRPr/>
            </a:pPr>
            <a:r>
              <a:rPr lang="fr-FR" sz="2000" b="0" i="0" strike="noStrike" cap="none" spc="0" baseline="0" dirty="0">
                <a:solidFill>
                  <a:srgbClr val="009AC7"/>
                </a:solidFill>
                <a:effectLst/>
                <a:latin typeface="Arial"/>
                <a:ea typeface="Arial"/>
                <a:cs typeface="Arial"/>
              </a:rPr>
              <a:t>Des solutions innovantes et de qualité soutenues par une assistance technique experte </a:t>
            </a:r>
          </a:p>
        </p:txBody>
      </p:sp>
      <p:sp>
        <p:nvSpPr>
          <p:cNvPr id="34"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483E4E7-23C2-45DD-8D48-88D5AA4B5682}"/>
              </a:ext>
            </a:extLst>
          </p:cNvPr>
          <p:cNvSpPr txBox="1"/>
          <p:nvPr/>
        </p:nvSpPr>
        <p:spPr>
          <a:xfrm>
            <a:off x="1322147" y="2490238"/>
            <a:ext cx="2584775" cy="457200"/>
          </a:xfrm>
          <a:prstGeom prst="rect">
            <a:avLst/>
          </a:prstGeom>
        </p:spPr>
        <p:txBody>
          <a:bodyPr vert="horz" lIns="68580" tIns="34290" rIns="68580" bIns="3429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600"/>
              </a:spcAft>
              <a:buClrTx/>
              <a:buSzTx/>
              <a:buFontTx/>
              <a:buNone/>
              <a:defRPr/>
            </a:pPr>
            <a:r>
              <a:rPr lang="fr-FR" sz="1400" b="1" i="0" strike="noStrike" cap="none" spc="0" baseline="0">
                <a:solidFill>
                  <a:srgbClr val="009AC7"/>
                </a:solidFill>
                <a:effectLst/>
                <a:latin typeface="Arial"/>
                <a:ea typeface="Arial"/>
                <a:cs typeface="Arial"/>
              </a:rPr>
              <a:t>Expertise en ingénierie des batteries</a:t>
            </a:r>
            <a:endParaRPr kumimoji="0" lang="en-US" sz="1200" b="0" i="0" u="none" strike="noStrike" kern="1200" cap="none" spc="0" normalizeH="0" baseline="0" noProof="0">
              <a:ln>
                <a:noFill/>
              </a:ln>
              <a:solidFill>
                <a:srgbClr val="009AC7"/>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8172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157C8DF-AFDA-4B8F-9EFA-BDF095295E00}"/>
              </a:ext>
            </a:extLst>
          </p:cNvPr>
          <p:cNvSpPr>
            <a:spLocks noGrp="1"/>
          </p:cNvSpPr>
          <p:nvPr>
            <p:ph type="title"/>
          </p:nvPr>
        </p:nvSpPr>
        <p:spPr/>
        <p:txBody>
          <a:bodyPr/>
          <a:lstStyle/>
          <a:p>
            <a:r>
              <a:rPr lang="fr-FR" sz="2400" b="0" i="0" strike="noStrike" cap="none" spc="0" baseline="0">
                <a:solidFill>
                  <a:srgbClr val="FFFFFF"/>
                </a:solidFill>
                <a:effectLst/>
                <a:latin typeface="Arial"/>
                <a:ea typeface="Arial"/>
                <a:cs typeface="Arial"/>
              </a:rPr>
              <a:t>Comparaison des sources d’alimentation</a:t>
            </a:r>
          </a:p>
        </p:txBody>
      </p:sp>
      <p:graphicFrame>
        <p:nvGraphicFramePr>
          <p:cNvPr id="7" name="Content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605F619-D061-4FB3-A93A-9F148931BFD6}"/>
              </a:ext>
            </a:extLst>
          </p:cNvPr>
          <p:cNvGraphicFramePr/>
          <p:nvPr>
            <p:extLst>
              <p:ext uri="{D42A27DB-BD31-4B8C-83A1-F6EECF244321}">
                <p14:modId xmlns:p14="http://schemas.microsoft.com/office/powerpoint/2010/main" val="4127134205"/>
              </p:ext>
            </p:extLst>
          </p:nvPr>
        </p:nvGraphicFramePr>
        <p:xfrm>
          <a:off x="104362" y="1527009"/>
          <a:ext cx="8935275" cy="5161189"/>
        </p:xfrm>
        <a:graphic>
          <a:graphicData uri="http://schemas.openxmlformats.org/drawingml/2006/table">
            <a:tbl>
              <a:tblPr firstRow="1" bandRow="1">
                <a:tableStyleId>{5C22544A-7EE6-4342-B048-85BDC9FD1C3A}</a:tableStyleId>
              </a:tblPr>
              <a:tblGrid>
                <a:gridCol w="1943379">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39057095"/>
                    </a:ext>
                  </a:extLst>
                </a:gridCol>
                <a:gridCol w="1712890">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500331861"/>
                    </a:ext>
                  </a:extLst>
                </a:gridCol>
                <a:gridCol w="1826518">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456157963"/>
                    </a:ext>
                  </a:extLst>
                </a:gridCol>
                <a:gridCol w="1726244">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484791999"/>
                    </a:ext>
                  </a:extLst>
                </a:gridCol>
                <a:gridCol w="1726244">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422458576"/>
                    </a:ext>
                  </a:extLst>
                </a:gridCol>
              </a:tblGrid>
              <a:tr h="725396">
                <a:tc>
                  <a:txBody>
                    <a:bodyPr/>
                    <a:lstStyle/>
                    <a:p>
                      <a:pPr algn="ctr"/>
                      <a:r>
                        <a:rPr lang="fr-FR" sz="1400" b="1" i="0" strike="noStrike" cap="none" spc="0" baseline="0" dirty="0">
                          <a:solidFill>
                            <a:srgbClr val="FFFFFF"/>
                          </a:solidFill>
                          <a:effectLst/>
                          <a:latin typeface="Calibri"/>
                          <a:ea typeface="Calibri"/>
                          <a:cs typeface="Calibri"/>
                        </a:rPr>
                        <a:t>Catégorie</a:t>
                      </a:r>
                    </a:p>
                  </a:txBody>
                  <a:tcPr anchor="ctr"/>
                </a:tc>
                <a:tc>
                  <a:txBody>
                    <a:bodyPr/>
                    <a:lstStyle/>
                    <a:p>
                      <a:pPr algn="ctr"/>
                      <a:r>
                        <a:rPr lang="fr-FR" sz="1400" b="1" i="0" strike="noStrike" cap="none" spc="0" baseline="0">
                          <a:solidFill>
                            <a:srgbClr val="FFFFFF"/>
                          </a:solidFill>
                          <a:effectLst/>
                          <a:latin typeface="Calibri"/>
                          <a:ea typeface="Calibri"/>
                          <a:cs typeface="Calibri"/>
                        </a:rPr>
                        <a:t>Lithium-ion</a:t>
                      </a:r>
                    </a:p>
                  </a:txBody>
                  <a:tcPr anchor="ctr">
                    <a:solidFill>
                      <a:schemeClr val="accent1"/>
                    </a:solidFill>
                  </a:tcPr>
                </a:tc>
                <a:tc>
                  <a:txBody>
                    <a:bodyPr/>
                    <a:lstStyle/>
                    <a:p>
                      <a:pPr algn="ctr"/>
                      <a:r>
                        <a:rPr lang="fr-FR" sz="1400" b="1" i="0" strike="noStrike" cap="none" spc="0" baseline="0">
                          <a:solidFill>
                            <a:srgbClr val="FFFFFF"/>
                          </a:solidFill>
                          <a:effectLst/>
                          <a:latin typeface="Calibri"/>
                          <a:ea typeface="Calibri"/>
                          <a:cs typeface="Calibri"/>
                        </a:rPr>
                        <a:t>Plomb pur à plaque mince (TPPL)</a:t>
                      </a:r>
                    </a:p>
                  </a:txBody>
                  <a:tcPr anchor="ctr">
                    <a:solidFill>
                      <a:schemeClr val="accent1"/>
                    </a:solidFill>
                  </a:tcPr>
                </a:tc>
                <a:tc>
                  <a:txBody>
                    <a:bodyPr/>
                    <a:lstStyle/>
                    <a:p>
                      <a:pPr algn="ctr"/>
                      <a:r>
                        <a:rPr lang="fr-FR" sz="1400" b="0" i="0" strike="noStrike" cap="none" spc="0" baseline="0">
                          <a:solidFill>
                            <a:srgbClr val="FFFFFF"/>
                          </a:solidFill>
                          <a:effectLst/>
                          <a:latin typeface="Calibri"/>
                          <a:ea typeface="Calibri"/>
                          <a:cs typeface="Calibri"/>
                        </a:rPr>
                        <a:t>Plomb-acide sans entretien</a:t>
                      </a:r>
                    </a:p>
                  </a:txBody>
                  <a:tcPr anchor="ctr">
                    <a:solidFill>
                      <a:schemeClr val="accent1"/>
                    </a:solidFill>
                  </a:tcPr>
                </a:tc>
                <a:tc>
                  <a:txBody>
                    <a:bodyPr/>
                    <a:lstStyle/>
                    <a:p>
                      <a:pPr algn="ctr"/>
                      <a:r>
                        <a:rPr lang="fr-FR" sz="1400" b="0" i="0" strike="noStrike" cap="none" spc="0" baseline="0">
                          <a:solidFill>
                            <a:srgbClr val="FFFFFF"/>
                          </a:solidFill>
                          <a:effectLst/>
                          <a:latin typeface="Calibri"/>
                          <a:ea typeface="Calibri"/>
                          <a:cs typeface="Calibri"/>
                        </a:rPr>
                        <a:t>Acide plomb </a:t>
                      </a:r>
                    </a:p>
                  </a:txBody>
                  <a:tcPr anchor="ctr">
                    <a:solidFill>
                      <a:schemeClr val="accent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9811320"/>
                  </a:ext>
                </a:extLst>
              </a:tr>
              <a:tr h="365565">
                <a:tc>
                  <a:txBody>
                    <a:bodyPr/>
                    <a:lstStyle/>
                    <a:p>
                      <a:r>
                        <a:rPr lang="fr-FR" sz="1400" b="0" i="0" strike="noStrike" cap="none" spc="0" baseline="0">
                          <a:solidFill>
                            <a:srgbClr val="595959"/>
                          </a:solidFill>
                          <a:effectLst/>
                          <a:latin typeface="Calibri"/>
                          <a:ea typeface="Calibri"/>
                          <a:cs typeface="Calibri"/>
                        </a:rPr>
                        <a:t>Coût initial</a:t>
                      </a:r>
                    </a:p>
                  </a:txBody>
                  <a:tcPr anchor="ctr"/>
                </a:tc>
                <a:tc>
                  <a:txBody>
                    <a:bodyPr/>
                    <a:lstStyle/>
                    <a:p>
                      <a:pPr algn="ctr"/>
                      <a:r>
                        <a:rPr lang="en-US" sz="1000" dirty="0">
                          <a:solidFill>
                            <a:schemeClr val="tx1">
                              <a:lumMod val="65000"/>
                              <a:lumOff val="35000"/>
                            </a:schemeClr>
                          </a:solidFill>
                        </a:rPr>
                        <a:t>$$$$</a:t>
                      </a:r>
                    </a:p>
                  </a:txBody>
                  <a:tcPr anchor="ctr"/>
                </a:tc>
                <a:tc>
                  <a:txBody>
                    <a:bodyPr/>
                    <a:lstStyle/>
                    <a:p>
                      <a:pPr algn="ctr"/>
                      <a:r>
                        <a:rPr lang="en-US" sz="1000">
                          <a:solidFill>
                            <a:schemeClr val="tx1">
                              <a:lumMod val="65000"/>
                              <a:lumOff val="35000"/>
                            </a:schemeClr>
                          </a:solidFill>
                        </a:rPr>
                        <a:t>$$$</a:t>
                      </a:r>
                    </a:p>
                  </a:txBody>
                  <a:tcPr anchor="ctr"/>
                </a:tc>
                <a:tc>
                  <a:txBody>
                    <a:bodyPr/>
                    <a:lstStyle/>
                    <a:p>
                      <a:pPr algn="ctr"/>
                      <a:r>
                        <a:rPr lang="en-US" sz="1000">
                          <a:solidFill>
                            <a:schemeClr val="tx1">
                              <a:lumMod val="65000"/>
                              <a:lumOff val="35000"/>
                            </a:schemeClr>
                          </a:solidFill>
                        </a:rPr>
                        <a:t>$$</a:t>
                      </a:r>
                    </a:p>
                  </a:txBody>
                  <a:tcPr anchor="ctr"/>
                </a:tc>
                <a:tc>
                  <a:txBody>
                    <a:bodyPr/>
                    <a:lstStyle/>
                    <a:p>
                      <a:pPr algn="ctr"/>
                      <a:r>
                        <a:rPr lang="en-US" sz="1000" b="1">
                          <a:solidFill>
                            <a:srgbClr val="00B050"/>
                          </a:solidFill>
                        </a:rPr>
                        <a:t>$</a:t>
                      </a:r>
                    </a:p>
                  </a:txBody>
                  <a:tcPr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068302920"/>
                  </a:ext>
                </a:extLst>
              </a:tr>
              <a:tr h="514571">
                <a:tc>
                  <a:txBody>
                    <a:bodyPr/>
                    <a:lstStyle/>
                    <a:p>
                      <a:r>
                        <a:rPr lang="fr-FR" sz="1400" b="0" i="0" strike="noStrike" cap="none" spc="0" baseline="0" dirty="0">
                          <a:solidFill>
                            <a:srgbClr val="595959"/>
                          </a:solidFill>
                          <a:effectLst/>
                          <a:latin typeface="Calibri"/>
                          <a:ea typeface="Calibri"/>
                          <a:cs typeface="Calibri"/>
                        </a:rPr>
                        <a:t>Cycles de charge</a:t>
                      </a:r>
                    </a:p>
                  </a:txBody>
                  <a:tcPr anchor="ctr"/>
                </a:tc>
                <a:tc>
                  <a:txBody>
                    <a:bodyPr/>
                    <a:lstStyle/>
                    <a:p>
                      <a:pPr algn="ctr"/>
                      <a:r>
                        <a:rPr lang="fr-FR" sz="1000" b="1" i="0" strike="noStrike" cap="none" spc="0" baseline="0" dirty="0">
                          <a:solidFill>
                            <a:srgbClr val="00B050"/>
                          </a:solidFill>
                          <a:effectLst/>
                          <a:latin typeface="Calibri"/>
                          <a:ea typeface="Calibri"/>
                          <a:cs typeface="Calibri"/>
                        </a:rPr>
                        <a:t>&gt; 2 000</a:t>
                      </a:r>
                    </a:p>
                    <a:p>
                      <a:pPr algn="ctr"/>
                      <a:r>
                        <a:rPr lang="fr-FR" sz="1000" b="1" i="0" strike="noStrike" cap="none" spc="0" baseline="0" dirty="0">
                          <a:solidFill>
                            <a:srgbClr val="00B050"/>
                          </a:solidFill>
                          <a:effectLst/>
                          <a:latin typeface="Calibri"/>
                          <a:ea typeface="Calibri"/>
                          <a:cs typeface="Calibri"/>
                        </a:rPr>
                        <a:t>(95 % </a:t>
                      </a:r>
                      <a:r>
                        <a:rPr lang="fr-FR" sz="1000" b="1" i="0" strike="noStrike" cap="none" spc="0" baseline="0" dirty="0" err="1">
                          <a:solidFill>
                            <a:srgbClr val="00B050"/>
                          </a:solidFill>
                          <a:effectLst/>
                          <a:latin typeface="Calibri"/>
                          <a:ea typeface="Calibri"/>
                          <a:cs typeface="Calibri"/>
                        </a:rPr>
                        <a:t>DOD</a:t>
                      </a:r>
                      <a:r>
                        <a:rPr lang="fr-FR" sz="1000" b="1" i="0" strike="noStrike" cap="none" spc="0" baseline="0" dirty="0">
                          <a:solidFill>
                            <a:srgbClr val="00B050"/>
                          </a:solidFill>
                          <a:effectLst/>
                          <a:latin typeface="Calibri"/>
                          <a:ea typeface="Calibri"/>
                          <a:cs typeface="Calibri"/>
                        </a:rPr>
                        <a:t>)</a:t>
                      </a:r>
                    </a:p>
                  </a:txBody>
                  <a:tcPr anchor="ctr"/>
                </a:tc>
                <a:tc>
                  <a:txBody>
                    <a:bodyPr/>
                    <a:lstStyle/>
                    <a:p>
                      <a:pPr algn="ctr"/>
                      <a:r>
                        <a:rPr lang="fr-FR" sz="1000" b="0" i="0" strike="noStrike" cap="none" spc="0" baseline="0">
                          <a:solidFill>
                            <a:srgbClr val="595959"/>
                          </a:solidFill>
                          <a:effectLst/>
                          <a:latin typeface="Calibri"/>
                          <a:ea typeface="Calibri"/>
                          <a:cs typeface="Calibri"/>
                        </a:rPr>
                        <a:t>~300/~600</a:t>
                      </a:r>
                    </a:p>
                    <a:p>
                      <a:pPr algn="ctr"/>
                      <a:r>
                        <a:rPr lang="fr-FR" sz="1000" b="0" i="0" strike="noStrike" cap="none" spc="0" baseline="0">
                          <a:solidFill>
                            <a:srgbClr val="595959"/>
                          </a:solidFill>
                          <a:effectLst/>
                          <a:latin typeface="Calibri"/>
                          <a:ea typeface="Calibri"/>
                          <a:cs typeface="Calibri"/>
                        </a:rPr>
                        <a:t>(80 %/60 % DOD)</a:t>
                      </a:r>
                    </a:p>
                  </a:txBody>
                  <a:tcPr anchor="ctr"/>
                </a:tc>
                <a:tc>
                  <a:txBody>
                    <a:bodyPr/>
                    <a:lstStyle/>
                    <a:p>
                      <a:pPr algn="ctr"/>
                      <a:r>
                        <a:rPr lang="fr-FR" sz="1000" b="0" i="0" strike="noStrike" cap="none" spc="0" baseline="0">
                          <a:solidFill>
                            <a:srgbClr val="595959"/>
                          </a:solidFill>
                          <a:effectLst/>
                          <a:latin typeface="Calibri"/>
                          <a:ea typeface="Calibri"/>
                          <a:cs typeface="Calibri"/>
                        </a:rPr>
                        <a:t>&lt; 300</a:t>
                      </a:r>
                    </a:p>
                    <a:p>
                      <a:pPr marL="0" marR="0" lvl="0" indent="0" algn="ctr" defTabSz="914400" rtl="0" eaLnBrk="1" fontAlgn="auto" latinLnBrk="0" hangingPunct="1">
                        <a:lnSpc>
                          <a:spcPct val="100000"/>
                        </a:lnSpc>
                        <a:spcBef>
                          <a:spcPct val="0"/>
                        </a:spcBef>
                        <a:spcAft>
                          <a:spcPct val="0"/>
                        </a:spcAft>
                        <a:buClrTx/>
                        <a:buSzTx/>
                        <a:buFontTx/>
                        <a:buNone/>
                        <a:defRPr/>
                      </a:pPr>
                      <a:r>
                        <a:rPr lang="fr-FR" sz="1000" b="0" i="0" strike="noStrike" cap="none" spc="0" baseline="0">
                          <a:solidFill>
                            <a:srgbClr val="595959"/>
                          </a:solidFill>
                          <a:effectLst/>
                          <a:latin typeface="Calibri"/>
                          <a:ea typeface="Calibri"/>
                          <a:cs typeface="Calibri"/>
                        </a:rPr>
                        <a:t>(80 % DOD)</a:t>
                      </a:r>
                    </a:p>
                  </a:txBody>
                  <a:tcPr anchor="ctr"/>
                </a:tc>
                <a:tc>
                  <a:txBody>
                    <a:bodyPr/>
                    <a:lstStyle/>
                    <a:p>
                      <a:pPr algn="ctr"/>
                      <a:r>
                        <a:rPr lang="fr-FR" sz="1000" b="0" i="0" strike="noStrike" cap="none" spc="0" baseline="0" dirty="0">
                          <a:solidFill>
                            <a:srgbClr val="595959"/>
                          </a:solidFill>
                          <a:effectLst/>
                          <a:latin typeface="Calibri"/>
                          <a:ea typeface="Calibri"/>
                          <a:cs typeface="Calibri"/>
                        </a:rPr>
                        <a:t>400-700</a:t>
                      </a:r>
                    </a:p>
                    <a:p>
                      <a:pPr algn="ctr"/>
                      <a:r>
                        <a:rPr lang="fr-FR" sz="1000" b="0" i="0" strike="noStrike" cap="none" spc="0" baseline="0" dirty="0">
                          <a:solidFill>
                            <a:srgbClr val="595959"/>
                          </a:solidFill>
                          <a:effectLst/>
                          <a:latin typeface="Calibri"/>
                          <a:ea typeface="Calibri"/>
                          <a:cs typeface="Calibri"/>
                        </a:rPr>
                        <a:t>1 200 (T17 ET M17)</a:t>
                      </a:r>
                    </a:p>
                    <a:p>
                      <a:pPr marL="0" marR="0" lvl="0" indent="0" algn="ctr" defTabSz="914400" rtl="0" eaLnBrk="1" fontAlgn="auto" latinLnBrk="0" hangingPunct="1">
                        <a:lnSpc>
                          <a:spcPct val="100000"/>
                        </a:lnSpc>
                        <a:spcBef>
                          <a:spcPct val="0"/>
                        </a:spcBef>
                        <a:spcAft>
                          <a:spcPct val="0"/>
                        </a:spcAft>
                        <a:buClrTx/>
                        <a:buSzTx/>
                        <a:buFontTx/>
                        <a:buNone/>
                        <a:defRPr/>
                      </a:pPr>
                      <a:r>
                        <a:rPr lang="fr-FR" sz="1000" b="0" i="0" strike="noStrike" cap="none" spc="0" baseline="0" dirty="0">
                          <a:solidFill>
                            <a:srgbClr val="595959"/>
                          </a:solidFill>
                          <a:effectLst/>
                          <a:latin typeface="Calibri"/>
                          <a:ea typeface="Calibri"/>
                          <a:cs typeface="Calibri"/>
                        </a:rPr>
                        <a:t>(80 % </a:t>
                      </a:r>
                      <a:r>
                        <a:rPr lang="fr-FR" sz="1000" b="0" i="0" strike="noStrike" cap="none" spc="0" baseline="0" dirty="0" err="1">
                          <a:solidFill>
                            <a:srgbClr val="595959"/>
                          </a:solidFill>
                          <a:effectLst/>
                          <a:latin typeface="Calibri"/>
                          <a:ea typeface="Calibri"/>
                          <a:cs typeface="Calibri"/>
                        </a:rPr>
                        <a:t>DOD</a:t>
                      </a:r>
                      <a:r>
                        <a:rPr lang="fr-FR" sz="1000" b="0" i="0" strike="noStrike" cap="none" spc="0" baseline="0" dirty="0">
                          <a:solidFill>
                            <a:srgbClr val="595959"/>
                          </a:solidFill>
                          <a:effectLst/>
                          <a:latin typeface="Calibri"/>
                          <a:ea typeface="Calibri"/>
                          <a:cs typeface="Calibri"/>
                        </a:rPr>
                        <a:t>)</a:t>
                      </a:r>
                    </a:p>
                  </a:txBody>
                  <a:tcPr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905117000"/>
                  </a:ext>
                </a:extLst>
              </a:tr>
              <a:tr h="365565">
                <a:tc>
                  <a:txBody>
                    <a:bodyPr/>
                    <a:lstStyle/>
                    <a:p>
                      <a:r>
                        <a:rPr lang="fr-FR" sz="1400" b="0" i="0" strike="noStrike" cap="none" spc="0" baseline="0">
                          <a:solidFill>
                            <a:srgbClr val="595959"/>
                          </a:solidFill>
                          <a:effectLst/>
                          <a:latin typeface="Calibri"/>
                          <a:ea typeface="Calibri"/>
                          <a:cs typeface="Calibri"/>
                        </a:rPr>
                        <a:t>Remise à niveau d’eau des batteries</a:t>
                      </a:r>
                    </a:p>
                  </a:txBody>
                  <a:tcPr anchor="ctr"/>
                </a:tc>
                <a:tc>
                  <a:txBody>
                    <a:bodyPr/>
                    <a:lstStyle/>
                    <a:p>
                      <a:pPr algn="ctr"/>
                      <a:r>
                        <a:rPr lang="fr-FR" sz="1000" b="1" i="0" strike="noStrike" cap="none" spc="0" baseline="0" dirty="0">
                          <a:solidFill>
                            <a:srgbClr val="00B050"/>
                          </a:solidFill>
                          <a:effectLst/>
                          <a:latin typeface="Calibri"/>
                          <a:ea typeface="Calibri"/>
                          <a:cs typeface="Calibri"/>
                        </a:rPr>
                        <a:t>Aucun</a:t>
                      </a:r>
                    </a:p>
                  </a:txBody>
                  <a:tcPr anchor="ctr"/>
                </a:tc>
                <a:tc>
                  <a:txBody>
                    <a:bodyPr/>
                    <a:lstStyle/>
                    <a:p>
                      <a:pPr algn="ctr"/>
                      <a:r>
                        <a:rPr lang="fr-FR" sz="1000" b="1" i="0" strike="noStrike" cap="none" spc="0" baseline="0" dirty="0">
                          <a:solidFill>
                            <a:srgbClr val="00B050"/>
                          </a:solidFill>
                          <a:effectLst/>
                          <a:latin typeface="Calibri"/>
                          <a:ea typeface="Calibri"/>
                          <a:cs typeface="Calibri"/>
                        </a:rPr>
                        <a:t>Aucun</a:t>
                      </a:r>
                    </a:p>
                  </a:txBody>
                  <a:tcPr anchor="ctr"/>
                </a:tc>
                <a:tc>
                  <a:txBody>
                    <a:bodyPr/>
                    <a:lstStyle/>
                    <a:p>
                      <a:pPr algn="ctr"/>
                      <a:r>
                        <a:rPr lang="fr-FR" sz="1000" b="1" i="0" strike="noStrike" cap="none" spc="0" baseline="0" dirty="0">
                          <a:solidFill>
                            <a:srgbClr val="00B050"/>
                          </a:solidFill>
                          <a:effectLst/>
                          <a:latin typeface="Calibri"/>
                          <a:ea typeface="Calibri"/>
                          <a:cs typeface="Calibri"/>
                        </a:rPr>
                        <a:t>Aucun</a:t>
                      </a:r>
                    </a:p>
                  </a:txBody>
                  <a:tcPr anchor="ctr"/>
                </a:tc>
                <a:tc>
                  <a:txBody>
                    <a:bodyPr/>
                    <a:lstStyle/>
                    <a:p>
                      <a:pPr algn="ctr"/>
                      <a:r>
                        <a:rPr lang="fr-FR" sz="1000" b="0" i="0" strike="noStrike" cap="none" spc="0" baseline="0">
                          <a:solidFill>
                            <a:srgbClr val="595959"/>
                          </a:solidFill>
                          <a:effectLst/>
                          <a:latin typeface="Calibri"/>
                          <a:ea typeface="Calibri"/>
                          <a:cs typeface="Calibri"/>
                        </a:rPr>
                        <a:t>Toutes les semaines</a:t>
                      </a:r>
                    </a:p>
                  </a:txBody>
                  <a:tcPr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711913851"/>
                  </a:ext>
                </a:extLst>
              </a:tr>
              <a:tr h="365565">
                <a:tc>
                  <a:txBody>
                    <a:bodyPr/>
                    <a:lstStyle/>
                    <a:p>
                      <a:r>
                        <a:rPr lang="fr-FR" sz="1400" b="0" i="0" strike="noStrike" cap="none" spc="0" baseline="0">
                          <a:solidFill>
                            <a:srgbClr val="595959"/>
                          </a:solidFill>
                          <a:effectLst/>
                          <a:latin typeface="Calibri"/>
                          <a:ea typeface="Calibri"/>
                          <a:cs typeface="Calibri"/>
                        </a:rPr>
                        <a:t>Charge partielle</a:t>
                      </a:r>
                    </a:p>
                  </a:txBody>
                  <a:tcPr anchor="ctr"/>
                </a:tc>
                <a:tc>
                  <a:txBody>
                    <a:bodyPr/>
                    <a:lstStyle/>
                    <a:p>
                      <a:pPr algn="ctr"/>
                      <a:r>
                        <a:rPr lang="fr-FR" sz="1000" b="1" i="0" strike="noStrike" cap="none" spc="0" baseline="0">
                          <a:solidFill>
                            <a:srgbClr val="00B050"/>
                          </a:solidFill>
                          <a:effectLst/>
                          <a:latin typeface="Calibri"/>
                          <a:ea typeface="Calibri"/>
                          <a:cs typeface="Calibri"/>
                        </a:rPr>
                        <a:t>aucun dommage</a:t>
                      </a:r>
                    </a:p>
                  </a:txBody>
                  <a:tcPr anchor="ctr"/>
                </a:tc>
                <a:tc>
                  <a:txBody>
                    <a:bodyPr/>
                    <a:lstStyle/>
                    <a:p>
                      <a:pPr algn="ctr"/>
                      <a:r>
                        <a:rPr lang="fr-FR" sz="1000" b="1" i="0" strike="noStrike" cap="none" spc="0" baseline="0" dirty="0">
                          <a:solidFill>
                            <a:srgbClr val="00B050"/>
                          </a:solidFill>
                          <a:effectLst/>
                          <a:latin typeface="Calibri"/>
                          <a:ea typeface="Calibri"/>
                          <a:cs typeface="Calibri"/>
                        </a:rPr>
                        <a:t>aucun dommage</a:t>
                      </a:r>
                    </a:p>
                  </a:txBody>
                  <a:tcPr anchor="ct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fr-FR" sz="1000" b="0" i="0" strike="noStrike" cap="none" spc="0" baseline="0" dirty="0">
                          <a:solidFill>
                            <a:srgbClr val="595959"/>
                          </a:solidFill>
                          <a:effectLst/>
                          <a:latin typeface="Calibri"/>
                          <a:ea typeface="Calibri"/>
                          <a:cs typeface="Calibri"/>
                        </a:rPr>
                        <a:t>réduit la durée de vie</a:t>
                      </a:r>
                    </a:p>
                  </a:txBody>
                  <a:tcPr anchor="ctr"/>
                </a:tc>
                <a:tc>
                  <a:txBody>
                    <a:bodyPr/>
                    <a:lstStyle/>
                    <a:p>
                      <a:pPr algn="ctr"/>
                      <a:r>
                        <a:rPr lang="fr-FR" sz="1000" b="0" i="0" strike="noStrike" cap="none" spc="0" baseline="0">
                          <a:solidFill>
                            <a:srgbClr val="595959"/>
                          </a:solidFill>
                          <a:effectLst/>
                          <a:latin typeface="Calibri"/>
                          <a:ea typeface="Calibri"/>
                          <a:cs typeface="Calibri"/>
                        </a:rPr>
                        <a:t>réduit la durée de vie</a:t>
                      </a:r>
                    </a:p>
                  </a:txBody>
                  <a:tcPr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351824114"/>
                  </a:ext>
                </a:extLst>
              </a:tr>
              <a:tr h="365565">
                <a:tc>
                  <a:txBody>
                    <a:bodyPr/>
                    <a:lstStyle/>
                    <a:p>
                      <a:r>
                        <a:rPr lang="fr-FR" sz="1400" b="0" i="0" strike="noStrike" cap="none" spc="0" baseline="0">
                          <a:solidFill>
                            <a:srgbClr val="595959"/>
                          </a:solidFill>
                          <a:effectLst/>
                          <a:latin typeface="Calibri"/>
                          <a:ea typeface="Calibri"/>
                          <a:cs typeface="Calibri"/>
                        </a:rPr>
                        <a:t>Autonomie</a:t>
                      </a:r>
                    </a:p>
                  </a:txBody>
                  <a:tcPr anchor="ctr"/>
                </a:tc>
                <a:tc>
                  <a:txBody>
                    <a:bodyPr/>
                    <a:lstStyle/>
                    <a:p>
                      <a:pPr algn="ctr"/>
                      <a:r>
                        <a:rPr lang="fr-FR" sz="1000" b="1" i="0" strike="noStrike" cap="none" spc="0" baseline="0">
                          <a:solidFill>
                            <a:srgbClr val="00B050"/>
                          </a:solidFill>
                          <a:effectLst/>
                          <a:latin typeface="Calibri"/>
                          <a:ea typeface="Calibri"/>
                          <a:cs typeface="Calibri"/>
                        </a:rPr>
                        <a:t>Le plus long</a:t>
                      </a:r>
                    </a:p>
                  </a:txBody>
                  <a:tcPr anchor="ctr"/>
                </a:tc>
                <a:tc>
                  <a:txBody>
                    <a:bodyPr/>
                    <a:lstStyle/>
                    <a:p>
                      <a:pPr algn="ctr"/>
                      <a:r>
                        <a:rPr lang="fr-FR" sz="1000" b="0" i="0" strike="noStrike" cap="none" spc="0" baseline="0" dirty="0">
                          <a:solidFill>
                            <a:srgbClr val="595959"/>
                          </a:solidFill>
                          <a:effectLst/>
                          <a:latin typeface="Calibri"/>
                          <a:ea typeface="Calibri"/>
                          <a:cs typeface="Calibri"/>
                        </a:rPr>
                        <a:t>classique</a:t>
                      </a:r>
                    </a:p>
                  </a:txBody>
                  <a:tcPr anchor="ctr"/>
                </a:tc>
                <a:tc>
                  <a:txBody>
                    <a:bodyPr/>
                    <a:lstStyle/>
                    <a:p>
                      <a:pPr algn="ctr"/>
                      <a:r>
                        <a:rPr lang="fr-FR" sz="1000" b="0" i="0" strike="noStrike" cap="none" spc="0" baseline="0">
                          <a:solidFill>
                            <a:srgbClr val="595959"/>
                          </a:solidFill>
                          <a:effectLst/>
                          <a:latin typeface="Calibri"/>
                          <a:ea typeface="Calibri"/>
                          <a:cs typeface="Calibri"/>
                        </a:rPr>
                        <a:t>classique</a:t>
                      </a:r>
                    </a:p>
                  </a:txBody>
                  <a:tcPr anchor="ctr"/>
                </a:tc>
                <a:tc>
                  <a:txBody>
                    <a:bodyPr/>
                    <a:lstStyle/>
                    <a:p>
                      <a:pPr algn="ctr"/>
                      <a:r>
                        <a:rPr lang="fr-FR" sz="1000" b="0" i="0" strike="noStrike" cap="none" spc="0" baseline="0" dirty="0">
                          <a:solidFill>
                            <a:srgbClr val="595959"/>
                          </a:solidFill>
                          <a:effectLst/>
                          <a:latin typeface="Calibri"/>
                          <a:ea typeface="Calibri"/>
                          <a:cs typeface="Calibri"/>
                        </a:rPr>
                        <a:t>classique</a:t>
                      </a:r>
                    </a:p>
                  </a:txBody>
                  <a:tcPr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589077440"/>
                  </a:ext>
                </a:extLst>
              </a:tr>
              <a:tr h="365565">
                <a:tc>
                  <a:txBody>
                    <a:bodyPr/>
                    <a:lstStyle/>
                    <a:p>
                      <a:r>
                        <a:rPr lang="fr-FR" sz="1400" b="0" i="0" strike="noStrike" cap="none" spc="0" baseline="0">
                          <a:solidFill>
                            <a:srgbClr val="595959"/>
                          </a:solidFill>
                          <a:effectLst/>
                          <a:latin typeface="Calibri"/>
                          <a:ea typeface="Calibri"/>
                          <a:cs typeface="Calibri"/>
                        </a:rPr>
                        <a:t>Sécurité</a:t>
                      </a:r>
                    </a:p>
                  </a:txBody>
                  <a:tcPr anchor="ctr"/>
                </a:tc>
                <a:tc>
                  <a:txBody>
                    <a:bodyPr/>
                    <a:lstStyle/>
                    <a:p>
                      <a:pPr algn="ctr"/>
                      <a:r>
                        <a:rPr lang="fr-FR" sz="1000" b="1" i="0" strike="noStrike" cap="none" spc="0" baseline="0">
                          <a:solidFill>
                            <a:srgbClr val="00B050"/>
                          </a:solidFill>
                          <a:effectLst/>
                          <a:latin typeface="Calibri"/>
                          <a:ea typeface="Calibri"/>
                          <a:cs typeface="Calibri"/>
                        </a:rPr>
                        <a:t>BMS et sans acide</a:t>
                      </a:r>
                    </a:p>
                  </a:txBody>
                  <a:tcPr anchor="ct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fr-FR" sz="1000" b="0" i="0" strike="noStrike" cap="none" spc="0" baseline="0" dirty="0">
                          <a:solidFill>
                            <a:srgbClr val="595959"/>
                          </a:solidFill>
                          <a:effectLst/>
                          <a:latin typeface="Calibri"/>
                          <a:ea typeface="Calibri"/>
                          <a:cs typeface="Calibri"/>
                        </a:rPr>
                        <a:t>Acide sans </a:t>
                      </a:r>
                      <a:r>
                        <a:rPr lang="fr-FR" sz="1000" b="0" i="0" strike="noStrike" cap="none" spc="0" baseline="0" dirty="0" err="1">
                          <a:solidFill>
                            <a:srgbClr val="595959"/>
                          </a:solidFill>
                          <a:effectLst/>
                          <a:latin typeface="Calibri"/>
                          <a:ea typeface="Calibri"/>
                          <a:cs typeface="Calibri"/>
                        </a:rPr>
                        <a:t>entertien</a:t>
                      </a:r>
                      <a:endParaRPr lang="fr-FR" sz="1000" b="0" i="0" strike="noStrike" cap="none" spc="0" baseline="0" dirty="0">
                        <a:solidFill>
                          <a:srgbClr val="595959"/>
                        </a:solidFill>
                        <a:effectLst/>
                        <a:latin typeface="Calibri"/>
                        <a:ea typeface="Calibri"/>
                        <a:cs typeface="Calibri"/>
                      </a:endParaRPr>
                    </a:p>
                  </a:txBody>
                  <a:tcPr anchor="ct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fr-FR" sz="1000" b="0" i="0" strike="noStrike" cap="none" spc="0" baseline="0">
                          <a:solidFill>
                            <a:srgbClr val="595959"/>
                          </a:solidFill>
                          <a:effectLst/>
                          <a:latin typeface="Calibri"/>
                          <a:ea typeface="Calibri"/>
                          <a:cs typeface="Calibri"/>
                        </a:rPr>
                        <a:t>Acide sans entretien</a:t>
                      </a:r>
                    </a:p>
                  </a:txBody>
                  <a:tcPr anchor="ctr"/>
                </a:tc>
                <a:tc>
                  <a:txBody>
                    <a:bodyPr/>
                    <a:lstStyle/>
                    <a:p>
                      <a:pPr algn="ctr"/>
                      <a:r>
                        <a:rPr lang="fr-FR" sz="1000" b="0" i="0" strike="noStrike" cap="none" spc="0" baseline="0">
                          <a:solidFill>
                            <a:srgbClr val="595959"/>
                          </a:solidFill>
                          <a:effectLst/>
                          <a:latin typeface="Calibri"/>
                          <a:ea typeface="Calibri"/>
                          <a:cs typeface="Calibri"/>
                        </a:rPr>
                        <a:t>Exposition à l’acide</a:t>
                      </a:r>
                    </a:p>
                  </a:txBody>
                  <a:tcPr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182467250"/>
                  </a:ext>
                </a:extLst>
              </a:tr>
              <a:tr h="365565">
                <a:tc>
                  <a:txBody>
                    <a:bodyPr/>
                    <a:lstStyle/>
                    <a:p>
                      <a:r>
                        <a:rPr lang="fr-FR" sz="1400" b="0" i="0" strike="noStrike" cap="none" spc="0" baseline="0">
                          <a:solidFill>
                            <a:srgbClr val="595959"/>
                          </a:solidFill>
                          <a:effectLst/>
                          <a:latin typeface="Calibri"/>
                          <a:ea typeface="Calibri"/>
                          <a:cs typeface="Calibri"/>
                        </a:rPr>
                        <a:t>Coûts de charge</a:t>
                      </a:r>
                    </a:p>
                  </a:txBody>
                  <a:tcPr anchor="ctr"/>
                </a:tc>
                <a:tc>
                  <a:txBody>
                    <a:bodyPr/>
                    <a:lstStyle/>
                    <a:p>
                      <a:pPr algn="ctr"/>
                      <a:r>
                        <a:rPr lang="fr-FR" sz="1000" b="1" i="0" strike="noStrike" cap="none" spc="0" baseline="0" dirty="0">
                          <a:solidFill>
                            <a:srgbClr val="00B050"/>
                          </a:solidFill>
                          <a:effectLst/>
                          <a:latin typeface="Calibri"/>
                          <a:ea typeface="Calibri"/>
                          <a:cs typeface="Calibri"/>
                        </a:rPr>
                        <a:t>Faible</a:t>
                      </a:r>
                    </a:p>
                  </a:txBody>
                  <a:tcPr anchor="ctr"/>
                </a:tc>
                <a:tc>
                  <a:txBody>
                    <a:bodyPr/>
                    <a:lstStyle/>
                    <a:p>
                      <a:pPr algn="ctr"/>
                      <a:r>
                        <a:rPr lang="fr-FR" sz="1000" b="0" i="0" strike="noStrike" cap="none" spc="0" baseline="0" dirty="0">
                          <a:solidFill>
                            <a:srgbClr val="595959"/>
                          </a:solidFill>
                          <a:effectLst/>
                          <a:latin typeface="Calibri"/>
                          <a:ea typeface="Calibri"/>
                          <a:cs typeface="Calibri"/>
                        </a:rPr>
                        <a:t>Élevée</a:t>
                      </a:r>
                    </a:p>
                  </a:txBody>
                  <a:tcPr anchor="ctr"/>
                </a:tc>
                <a:tc>
                  <a:txBody>
                    <a:bodyPr/>
                    <a:lstStyle/>
                    <a:p>
                      <a:pPr algn="ctr"/>
                      <a:r>
                        <a:rPr lang="fr-FR" sz="1000" b="0" i="0" strike="noStrike" cap="none" spc="0" baseline="0" dirty="0">
                          <a:solidFill>
                            <a:srgbClr val="595959"/>
                          </a:solidFill>
                          <a:effectLst/>
                          <a:latin typeface="Calibri"/>
                          <a:ea typeface="Calibri"/>
                          <a:cs typeface="Calibri"/>
                        </a:rPr>
                        <a:t>Élevée</a:t>
                      </a:r>
                    </a:p>
                  </a:txBody>
                  <a:tcPr anchor="ctr"/>
                </a:tc>
                <a:tc>
                  <a:txBody>
                    <a:bodyPr/>
                    <a:lstStyle/>
                    <a:p>
                      <a:pPr algn="ctr"/>
                      <a:r>
                        <a:rPr lang="fr-FR" sz="1000" b="0" i="0" strike="noStrike" cap="none" spc="0" baseline="0" dirty="0">
                          <a:solidFill>
                            <a:srgbClr val="595959"/>
                          </a:solidFill>
                          <a:effectLst/>
                          <a:latin typeface="Calibri"/>
                          <a:ea typeface="Calibri"/>
                          <a:cs typeface="Calibri"/>
                        </a:rPr>
                        <a:t>Élevée</a:t>
                      </a:r>
                    </a:p>
                  </a:txBody>
                  <a:tcPr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4247078519"/>
                  </a:ext>
                </a:extLst>
              </a:tr>
              <a:tr h="365565">
                <a:tc>
                  <a:txBody>
                    <a:bodyPr/>
                    <a:lstStyle/>
                    <a:p>
                      <a:r>
                        <a:rPr lang="fr-FR" sz="1400" b="0" i="0" strike="noStrike" cap="none" spc="0" baseline="0">
                          <a:solidFill>
                            <a:srgbClr val="595959"/>
                          </a:solidFill>
                          <a:effectLst/>
                          <a:latin typeface="Calibri"/>
                          <a:ea typeface="Calibri"/>
                          <a:cs typeface="Calibri"/>
                        </a:rPr>
                        <a:t>Garantie</a:t>
                      </a:r>
                    </a:p>
                  </a:txBody>
                  <a:tcPr anchor="ctr"/>
                </a:tc>
                <a:tc>
                  <a:txBody>
                    <a:bodyPr/>
                    <a:lstStyle/>
                    <a:p>
                      <a:pPr algn="ctr"/>
                      <a:r>
                        <a:rPr lang="fr-FR" sz="1000" b="1" i="0" strike="noStrike" cap="none" spc="0" baseline="0">
                          <a:solidFill>
                            <a:srgbClr val="00B050"/>
                          </a:solidFill>
                          <a:effectLst/>
                          <a:latin typeface="Calibri"/>
                          <a:ea typeface="Calibri"/>
                          <a:cs typeface="Calibri"/>
                        </a:rPr>
                        <a:t>Le meilleur</a:t>
                      </a:r>
                    </a:p>
                  </a:txBody>
                  <a:tcPr anchor="ct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fr-FR" sz="1000" b="0" i="0" strike="noStrike" cap="none" spc="0" baseline="0">
                          <a:solidFill>
                            <a:srgbClr val="595959"/>
                          </a:solidFill>
                          <a:effectLst/>
                          <a:latin typeface="Calibri"/>
                          <a:ea typeface="Calibri"/>
                          <a:cs typeface="Calibri"/>
                        </a:rPr>
                        <a:t>Meilleur</a:t>
                      </a:r>
                    </a:p>
                  </a:txBody>
                  <a:tcPr anchor="ct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fr-FR" sz="1000" b="0" i="0" strike="noStrike" cap="none" spc="0" baseline="0" dirty="0">
                          <a:solidFill>
                            <a:srgbClr val="595959"/>
                          </a:solidFill>
                          <a:effectLst/>
                          <a:latin typeface="Calibri"/>
                          <a:ea typeface="Calibri"/>
                          <a:cs typeface="Calibri"/>
                        </a:rPr>
                        <a:t>Bon</a:t>
                      </a:r>
                    </a:p>
                  </a:txBody>
                  <a:tcPr anchor="ctr"/>
                </a:tc>
                <a:tc>
                  <a:txBody>
                    <a:bodyPr/>
                    <a:lstStyle/>
                    <a:p>
                      <a:pPr algn="ctr"/>
                      <a:r>
                        <a:rPr lang="fr-FR" sz="1000" b="0" i="0" strike="noStrike" cap="none" spc="0" baseline="0" dirty="0">
                          <a:solidFill>
                            <a:srgbClr val="595959"/>
                          </a:solidFill>
                          <a:effectLst/>
                          <a:latin typeface="Calibri"/>
                          <a:ea typeface="Calibri"/>
                          <a:cs typeface="Calibri"/>
                        </a:rPr>
                        <a:t>Bon - Meilleur</a:t>
                      </a:r>
                    </a:p>
                  </a:txBody>
                  <a:tcPr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703541558"/>
                  </a:ext>
                </a:extLst>
              </a:tr>
              <a:tr h="1175603">
                <a:tc>
                  <a:txBody>
                    <a:bodyPr/>
                    <a:lstStyle/>
                    <a:p>
                      <a:r>
                        <a:rPr lang="fr-FR" sz="1400" b="0" i="0" strike="noStrike" cap="none" spc="0" baseline="0">
                          <a:solidFill>
                            <a:srgbClr val="595959"/>
                          </a:solidFill>
                          <a:effectLst/>
                          <a:latin typeface="Calibri"/>
                          <a:ea typeface="Calibri"/>
                          <a:cs typeface="Calibri"/>
                        </a:rPr>
                        <a:t>Résumé</a:t>
                      </a:r>
                    </a:p>
                  </a:txBody>
                  <a:tcPr anchor="ctr">
                    <a:solidFill>
                      <a:schemeClr val="accent6">
                        <a:lumMod val="20000"/>
                        <a:lumOff val="80000"/>
                      </a:schemeClr>
                    </a:solidFill>
                  </a:tcPr>
                </a:tc>
                <a:tc>
                  <a:txBody>
                    <a:bodyPr/>
                    <a:lstStyle/>
                    <a:p>
                      <a:pPr marL="171450" indent="-171450" algn="l">
                        <a:buFont typeface="Arial" pitchFamily="34" charset="0"/>
                        <a:buChar char="•"/>
                      </a:pPr>
                      <a:r>
                        <a:rPr lang="fr-FR" sz="1000" b="0" i="0" strike="noStrike" cap="none" spc="0" baseline="0" dirty="0">
                          <a:solidFill>
                            <a:srgbClr val="595959"/>
                          </a:solidFill>
                          <a:effectLst/>
                          <a:latin typeface="Calibri"/>
                          <a:ea typeface="Calibri"/>
                          <a:cs typeface="Calibri"/>
                        </a:rPr>
                        <a:t>Coût initial le plus élevé</a:t>
                      </a:r>
                    </a:p>
                    <a:p>
                      <a:pPr marL="171450" indent="-171450" algn="l">
                        <a:buFont typeface="Arial" pitchFamily="34" charset="0"/>
                        <a:buChar char="•"/>
                      </a:pPr>
                      <a:r>
                        <a:rPr lang="fr-FR" sz="1000" b="0" i="0" strike="noStrike" cap="none" spc="0" baseline="0" dirty="0">
                          <a:solidFill>
                            <a:srgbClr val="595959"/>
                          </a:solidFill>
                          <a:effectLst/>
                          <a:latin typeface="Calibri"/>
                          <a:ea typeface="Calibri"/>
                          <a:cs typeface="Calibri"/>
                        </a:rPr>
                        <a:t>P</a:t>
                      </a:r>
                      <a:r>
                        <a:rPr lang="fr-FR" sz="1000" b="0" i="0" strike="noStrike" cap="none" spc="0" baseline="0" dirty="0" smtClean="0">
                          <a:solidFill>
                            <a:srgbClr val="595959"/>
                          </a:solidFill>
                          <a:effectLst/>
                          <a:latin typeface="Calibri"/>
                          <a:ea typeface="Calibri"/>
                          <a:cs typeface="Calibri"/>
                        </a:rPr>
                        <a:t>lus </a:t>
                      </a:r>
                      <a:r>
                        <a:rPr lang="fr-FR" sz="1000" b="0" i="0" strike="noStrike" cap="none" spc="0" baseline="0" dirty="0">
                          <a:solidFill>
                            <a:srgbClr val="595959"/>
                          </a:solidFill>
                          <a:effectLst/>
                          <a:latin typeface="Calibri"/>
                          <a:ea typeface="Calibri"/>
                          <a:cs typeface="Calibri"/>
                        </a:rPr>
                        <a:t>longue durée de vie</a:t>
                      </a:r>
                    </a:p>
                    <a:p>
                      <a:pPr marL="171450" indent="-171450" algn="l">
                        <a:buFont typeface="Arial" pitchFamily="34" charset="0"/>
                        <a:buChar char="•"/>
                      </a:pPr>
                      <a:r>
                        <a:rPr lang="fr-FR" sz="1000" b="0" i="0" strike="noStrike" cap="none" spc="0" baseline="0" dirty="0">
                          <a:solidFill>
                            <a:srgbClr val="595959"/>
                          </a:solidFill>
                          <a:effectLst/>
                          <a:latin typeface="Calibri"/>
                          <a:ea typeface="Calibri"/>
                          <a:cs typeface="Calibri"/>
                        </a:rPr>
                        <a:t>Charge facile</a:t>
                      </a:r>
                    </a:p>
                    <a:p>
                      <a:pPr marL="171450" indent="-171450" algn="l">
                        <a:buFont typeface="Arial" pitchFamily="34" charset="0"/>
                        <a:buChar char="•"/>
                      </a:pPr>
                      <a:r>
                        <a:rPr lang="fr-FR" sz="1000" b="0" i="0" strike="noStrike" cap="none" spc="0" baseline="0" dirty="0">
                          <a:solidFill>
                            <a:srgbClr val="595959"/>
                          </a:solidFill>
                          <a:effectLst/>
                          <a:latin typeface="Calibri"/>
                          <a:ea typeface="Calibri"/>
                          <a:cs typeface="Calibri"/>
                        </a:rPr>
                        <a:t>Sans entretien</a:t>
                      </a:r>
                    </a:p>
                    <a:p>
                      <a:pPr marL="171450" indent="-171450" algn="l">
                        <a:buFont typeface="Arial" pitchFamily="34" charset="0"/>
                        <a:buChar char="•"/>
                      </a:pPr>
                      <a:r>
                        <a:rPr lang="fr-FR" sz="1000" b="0" i="0" strike="noStrike" cap="none" spc="0" baseline="0" dirty="0">
                          <a:solidFill>
                            <a:srgbClr val="595959"/>
                          </a:solidFill>
                          <a:effectLst/>
                          <a:latin typeface="Calibri"/>
                          <a:ea typeface="Calibri"/>
                          <a:cs typeface="Calibri"/>
                        </a:rPr>
                        <a:t>Pas d’acide</a:t>
                      </a:r>
                    </a:p>
                    <a:p>
                      <a:pPr marL="171450" indent="-171450" algn="l">
                        <a:buFont typeface="Arial" pitchFamily="34" charset="0"/>
                        <a:buChar char="•"/>
                      </a:pPr>
                      <a:r>
                        <a:rPr lang="fr-FR" sz="1000" b="0" i="0" strike="noStrike" cap="none" spc="0" baseline="0" dirty="0">
                          <a:solidFill>
                            <a:srgbClr val="595959"/>
                          </a:solidFill>
                          <a:effectLst/>
                          <a:latin typeface="Calibri"/>
                          <a:ea typeface="Calibri"/>
                          <a:cs typeface="Calibri"/>
                        </a:rPr>
                        <a:t>Pas les problèmes de batteries humides</a:t>
                      </a:r>
                    </a:p>
                  </a:txBody>
                  <a:tcPr>
                    <a:solidFill>
                      <a:schemeClr val="accent6">
                        <a:lumMod val="20000"/>
                        <a:lumOff val="80000"/>
                      </a:schemeClr>
                    </a:solidFill>
                  </a:tcPr>
                </a:tc>
                <a:tc>
                  <a:txBody>
                    <a:bodyPr/>
                    <a:lstStyle/>
                    <a:p>
                      <a:pPr marL="171450" indent="-171450" algn="l">
                        <a:buFont typeface="Arial" pitchFamily="34" charset="0"/>
                        <a:buChar char="•"/>
                      </a:pPr>
                      <a:r>
                        <a:rPr lang="fr-FR" sz="1000" b="0" i="0" strike="noStrike" cap="none" spc="0" baseline="0">
                          <a:solidFill>
                            <a:srgbClr val="595959"/>
                          </a:solidFill>
                          <a:effectLst/>
                          <a:latin typeface="Calibri"/>
                          <a:ea typeface="Calibri"/>
                          <a:cs typeface="Calibri"/>
                        </a:rPr>
                        <a:t>Coût initial plus élevé</a:t>
                      </a:r>
                    </a:p>
                    <a:p>
                      <a:pPr marL="171450" indent="-171450" algn="l">
                        <a:buFont typeface="Arial" pitchFamily="34" charset="0"/>
                        <a:buChar char="•"/>
                      </a:pPr>
                      <a:r>
                        <a:rPr lang="fr-FR" sz="1000" b="0" i="0" strike="noStrike" cap="none" spc="0" baseline="0">
                          <a:solidFill>
                            <a:srgbClr val="595959"/>
                          </a:solidFill>
                          <a:effectLst/>
                          <a:latin typeface="Calibri"/>
                          <a:ea typeface="Calibri"/>
                          <a:cs typeface="Calibri"/>
                        </a:rPr>
                        <a:t>Durée de vie prolongée</a:t>
                      </a:r>
                    </a:p>
                    <a:p>
                      <a:pPr marL="171450" indent="-171450" algn="l">
                        <a:buFont typeface="Arial" pitchFamily="34" charset="0"/>
                        <a:buChar char="•"/>
                      </a:pPr>
                      <a:r>
                        <a:rPr lang="fr-FR" sz="1000" b="0" i="0" strike="noStrike" cap="none" spc="0" baseline="0">
                          <a:solidFill>
                            <a:srgbClr val="595959"/>
                          </a:solidFill>
                          <a:effectLst/>
                          <a:latin typeface="Calibri"/>
                          <a:ea typeface="Calibri"/>
                          <a:cs typeface="Calibri"/>
                        </a:rPr>
                        <a:t>Charge facile</a:t>
                      </a:r>
                    </a:p>
                    <a:p>
                      <a:pPr marL="171450" indent="-171450" algn="l">
                        <a:buFont typeface="Arial" pitchFamily="34" charset="0"/>
                        <a:buChar char="•"/>
                      </a:pPr>
                      <a:r>
                        <a:rPr lang="fr-FR" sz="1000" b="0" i="0" strike="noStrike" cap="none" spc="0" baseline="0">
                          <a:solidFill>
                            <a:srgbClr val="595959"/>
                          </a:solidFill>
                          <a:effectLst/>
                          <a:latin typeface="Calibri"/>
                          <a:ea typeface="Calibri"/>
                          <a:cs typeface="Calibri"/>
                        </a:rPr>
                        <a:t>Faible entretien</a:t>
                      </a:r>
                    </a:p>
                  </a:txBody>
                  <a:tcPr>
                    <a:solidFill>
                      <a:schemeClr val="accent6">
                        <a:lumMod val="20000"/>
                        <a:lumOff val="80000"/>
                      </a:schemeClr>
                    </a:solidFill>
                  </a:tcPr>
                </a:tc>
                <a:tc>
                  <a:txBody>
                    <a:bodyPr/>
                    <a:lstStyle/>
                    <a:p>
                      <a:pPr marL="171450" indent="-171450" algn="l">
                        <a:buFont typeface="Arial" pitchFamily="34" charset="0"/>
                        <a:buChar char="•"/>
                      </a:pPr>
                      <a:r>
                        <a:rPr lang="fr-FR" sz="1000" b="0" i="0" strike="noStrike" cap="none" spc="0" baseline="0" dirty="0">
                          <a:solidFill>
                            <a:srgbClr val="595959"/>
                          </a:solidFill>
                          <a:effectLst/>
                          <a:latin typeface="Calibri"/>
                          <a:ea typeface="Calibri"/>
                          <a:cs typeface="Calibri"/>
                        </a:rPr>
                        <a:t>Faible coût initial</a:t>
                      </a:r>
                    </a:p>
                    <a:p>
                      <a:pPr marL="171450" indent="-171450" algn="l">
                        <a:buFont typeface="Arial" pitchFamily="34" charset="0"/>
                        <a:buChar char="•"/>
                      </a:pPr>
                      <a:r>
                        <a:rPr lang="fr-FR" sz="1000" b="0" i="0" strike="noStrike" cap="none" spc="0" baseline="0" dirty="0">
                          <a:solidFill>
                            <a:srgbClr val="595959"/>
                          </a:solidFill>
                          <a:effectLst/>
                          <a:latin typeface="Calibri"/>
                          <a:ea typeface="Calibri"/>
                          <a:cs typeface="Calibri"/>
                        </a:rPr>
                        <a:t>Durée de vie courte</a:t>
                      </a:r>
                    </a:p>
                    <a:p>
                      <a:pPr marL="171450" indent="-171450" algn="l">
                        <a:buFont typeface="Arial" pitchFamily="34" charset="0"/>
                        <a:buChar char="•"/>
                      </a:pPr>
                      <a:r>
                        <a:rPr lang="fr-FR" sz="1000" b="0" i="0" strike="noStrike" cap="none" spc="0" baseline="0" dirty="0">
                          <a:solidFill>
                            <a:srgbClr val="595959"/>
                          </a:solidFill>
                          <a:effectLst/>
                          <a:latin typeface="Calibri"/>
                          <a:ea typeface="Calibri"/>
                          <a:cs typeface="Calibri"/>
                        </a:rPr>
                        <a:t>Charge complexe</a:t>
                      </a:r>
                    </a:p>
                    <a:p>
                      <a:pPr marL="171450" indent="-171450" algn="l">
                        <a:buFont typeface="Arial" pitchFamily="34" charset="0"/>
                        <a:buChar char="•"/>
                      </a:pPr>
                      <a:r>
                        <a:rPr lang="fr-FR" sz="1000" b="0" i="0" strike="noStrike" cap="none" spc="0" baseline="0" dirty="0">
                          <a:solidFill>
                            <a:srgbClr val="595959"/>
                          </a:solidFill>
                          <a:effectLst/>
                          <a:latin typeface="Calibri"/>
                          <a:ea typeface="Calibri"/>
                          <a:cs typeface="Calibri"/>
                        </a:rPr>
                        <a:t>Faible entretien</a:t>
                      </a:r>
                    </a:p>
                  </a:txBody>
                  <a:tcPr>
                    <a:solidFill>
                      <a:schemeClr val="accent6">
                        <a:lumMod val="20000"/>
                        <a:lumOff val="80000"/>
                      </a:schemeClr>
                    </a:solidFill>
                  </a:tcPr>
                </a:tc>
                <a:tc>
                  <a:txBody>
                    <a:bodyPr/>
                    <a:lstStyle/>
                    <a:p>
                      <a:pPr marL="171450" indent="-171450" algn="l">
                        <a:buFont typeface="Arial" pitchFamily="34" charset="0"/>
                        <a:buChar char="•"/>
                      </a:pPr>
                      <a:r>
                        <a:rPr lang="fr-FR" sz="1000" b="0" i="0" strike="noStrike" cap="none" spc="0" baseline="0" dirty="0">
                          <a:solidFill>
                            <a:srgbClr val="595959"/>
                          </a:solidFill>
                          <a:effectLst/>
                          <a:latin typeface="Calibri"/>
                          <a:ea typeface="Calibri"/>
                          <a:cs typeface="Calibri"/>
                        </a:rPr>
                        <a:t>Coût initial le plus faible</a:t>
                      </a:r>
                    </a:p>
                    <a:p>
                      <a:pPr marL="171450" indent="-171450" algn="l">
                        <a:buFont typeface="Arial" pitchFamily="34" charset="0"/>
                        <a:buChar char="•"/>
                      </a:pPr>
                      <a:r>
                        <a:rPr lang="fr-FR" sz="1000" b="0" i="0" strike="noStrike" cap="none" spc="0" baseline="0" dirty="0">
                          <a:solidFill>
                            <a:srgbClr val="595959"/>
                          </a:solidFill>
                          <a:effectLst/>
                          <a:latin typeface="Calibri"/>
                          <a:ea typeface="Calibri"/>
                          <a:cs typeface="Calibri"/>
                        </a:rPr>
                        <a:t>Durée de vie courte</a:t>
                      </a:r>
                    </a:p>
                    <a:p>
                      <a:pPr marL="171450" indent="-171450" algn="l">
                        <a:buFont typeface="Arial" pitchFamily="34" charset="0"/>
                        <a:buChar char="•"/>
                      </a:pPr>
                      <a:r>
                        <a:rPr lang="fr-FR" sz="1000" b="0" i="0" strike="noStrike" cap="none" spc="0" baseline="0" dirty="0">
                          <a:solidFill>
                            <a:srgbClr val="595959"/>
                          </a:solidFill>
                          <a:effectLst/>
                          <a:latin typeface="Calibri"/>
                          <a:ea typeface="Calibri"/>
                          <a:cs typeface="Calibri"/>
                        </a:rPr>
                        <a:t>Charge complexe</a:t>
                      </a:r>
                    </a:p>
                    <a:p>
                      <a:pPr marL="171450" indent="-171450" algn="l">
                        <a:buFont typeface="Arial" pitchFamily="34" charset="0"/>
                        <a:buChar char="•"/>
                      </a:pPr>
                      <a:r>
                        <a:rPr lang="fr-FR" sz="1000" b="0" i="0" strike="noStrike" cap="none" spc="0" baseline="0" dirty="0">
                          <a:solidFill>
                            <a:srgbClr val="595959"/>
                          </a:solidFill>
                          <a:effectLst/>
                          <a:latin typeface="Calibri"/>
                          <a:ea typeface="Calibri"/>
                          <a:cs typeface="Calibri"/>
                        </a:rPr>
                        <a:t>Entretien élevé</a:t>
                      </a:r>
                    </a:p>
                    <a:p>
                      <a:pPr marL="171450" indent="-171450" algn="l">
                        <a:buFont typeface="Arial" pitchFamily="34" charset="0"/>
                        <a:buChar char="•"/>
                      </a:pPr>
                      <a:r>
                        <a:rPr lang="fr-FR" sz="1000" b="0" i="0" strike="noStrike" cap="none" spc="0" baseline="0" dirty="0">
                          <a:solidFill>
                            <a:srgbClr val="595959"/>
                          </a:solidFill>
                          <a:effectLst/>
                          <a:latin typeface="Calibri"/>
                          <a:ea typeface="Calibri"/>
                          <a:cs typeface="Calibri"/>
                        </a:rPr>
                        <a:t>Exposition à l’acide</a:t>
                      </a:r>
                    </a:p>
                  </a:txBody>
                  <a:tcPr>
                    <a:solidFill>
                      <a:schemeClr val="accent6">
                        <a:lumMod val="20000"/>
                        <a:lumOff val="80000"/>
                      </a:schemeClr>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4104227441"/>
                  </a:ext>
                </a:extLst>
              </a:tr>
            </a:tbl>
          </a:graphicData>
        </a:graphic>
      </p:graphicFrame>
    </p:spTree>
    <p:extLst>
      <p:ext uri="{BB962C8B-B14F-4D97-AF65-F5344CB8AC3E}">
        <p14:creationId xmlns:p14="http://schemas.microsoft.com/office/powerpoint/2010/main" val="329746902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10.31"/>
  <p:tag name="AS_TITLE" val="Aspose.Slides for Java"/>
  <p:tag name="AS_VERSION" val="21.1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635EB0B033E64C9AE3186125C2A76B" ma:contentTypeVersion="10" ma:contentTypeDescription="Create a new document." ma:contentTypeScope="" ma:versionID="bf583145eadc4039366798e1f718b15b">
  <xsd:schema xmlns:xsd="http://www.w3.org/2001/XMLSchema" xmlns:xs="http://www.w3.org/2001/XMLSchema" xmlns:p="http://schemas.microsoft.com/office/2006/metadata/properties" xmlns:ns2="3cf05b33-6031-4b8a-8fbb-c4dd397c93af" targetNamespace="http://schemas.microsoft.com/office/2006/metadata/properties" ma:root="true" ma:fieldsID="27dec1bfa8eea5a0d53ff14e8205d9fc" ns2:_="">
    <xsd:import namespace="3cf05b33-6031-4b8a-8fbb-c4dd397c93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05b33-6031-4b8a-8fbb-c4dd397c93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FE2994-6D8D-477E-83FE-1C655B3CDAFA}">
  <ds:schemaRefs>
    <ds:schemaRef ds:uri="http://purl.org/dc/elements/1.1/"/>
    <ds:schemaRef ds:uri="http://schemas.microsoft.com/office/2006/metadata/properties"/>
    <ds:schemaRef ds:uri="3cf05b33-6031-4b8a-8fbb-c4dd397c93a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61E7182-C0CB-4D1A-A454-BFAAC7F898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f05b33-6031-4b8a-8fbb-c4dd397c93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F8922A-F02F-4C7F-B542-68BF33A747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2056</Words>
  <Application>Microsoft Office PowerPoint</Application>
  <PresentationFormat>On-screen Show (4:3)</PresentationFormat>
  <Paragraphs>398</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MS PGothic</vt:lpstr>
      <vt:lpstr>Arial</vt:lpstr>
      <vt:lpstr>Arial Narrow</vt:lpstr>
      <vt:lpstr>Calibri</vt:lpstr>
      <vt:lpstr>Wingdings</vt:lpstr>
      <vt:lpstr>Office Theme</vt:lpstr>
      <vt:lpstr>PowerPoint Presentation</vt:lpstr>
      <vt:lpstr>Pourquoi investissons-nous dans le lithium-ion ?</vt:lpstr>
      <vt:lpstr>Offre en batterie lithium-ion pour nos AMR</vt:lpstr>
      <vt:lpstr>Avantages du lithium-ion</vt:lpstr>
      <vt:lpstr>Avantages du lithium-ion</vt:lpstr>
      <vt:lpstr>ANATOMIE DE LA BATTERIE</vt:lpstr>
      <vt:lpstr>PowerPoint Presentation</vt:lpstr>
      <vt:lpstr>Pourquoi Inventus Power</vt:lpstr>
      <vt:lpstr>Comparaison des sources d’alimentation</vt:lpstr>
      <vt:lpstr>Les batteries au Lithium-ion comparées aux batteries au plomb-acide : Performance</vt:lpstr>
      <vt:lpstr>Caractéristiques du pack énergie (Batterie + chargeur) </vt:lpstr>
      <vt:lpstr>Batterie lithium-ion Tennant vs. offre tierce </vt:lpstr>
      <vt:lpstr>Sans entretien | Sans tracas | Sans soucis</vt:lpstr>
      <vt:lpstr>Avantages de la technologie lithium-ion</vt:lpstr>
      <vt:lpstr>  </vt:lpstr>
    </vt:vector>
  </TitlesOfParts>
  <Company>Tennant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T350 PAS Guide</dc:title>
  <dc:creator>Commers, Barb</dc:creator>
  <cp:lastModifiedBy>Maribel Parra</cp:lastModifiedBy>
  <cp:revision>1112</cp:revision>
  <cp:lastPrinted>2019-08-20T20:37:09Z</cp:lastPrinted>
  <dcterms:created xsi:type="dcterms:W3CDTF">2012-06-05T14:24:02Z</dcterms:created>
  <dcterms:modified xsi:type="dcterms:W3CDTF">2022-04-25T14:32:30Z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0x010100BB635EB0B033E64C9AE3186125C2A76B</vt:lpwstr>
  </property>
  <property fmtid="{D5CDD505-2E9C-101B-9397-08002B2CF9AE}" pid="3" name="Order">
    <vt:r8>2382400</vt:r8>
  </property>
</Properties>
</file>