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65" r:id="rId5"/>
    <p:sldId id="291" r:id="rId6"/>
    <p:sldId id="304" r:id="rId7"/>
    <p:sldId id="302" r:id="rId8"/>
    <p:sldId id="340" r:id="rId9"/>
    <p:sldId id="4945" r:id="rId10"/>
    <p:sldId id="339" r:id="rId11"/>
    <p:sldId id="4946" r:id="rId12"/>
    <p:sldId id="303" r:id="rId13"/>
    <p:sldId id="334" r:id="rId14"/>
    <p:sldId id="332" r:id="rId15"/>
    <p:sldId id="321" r:id="rId16"/>
    <p:sldId id="320" r:id="rId17"/>
    <p:sldId id="335" r:id="rId18"/>
    <p:sldId id="336" r:id="rId19"/>
  </p:sldIdLst>
  <p:sldSz cx="9144000" cy="6858000" type="screen4x3"/>
  <p:notesSz cx="7010400" cy="92964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Nguyen" initials="TN" lastIdx="0" clrIdx="0">
    <p:extLst>
      <p:ext uri="{19B8F6BF-5375-455C-9EA6-DF929625EA0E}">
        <p15:presenceInfo xmlns:p15="http://schemas.microsoft.com/office/powerpoint/2012/main" userId="S::Tom.Nguyen@inventuspower.com::0c68e0a3-9f4a-4e20-8337-3b8a09c9ee05" providerId="AD"/>
      </p:ext>
    </p:extLst>
  </p:cmAuthor>
  <p:cmAuthor id="2" name="Phu Tran" initials="PT" lastIdx="0" clrIdx="1">
    <p:extLst>
      <p:ext uri="{19B8F6BF-5375-455C-9EA6-DF929625EA0E}">
        <p15:presenceInfo xmlns:p15="http://schemas.microsoft.com/office/powerpoint/2012/main" userId="S::ptran@inventuspower.com::73124eb6-a296-4449-aa22-4af2ce2db7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C6203-DDAB-493E-9499-4DCFD81BC786}" v="41" dt="2022-04-08T16:20:56.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037" autoAdjust="0"/>
    <p:restoredTop sz="94384" autoAdjust="0"/>
  </p:normalViewPr>
  <p:slideViewPr>
    <p:cSldViewPr snapToGrid="0">
      <p:cViewPr>
        <p:scale>
          <a:sx n="70" d="100"/>
          <a:sy n="70" d="100"/>
        </p:scale>
        <p:origin x="1902" y="16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10" d="100"/>
          <a:sy n="110" d="100"/>
        </p:scale>
        <p:origin x="32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hmke, Stefan" userId="735a3866-0cf9-479d-9c52-4c7827e26760" providerId="ADAL" clId="{06C9EC3C-D5C4-4299-9FEC-533813A5F9BE}"/>
    <pc:docChg chg="undo custSel addSld modSld">
      <pc:chgData name="Sehmke, Stefan" userId="735a3866-0cf9-479d-9c52-4c7827e26760" providerId="ADAL" clId="{06C9EC3C-D5C4-4299-9FEC-533813A5F9BE}" dt="2022-03-02T13:52:47.740" v="967" actId="14734"/>
      <pc:docMkLst>
        <pc:docMk/>
      </pc:docMkLst>
      <pc:sldChg chg="modSp modNotesTx">
        <pc:chgData name="Sehmke, Stefan" userId="735a3866-0cf9-479d-9c52-4c7827e26760" providerId="ADAL" clId="{06C9EC3C-D5C4-4299-9FEC-533813A5F9BE}" dt="2022-03-02T13:44:07.226" v="423" actId="20577"/>
        <pc:sldMkLst>
          <pc:docMk/>
          <pc:sldMk cId="4012555745" sldId="320"/>
        </pc:sldMkLst>
        <pc:spChg chg="mod">
          <ac:chgData name="Sehmke, Stefan" userId="735a3866-0cf9-479d-9c52-4c7827e26760" providerId="ADAL" clId="{06C9EC3C-D5C4-4299-9FEC-533813A5F9BE}" dt="2022-03-02T13:43:44.026" v="419" actId="13926"/>
          <ac:spMkLst>
            <pc:docMk/>
            <pc:sldMk cId="4012555745" sldId="320"/>
            <ac:spMk id="2" creationId="{B4D193E1-D96F-49B3-A0F1-FEA8E71FF608}"/>
          </ac:spMkLst>
        </pc:spChg>
      </pc:sldChg>
      <pc:sldChg chg="addSp delSp modSp modNotesTx">
        <pc:chgData name="Sehmke, Stefan" userId="735a3866-0cf9-479d-9c52-4c7827e26760" providerId="ADAL" clId="{06C9EC3C-D5C4-4299-9FEC-533813A5F9BE}" dt="2022-03-02T13:52:47.740" v="967" actId="14734"/>
        <pc:sldMkLst>
          <pc:docMk/>
          <pc:sldMk cId="634316864" sldId="332"/>
        </pc:sldMkLst>
        <pc:spChg chg="add mod">
          <ac:chgData name="Sehmke, Stefan" userId="735a3866-0cf9-479d-9c52-4c7827e26760" providerId="ADAL" clId="{06C9EC3C-D5C4-4299-9FEC-533813A5F9BE}" dt="2022-02-22T16:09:51.134" v="114" actId="207"/>
          <ac:spMkLst>
            <pc:docMk/>
            <pc:sldMk cId="634316864" sldId="332"/>
            <ac:spMk id="4" creationId="{3A49919F-348D-4C56-BF97-C2C3943F442F}"/>
          </ac:spMkLst>
        </pc:spChg>
        <pc:graphicFrameChg chg="add del modGraphic">
          <ac:chgData name="Sehmke, Stefan" userId="735a3866-0cf9-479d-9c52-4c7827e26760" providerId="ADAL" clId="{06C9EC3C-D5C4-4299-9FEC-533813A5F9BE}" dt="2022-02-22T16:09:05.481" v="81" actId="478"/>
          <ac:graphicFrameMkLst>
            <pc:docMk/>
            <pc:sldMk cId="634316864" sldId="332"/>
            <ac:graphicFrameMk id="2" creationId="{BC082A50-168D-46F2-A9A9-FC067C1F16BF}"/>
          </ac:graphicFrameMkLst>
        </pc:graphicFrameChg>
        <pc:graphicFrameChg chg="mod modGraphic">
          <ac:chgData name="Sehmke, Stefan" userId="735a3866-0cf9-479d-9c52-4c7827e26760" providerId="ADAL" clId="{06C9EC3C-D5C4-4299-9FEC-533813A5F9BE}" dt="2022-03-02T13:52:47.740" v="967" actId="14734"/>
          <ac:graphicFrameMkLst>
            <pc:docMk/>
            <pc:sldMk cId="634316864" sldId="332"/>
            <ac:graphicFrameMk id="6" creationId="{F6CC46E5-2BCF-4FDD-A8AA-6964064896A9}"/>
          </ac:graphicFrameMkLst>
        </pc:graphicFrameChg>
      </pc:sldChg>
      <pc:sldChg chg="addSp modSp">
        <pc:chgData name="Sehmke, Stefan" userId="735a3866-0cf9-479d-9c52-4c7827e26760" providerId="ADAL" clId="{06C9EC3C-D5C4-4299-9FEC-533813A5F9BE}" dt="2022-02-17T18:27:08.897" v="78" actId="14100"/>
        <pc:sldMkLst>
          <pc:docMk/>
          <pc:sldMk cId="338648151" sldId="334"/>
        </pc:sldMkLst>
        <pc:spChg chg="add mod">
          <ac:chgData name="Sehmke, Stefan" userId="735a3866-0cf9-479d-9c52-4c7827e26760" providerId="ADAL" clId="{06C9EC3C-D5C4-4299-9FEC-533813A5F9BE}" dt="2022-02-17T18:27:08.897" v="78" actId="14100"/>
          <ac:spMkLst>
            <pc:docMk/>
            <pc:sldMk cId="338648151" sldId="334"/>
            <ac:spMk id="5" creationId="{FF902501-0D7E-4AC0-BDAB-A460F1897CCD}"/>
          </ac:spMkLst>
        </pc:spChg>
        <pc:spChg chg="add mod">
          <ac:chgData name="Sehmke, Stefan" userId="735a3866-0cf9-479d-9c52-4c7827e26760" providerId="ADAL" clId="{06C9EC3C-D5C4-4299-9FEC-533813A5F9BE}" dt="2022-02-17T18:26:58.011" v="72" actId="207"/>
          <ac:spMkLst>
            <pc:docMk/>
            <pc:sldMk cId="338648151" sldId="334"/>
            <ac:spMk id="6" creationId="{725D0519-02CF-438C-A48E-80CDE850FFC0}"/>
          </ac:spMkLst>
        </pc:spChg>
      </pc:sldChg>
      <pc:sldChg chg="modSp">
        <pc:chgData name="Sehmke, Stefan" userId="735a3866-0cf9-479d-9c52-4c7827e26760" providerId="ADAL" clId="{06C9EC3C-D5C4-4299-9FEC-533813A5F9BE}" dt="2022-02-17T18:14:11.981" v="1" actId="20577"/>
        <pc:sldMkLst>
          <pc:docMk/>
          <pc:sldMk cId="3731029686" sldId="4945"/>
        </pc:sldMkLst>
        <pc:spChg chg="mod">
          <ac:chgData name="Sehmke, Stefan" userId="735a3866-0cf9-479d-9c52-4c7827e26760" providerId="ADAL" clId="{06C9EC3C-D5C4-4299-9FEC-533813A5F9BE}" dt="2022-02-17T18:14:11.981" v="1" actId="20577"/>
          <ac:spMkLst>
            <pc:docMk/>
            <pc:sldMk cId="3731029686" sldId="4945"/>
            <ac:spMk id="46" creationId="{14D4D153-7F76-458F-BD8E-F7A032D3AEFF}"/>
          </ac:spMkLst>
        </pc:spChg>
      </pc:sldChg>
      <pc:sldChg chg="addSp delSp modSp">
        <pc:chgData name="Sehmke, Stefan" userId="735a3866-0cf9-479d-9c52-4c7827e26760" providerId="ADAL" clId="{06C9EC3C-D5C4-4299-9FEC-533813A5F9BE}" dt="2022-02-23T12:36:26.605" v="372" actId="27636"/>
        <pc:sldMkLst>
          <pc:docMk/>
          <pc:sldMk cId="632102795" sldId="4950"/>
        </pc:sldMkLst>
        <pc:spChg chg="mod">
          <ac:chgData name="Sehmke, Stefan" userId="735a3866-0cf9-479d-9c52-4c7827e26760" providerId="ADAL" clId="{06C9EC3C-D5C4-4299-9FEC-533813A5F9BE}" dt="2022-02-23T12:36:26.605" v="372" actId="27636"/>
          <ac:spMkLst>
            <pc:docMk/>
            <pc:sldMk cId="632102795" sldId="4950"/>
            <ac:spMk id="3" creationId="{19B0AAEE-727D-412A-A510-721282C86506}"/>
          </ac:spMkLst>
        </pc:spChg>
        <pc:spChg chg="add del mod">
          <ac:chgData name="Sehmke, Stefan" userId="735a3866-0cf9-479d-9c52-4c7827e26760" providerId="ADAL" clId="{06C9EC3C-D5C4-4299-9FEC-533813A5F9BE}" dt="2022-02-23T12:35:54.910" v="324" actId="478"/>
          <ac:spMkLst>
            <pc:docMk/>
            <pc:sldMk cId="632102795" sldId="4950"/>
            <ac:spMk id="6" creationId="{A693AC61-33D6-4260-8520-AB3429A6965A}"/>
          </ac:spMkLst>
        </pc:spChg>
      </pc:sldChg>
    </pc:docChg>
  </pc:docChgLst>
  <pc:docChgLst>
    <pc:chgData name="Sehmke, Stefan" userId="735a3866-0cf9-479d-9c52-4c7827e26760" providerId="ADAL" clId="{8D6C6203-DDAB-493E-9499-4DCFD81BC786}"/>
    <pc:docChg chg="delSld modSld">
      <pc:chgData name="Sehmke, Stefan" userId="735a3866-0cf9-479d-9c52-4c7827e26760" providerId="ADAL" clId="{8D6C6203-DDAB-493E-9499-4DCFD81BC786}" dt="2022-04-08T16:20:56.865" v="40" actId="255"/>
      <pc:docMkLst>
        <pc:docMk/>
      </pc:docMkLst>
      <pc:sldChg chg="modNotesTx">
        <pc:chgData name="Sehmke, Stefan" userId="735a3866-0cf9-479d-9c52-4c7827e26760" providerId="ADAL" clId="{8D6C6203-DDAB-493E-9499-4DCFD81BC786}" dt="2022-04-08T16:11:15.342" v="1" actId="255"/>
        <pc:sldMkLst>
          <pc:docMk/>
          <pc:sldMk cId="2130921026" sldId="291"/>
        </pc:sldMkLst>
      </pc:sldChg>
      <pc:sldChg chg="modNotesTx">
        <pc:chgData name="Sehmke, Stefan" userId="735a3866-0cf9-479d-9c52-4c7827e26760" providerId="ADAL" clId="{8D6C6203-DDAB-493E-9499-4DCFD81BC786}" dt="2022-04-08T16:11:44.873" v="9" actId="20577"/>
        <pc:sldMkLst>
          <pc:docMk/>
          <pc:sldMk cId="4023777171" sldId="302"/>
        </pc:sldMkLst>
      </pc:sldChg>
      <pc:sldChg chg="modNotesTx">
        <pc:chgData name="Sehmke, Stefan" userId="735a3866-0cf9-479d-9c52-4c7827e26760" providerId="ADAL" clId="{8D6C6203-DDAB-493E-9499-4DCFD81BC786}" dt="2022-04-08T16:16:07.404" v="14" actId="20577"/>
        <pc:sldMkLst>
          <pc:docMk/>
          <pc:sldMk cId="3297469027" sldId="303"/>
        </pc:sldMkLst>
      </pc:sldChg>
      <pc:sldChg chg="modNotesTx">
        <pc:chgData name="Sehmke, Stefan" userId="735a3866-0cf9-479d-9c52-4c7827e26760" providerId="ADAL" clId="{8D6C6203-DDAB-493E-9499-4DCFD81BC786}" dt="2022-04-08T16:11:27.022" v="3" actId="255"/>
        <pc:sldMkLst>
          <pc:docMk/>
          <pc:sldMk cId="2121264306" sldId="304"/>
        </pc:sldMkLst>
      </pc:sldChg>
      <pc:sldChg chg="modNotesTx">
        <pc:chgData name="Sehmke, Stefan" userId="735a3866-0cf9-479d-9c52-4c7827e26760" providerId="ADAL" clId="{8D6C6203-DDAB-493E-9499-4DCFD81BC786}" dt="2022-04-08T16:20:32.949" v="38" actId="20577"/>
        <pc:sldMkLst>
          <pc:docMk/>
          <pc:sldMk cId="4012555745" sldId="320"/>
        </pc:sldMkLst>
      </pc:sldChg>
      <pc:sldChg chg="modNotesTx">
        <pc:chgData name="Sehmke, Stefan" userId="735a3866-0cf9-479d-9c52-4c7827e26760" providerId="ADAL" clId="{8D6C6203-DDAB-493E-9499-4DCFD81BC786}" dt="2022-04-08T16:18:55.949" v="31" actId="255"/>
        <pc:sldMkLst>
          <pc:docMk/>
          <pc:sldMk cId="1712298730" sldId="321"/>
        </pc:sldMkLst>
      </pc:sldChg>
      <pc:sldChg chg="modSp modNotesTx">
        <pc:chgData name="Sehmke, Stefan" userId="735a3866-0cf9-479d-9c52-4c7827e26760" providerId="ADAL" clId="{8D6C6203-DDAB-493E-9499-4DCFD81BC786}" dt="2022-04-08T16:18:28.747" v="30" actId="1076"/>
        <pc:sldMkLst>
          <pc:docMk/>
          <pc:sldMk cId="634316864" sldId="332"/>
        </pc:sldMkLst>
        <pc:graphicFrameChg chg="mod modGraphic">
          <ac:chgData name="Sehmke, Stefan" userId="735a3866-0cf9-479d-9c52-4c7827e26760" providerId="ADAL" clId="{8D6C6203-DDAB-493E-9499-4DCFD81BC786}" dt="2022-04-08T16:18:28.747" v="30" actId="1076"/>
          <ac:graphicFrameMkLst>
            <pc:docMk/>
            <pc:sldMk cId="634316864" sldId="332"/>
            <ac:graphicFrameMk id="2" creationId="{BC082A50-168D-46F2-A9A9-FC067C1F16BF}"/>
          </ac:graphicFrameMkLst>
        </pc:graphicFrameChg>
      </pc:sldChg>
      <pc:sldChg chg="modNotesTx">
        <pc:chgData name="Sehmke, Stefan" userId="735a3866-0cf9-479d-9c52-4c7827e26760" providerId="ADAL" clId="{8D6C6203-DDAB-493E-9499-4DCFD81BC786}" dt="2022-04-08T16:16:43.852" v="17" actId="20577"/>
        <pc:sldMkLst>
          <pc:docMk/>
          <pc:sldMk cId="338648151" sldId="334"/>
        </pc:sldMkLst>
      </pc:sldChg>
      <pc:sldChg chg="modNotesTx">
        <pc:chgData name="Sehmke, Stefan" userId="735a3866-0cf9-479d-9c52-4c7827e26760" providerId="ADAL" clId="{8D6C6203-DDAB-493E-9499-4DCFD81BC786}" dt="2022-04-08T16:20:56.865" v="40" actId="255"/>
        <pc:sldMkLst>
          <pc:docMk/>
          <pc:sldMk cId="1687779220" sldId="335"/>
        </pc:sldMkLst>
      </pc:sldChg>
      <pc:sldChg chg="modNotesTx">
        <pc:chgData name="Sehmke, Stefan" userId="735a3866-0cf9-479d-9c52-4c7827e26760" providerId="ADAL" clId="{8D6C6203-DDAB-493E-9499-4DCFD81BC786}" dt="2022-04-08T16:12:33.989" v="11" actId="255"/>
        <pc:sldMkLst>
          <pc:docMk/>
          <pc:sldMk cId="1829782596" sldId="339"/>
        </pc:sldMkLst>
      </pc:sldChg>
      <pc:sldChg chg="modSp">
        <pc:chgData name="Sehmke, Stefan" userId="735a3866-0cf9-479d-9c52-4c7827e26760" providerId="ADAL" clId="{8D6C6203-DDAB-493E-9499-4DCFD81BC786}" dt="2022-04-08T16:12:19.389" v="10" actId="12"/>
        <pc:sldMkLst>
          <pc:docMk/>
          <pc:sldMk cId="3731029686" sldId="4945"/>
        </pc:sldMkLst>
        <pc:spChg chg="mod">
          <ac:chgData name="Sehmke, Stefan" userId="735a3866-0cf9-479d-9c52-4c7827e26760" providerId="ADAL" clId="{8D6C6203-DDAB-493E-9499-4DCFD81BC786}" dt="2022-04-08T16:12:19.389" v="10" actId="12"/>
          <ac:spMkLst>
            <pc:docMk/>
            <pc:sldMk cId="3731029686" sldId="4945"/>
            <ac:spMk id="46" creationId="{14D4D153-7F76-458F-BD8E-F7A032D3AEFF}"/>
          </ac:spMkLst>
        </pc:spChg>
      </pc:sldChg>
      <pc:sldChg chg="del">
        <pc:chgData name="Sehmke, Stefan" userId="735a3866-0cf9-479d-9c52-4c7827e26760" providerId="ADAL" clId="{8D6C6203-DDAB-493E-9499-4DCFD81BC786}" dt="2022-04-08T16:20:48.240" v="39" actId="2696"/>
        <pc:sldMkLst>
          <pc:docMk/>
          <pc:sldMk cId="632102795" sldId="4950"/>
        </pc:sldMkLst>
      </pc:sldChg>
    </pc:docChg>
  </pc:docChgLst>
  <pc:docChgLst>
    <pc:chgData name="Sehmke, Stefan" userId="S::sse4@tennantco.com::735a3866-0cf9-479d-9c52-4c7827e26760" providerId="AD" clId="Web-{394087E8-48A1-3184-222B-2C74E2727B40}"/>
    <pc:docChg chg="delSld modSld">
      <pc:chgData name="Sehmke, Stefan" userId="S::sse4@tennantco.com::735a3866-0cf9-479d-9c52-4c7827e26760" providerId="AD" clId="Web-{394087E8-48A1-3184-222B-2C74E2727B40}" dt="2022-03-10T15:26:58.301" v="148"/>
      <pc:docMkLst>
        <pc:docMk/>
      </pc:docMkLst>
      <pc:sldChg chg="modSp">
        <pc:chgData name="Sehmke, Stefan" userId="S::sse4@tennantco.com::735a3866-0cf9-479d-9c52-4c7827e26760" providerId="AD" clId="Web-{394087E8-48A1-3184-222B-2C74E2727B40}" dt="2022-03-10T12:11:11.967" v="30" actId="20577"/>
        <pc:sldMkLst>
          <pc:docMk/>
          <pc:sldMk cId="4023777171" sldId="302"/>
        </pc:sldMkLst>
        <pc:spChg chg="mod">
          <ac:chgData name="Sehmke, Stefan" userId="S::sse4@tennantco.com::735a3866-0cf9-479d-9c52-4c7827e26760" providerId="AD" clId="Web-{394087E8-48A1-3184-222B-2C74E2727B40}" dt="2022-03-10T12:11:11.967" v="30" actId="20577"/>
          <ac:spMkLst>
            <pc:docMk/>
            <pc:sldMk cId="4023777171" sldId="302"/>
            <ac:spMk id="7" creationId="{554BCED0-8C63-482F-A417-ED9A738F55AB}"/>
          </ac:spMkLst>
        </pc:spChg>
        <pc:spChg chg="mod">
          <ac:chgData name="Sehmke, Stefan" userId="S::sse4@tennantco.com::735a3866-0cf9-479d-9c52-4c7827e26760" providerId="AD" clId="Web-{394087E8-48A1-3184-222B-2C74E2727B40}" dt="2022-03-10T12:09:24.121" v="23" actId="20577"/>
          <ac:spMkLst>
            <pc:docMk/>
            <pc:sldMk cId="4023777171" sldId="302"/>
            <ac:spMk id="30" creationId="{E2DF661D-A3FF-4CF5-9CF6-89999E4F7BDD}"/>
          </ac:spMkLst>
        </pc:spChg>
        <pc:spChg chg="mod">
          <ac:chgData name="Sehmke, Stefan" userId="S::sse4@tennantco.com::735a3866-0cf9-479d-9c52-4c7827e26760" providerId="AD" clId="Web-{394087E8-48A1-3184-222B-2C74E2727B40}" dt="2022-03-10T11:58:57.245" v="20" actId="20577"/>
          <ac:spMkLst>
            <pc:docMk/>
            <pc:sldMk cId="4023777171" sldId="302"/>
            <ac:spMk id="42" creationId="{C2D9F3BB-82C5-4B0B-9EDE-392D9D00D953}"/>
          </ac:spMkLst>
        </pc:spChg>
      </pc:sldChg>
      <pc:sldChg chg="modNotes">
        <pc:chgData name="Sehmke, Stefan" userId="S::sse4@tennantco.com::735a3866-0cf9-479d-9c52-4c7827e26760" providerId="AD" clId="Web-{394087E8-48A1-3184-222B-2C74E2727B40}" dt="2022-03-10T10:43:13.936" v="15"/>
        <pc:sldMkLst>
          <pc:docMk/>
          <pc:sldMk cId="2121264306" sldId="304"/>
        </pc:sldMkLst>
      </pc:sldChg>
      <pc:sldChg chg="modNotes">
        <pc:chgData name="Sehmke, Stefan" userId="S::sse4@tennantco.com::735a3866-0cf9-479d-9c52-4c7827e26760" providerId="AD" clId="Web-{394087E8-48A1-3184-222B-2C74E2727B40}" dt="2022-03-10T15:06:03.267" v="135"/>
        <pc:sldMkLst>
          <pc:docMk/>
          <pc:sldMk cId="4012555745" sldId="320"/>
        </pc:sldMkLst>
      </pc:sldChg>
      <pc:sldChg chg="modSp">
        <pc:chgData name="Sehmke, Stefan" userId="S::sse4@tennantco.com::735a3866-0cf9-479d-9c52-4c7827e26760" providerId="AD" clId="Web-{394087E8-48A1-3184-222B-2C74E2727B40}" dt="2022-03-10T14:51:05.694" v="124" actId="20577"/>
        <pc:sldMkLst>
          <pc:docMk/>
          <pc:sldMk cId="634316864" sldId="332"/>
        </pc:sldMkLst>
        <pc:spChg chg="mod">
          <ac:chgData name="Sehmke, Stefan" userId="S::sse4@tennantco.com::735a3866-0cf9-479d-9c52-4c7827e26760" providerId="AD" clId="Web-{394087E8-48A1-3184-222B-2C74E2727B40}" dt="2022-03-10T14:51:05.694" v="124" actId="20577"/>
          <ac:spMkLst>
            <pc:docMk/>
            <pc:sldMk cId="634316864" sldId="332"/>
            <ac:spMk id="9" creationId="{229873D2-B7CA-43EF-9FF6-4B1E822A709B}"/>
          </ac:spMkLst>
        </pc:spChg>
        <pc:graphicFrameChg chg="mod modGraphic">
          <ac:chgData name="Sehmke, Stefan" userId="S::sse4@tennantco.com::735a3866-0cf9-479d-9c52-4c7827e26760" providerId="AD" clId="Web-{394087E8-48A1-3184-222B-2C74E2727B40}" dt="2022-03-10T14:49:40.301" v="121"/>
          <ac:graphicFrameMkLst>
            <pc:docMk/>
            <pc:sldMk cId="634316864" sldId="332"/>
            <ac:graphicFrameMk id="2" creationId="{BC082A50-168D-46F2-A9A9-FC067C1F16BF}"/>
          </ac:graphicFrameMkLst>
        </pc:graphicFrameChg>
        <pc:graphicFrameChg chg="mod modGraphic">
          <ac:chgData name="Sehmke, Stefan" userId="S::sse4@tennantco.com::735a3866-0cf9-479d-9c52-4c7827e26760" providerId="AD" clId="Web-{394087E8-48A1-3184-222B-2C74E2727B40}" dt="2022-03-10T14:48:44.096" v="119"/>
          <ac:graphicFrameMkLst>
            <pc:docMk/>
            <pc:sldMk cId="634316864" sldId="332"/>
            <ac:graphicFrameMk id="6" creationId="{F6CC46E5-2BCF-4FDD-A8AA-6964064896A9}"/>
          </ac:graphicFrameMkLst>
        </pc:graphicFrameChg>
      </pc:sldChg>
      <pc:sldChg chg="delSp modSp">
        <pc:chgData name="Sehmke, Stefan" userId="S::sse4@tennantco.com::735a3866-0cf9-479d-9c52-4c7827e26760" providerId="AD" clId="Web-{394087E8-48A1-3184-222B-2C74E2727B40}" dt="2022-03-10T14:47:37.844" v="43"/>
        <pc:sldMkLst>
          <pc:docMk/>
          <pc:sldMk cId="338648151" sldId="334"/>
        </pc:sldMkLst>
        <pc:spChg chg="mod">
          <ac:chgData name="Sehmke, Stefan" userId="S::sse4@tennantco.com::735a3866-0cf9-479d-9c52-4c7827e26760" providerId="AD" clId="Web-{394087E8-48A1-3184-222B-2C74E2727B40}" dt="2022-03-10T12:22:58.267" v="39" actId="20577"/>
          <ac:spMkLst>
            <pc:docMk/>
            <pc:sldMk cId="338648151" sldId="334"/>
            <ac:spMk id="3" creationId="{3BEE4CB0-5CE4-47AB-90BC-CDD94DC6D81C}"/>
          </ac:spMkLst>
        </pc:spChg>
        <pc:spChg chg="del">
          <ac:chgData name="Sehmke, Stefan" userId="S::sse4@tennantco.com::735a3866-0cf9-479d-9c52-4c7827e26760" providerId="AD" clId="Web-{394087E8-48A1-3184-222B-2C74E2727B40}" dt="2022-03-10T14:47:35.141" v="42"/>
          <ac:spMkLst>
            <pc:docMk/>
            <pc:sldMk cId="338648151" sldId="334"/>
            <ac:spMk id="5" creationId="{FF902501-0D7E-4AC0-BDAB-A460F1897CCD}"/>
          </ac:spMkLst>
        </pc:spChg>
        <pc:spChg chg="del">
          <ac:chgData name="Sehmke, Stefan" userId="S::sse4@tennantco.com::735a3866-0cf9-479d-9c52-4c7827e26760" providerId="AD" clId="Web-{394087E8-48A1-3184-222B-2C74E2727B40}" dt="2022-03-10T14:47:37.844" v="43"/>
          <ac:spMkLst>
            <pc:docMk/>
            <pc:sldMk cId="338648151" sldId="334"/>
            <ac:spMk id="6" creationId="{725D0519-02CF-438C-A48E-80CDE850FFC0}"/>
          </ac:spMkLst>
        </pc:spChg>
        <pc:spChg chg="mod">
          <ac:chgData name="Sehmke, Stefan" userId="S::sse4@tennantco.com::735a3866-0cf9-479d-9c52-4c7827e26760" providerId="AD" clId="Web-{394087E8-48A1-3184-222B-2C74E2727B40}" dt="2022-03-10T12:23:21.659" v="41" actId="20577"/>
          <ac:spMkLst>
            <pc:docMk/>
            <pc:sldMk cId="338648151" sldId="334"/>
            <ac:spMk id="9" creationId="{8B11392D-E17B-4392-A9E2-B317804187C5}"/>
          </ac:spMkLst>
        </pc:spChg>
      </pc:sldChg>
      <pc:sldChg chg="modSp">
        <pc:chgData name="Sehmke, Stefan" userId="S::sse4@tennantco.com::735a3866-0cf9-479d-9c52-4c7827e26760" providerId="AD" clId="Web-{394087E8-48A1-3184-222B-2C74E2727B40}" dt="2022-03-10T12:13:12.767" v="38" actId="20577"/>
        <pc:sldMkLst>
          <pc:docMk/>
          <pc:sldMk cId="2148686365" sldId="340"/>
        </pc:sldMkLst>
        <pc:spChg chg="mod">
          <ac:chgData name="Sehmke, Stefan" userId="S::sse4@tennantco.com::735a3866-0cf9-479d-9c52-4c7827e26760" providerId="AD" clId="Web-{394087E8-48A1-3184-222B-2C74E2727B40}" dt="2022-03-10T12:13:12.767" v="38" actId="20577"/>
          <ac:spMkLst>
            <pc:docMk/>
            <pc:sldMk cId="2148686365" sldId="340"/>
            <ac:spMk id="2" creationId="{FB92A7E3-2ED8-41E3-BC5F-84C78437331A}"/>
          </ac:spMkLst>
        </pc:spChg>
      </pc:sldChg>
      <pc:sldChg chg="modSp">
        <pc:chgData name="Sehmke, Stefan" userId="S::sse4@tennantco.com::735a3866-0cf9-479d-9c52-4c7827e26760" providerId="AD" clId="Web-{394087E8-48A1-3184-222B-2C74E2727B40}" dt="2022-03-10T11:51:23.593" v="18" actId="20577"/>
        <pc:sldMkLst>
          <pc:docMk/>
          <pc:sldMk cId="281722891" sldId="4946"/>
        </pc:sldMkLst>
        <pc:spChg chg="mod">
          <ac:chgData name="Sehmke, Stefan" userId="S::sse4@tennantco.com::735a3866-0cf9-479d-9c52-4c7827e26760" providerId="AD" clId="Web-{394087E8-48A1-3184-222B-2C74E2727B40}" dt="2022-03-10T11:51:23.593" v="18" actId="20577"/>
          <ac:spMkLst>
            <pc:docMk/>
            <pc:sldMk cId="281722891" sldId="4946"/>
            <ac:spMk id="41" creationId="{76E2F542-51D9-44E6-A8FA-BC85ECFB9219}"/>
          </ac:spMkLst>
        </pc:spChg>
      </pc:sldChg>
    </pc:docChg>
  </pc:docChgLst>
  <pc:docChgLst>
    <pc:chgData name="Sehmke, Stefan" userId="S::sse4@tennantco.com::735a3866-0cf9-479d-9c52-4c7827e26760" providerId="AD" clId="Web-{7621E74F-F5F0-4DF4-8FFB-4DB06BB9BDFD}"/>
    <pc:docChg chg="modSld">
      <pc:chgData name="Sehmke, Stefan" userId="S::sse4@tennantco.com::735a3866-0cf9-479d-9c52-4c7827e26760" providerId="AD" clId="Web-{7621E74F-F5F0-4DF4-8FFB-4DB06BB9BDFD}" dt="2022-04-08T15:56:20.062" v="0"/>
      <pc:docMkLst>
        <pc:docMk/>
      </pc:docMkLst>
      <pc:sldChg chg="modNotes">
        <pc:chgData name="Sehmke, Stefan" userId="S::sse4@tennantco.com::735a3866-0cf9-479d-9c52-4c7827e26760" providerId="AD" clId="Web-{7621E74F-F5F0-4DF4-8FFB-4DB06BB9BDFD}" dt="2022-04-08T15:56:20.062" v="0"/>
        <pc:sldMkLst>
          <pc:docMk/>
          <pc:sldMk cId="4023777171" sldId="3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fontAlgn="auto" hangingPunct="1">
              <a:spcBef>
                <a:spcPct val="0"/>
              </a:spcBef>
              <a:spcAft>
                <a:spcPct val="0"/>
              </a:spcAft>
              <a:defRPr sz="1200">
                <a:latin typeface="+mn-lt"/>
                <a:cs typeface="+mn-cs"/>
              </a:defRPr>
            </a:lvl1pPr>
          </a:lstStyle>
          <a:p>
            <a:pPr>
              <a:defRPr/>
            </a:pPr>
            <a:r>
              <a:rPr lang="en-US"/>
              <a:t>6/5/2012</a:t>
            </a:r>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2529750B-B654-4C8C-A36A-8D95A9C8E65C}" type="slidenum">
              <a:rPr lang="en-US" altLang="en-US"/>
              <a:pPr>
                <a:defRPr/>
              </a:pPr>
              <a:t>‹#›</a:t>
            </a:fld>
            <a:endParaRPr lang="en-US" altLang="en-US"/>
          </a:p>
        </p:txBody>
      </p:sp>
    </p:spTree>
    <p:extLst>
      <p:ext uri="{BB962C8B-B14F-4D97-AF65-F5344CB8AC3E}">
        <p14:creationId xmlns:p14="http://schemas.microsoft.com/office/powerpoint/2010/main" val="39438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ct val="0"/>
              </a:spcBef>
              <a:spcAft>
                <a:spcPct val="0"/>
              </a:spcAft>
              <a:defRPr sz="1200">
                <a:latin typeface="+mn-lt"/>
                <a:cs typeface="+mn-cs"/>
              </a:defRPr>
            </a:lvl1pPr>
          </a:lstStyle>
          <a:p>
            <a:pPr>
              <a:defRPr/>
            </a:pPr>
            <a:r>
              <a:rPr lang="en-US"/>
              <a:t>6/5/2012</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CCCF2DF-31DB-44AF-A92E-B0BDDF848338}" type="slidenum">
              <a:rPr lang="en-US" altLang="en-US"/>
              <a:pPr>
                <a:defRPr/>
              </a:pPr>
              <a:t>‹#›</a:t>
            </a:fld>
            <a:endParaRPr lang="en-US" altLang="en-US"/>
          </a:p>
        </p:txBody>
      </p:sp>
    </p:spTree>
    <p:extLst>
      <p:ext uri="{BB962C8B-B14F-4D97-AF65-F5344CB8AC3E}">
        <p14:creationId xmlns:p14="http://schemas.microsoft.com/office/powerpoint/2010/main" val="6524884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37673"/>
          </a:xfrm>
        </p:spPr>
        <p:txBody>
          <a:bodyPr/>
          <a:lstStyle/>
          <a:p>
            <a:r>
              <a:rPr lang="en-US" sz="1000">
                <a:latin typeface="+mn-lt"/>
              </a:rPr>
              <a:t>So why are we launching lithium-ion at this time?  First there is growing acceptance for the technology.  Lithium-ion is growing in the automotive industry with hybrid's and Tesla leading the way.  More and more golf carts are making the switch to lithium-ion to reduce its labor and maintenance costs and it allows longer runtime.  Off-road vehicles are adopting the technology as well for some of the same reasons. To lower costs and improve environmental impact, public transportation is beginning to convert their busses to lithium.  So lithium-ion is gaining a foothold in many parts of our society.</a:t>
            </a:r>
          </a:p>
          <a:p>
            <a:endParaRPr lang="en-US" sz="1000">
              <a:latin typeface="+mn-lt"/>
            </a:endParaRPr>
          </a:p>
          <a:p>
            <a:r>
              <a:rPr lang="en-US" sz="1000">
                <a:latin typeface="+mn-lt"/>
              </a:rPr>
              <a:t>Getting a little closer to home, lithium-ion is expected to grow over 15% per year through to 2021 in material handling industry when 1 in 5 machines like forklifts and pallet jacks will have lithium-ion batteries. (Site source)</a:t>
            </a:r>
          </a:p>
          <a:p>
            <a:endParaRPr lang="en-US" sz="1000">
              <a:latin typeface="+mn-lt"/>
            </a:endParaRPr>
          </a:p>
          <a:p>
            <a:r>
              <a:rPr lang="en-US" sz="1000">
                <a:latin typeface="+mn-lt"/>
              </a:rPr>
              <a:t>The bottom line is there is growing acceptance of the technology and Tennant is gearing up for it.</a:t>
            </a:r>
          </a:p>
        </p:txBody>
      </p:sp>
      <p:sp>
        <p:nvSpPr>
          <p:cNvPr id="4" name="Slide Number Placeholder 3"/>
          <p:cNvSpPr>
            <a:spLocks noGrp="1"/>
          </p:cNvSpPr>
          <p:nvPr>
            <p:ph type="sldNum" sz="quarter" idx="10"/>
          </p:nvPr>
        </p:nvSpPr>
        <p:spPr/>
        <p:txBody>
          <a:bodyPr/>
          <a:lstStyle/>
          <a:p>
            <a:fld id="{FFD2142C-5CFA-F74B-9743-4909898F86F7}" type="slidenum">
              <a:rPr lang="en-US" smtClean="0"/>
              <a:t>2</a:t>
            </a:fld>
            <a:endParaRPr lang="en-US"/>
          </a:p>
        </p:txBody>
      </p:sp>
    </p:spTree>
    <p:extLst>
      <p:ext uri="{BB962C8B-B14F-4D97-AF65-F5344CB8AC3E}">
        <p14:creationId xmlns:p14="http://schemas.microsoft.com/office/powerpoint/2010/main" val="405974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779" y="4414837"/>
            <a:ext cx="5607050" cy="4183063"/>
          </a:xfrm>
        </p:spPr>
        <p:txBody>
          <a:bodyPr/>
          <a:lstStyle/>
          <a:p>
            <a:r>
              <a:rPr lang="en-US" sz="1000"/>
              <a:t>At the end of the day, Tennant’s lithium-ion batteries are maintenance-free, hassle-free and worry-free.  They never need maintenance or watering.  It is a battery that is long-lasting, can be opportunity charged without penalty, eliminates fuel tank swap outs, and does not require any extensive training.  Additionally, extensive testing has been done by Tennant and our main supplier, Inventus Power, to ensure durability, reliability and safety.  Tennant’s lithium-ion batteries are meeting CE, UL and UN38.3 requirements adding an additional level of safety.  This is all backed by Tennant’s extensive service network and product backing.</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13</a:t>
            </a:fld>
            <a:endParaRPr lang="en-US" altLang="en-US"/>
          </a:p>
        </p:txBody>
      </p:sp>
    </p:spTree>
    <p:extLst>
      <p:ext uri="{BB962C8B-B14F-4D97-AF65-F5344CB8AC3E}">
        <p14:creationId xmlns:p14="http://schemas.microsoft.com/office/powerpoint/2010/main" val="417132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To summarize.  Tennant’s lithium-ion battery:</a:t>
            </a:r>
          </a:p>
          <a:p>
            <a:r>
              <a:rPr lang="en-US" sz="1000"/>
              <a:t>Requires no maintenance</a:t>
            </a:r>
          </a:p>
          <a:p>
            <a:r>
              <a:rPr lang="en-US" sz="1000"/>
              <a:t>Has an extremely long life</a:t>
            </a:r>
          </a:p>
          <a:p>
            <a:r>
              <a:rPr lang="en-US" sz="1000"/>
              <a:t>It simplifies your operations</a:t>
            </a:r>
          </a:p>
          <a:p>
            <a:r>
              <a:rPr lang="en-US" sz="1000"/>
              <a:t>Allows you a safer facility to work in</a:t>
            </a:r>
          </a:p>
          <a:p>
            <a:r>
              <a:rPr lang="en-US" sz="1000"/>
              <a:t>And can maximize your productivity</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14</a:t>
            </a:fld>
            <a:endParaRPr lang="en-US" altLang="en-US"/>
          </a:p>
        </p:txBody>
      </p:sp>
    </p:spTree>
    <p:extLst>
      <p:ext uri="{BB962C8B-B14F-4D97-AF65-F5344CB8AC3E}">
        <p14:creationId xmlns:p14="http://schemas.microsoft.com/office/powerpoint/2010/main" val="12246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latin typeface="+mn-lt"/>
              </a:rPr>
              <a:t>Tennant is happy to announce its new line up of lithium-ion batteries.  The machines that will have Tennant’s lithium-ion battery are the T380AMR, T7AMR and T16AMR.</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3</a:t>
            </a:fld>
            <a:endParaRPr lang="en-US" altLang="en-US"/>
          </a:p>
        </p:txBody>
      </p:sp>
    </p:spTree>
    <p:extLst>
      <p:ext uri="{BB962C8B-B14F-4D97-AF65-F5344CB8AC3E}">
        <p14:creationId xmlns:p14="http://schemas.microsoft.com/office/powerpoint/2010/main" val="163096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xfrm>
            <a:off x="701675" y="4416425"/>
            <a:ext cx="5607050" cy="4530805"/>
          </a:xfrm>
          <a:noFill/>
        </p:spPr>
        <p:txBody>
          <a:bodyPr/>
          <a:lstStyle/>
          <a:p>
            <a:r>
              <a:rPr lang="en-US" altLang="en-US" sz="1000">
                <a:latin typeface="+mn-lt"/>
                <a:cs typeface="Arial" pitchFamily="34" charset="0"/>
              </a:rPr>
              <a:t>There are many advantages with it comes to Tennant’s lithium-ion power source.</a:t>
            </a:r>
          </a:p>
          <a:p>
            <a:endParaRPr lang="en-US" altLang="en-US" sz="1000">
              <a:latin typeface="+mn-lt"/>
              <a:cs typeface="Arial" pitchFamily="34" charset="0"/>
            </a:endParaRPr>
          </a:p>
          <a:p>
            <a:r>
              <a:rPr lang="en-US" altLang="en-US" sz="1000" b="1" u="sng">
                <a:latin typeface="+mn-lt"/>
                <a:cs typeface="Arial" pitchFamily="34" charset="0"/>
              </a:rPr>
              <a:t>Advantages Over Fuel</a:t>
            </a:r>
          </a:p>
          <a:p>
            <a:pPr marL="171450" indent="-171450">
              <a:buFont typeface="Arial" pitchFamily="34" charset="0"/>
              <a:buChar char="•"/>
            </a:pPr>
            <a:r>
              <a:rPr lang="en-US" altLang="en-US" sz="1000">
                <a:latin typeface="+mn-lt"/>
                <a:cs typeface="Arial" pitchFamily="34" charset="0"/>
              </a:rPr>
              <a:t>Eliminates costly fuel usage</a:t>
            </a:r>
          </a:p>
          <a:p>
            <a:pPr marL="171450" indent="-171450">
              <a:buFont typeface="Arial" pitchFamily="34" charset="0"/>
              <a:buChar char="•"/>
            </a:pPr>
            <a:r>
              <a:rPr lang="en-US" altLang="en-US" sz="1000">
                <a:latin typeface="+mn-lt"/>
                <a:cs typeface="Arial" pitchFamily="34" charset="0"/>
              </a:rPr>
              <a:t>Eliminates fuels storage processes and related costs</a:t>
            </a:r>
          </a:p>
          <a:p>
            <a:pPr marL="171450" indent="-171450">
              <a:buFont typeface="Arial" pitchFamily="34" charset="0"/>
              <a:buChar char="•"/>
            </a:pPr>
            <a:r>
              <a:rPr lang="en-US" altLang="en-US" sz="1000">
                <a:latin typeface="+mn-lt"/>
                <a:cs typeface="Arial" pitchFamily="34" charset="0"/>
              </a:rPr>
              <a:t>Removes flammable fuels from the facility</a:t>
            </a:r>
          </a:p>
          <a:p>
            <a:pPr marL="171450" indent="-171450">
              <a:buFont typeface="Arial" pitchFamily="34" charset="0"/>
              <a:buChar char="•"/>
            </a:pPr>
            <a:r>
              <a:rPr lang="en-US" altLang="en-US" sz="1000">
                <a:latin typeface="+mn-lt"/>
                <a:cs typeface="Arial" pitchFamily="34" charset="0"/>
              </a:rPr>
              <a:t>Lithium-ion has no emissions</a:t>
            </a:r>
          </a:p>
          <a:p>
            <a:pPr marL="171450" indent="-171450">
              <a:buFont typeface="Arial" pitchFamily="34" charset="0"/>
              <a:buChar char="•"/>
            </a:pPr>
            <a:r>
              <a:rPr lang="en-US" altLang="en-US" sz="1000">
                <a:latin typeface="+mn-lt"/>
                <a:cs typeface="Arial" pitchFamily="34" charset="0"/>
              </a:rPr>
              <a:t>Lithium-ion machines operate at a much lower dBa</a:t>
            </a:r>
          </a:p>
          <a:p>
            <a:endParaRPr lang="en-US" altLang="en-US" sz="1000">
              <a:latin typeface="+mn-lt"/>
              <a:cs typeface="Arial" pitchFamily="34" charset="0"/>
            </a:endParaRPr>
          </a:p>
          <a:p>
            <a:r>
              <a:rPr lang="en-US" altLang="en-US" sz="1000" b="1" u="sng">
                <a:latin typeface="+mn-lt"/>
                <a:cs typeface="Arial" pitchFamily="34" charset="0"/>
              </a:rPr>
              <a:t>Advantages Over Traditional Batteries</a:t>
            </a:r>
          </a:p>
          <a:p>
            <a:pPr marL="171450" indent="-171450">
              <a:buFont typeface="Arial" pitchFamily="34" charset="0"/>
              <a:buChar char="•"/>
            </a:pPr>
            <a:r>
              <a:rPr lang="en-US" altLang="en-US" sz="1000">
                <a:latin typeface="+mn-lt"/>
                <a:cs typeface="Arial" pitchFamily="34" charset="0"/>
              </a:rPr>
              <a:t>Extremely longer life – 2000 charge cycles</a:t>
            </a:r>
          </a:p>
          <a:p>
            <a:pPr marL="171450" indent="-171450">
              <a:buFont typeface="Arial" pitchFamily="34" charset="0"/>
              <a:buChar char="•"/>
            </a:pPr>
            <a:r>
              <a:rPr lang="en-US" altLang="en-US" sz="1000">
                <a:latin typeface="+mn-lt"/>
                <a:cs typeface="Arial" pitchFamily="34" charset="0"/>
              </a:rPr>
              <a:t>Lithium-ion is more energy dense so more runtime is possible and can eliminate battery swaps</a:t>
            </a:r>
          </a:p>
          <a:p>
            <a:pPr marL="171450" indent="-171450">
              <a:buFont typeface="Arial" pitchFamily="34" charset="0"/>
              <a:buChar char="•"/>
            </a:pPr>
            <a:r>
              <a:rPr lang="en-US" altLang="en-US" sz="1000">
                <a:latin typeface="+mn-lt"/>
                <a:cs typeface="Arial" pitchFamily="34" charset="0"/>
              </a:rPr>
              <a:t>It is a maintenance-free system that does not need watering and it can be opportunity charged without reducing the battery’s life</a:t>
            </a:r>
          </a:p>
          <a:p>
            <a:pPr marL="171450" indent="-171450">
              <a:buFont typeface="Arial" pitchFamily="34" charset="0"/>
              <a:buChar char="•"/>
            </a:pPr>
            <a:r>
              <a:rPr lang="en-US" altLang="en-US" sz="1000">
                <a:latin typeface="+mn-lt"/>
                <a:cs typeface="Arial" pitchFamily="34" charset="0"/>
              </a:rPr>
              <a:t>It is more efficient to charge so charging costs are lower and it can be charged quickly</a:t>
            </a:r>
          </a:p>
          <a:p>
            <a:pPr marL="171450" indent="-171450">
              <a:buFont typeface="Arial" pitchFamily="34" charset="0"/>
              <a:buChar char="•"/>
            </a:pPr>
            <a:r>
              <a:rPr lang="en-US" altLang="en-US" sz="1000">
                <a:latin typeface="+mn-lt"/>
                <a:cs typeface="Arial" pitchFamily="34" charset="0"/>
              </a:rPr>
              <a:t>There is no acid to worry about</a:t>
            </a:r>
          </a:p>
        </p:txBody>
      </p:sp>
      <p:sp>
        <p:nvSpPr>
          <p:cNvPr id="32772" name="Slide Number Placeholder 3"/>
          <p:cNvSpPr>
            <a:spLocks noGrp="1"/>
          </p:cNvSpPr>
          <p:nvPr>
            <p:ph type="sldNum" sz="quarter" idx="5"/>
          </p:nvPr>
        </p:nvSpPr>
        <p:spPr>
          <a:noFill/>
        </p:spPr>
        <p:txBody>
          <a:bodyPr/>
          <a:lstStyle>
            <a:lvl1pPr defTabSz="931863" eaLnBrk="0" hangingPunct="0">
              <a:defRPr b="1">
                <a:solidFill>
                  <a:schemeClr val="tx1"/>
                </a:solidFill>
                <a:latin typeface="Arial" pitchFamily="34" charset="0"/>
                <a:cs typeface="Arial" pitchFamily="34" charset="0"/>
              </a:defRPr>
            </a:lvl1pPr>
            <a:lvl2pPr marL="742950" indent="-285750" defTabSz="931863" eaLnBrk="0" hangingPunct="0">
              <a:defRPr b="1">
                <a:solidFill>
                  <a:schemeClr val="tx1"/>
                </a:solidFill>
                <a:latin typeface="Arial" pitchFamily="34" charset="0"/>
                <a:cs typeface="Arial" pitchFamily="34" charset="0"/>
              </a:defRPr>
            </a:lvl2pPr>
            <a:lvl3pPr marL="1143000" indent="-228600" defTabSz="931863" eaLnBrk="0" hangingPunct="0">
              <a:defRPr b="1">
                <a:solidFill>
                  <a:schemeClr val="tx1"/>
                </a:solidFill>
                <a:latin typeface="Arial" pitchFamily="34" charset="0"/>
                <a:cs typeface="Arial" pitchFamily="34" charset="0"/>
              </a:defRPr>
            </a:lvl3pPr>
            <a:lvl4pPr marL="1600200" indent="-228600" defTabSz="931863" eaLnBrk="0" hangingPunct="0">
              <a:defRPr b="1">
                <a:solidFill>
                  <a:schemeClr val="tx1"/>
                </a:solidFill>
                <a:latin typeface="Arial" pitchFamily="34" charset="0"/>
                <a:cs typeface="Arial" pitchFamily="34" charset="0"/>
              </a:defRPr>
            </a:lvl4pPr>
            <a:lvl5pPr marL="2057400" indent="-228600" defTabSz="931863" eaLnBrk="0" hangingPunct="0">
              <a:defRPr b="1">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fld id="{8B0942EE-3983-4EEA-A2B4-F869A8F4F6A1}" type="slidenum">
              <a:rPr lang="en-US" altLang="en-US" b="0"/>
              <a:pPr eaLnBrk="1" hangingPunct="1"/>
              <a:t>4</a:t>
            </a:fld>
            <a:endParaRPr lang="en-US" altLang="en-US" b="0"/>
          </a:p>
        </p:txBody>
      </p:sp>
    </p:spTree>
    <p:extLst>
      <p:ext uri="{BB962C8B-B14F-4D97-AF65-F5344CB8AC3E}">
        <p14:creationId xmlns:p14="http://schemas.microsoft.com/office/powerpoint/2010/main" val="398776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The components of a battery pack are the battery management system (BMS) the cell module and cabling.</a:t>
            </a:r>
          </a:p>
          <a:p>
            <a:endParaRPr lang="en-US" sz="1000"/>
          </a:p>
          <a:p>
            <a:r>
              <a:rPr lang="en-US" sz="1000" b="1" u="sng"/>
              <a:t>Cell Module</a:t>
            </a:r>
          </a:p>
          <a:p>
            <a:r>
              <a:rPr lang="en-US" sz="1000"/>
              <a:t>The modules hold 240 lithium-ion cells.  The number of cell modules determines the over all power of the battery pack</a:t>
            </a:r>
          </a:p>
          <a:p>
            <a:endParaRPr lang="en-US" sz="1000"/>
          </a:p>
          <a:p>
            <a:r>
              <a:rPr lang="en-US" sz="1000" b="1" u="sng"/>
              <a:t>Battery Management System (BMS) And Cabling</a:t>
            </a:r>
          </a:p>
          <a:p>
            <a:r>
              <a:rPr lang="en-US" sz="1000"/>
              <a:t>The BMS is the “brains” of the system and the cabling allows constant communications in real-time between the battery and the machine.  It delivers any alerts necessary to the operator and will shut down the machine when necessary to protect the battery, machine and the operator.</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7</a:t>
            </a:fld>
            <a:endParaRPr lang="en-US" altLang="en-US"/>
          </a:p>
        </p:txBody>
      </p:sp>
    </p:spTree>
    <p:extLst>
      <p:ext uri="{BB962C8B-B14F-4D97-AF65-F5344CB8AC3E}">
        <p14:creationId xmlns:p14="http://schemas.microsoft.com/office/powerpoint/2010/main" val="236734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812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As you know there are several power sources in the marketplace, and there is a place for all of them depending on the customer’s needs, budget and operator skill set.  While the lithium-ion battery has the highest initial cost, it comes with a number of benefits that make lithium-ion a great choice at a great value.</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9</a:t>
            </a:fld>
            <a:endParaRPr lang="en-US" altLang="en-US"/>
          </a:p>
        </p:txBody>
      </p:sp>
    </p:spTree>
    <p:extLst>
      <p:ext uri="{BB962C8B-B14F-4D97-AF65-F5344CB8AC3E}">
        <p14:creationId xmlns:p14="http://schemas.microsoft.com/office/powerpoint/2010/main" val="280193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Another advantage of lithium-ion batteries is longevity of the battery and how well it holds its state of charge throughout its life and during the actual cleaning period.  As you can see from this chart, lithium-ion compares favorably over traditional wet batteries on both counts.</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10</a:t>
            </a:fld>
            <a:endParaRPr lang="en-US" altLang="en-US"/>
          </a:p>
        </p:txBody>
      </p:sp>
    </p:spTree>
    <p:extLst>
      <p:ext uri="{BB962C8B-B14F-4D97-AF65-F5344CB8AC3E}">
        <p14:creationId xmlns:p14="http://schemas.microsoft.com/office/powerpoint/2010/main" val="315656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can see, Tennant offers a variety of lithium-ion batteries that have significantly more runtime options and can be charged more quickly.  This allows you to choose the battery that best fits your operations</a:t>
            </a:r>
          </a:p>
          <a:p>
            <a:r>
              <a:rPr lang="en-US"/>
              <a:t>It should be noted that there is a specific charger for lithium-ion batteries.  Please make sure you select the right charger.</a:t>
            </a:r>
            <a:endParaRPr lang="en-US" sz="1200" kern="1200">
              <a:solidFill>
                <a:schemeClr val="tx1"/>
              </a:solidFill>
              <a:effectLst/>
              <a:latin typeface="+mn-lt"/>
              <a:ea typeface="+mn-ea"/>
              <a:cs typeface="+mn-cs"/>
            </a:endParaRPr>
          </a:p>
          <a:p>
            <a:pPr rtl="0" eaLnBrk="1" fontAlgn="ctr" latinLnBrk="0" hangingPunct="1"/>
            <a:endParaRPr lang="en-US" sz="1200" kern="1200">
              <a:solidFill>
                <a:schemeClr val="tx1"/>
              </a:solidFill>
              <a:latin typeface="+mn-lt"/>
              <a:ea typeface="+mn-ea"/>
              <a:cs typeface="+mn-cs"/>
            </a:endParaRPr>
          </a:p>
          <a:p>
            <a:pPr rtl="0" eaLnBrk="1" fontAlgn="ctr" latinLnBrk="0" hangingPunct="1"/>
            <a:endParaRPr lang="en-US" sz="120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11</a:t>
            </a:fld>
            <a:endParaRPr lang="en-US" altLang="en-US"/>
          </a:p>
        </p:txBody>
      </p:sp>
    </p:spTree>
    <p:extLst>
      <p:ext uri="{BB962C8B-B14F-4D97-AF65-F5344CB8AC3E}">
        <p14:creationId xmlns:p14="http://schemas.microsoft.com/office/powerpoint/2010/main" val="181211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We have been asked, “can I put in someone else’s lithium battery in a Tennant machine.”  The short answer is yes you can but there may be trade-offs.  The main trade-off is the “other” battery is not integrated with the machine.  This can mean:</a:t>
            </a:r>
          </a:p>
          <a:p>
            <a:endParaRPr lang="en-US" sz="1000"/>
          </a:p>
          <a:p>
            <a:r>
              <a:rPr lang="en-US" sz="1000"/>
              <a:t>The battery may be not hooked up to the battery discharge indicator (BDI).  In many cases the BDI will be on the battery,  In this case, the operator will not have the state of charge right in from of them.  Instead the operator will need to stop working and check the battery to understand how much power they have left in the battery.</a:t>
            </a:r>
          </a:p>
          <a:p>
            <a:pPr marL="171450" indent="-171450">
              <a:buFont typeface="Arial" pitchFamily="34" charset="0"/>
              <a:buChar char="•"/>
            </a:pPr>
            <a:r>
              <a:rPr lang="en-US" sz="1000"/>
              <a:t>With our lithium-ion battery, the scrub head will shut off at 95% depth of discharge (DOD).  This allows the operator enough power to get the machine back to a charging area with out shutting down the machine.  The other battery will not be able to do that and could leave the machine stranded away from a charging area.</a:t>
            </a:r>
          </a:p>
          <a:p>
            <a:pPr marL="171450" indent="-171450">
              <a:buFont typeface="Arial" pitchFamily="34" charset="0"/>
              <a:buChar char="•"/>
            </a:pPr>
            <a:r>
              <a:rPr lang="en-US" sz="1000"/>
              <a:t>The Tennant battery is constantly communicating with the machine.  This may not be the case with another lithium battery and could cause some performance problems.</a:t>
            </a:r>
          </a:p>
          <a:p>
            <a:pPr marL="171450" indent="-171450">
              <a:buFont typeface="Arial" pitchFamily="34" charset="0"/>
              <a:buChar char="•"/>
            </a:pPr>
            <a:r>
              <a:rPr lang="en-US" sz="1000"/>
              <a:t>The Tenant lithium-ion battery is backed by our service team.  If something goes wrong with the 3</a:t>
            </a:r>
            <a:r>
              <a:rPr lang="en-US" sz="1000" baseline="30000"/>
              <a:t>rd </a:t>
            </a:r>
            <a:r>
              <a:rPr lang="en-US" sz="1000" baseline="0"/>
              <a:t>party</a:t>
            </a:r>
            <a:r>
              <a:rPr lang="en-US" sz="1000" baseline="30000"/>
              <a:t> </a:t>
            </a:r>
            <a:r>
              <a:rPr lang="en-US" sz="1000"/>
              <a:t>battery, the customer will need to work with them to resolve the issue.  Additionally, if the customer or 3</a:t>
            </a:r>
            <a:r>
              <a:rPr lang="en-US" sz="1000" baseline="30000"/>
              <a:t>rd</a:t>
            </a:r>
            <a:r>
              <a:rPr lang="en-US" sz="1000"/>
              <a:t> party battery provider modifies the machine in an attempt to integrate some of its features, the customers runs the risk of voiding the Tennant machine warranty.</a:t>
            </a:r>
          </a:p>
          <a:p>
            <a:pPr marL="0" indent="0">
              <a:buFont typeface="Arial" pitchFamily="34" charset="0"/>
              <a:buNone/>
            </a:pPr>
            <a:endParaRPr lang="en-US" sz="1000"/>
          </a:p>
          <a:p>
            <a:pPr marL="0" indent="0">
              <a:buFont typeface="Arial" pitchFamily="34" charset="0"/>
              <a:buNone/>
            </a:pPr>
            <a:r>
              <a:rPr lang="en-US" sz="1000"/>
              <a:t>Additionally, the Tennant lithium-ion battery is designed to maximize the available space in the battery compartment, which means more runtime.</a:t>
            </a:r>
          </a:p>
        </p:txBody>
      </p:sp>
      <p:sp>
        <p:nvSpPr>
          <p:cNvPr id="4" name="Slide Number Placeholder 3"/>
          <p:cNvSpPr>
            <a:spLocks noGrp="1"/>
          </p:cNvSpPr>
          <p:nvPr>
            <p:ph type="sldNum" sz="quarter" idx="10"/>
          </p:nvPr>
        </p:nvSpPr>
        <p:spPr/>
        <p:txBody>
          <a:bodyPr/>
          <a:lstStyle/>
          <a:p>
            <a:pPr>
              <a:defRPr/>
            </a:pPr>
            <a:fld id="{4CCCF2DF-31DB-44AF-A92E-B0BDDF848338}" type="slidenum">
              <a:rPr lang="en-US" altLang="en-US" smtClean="0"/>
              <a:pPr>
                <a:defRPr/>
              </a:pPr>
              <a:t>12</a:t>
            </a:fld>
            <a:endParaRPr lang="en-US" altLang="en-US"/>
          </a:p>
        </p:txBody>
      </p:sp>
    </p:spTree>
    <p:extLst>
      <p:ext uri="{BB962C8B-B14F-4D97-AF65-F5344CB8AC3E}">
        <p14:creationId xmlns:p14="http://schemas.microsoft.com/office/powerpoint/2010/main" val="2906432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247876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267200"/>
          </a:xfrm>
          <a:prstGeom prst="rect">
            <a:avLst/>
          </a:prstGeo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a:t>
            </a:r>
          </a:p>
        </p:txBody>
      </p:sp>
      <p:sp>
        <p:nvSpPr>
          <p:cNvPr id="10" name="Title Placeholder 1"/>
          <p:cNvSpPr>
            <a:spLocks noGrp="1"/>
          </p:cNvSpPr>
          <p:nvPr>
            <p:ph type="title"/>
          </p:nvPr>
        </p:nvSpPr>
        <p:spPr>
          <a:xfrm>
            <a:off x="457200" y="986411"/>
            <a:ext cx="8229600" cy="543325"/>
          </a:xfrm>
          <a:prstGeom prst="rect">
            <a:avLst/>
          </a:prstGeom>
        </p:spPr>
        <p:txBody>
          <a:bodyPr rtlCol="0">
            <a:normAutofit/>
          </a:bodyPr>
          <a:lstStyle/>
          <a:p>
            <a:r>
              <a:rPr lang="en-US"/>
              <a:t>Click to edit</a:t>
            </a:r>
          </a:p>
        </p:txBody>
      </p:sp>
    </p:spTree>
    <p:extLst>
      <p:ext uri="{BB962C8B-B14F-4D97-AF65-F5344CB8AC3E}">
        <p14:creationId xmlns:p14="http://schemas.microsoft.com/office/powerpoint/2010/main" val="34118918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2" descr="X:\zzz LIBRARIES\LOGO LIBRARY\Tennant (TEN)\_Tennant\Tennant logo_sq_color_RGB.jpg"/>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8156450" y="0"/>
            <a:ext cx="987552" cy="987552"/>
          </a:xfrm>
          <a:prstGeom prst="rect">
            <a:avLst/>
          </a:prstGeom>
          <a:ln>
            <a:noFill/>
          </a:ln>
          <a:effectLst/>
          <a:extLst>
            <a:ext uri="{909E8E84-426E-40dd-AFC4-6F175D3DCCD1}">
              <a14:hiddenFill xmlns:a14="http://schemas.microsoft.com/office/drawing/2010/main" xmlns=""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a:solidFill>
                  <a:srgbClr val="FFFFFF"/>
                </a:solidFill>
              </a14:hiddenFill>
            </a:ext>
          </a:extLst>
        </p:spPr>
      </p:pic>
    </p:spTree>
    <p:extLst>
      <p:ext uri="{BB962C8B-B14F-4D97-AF65-F5344CB8AC3E}">
        <p14:creationId xmlns:p14="http://schemas.microsoft.com/office/powerpoint/2010/main" val="28246238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221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6" name="Content Placeholder 2"/>
          <p:cNvSpPr>
            <a:spLocks noGrp="1"/>
          </p:cNvSpPr>
          <p:nvPr>
            <p:ph sz="half" idx="11"/>
          </p:nvPr>
        </p:nvSpPr>
        <p:spPr>
          <a:xfrm>
            <a:off x="488083" y="1524700"/>
            <a:ext cx="8121254" cy="4568824"/>
          </a:xfrm>
          <a:prstGeom prst="rect">
            <a:avLst/>
          </a:prstGeom>
        </p:spPr>
        <p:txBody>
          <a:bodyPr/>
          <a:lstStyle>
            <a:lvl1pPr>
              <a:spcBef>
                <a:spcPct val="0"/>
              </a:spcBef>
              <a:defRPr>
                <a:solidFill>
                  <a:schemeClr val="accent2"/>
                </a:solidFill>
              </a:defRPr>
            </a:lvl1pPr>
            <a:lvl2pPr marL="517525" indent="-285750">
              <a:spcBef>
                <a:spcPct val="0"/>
              </a:spcBef>
              <a:buFont typeface="Arial" pitchFamily="34" charset="0"/>
              <a:buChar char="–"/>
              <a:defRPr>
                <a:solidFill>
                  <a:schemeClr val="accent2"/>
                </a:solidFill>
              </a:defRPr>
            </a:lvl2pPr>
            <a:lvl3pPr marL="690563" indent="-173038">
              <a:spcBef>
                <a:spcPct val="0"/>
              </a:spcBef>
              <a:buClr>
                <a:schemeClr val="accent1"/>
              </a:buClr>
              <a:defRPr>
                <a:solidFill>
                  <a:schemeClr val="accent2"/>
                </a:solidFill>
              </a:defRPr>
            </a:lvl3pPr>
            <a:lvl4pPr marL="801688" indent="-171450">
              <a:spcBef>
                <a:spcPct val="0"/>
              </a:spcBef>
              <a:buClr>
                <a:schemeClr val="accent1"/>
              </a:buClr>
              <a:defRPr>
                <a:solidFill>
                  <a:schemeClr val="accent2"/>
                </a:solidFill>
              </a:defRPr>
            </a:lvl4pPr>
            <a:lvl5pPr>
              <a:spcBef>
                <a:spcPct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a:xfrm>
            <a:off x="491082" y="502496"/>
            <a:ext cx="6747919" cy="583321"/>
          </a:xfrm>
        </p:spPr>
        <p:txBody>
          <a:bodyPr/>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65857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946275"/>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Date Placeholder 3"/>
          <p:cNvSpPr>
            <a:spLocks noGrp="1"/>
          </p:cNvSpPr>
          <p:nvPr>
            <p:ph type="dt" sz="half" idx="2"/>
          </p:nvPr>
        </p:nvSpPr>
        <p:spPr>
          <a:xfrm>
            <a:off x="457200" y="6569075"/>
            <a:ext cx="2133600" cy="2889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ct val="0"/>
              </a:spcBef>
              <a:spcAft>
                <a:spcPct val="0"/>
              </a:spcAft>
              <a:buClrTx/>
              <a:buSzTx/>
              <a:buFontTx/>
              <a:buNone/>
              <a:defRPr sz="700">
                <a:solidFill>
                  <a:schemeClr val="tx1">
                    <a:tint val="75000"/>
                  </a:schemeClr>
                </a:solidFill>
                <a:latin typeface="Arial" pitchFamily="34" charset="0"/>
                <a:cs typeface="Arial" pitchFamily="34" charset="0"/>
              </a:defRPr>
            </a:lvl1pPr>
          </a:lstStyle>
          <a:p>
            <a:pPr>
              <a:defRPr/>
            </a:pPr>
            <a:endParaRPr lang="en-US"/>
          </a:p>
        </p:txBody>
      </p:sp>
      <p:sp>
        <p:nvSpPr>
          <p:cNvPr id="14" name="Footer Placeholder 4"/>
          <p:cNvSpPr>
            <a:spLocks noGrp="1"/>
          </p:cNvSpPr>
          <p:nvPr>
            <p:ph type="ftr" sz="quarter" idx="3"/>
          </p:nvPr>
        </p:nvSpPr>
        <p:spPr>
          <a:xfrm>
            <a:off x="3124200" y="6569075"/>
            <a:ext cx="2895600" cy="288925"/>
          </a:xfrm>
          <a:prstGeom prst="rect">
            <a:avLst/>
          </a:prstGeom>
        </p:spPr>
        <p:txBody>
          <a:bodyPr vert="horz" lIns="91440" tIns="45720" rIns="91440" bIns="45720" rtlCol="0" anchor="ctr"/>
          <a:lstStyle>
            <a:lvl1pPr algn="ctr" eaLnBrk="1" fontAlgn="auto" hangingPunct="1">
              <a:spcBef>
                <a:spcPct val="0"/>
              </a:spcBef>
              <a:spcAft>
                <a:spcPct val="0"/>
              </a:spcAft>
              <a:defRPr sz="800" b="1">
                <a:solidFill>
                  <a:schemeClr val="accent6">
                    <a:lumMod val="75000"/>
                  </a:schemeClr>
                </a:solidFill>
                <a:latin typeface="Arial" pitchFamily="34" charset="0"/>
                <a:cs typeface="Arial" pitchFamily="34" charset="0"/>
              </a:defRPr>
            </a:lvl1pPr>
          </a:lstStyle>
          <a:p>
            <a:pPr>
              <a:defRPr/>
            </a:pPr>
            <a:endParaRPr lang="en-US"/>
          </a:p>
        </p:txBody>
      </p:sp>
      <p:sp>
        <p:nvSpPr>
          <p:cNvPr id="15" name="Slide Number Placeholder 5"/>
          <p:cNvSpPr>
            <a:spLocks noGrp="1"/>
          </p:cNvSpPr>
          <p:nvPr>
            <p:ph type="sldNum" sz="quarter" idx="4"/>
          </p:nvPr>
        </p:nvSpPr>
        <p:spPr>
          <a:xfrm>
            <a:off x="6553200" y="6569075"/>
            <a:ext cx="2133600" cy="2889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00">
                <a:solidFill>
                  <a:srgbClr val="898989"/>
                </a:solidFill>
                <a:latin typeface="Arial" pitchFamily="34" charset="0"/>
              </a:defRPr>
            </a:lvl1pPr>
          </a:lstStyle>
          <a:p>
            <a:pPr>
              <a:defRPr/>
            </a:pPr>
            <a:r>
              <a:rPr lang="en-US" altLang="en-US"/>
              <a:t> </a:t>
            </a:r>
          </a:p>
        </p:txBody>
      </p:sp>
      <p:pic>
        <p:nvPicPr>
          <p:cNvPr id="1030" name="Picture 7"/>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bwMode="auto">
          <a:xfrm>
            <a:off x="8162925" y="0"/>
            <a:ext cx="981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175" y="0"/>
            <a:ext cx="177800" cy="1219200"/>
          </a:xfrm>
          <a:prstGeom prst="rect">
            <a:avLst/>
          </a:prstGeom>
          <a:solidFill>
            <a:srgbClr val="C1E3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userDrawn="1"/>
        </p:nvSpPr>
        <p:spPr>
          <a:xfrm>
            <a:off x="0" y="981075"/>
            <a:ext cx="9144000" cy="514350"/>
          </a:xfrm>
          <a:prstGeom prst="rect">
            <a:avLst/>
          </a:prstGeom>
          <a:solidFill>
            <a:srgbClr val="46B9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3" name="Title Placeholder 1"/>
          <p:cNvSpPr>
            <a:spLocks noGrp="1"/>
          </p:cNvSpPr>
          <p:nvPr>
            <p:ph type="title"/>
          </p:nvPr>
        </p:nvSpPr>
        <p:spPr bwMode="auto">
          <a:xfrm>
            <a:off x="457200" y="985838"/>
            <a:ext cx="82296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a:t>
            </a:r>
          </a:p>
        </p:txBody>
      </p:sp>
      <p:sp>
        <p:nvSpPr>
          <p:cNvPr id="12" name="TextBox 11"/>
          <p:cNvSpPr txBox="1"/>
          <p:nvPr userDrawn="1"/>
        </p:nvSpPr>
        <p:spPr>
          <a:xfrm>
            <a:off x="354012" y="688975"/>
            <a:ext cx="6110287" cy="276999"/>
          </a:xfrm>
          <a:prstGeom prst="rect">
            <a:avLst/>
          </a:prstGeom>
          <a:noFill/>
          <a:ln>
            <a:noFill/>
          </a:ln>
        </p:spPr>
        <p:txBody>
          <a:bodyPr wrap="square">
            <a:spAutoFit/>
          </a:bodyPr>
          <a:lstStyle/>
          <a:p>
            <a:pPr>
              <a:defRPr/>
            </a:pPr>
            <a:r>
              <a:rPr lang="es-ES" sz="1200" b="0" i="0" strike="noStrike" cap="none" spc="200" baseline="0" dirty="0">
                <a:solidFill>
                  <a:srgbClr val="A6A6A6"/>
                </a:solidFill>
                <a:effectLst/>
                <a:latin typeface="Calibri"/>
                <a:ea typeface="Calibri"/>
                <a:cs typeface="Calibri"/>
              </a:rPr>
              <a:t>CREANDO UN MUNDO MÁS LIMPIO, SEGURO Y SALUDABLE.</a:t>
            </a:r>
          </a:p>
        </p:txBody>
      </p:sp>
      <p:sp>
        <p:nvSpPr>
          <p:cNvPr id="11" name="TextBox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51976B8-70D8-448C-914E-7387A289CE64}"/>
              </a:ext>
            </a:extLst>
          </p:cNvPr>
          <p:cNvSpPr txBox="1"/>
          <p:nvPr userDrawn="1"/>
        </p:nvSpPr>
        <p:spPr>
          <a:xfrm>
            <a:off x="7620001" y="6666924"/>
            <a:ext cx="1590261" cy="198120"/>
          </a:xfrm>
          <a:prstGeom prst="rect">
            <a:avLst/>
          </a:prstGeom>
          <a:noFill/>
        </p:spPr>
        <p:txBody>
          <a:bodyPr wrap="square" rtlCol="0">
            <a:spAutoFit/>
          </a:bodyPr>
          <a:lstStyle/>
          <a:p>
            <a:pPr algn="r"/>
            <a:r>
              <a:rPr lang="es-ES" sz="700" b="0" i="1" strike="noStrike" cap="none" spc="0" baseline="0">
                <a:solidFill>
                  <a:srgbClr val="808080"/>
                </a:solidFill>
                <a:effectLst/>
                <a:latin typeface="Calibri"/>
                <a:ea typeface="Calibri"/>
                <a:cs typeface="Calibri"/>
              </a:rPr>
              <a:t>©2022 The Tennant Company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ransition/>
  <p:hf hdr="0"/>
  <p:txStyles>
    <p:title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a:cs typeface="Arial"/>
        </a:defRPr>
      </a:lvl2pPr>
      <a:lvl3pPr algn="l" rtl="0" eaLnBrk="0" fontAlgn="base" hangingPunct="0">
        <a:spcBef>
          <a:spcPct val="0"/>
        </a:spcBef>
        <a:spcAft>
          <a:spcPct val="0"/>
        </a:spcAft>
        <a:defRPr sz="2400">
          <a:solidFill>
            <a:schemeClr val="bg1"/>
          </a:solidFill>
          <a:latin typeface="Arial"/>
          <a:cs typeface="Arial"/>
        </a:defRPr>
      </a:lvl3pPr>
      <a:lvl4pPr algn="l" rtl="0" eaLnBrk="0" fontAlgn="base" hangingPunct="0">
        <a:spcBef>
          <a:spcPct val="0"/>
        </a:spcBef>
        <a:spcAft>
          <a:spcPct val="0"/>
        </a:spcAft>
        <a:defRPr sz="2400">
          <a:solidFill>
            <a:schemeClr val="bg1"/>
          </a:solidFill>
          <a:latin typeface="Arial"/>
          <a:cs typeface="Arial"/>
        </a:defRPr>
      </a:lvl4pPr>
      <a:lvl5pPr algn="l" rtl="0" eaLnBrk="0" fontAlgn="base" hangingPunct="0">
        <a:spcBef>
          <a:spcPct val="0"/>
        </a:spcBef>
        <a:spcAft>
          <a:spcPct val="0"/>
        </a:spcAft>
        <a:defRPr sz="2400">
          <a:solidFill>
            <a:schemeClr val="bg1"/>
          </a:solidFill>
          <a:latin typeface="Arial"/>
          <a:cs typeface="Arial"/>
        </a:defRPr>
      </a:lvl5pPr>
      <a:lvl6pPr marL="457200" algn="l" rtl="0" fontAlgn="base">
        <a:spcBef>
          <a:spcPct val="0"/>
        </a:spcBef>
        <a:spcAft>
          <a:spcPct val="0"/>
        </a:spcAft>
        <a:defRPr sz="2400">
          <a:solidFill>
            <a:schemeClr val="bg1"/>
          </a:solidFill>
          <a:latin typeface="Arial"/>
          <a:cs typeface="Arial"/>
        </a:defRPr>
      </a:lvl6pPr>
      <a:lvl7pPr marL="914400" algn="l" rtl="0" fontAlgn="base">
        <a:spcBef>
          <a:spcPct val="0"/>
        </a:spcBef>
        <a:spcAft>
          <a:spcPct val="0"/>
        </a:spcAft>
        <a:defRPr sz="2400">
          <a:solidFill>
            <a:schemeClr val="bg1"/>
          </a:solidFill>
          <a:latin typeface="Arial"/>
          <a:cs typeface="Arial"/>
        </a:defRPr>
      </a:lvl7pPr>
      <a:lvl8pPr marL="1371600" algn="l" rtl="0" fontAlgn="base">
        <a:spcBef>
          <a:spcPct val="0"/>
        </a:spcBef>
        <a:spcAft>
          <a:spcPct val="0"/>
        </a:spcAft>
        <a:defRPr sz="2400">
          <a:solidFill>
            <a:schemeClr val="bg1"/>
          </a:solidFill>
          <a:latin typeface="Arial"/>
          <a:cs typeface="Arial"/>
        </a:defRPr>
      </a:lvl8pPr>
      <a:lvl9pPr marL="1828800" algn="l" rtl="0" fontAlgn="base">
        <a:spcBef>
          <a:spcPct val="0"/>
        </a:spcBef>
        <a:spcAft>
          <a:spcPct val="0"/>
        </a:spcAft>
        <a:defRPr sz="2400">
          <a:solidFill>
            <a:schemeClr val="bg1"/>
          </a:solidFill>
          <a:latin typeface="Arial"/>
          <a:cs typeface="Arial"/>
        </a:defRPr>
      </a:lvl9pPr>
    </p:titleStyle>
    <p:bodyStyle>
      <a:lvl1pPr marL="342900" indent="-342900" algn="l" rtl="0" eaLnBrk="0" fontAlgn="base" hangingPunct="0">
        <a:spcBef>
          <a:spcPct val="20000"/>
        </a:spcBef>
        <a:spcAft>
          <a:spcPct val="0"/>
        </a:spcAft>
        <a:buFont typeface="Arial" pitchFamily="34" charset="0"/>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6.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9343" y="1760561"/>
            <a:ext cx="8117457" cy="1226515"/>
          </a:xfrm>
          <a:prstGeom prst="rect">
            <a:avLst/>
          </a:prstGeom>
          <a:noFill/>
        </p:spPr>
        <p:txBody>
          <a:bodyPr wrap="square" rtlCol="0">
            <a:spAutoFit/>
          </a:bodyPr>
          <a:lstStyle/>
          <a:p>
            <a:pPr>
              <a:lnSpc>
                <a:spcPct val="80000"/>
              </a:lnSpc>
              <a:spcBef>
                <a:spcPct val="0"/>
              </a:spcBef>
              <a:buFontTx/>
              <a:buNone/>
            </a:pPr>
            <a:r>
              <a:rPr lang="es-ES" sz="7200" b="1" i="0" strike="noStrike" cap="none" spc="0" baseline="0">
                <a:solidFill>
                  <a:srgbClr val="009AC7"/>
                </a:solidFill>
                <a:effectLst/>
                <a:latin typeface="Calibri"/>
                <a:ea typeface="Calibri"/>
                <a:cs typeface="Calibri"/>
              </a:rPr>
              <a:t>Ion de litio en AMR</a:t>
            </a:r>
            <a:r>
              <a:rPr lang="es-ES" sz="1800" b="1" i="0" strike="noStrike" cap="none" spc="0" baseline="0">
                <a:solidFill>
                  <a:srgbClr val="009AC7"/>
                </a:solidFill>
                <a:effectLst/>
                <a:latin typeface="Calibri"/>
                <a:ea typeface="Calibri"/>
                <a:cs typeface="Calibri"/>
              </a:rPr>
              <a:t> </a:t>
            </a:r>
          </a:p>
          <a:p>
            <a:pPr>
              <a:lnSpc>
                <a:spcPct val="80000"/>
              </a:lnSpc>
              <a:spcBef>
                <a:spcPct val="0"/>
              </a:spcBef>
              <a:buFontTx/>
              <a:buNone/>
            </a:pPr>
            <a:r>
              <a:rPr lang="es-ES" sz="2000" b="1" i="0" strike="noStrike" cap="none" spc="0" baseline="0">
                <a:solidFill>
                  <a:srgbClr val="009AC7"/>
                </a:solidFill>
                <a:effectLst/>
                <a:latin typeface="Calibri"/>
                <a:ea typeface="Calibri"/>
                <a:cs typeface="Calibri"/>
              </a:rPr>
              <a:t>FUENTE DE ALIMENTACIÓN</a:t>
            </a:r>
            <a:endParaRPr lang="en-US" altLang="en-US" sz="2000" b="1">
              <a:solidFill>
                <a:srgbClr val="009AC7"/>
              </a:solidFill>
              <a:cs typeface="Arial" pitchFamily="34" charset="0"/>
            </a:endParaRPr>
          </a:p>
        </p:txBody>
      </p:sp>
      <p:sp>
        <p:nvSpPr>
          <p:cNvPr id="5" name="Title 1"/>
          <p:cNvSpPr txBox="1"/>
          <p:nvPr/>
        </p:nvSpPr>
        <p:spPr>
          <a:xfrm>
            <a:off x="457200" y="982639"/>
            <a:ext cx="8229600" cy="518615"/>
          </a:xfrm>
          <a:prstGeom prst="rect">
            <a:avLst/>
          </a:prstGeom>
        </p:spPr>
        <p:txBody>
          <a:bodyPr>
            <a:normAutofit/>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a:cs typeface="Arial"/>
              </a:defRPr>
            </a:lvl2pPr>
            <a:lvl3pPr algn="l" rtl="0" eaLnBrk="0" fontAlgn="base" hangingPunct="0">
              <a:spcBef>
                <a:spcPct val="0"/>
              </a:spcBef>
              <a:spcAft>
                <a:spcPct val="0"/>
              </a:spcAft>
              <a:defRPr sz="2400">
                <a:solidFill>
                  <a:schemeClr val="bg1"/>
                </a:solidFill>
                <a:latin typeface="Arial"/>
                <a:cs typeface="Arial"/>
              </a:defRPr>
            </a:lvl3pPr>
            <a:lvl4pPr algn="l" rtl="0" eaLnBrk="0" fontAlgn="base" hangingPunct="0">
              <a:spcBef>
                <a:spcPct val="0"/>
              </a:spcBef>
              <a:spcAft>
                <a:spcPct val="0"/>
              </a:spcAft>
              <a:defRPr sz="2400">
                <a:solidFill>
                  <a:schemeClr val="bg1"/>
                </a:solidFill>
                <a:latin typeface="Arial"/>
                <a:cs typeface="Arial"/>
              </a:defRPr>
            </a:lvl4pPr>
            <a:lvl5pPr algn="l" rtl="0" eaLnBrk="0" fontAlgn="base" hangingPunct="0">
              <a:spcBef>
                <a:spcPct val="0"/>
              </a:spcBef>
              <a:spcAft>
                <a:spcPct val="0"/>
              </a:spcAft>
              <a:defRPr sz="2400">
                <a:solidFill>
                  <a:schemeClr val="bg1"/>
                </a:solidFill>
                <a:latin typeface="Arial"/>
                <a:cs typeface="Arial"/>
              </a:defRPr>
            </a:lvl5pPr>
            <a:lvl6pPr marL="457200" algn="l" rtl="0" fontAlgn="base">
              <a:spcBef>
                <a:spcPct val="0"/>
              </a:spcBef>
              <a:spcAft>
                <a:spcPct val="0"/>
              </a:spcAft>
              <a:defRPr sz="2400">
                <a:solidFill>
                  <a:schemeClr val="bg1"/>
                </a:solidFill>
                <a:latin typeface="Arial"/>
                <a:cs typeface="Arial"/>
              </a:defRPr>
            </a:lvl6pPr>
            <a:lvl7pPr marL="914400" algn="l" rtl="0" fontAlgn="base">
              <a:spcBef>
                <a:spcPct val="0"/>
              </a:spcBef>
              <a:spcAft>
                <a:spcPct val="0"/>
              </a:spcAft>
              <a:defRPr sz="2400">
                <a:solidFill>
                  <a:schemeClr val="bg1"/>
                </a:solidFill>
                <a:latin typeface="Arial"/>
                <a:cs typeface="Arial"/>
              </a:defRPr>
            </a:lvl7pPr>
            <a:lvl8pPr marL="1371600" algn="l" rtl="0" fontAlgn="base">
              <a:spcBef>
                <a:spcPct val="0"/>
              </a:spcBef>
              <a:spcAft>
                <a:spcPct val="0"/>
              </a:spcAft>
              <a:defRPr sz="2400">
                <a:solidFill>
                  <a:schemeClr val="bg1"/>
                </a:solidFill>
                <a:latin typeface="Arial"/>
                <a:cs typeface="Arial"/>
              </a:defRPr>
            </a:lvl8pPr>
            <a:lvl9pPr marL="1828800" algn="l" rtl="0" fontAlgn="base">
              <a:spcBef>
                <a:spcPct val="0"/>
              </a:spcBef>
              <a:spcAft>
                <a:spcPct val="0"/>
              </a:spcAft>
              <a:defRPr sz="2400">
                <a:solidFill>
                  <a:schemeClr val="bg1"/>
                </a:solidFill>
                <a:latin typeface="Arial"/>
                <a:cs typeface="Arial"/>
              </a:defRPr>
            </a:lvl9pPr>
          </a:lstStyle>
          <a:p>
            <a:pPr eaLnBrk="1" hangingPunct="1"/>
            <a:r>
              <a:rPr lang="es-ES" sz="2400" b="0" i="0" strike="noStrike" cap="none" spc="0" baseline="0">
                <a:solidFill>
                  <a:srgbClr val="FFFFFF"/>
                </a:solidFill>
                <a:effectLst/>
                <a:latin typeface="Arial"/>
                <a:ea typeface="Arial"/>
                <a:cs typeface="Arial"/>
              </a:rPr>
              <a:t>Guía de aplicaciones de productos y soluciones</a:t>
            </a:r>
          </a:p>
        </p:txBody>
      </p:sp>
      <p:pic>
        <p:nvPicPr>
          <p:cNvPr id="6" name="Pictur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6661A88-45F1-4AD1-8FEA-23F8BAEE5D42}"/>
              </a:ext>
            </a:extLst>
          </p:cNvPr>
          <p:cNvPicPr>
            <a:picLocks noChangeAspect="1"/>
          </p:cNvPicPr>
          <p:nvPr/>
        </p:nvPicPr>
        <p:blipFill>
          <a:blip r:embed="rId2"/>
          <a:srcRect b="27526"/>
          <a:stretch>
            <a:fillRect/>
          </a:stretch>
        </p:blipFill>
        <p:spPr>
          <a:xfrm>
            <a:off x="1349111" y="3429000"/>
            <a:ext cx="6445778" cy="2260786"/>
          </a:xfrm>
          <a:prstGeom prst="rect">
            <a:avLst/>
          </a:prstGeom>
        </p:spPr>
      </p:pic>
    </p:spTree>
    <p:extLst>
      <p:ext uri="{BB962C8B-B14F-4D97-AF65-F5344CB8AC3E}">
        <p14:creationId xmlns:p14="http://schemas.microsoft.com/office/powerpoint/2010/main" val="24881719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BEE4CB0-5CE4-47AB-90BC-CDD94DC6D81C}"/>
              </a:ext>
            </a:extLst>
          </p:cNvPr>
          <p:cNvSpPr>
            <a:spLocks noGrp="1"/>
          </p:cNvSpPr>
          <p:nvPr>
            <p:ph type="title"/>
          </p:nvPr>
        </p:nvSpPr>
        <p:spPr/>
        <p:txBody>
          <a:bodyPr>
            <a:normAutofit/>
          </a:bodyPr>
          <a:lstStyle/>
          <a:p>
            <a:r>
              <a:rPr lang="es-ES" sz="2000" b="0" i="0" strike="noStrike" cap="none" spc="0" baseline="0" dirty="0">
                <a:solidFill>
                  <a:srgbClr val="FFFFFF"/>
                </a:solidFill>
                <a:effectLst/>
                <a:latin typeface="Arial"/>
                <a:ea typeface="Arial"/>
                <a:cs typeface="Arial"/>
              </a:rPr>
              <a:t>Baterías de iones de litio frente a baterías de plomo ácido: rendimiento</a:t>
            </a:r>
          </a:p>
        </p:txBody>
      </p:sp>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E4B59E-84C5-45F7-BA5E-0996D14B03D5}"/>
              </a:ext>
            </a:extLst>
          </p:cNvPr>
          <p:cNvSpPr/>
          <p:nvPr/>
        </p:nvSpPr>
        <p:spPr>
          <a:xfrm>
            <a:off x="13745" y="6629885"/>
            <a:ext cx="7954419" cy="251460"/>
          </a:xfrm>
          <a:prstGeom prst="rect">
            <a:avLst/>
          </a:prstGeom>
        </p:spPr>
        <p:txBody>
          <a:bodyPr wrap="square">
            <a:spAutoFit/>
          </a:bodyPr>
          <a:lstStyle/>
          <a:p>
            <a:r>
              <a:rPr lang="es-ES" sz="1050" b="0" i="0" strike="noStrike" cap="none" spc="0" baseline="0">
                <a:solidFill>
                  <a:srgbClr val="595959"/>
                </a:solidFill>
                <a:effectLst/>
                <a:latin typeface="Calibri"/>
                <a:ea typeface="Calibri"/>
                <a:cs typeface="Calibri"/>
              </a:rPr>
              <a:t>Basado en los datos de las pruebas internas de Tennant. Solo para fines de comparación general.</a:t>
            </a:r>
          </a:p>
        </p:txBody>
      </p:sp>
      <p:grpSp>
        <p:nvGrpSpPr>
          <p:cNvPr id="183" name="Group 18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9EEBB13-8AC1-4121-9D63-D21CEE4B5DC8}"/>
              </a:ext>
            </a:extLst>
          </p:cNvPr>
          <p:cNvGrpSpPr>
            <a:grpSpLocks noChangeAspect="1"/>
          </p:cNvGrpSpPr>
          <p:nvPr/>
        </p:nvGrpSpPr>
        <p:grpSpPr>
          <a:xfrm>
            <a:off x="463520" y="3197448"/>
            <a:ext cx="5135204" cy="3418746"/>
            <a:chOff x="1436988" y="2282192"/>
            <a:chExt cx="7133331" cy="4858263"/>
          </a:xfrm>
        </p:grpSpPr>
        <p:sp>
          <p:nvSpPr>
            <p:cNvPr id="270"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363136C-AF86-4CCB-B7BE-E66A45A87D47}"/>
                </a:ext>
              </a:extLst>
            </p:cNvPr>
            <p:cNvSpPr>
              <a:spLocks noChangeShapeType="1"/>
            </p:cNvSpPr>
            <p:nvPr/>
          </p:nvSpPr>
          <p:spPr bwMode="auto">
            <a:xfrm>
              <a:off x="2009474" y="5184516"/>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1" name="Lin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7A18BD1-CB20-48D3-A08D-050F9DA97D48}"/>
                </a:ext>
              </a:extLst>
            </p:cNvPr>
            <p:cNvSpPr>
              <a:spLocks noChangeShapeType="1"/>
            </p:cNvSpPr>
            <p:nvPr/>
          </p:nvSpPr>
          <p:spPr bwMode="auto">
            <a:xfrm>
              <a:off x="2009474" y="4793873"/>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2" name="Lin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6644658-CD35-433F-9718-1A552080FBC0}"/>
                </a:ext>
              </a:extLst>
            </p:cNvPr>
            <p:cNvSpPr>
              <a:spLocks noChangeShapeType="1"/>
            </p:cNvSpPr>
            <p:nvPr/>
          </p:nvSpPr>
          <p:spPr bwMode="auto">
            <a:xfrm>
              <a:off x="2009474" y="4413981"/>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3" name="Line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C05102F-A942-43CD-BF72-803FD6DD470B}"/>
                </a:ext>
              </a:extLst>
            </p:cNvPr>
            <p:cNvSpPr>
              <a:spLocks noChangeShapeType="1"/>
            </p:cNvSpPr>
            <p:nvPr/>
          </p:nvSpPr>
          <p:spPr bwMode="auto">
            <a:xfrm>
              <a:off x="1998901" y="4002205"/>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4" name="Line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BAC0B31-FBC1-425D-8686-555364E75C0D}"/>
                </a:ext>
              </a:extLst>
            </p:cNvPr>
            <p:cNvSpPr>
              <a:spLocks noChangeShapeType="1"/>
            </p:cNvSpPr>
            <p:nvPr/>
          </p:nvSpPr>
          <p:spPr bwMode="auto">
            <a:xfrm>
              <a:off x="1998901" y="3195156"/>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5" name="Line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AED30EA-C631-402B-859E-DA674D49357B}"/>
                </a:ext>
              </a:extLst>
            </p:cNvPr>
            <p:cNvSpPr>
              <a:spLocks noChangeShapeType="1"/>
            </p:cNvSpPr>
            <p:nvPr/>
          </p:nvSpPr>
          <p:spPr bwMode="auto">
            <a:xfrm>
              <a:off x="1998901" y="2806848"/>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6" name="Lin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3B196CC-AFF1-4BE5-9A97-6C30ED2FD977}"/>
                </a:ext>
              </a:extLst>
            </p:cNvPr>
            <p:cNvSpPr>
              <a:spLocks noChangeShapeType="1"/>
            </p:cNvSpPr>
            <p:nvPr/>
          </p:nvSpPr>
          <p:spPr bwMode="auto">
            <a:xfrm>
              <a:off x="1998901" y="2444701"/>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7" name="Line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F78AC4B-E216-484C-B7D7-6332AE3DB253}"/>
                </a:ext>
              </a:extLst>
            </p:cNvPr>
            <p:cNvSpPr>
              <a:spLocks noChangeShapeType="1"/>
            </p:cNvSpPr>
            <p:nvPr/>
          </p:nvSpPr>
          <p:spPr bwMode="auto">
            <a:xfrm>
              <a:off x="2004712" y="2282194"/>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8" name="Line 1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02272AC-E99F-4BD1-B5EA-F49FE04B0F42}"/>
                </a:ext>
              </a:extLst>
            </p:cNvPr>
            <p:cNvSpPr>
              <a:spLocks noChangeShapeType="1"/>
            </p:cNvSpPr>
            <p:nvPr/>
          </p:nvSpPr>
          <p:spPr bwMode="auto">
            <a:xfrm flipH="1">
              <a:off x="2384123"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79" name="Line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8E48A13-8B6B-44EA-B53B-350B4992CE23}"/>
                </a:ext>
              </a:extLst>
            </p:cNvPr>
            <p:cNvSpPr>
              <a:spLocks noChangeShapeType="1"/>
            </p:cNvSpPr>
            <p:nvPr/>
          </p:nvSpPr>
          <p:spPr bwMode="auto">
            <a:xfrm flipH="1">
              <a:off x="3147712" y="2282194"/>
              <a:ext cx="0" cy="41390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0" name="Line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9B72A76-467A-4B47-B0DD-057FEFBA98D4}"/>
                </a:ext>
              </a:extLst>
            </p:cNvPr>
            <p:cNvSpPr>
              <a:spLocks noChangeShapeType="1"/>
            </p:cNvSpPr>
            <p:nvPr/>
          </p:nvSpPr>
          <p:spPr bwMode="auto">
            <a:xfrm flipH="1">
              <a:off x="3525537"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1" name="Line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8CB67F9-77D8-4A9F-AE3C-224E3BF2DEB8}"/>
                </a:ext>
              </a:extLst>
            </p:cNvPr>
            <p:cNvSpPr>
              <a:spLocks noChangeShapeType="1"/>
            </p:cNvSpPr>
            <p:nvPr/>
          </p:nvSpPr>
          <p:spPr bwMode="auto">
            <a:xfrm flipH="1">
              <a:off x="3903362"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2" name="Line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B8E4199-E6C5-45A5-86D4-E140091154DD}"/>
                </a:ext>
              </a:extLst>
            </p:cNvPr>
            <p:cNvSpPr>
              <a:spLocks noChangeShapeType="1"/>
            </p:cNvSpPr>
            <p:nvPr/>
          </p:nvSpPr>
          <p:spPr bwMode="auto">
            <a:xfrm flipH="1">
              <a:off x="4281188"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3" name="Line 2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5CD7BB2-F00A-42B9-A96E-88F6E4487622}"/>
                </a:ext>
              </a:extLst>
            </p:cNvPr>
            <p:cNvSpPr>
              <a:spLocks noChangeShapeType="1"/>
            </p:cNvSpPr>
            <p:nvPr/>
          </p:nvSpPr>
          <p:spPr bwMode="auto">
            <a:xfrm flipH="1">
              <a:off x="4657424" y="2282194"/>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4" name="Line 2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335B95C-3EF1-40AB-AB26-048240C1068E}"/>
                </a:ext>
              </a:extLst>
            </p:cNvPr>
            <p:cNvSpPr>
              <a:spLocks noChangeShapeType="1"/>
            </p:cNvSpPr>
            <p:nvPr/>
          </p:nvSpPr>
          <p:spPr bwMode="auto">
            <a:xfrm flipH="1">
              <a:off x="5040010" y="2282192"/>
              <a:ext cx="0" cy="41248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5" name="Line 2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C21DE2-2D97-48D6-92BA-AD0D51A3339F}"/>
                </a:ext>
              </a:extLst>
            </p:cNvPr>
            <p:cNvSpPr>
              <a:spLocks noChangeShapeType="1"/>
            </p:cNvSpPr>
            <p:nvPr/>
          </p:nvSpPr>
          <p:spPr bwMode="auto">
            <a:xfrm flipH="1">
              <a:off x="5800424" y="2282193"/>
              <a:ext cx="0" cy="41390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6" name="Line 2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BBC4722-B850-4715-8864-B24E75779CCD}"/>
                </a:ext>
              </a:extLst>
            </p:cNvPr>
            <p:cNvSpPr>
              <a:spLocks noChangeShapeType="1"/>
            </p:cNvSpPr>
            <p:nvPr/>
          </p:nvSpPr>
          <p:spPr bwMode="auto">
            <a:xfrm flipH="1">
              <a:off x="6178249"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7" name="Line 2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57E8F15-BD78-4187-8A62-3D8903E3B613}"/>
                </a:ext>
              </a:extLst>
            </p:cNvPr>
            <p:cNvSpPr>
              <a:spLocks noChangeShapeType="1"/>
            </p:cNvSpPr>
            <p:nvPr/>
          </p:nvSpPr>
          <p:spPr bwMode="auto">
            <a:xfrm flipH="1">
              <a:off x="6556074" y="2282193"/>
              <a:ext cx="0" cy="41390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8" name="Line 2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59E7719-56C0-4F3D-9B4F-9D947B1B4000}"/>
                </a:ext>
              </a:extLst>
            </p:cNvPr>
            <p:cNvSpPr>
              <a:spLocks noChangeShapeType="1"/>
            </p:cNvSpPr>
            <p:nvPr/>
          </p:nvSpPr>
          <p:spPr bwMode="auto">
            <a:xfrm flipH="1">
              <a:off x="6932311"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89" name="Line 2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9507EE1-E743-4F84-9C12-B920B4C5BFA8}"/>
                </a:ext>
              </a:extLst>
            </p:cNvPr>
            <p:cNvSpPr>
              <a:spLocks noChangeShapeType="1"/>
            </p:cNvSpPr>
            <p:nvPr/>
          </p:nvSpPr>
          <p:spPr bwMode="auto">
            <a:xfrm flipH="1">
              <a:off x="7319662"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0" name="Line 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677FE8E-E176-4C17-B8AA-C0F3C523CDC3}"/>
                </a:ext>
              </a:extLst>
            </p:cNvPr>
            <p:cNvSpPr>
              <a:spLocks noChangeShapeType="1"/>
            </p:cNvSpPr>
            <p:nvPr/>
          </p:nvSpPr>
          <p:spPr bwMode="auto">
            <a:xfrm flipH="1">
              <a:off x="7697487" y="2282193"/>
              <a:ext cx="0" cy="412488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1" name="Line 3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3F98444-AABF-4D17-87ED-43218D7B8626}"/>
                </a:ext>
              </a:extLst>
            </p:cNvPr>
            <p:cNvSpPr>
              <a:spLocks noChangeShapeType="1"/>
            </p:cNvSpPr>
            <p:nvPr/>
          </p:nvSpPr>
          <p:spPr bwMode="auto">
            <a:xfrm flipH="1">
              <a:off x="8075312" y="2282194"/>
              <a:ext cx="0" cy="32877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2" name="Line 3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5D11914-8004-4DCE-B461-B26EFD9D1B70}"/>
                </a:ext>
              </a:extLst>
            </p:cNvPr>
            <p:cNvSpPr>
              <a:spLocks noChangeShapeType="1"/>
            </p:cNvSpPr>
            <p:nvPr/>
          </p:nvSpPr>
          <p:spPr bwMode="auto">
            <a:xfrm flipH="1">
              <a:off x="2004712" y="2282193"/>
              <a:ext cx="0" cy="4124884"/>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3" name="Lin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A4F5E0E-EEA1-4685-98DC-2134463F0EB1}"/>
                </a:ext>
              </a:extLst>
            </p:cNvPr>
            <p:cNvSpPr>
              <a:spLocks noChangeShapeType="1"/>
            </p:cNvSpPr>
            <p:nvPr/>
          </p:nvSpPr>
          <p:spPr bwMode="auto">
            <a:xfrm>
              <a:off x="1950737" y="55699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4" name="Line 3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FB90C79-C718-471C-8B0D-A2652A09DDBF}"/>
                </a:ext>
              </a:extLst>
            </p:cNvPr>
            <p:cNvSpPr>
              <a:spLocks noChangeShapeType="1"/>
            </p:cNvSpPr>
            <p:nvPr/>
          </p:nvSpPr>
          <p:spPr bwMode="auto">
            <a:xfrm>
              <a:off x="1950737" y="52428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5" name="Line 3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1E09700-9E34-445F-964E-DED0DD98D6FB}"/>
                </a:ext>
              </a:extLst>
            </p:cNvPr>
            <p:cNvSpPr>
              <a:spLocks noChangeShapeType="1"/>
            </p:cNvSpPr>
            <p:nvPr/>
          </p:nvSpPr>
          <p:spPr bwMode="auto">
            <a:xfrm>
              <a:off x="1950737" y="491585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6" name="Line 3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3A4DCE2-8B4C-4094-A337-45E2B4E2D742}"/>
                </a:ext>
              </a:extLst>
            </p:cNvPr>
            <p:cNvSpPr>
              <a:spLocks noChangeShapeType="1"/>
            </p:cNvSpPr>
            <p:nvPr/>
          </p:nvSpPr>
          <p:spPr bwMode="auto">
            <a:xfrm>
              <a:off x="1950737" y="45793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7" name="Line 3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6D40C90-7896-4BBD-85EF-3201DD6A23DB}"/>
                </a:ext>
              </a:extLst>
            </p:cNvPr>
            <p:cNvSpPr>
              <a:spLocks noChangeShapeType="1"/>
            </p:cNvSpPr>
            <p:nvPr/>
          </p:nvSpPr>
          <p:spPr bwMode="auto">
            <a:xfrm>
              <a:off x="1950737" y="42522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8" name="Line 3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EC48D3A-78EB-41FA-B39A-A69221F6D80F}"/>
                </a:ext>
              </a:extLst>
            </p:cNvPr>
            <p:cNvSpPr>
              <a:spLocks noChangeShapeType="1"/>
            </p:cNvSpPr>
            <p:nvPr/>
          </p:nvSpPr>
          <p:spPr bwMode="auto">
            <a:xfrm>
              <a:off x="1950737" y="39268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99" name="Line 3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28311C2-0D9E-41C5-9064-F1464E05B5C4}"/>
                </a:ext>
              </a:extLst>
            </p:cNvPr>
            <p:cNvSpPr>
              <a:spLocks noChangeShapeType="1"/>
            </p:cNvSpPr>
            <p:nvPr/>
          </p:nvSpPr>
          <p:spPr bwMode="auto">
            <a:xfrm>
              <a:off x="1950737" y="359823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0" name="Line 3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5D4C1B7-A965-4C0C-99F1-766F2157B96C}"/>
                </a:ext>
              </a:extLst>
            </p:cNvPr>
            <p:cNvSpPr>
              <a:spLocks noChangeShapeType="1"/>
            </p:cNvSpPr>
            <p:nvPr/>
          </p:nvSpPr>
          <p:spPr bwMode="auto">
            <a:xfrm>
              <a:off x="1950737" y="32727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1" name="Line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28DF5E7-2A20-40EA-B5F0-FACE5A610773}"/>
                </a:ext>
              </a:extLst>
            </p:cNvPr>
            <p:cNvSpPr>
              <a:spLocks noChangeShapeType="1"/>
            </p:cNvSpPr>
            <p:nvPr/>
          </p:nvSpPr>
          <p:spPr bwMode="auto">
            <a:xfrm>
              <a:off x="1950737" y="29362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2" name="Line 4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EEBEF39-1B2F-4B11-B3D1-219763B2AC07}"/>
                </a:ext>
              </a:extLst>
            </p:cNvPr>
            <p:cNvSpPr>
              <a:spLocks noChangeShapeType="1"/>
            </p:cNvSpPr>
            <p:nvPr/>
          </p:nvSpPr>
          <p:spPr bwMode="auto">
            <a:xfrm>
              <a:off x="1950737" y="2609219"/>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3" name="Line 4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1C00A95-5C1C-466A-91B0-FCB7552D138B}"/>
                </a:ext>
              </a:extLst>
            </p:cNvPr>
            <p:cNvSpPr>
              <a:spLocks noChangeShapeType="1"/>
            </p:cNvSpPr>
            <p:nvPr/>
          </p:nvSpPr>
          <p:spPr bwMode="auto">
            <a:xfrm>
              <a:off x="1950737" y="22821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4" name="Line 4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F8E0E4F-E101-4BEB-A465-A8885769B3CB}"/>
                </a:ext>
              </a:extLst>
            </p:cNvPr>
            <p:cNvSpPr>
              <a:spLocks noChangeShapeType="1"/>
            </p:cNvSpPr>
            <p:nvPr/>
          </p:nvSpPr>
          <p:spPr bwMode="auto">
            <a:xfrm flipH="1" flipV="1">
              <a:off x="2004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5" name="Line 4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30D2BA4-3733-4165-B487-A6CD2EF0FC7F}"/>
                </a:ext>
              </a:extLst>
            </p:cNvPr>
            <p:cNvSpPr>
              <a:spLocks noChangeShapeType="1"/>
            </p:cNvSpPr>
            <p:nvPr/>
          </p:nvSpPr>
          <p:spPr bwMode="auto">
            <a:xfrm flipH="1" flipV="1">
              <a:off x="23841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6" name="Line 4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39F6AB4-E7CE-4340-8EF0-4469D76E56B3}"/>
                </a:ext>
              </a:extLst>
            </p:cNvPr>
            <p:cNvSpPr>
              <a:spLocks noChangeShapeType="1"/>
            </p:cNvSpPr>
            <p:nvPr/>
          </p:nvSpPr>
          <p:spPr bwMode="auto">
            <a:xfrm flipH="1" flipV="1">
              <a:off x="2760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7" name="Line 4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E93220A-27F4-4E53-913C-F377BDC59521}"/>
                </a:ext>
              </a:extLst>
            </p:cNvPr>
            <p:cNvSpPr>
              <a:spLocks noChangeShapeType="1"/>
            </p:cNvSpPr>
            <p:nvPr/>
          </p:nvSpPr>
          <p:spPr bwMode="auto">
            <a:xfrm flipH="1" flipV="1">
              <a:off x="3147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8" name="Line 4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5F406FD-C06B-46F8-91BE-E60AC7C4E3AD}"/>
                </a:ext>
              </a:extLst>
            </p:cNvPr>
            <p:cNvSpPr>
              <a:spLocks noChangeShapeType="1"/>
            </p:cNvSpPr>
            <p:nvPr/>
          </p:nvSpPr>
          <p:spPr bwMode="auto">
            <a:xfrm flipH="1" flipV="1">
              <a:off x="352553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09" name="Line 4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765D569-7F99-4328-96BC-EB2DEF12EB06}"/>
                </a:ext>
              </a:extLst>
            </p:cNvPr>
            <p:cNvSpPr>
              <a:spLocks noChangeShapeType="1"/>
            </p:cNvSpPr>
            <p:nvPr/>
          </p:nvSpPr>
          <p:spPr bwMode="auto">
            <a:xfrm flipH="1" flipV="1">
              <a:off x="3903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0" name="Line 5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7545D43-5699-4A9D-A146-F609F324CD74}"/>
                </a:ext>
              </a:extLst>
            </p:cNvPr>
            <p:cNvSpPr>
              <a:spLocks noChangeShapeType="1"/>
            </p:cNvSpPr>
            <p:nvPr/>
          </p:nvSpPr>
          <p:spPr bwMode="auto">
            <a:xfrm flipH="1" flipV="1">
              <a:off x="42811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1" name="Line 5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F1AD5C7-2F9B-4300-8A07-23B2F451C8E7}"/>
                </a:ext>
              </a:extLst>
            </p:cNvPr>
            <p:cNvSpPr>
              <a:spLocks noChangeShapeType="1"/>
            </p:cNvSpPr>
            <p:nvPr/>
          </p:nvSpPr>
          <p:spPr bwMode="auto">
            <a:xfrm flipH="1" flipV="1">
              <a:off x="4657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2" name="Line 5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E47636-393F-484C-813C-9326EF2BFC51}"/>
                </a:ext>
              </a:extLst>
            </p:cNvPr>
            <p:cNvSpPr>
              <a:spLocks noChangeShapeType="1"/>
            </p:cNvSpPr>
            <p:nvPr/>
          </p:nvSpPr>
          <p:spPr bwMode="auto">
            <a:xfrm flipH="1" flipV="1">
              <a:off x="50447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3" name="Line 5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DE77611-6257-4562-8172-A7BF419B4722}"/>
                </a:ext>
              </a:extLst>
            </p:cNvPr>
            <p:cNvSpPr>
              <a:spLocks noChangeShapeType="1"/>
            </p:cNvSpPr>
            <p:nvPr/>
          </p:nvSpPr>
          <p:spPr bwMode="auto">
            <a:xfrm flipH="1" flipV="1">
              <a:off x="542259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4" name="Line 5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F2E3C28-B059-4625-AB45-A94B894F512F}"/>
                </a:ext>
              </a:extLst>
            </p:cNvPr>
            <p:cNvSpPr>
              <a:spLocks noChangeShapeType="1"/>
            </p:cNvSpPr>
            <p:nvPr/>
          </p:nvSpPr>
          <p:spPr bwMode="auto">
            <a:xfrm flipH="1" flipV="1">
              <a:off x="5800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5" name="Line 5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758B137-45BA-46D9-A1C3-F47787341A72}"/>
                </a:ext>
              </a:extLst>
            </p:cNvPr>
            <p:cNvSpPr>
              <a:spLocks noChangeShapeType="1"/>
            </p:cNvSpPr>
            <p:nvPr/>
          </p:nvSpPr>
          <p:spPr bwMode="auto">
            <a:xfrm flipH="1" flipV="1">
              <a:off x="617824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6" name="Line 5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8417190-BC18-47BF-818C-3C68F45EB50B}"/>
                </a:ext>
              </a:extLst>
            </p:cNvPr>
            <p:cNvSpPr>
              <a:spLocks noChangeShapeType="1"/>
            </p:cNvSpPr>
            <p:nvPr/>
          </p:nvSpPr>
          <p:spPr bwMode="auto">
            <a:xfrm flipH="1" flipV="1">
              <a:off x="65560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7" name="Line 5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B3DF31-DA85-42F6-ADBC-F484BC728067}"/>
                </a:ext>
              </a:extLst>
            </p:cNvPr>
            <p:cNvSpPr>
              <a:spLocks noChangeShapeType="1"/>
            </p:cNvSpPr>
            <p:nvPr/>
          </p:nvSpPr>
          <p:spPr bwMode="auto">
            <a:xfrm flipH="1" flipV="1">
              <a:off x="6932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8" name="Line 5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3A0AB03-28F5-4430-AB72-CC12BB04D943}"/>
                </a:ext>
              </a:extLst>
            </p:cNvPr>
            <p:cNvSpPr>
              <a:spLocks noChangeShapeType="1"/>
            </p:cNvSpPr>
            <p:nvPr/>
          </p:nvSpPr>
          <p:spPr bwMode="auto">
            <a:xfrm flipH="1" flipV="1">
              <a:off x="73196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19" name="Line 5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B6E962C-BCA5-426D-B38B-A533817AC85F}"/>
                </a:ext>
              </a:extLst>
            </p:cNvPr>
            <p:cNvSpPr>
              <a:spLocks noChangeShapeType="1"/>
            </p:cNvSpPr>
            <p:nvPr/>
          </p:nvSpPr>
          <p:spPr bwMode="auto">
            <a:xfrm flipH="1" flipV="1">
              <a:off x="76974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0" name="Line 6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F60B7AD-7D0C-44AB-A839-D34CFFC216F1}"/>
                </a:ext>
              </a:extLst>
            </p:cNvPr>
            <p:cNvSpPr>
              <a:spLocks noChangeShapeType="1"/>
            </p:cNvSpPr>
            <p:nvPr/>
          </p:nvSpPr>
          <p:spPr bwMode="auto">
            <a:xfrm flipH="1" flipV="1">
              <a:off x="8075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1" name="Line 6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7027B0-B217-4D26-8078-E0D4EB20753F}"/>
                </a:ext>
              </a:extLst>
            </p:cNvPr>
            <p:cNvSpPr>
              <a:spLocks noChangeShapeType="1"/>
            </p:cNvSpPr>
            <p:nvPr/>
          </p:nvSpPr>
          <p:spPr bwMode="auto">
            <a:xfrm flipH="1">
              <a:off x="8075312" y="2282193"/>
              <a:ext cx="0" cy="4134581"/>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2" name="Line 6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8CE02AA-BC14-434D-9F06-58147AE8BC3A}"/>
                </a:ext>
              </a:extLst>
            </p:cNvPr>
            <p:cNvSpPr>
              <a:spLocks noChangeShapeType="1"/>
            </p:cNvSpPr>
            <p:nvPr/>
          </p:nvSpPr>
          <p:spPr bwMode="auto">
            <a:xfrm>
              <a:off x="8019749" y="556990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3" name="Line 6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EF64E76-AF1D-418D-8000-A5F689CDEC89}"/>
                </a:ext>
              </a:extLst>
            </p:cNvPr>
            <p:cNvSpPr>
              <a:spLocks noChangeShapeType="1"/>
            </p:cNvSpPr>
            <p:nvPr/>
          </p:nvSpPr>
          <p:spPr bwMode="auto">
            <a:xfrm>
              <a:off x="8019749" y="491585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4" name="Line 6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13B9058-3578-48D0-B8D8-18C3DADE7D0C}"/>
                </a:ext>
              </a:extLst>
            </p:cNvPr>
            <p:cNvSpPr>
              <a:spLocks noChangeShapeType="1"/>
            </p:cNvSpPr>
            <p:nvPr/>
          </p:nvSpPr>
          <p:spPr bwMode="auto">
            <a:xfrm>
              <a:off x="8019749" y="425228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5" name="Line 6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CCE1158-011C-40B0-94AE-CFDF46A7F553}"/>
                </a:ext>
              </a:extLst>
            </p:cNvPr>
            <p:cNvSpPr>
              <a:spLocks noChangeShapeType="1"/>
            </p:cNvSpPr>
            <p:nvPr/>
          </p:nvSpPr>
          <p:spPr bwMode="auto">
            <a:xfrm>
              <a:off x="8019749" y="359823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6" name="Line 6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8056EE9-4EF2-4B22-89B6-6DFB6769C437}"/>
                </a:ext>
              </a:extLst>
            </p:cNvPr>
            <p:cNvSpPr>
              <a:spLocks noChangeShapeType="1"/>
            </p:cNvSpPr>
            <p:nvPr/>
          </p:nvSpPr>
          <p:spPr bwMode="auto">
            <a:xfrm>
              <a:off x="8019749" y="293624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7" name="Line 6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07B5BCC-699B-4E1F-B306-A1AC912DB00D}"/>
                </a:ext>
              </a:extLst>
            </p:cNvPr>
            <p:cNvSpPr>
              <a:spLocks noChangeShapeType="1"/>
            </p:cNvSpPr>
            <p:nvPr/>
          </p:nvSpPr>
          <p:spPr bwMode="auto">
            <a:xfrm>
              <a:off x="8019749" y="228219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28" name="Rectangle 7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0AE3D4B-DBD5-4332-A727-93E2A0C980E5}"/>
                </a:ext>
              </a:extLst>
            </p:cNvPr>
            <p:cNvSpPr>
              <a:spLocks noChangeArrowheads="1"/>
            </p:cNvSpPr>
            <p:nvPr/>
          </p:nvSpPr>
          <p:spPr bwMode="auto">
            <a:xfrm>
              <a:off x="1559021" y="5385286"/>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Arial"/>
                  <a:ea typeface="Arial"/>
                  <a:cs typeface="Arial"/>
                </a:rPr>
                <a:t>60</a:t>
              </a:r>
            </a:p>
          </p:txBody>
        </p:sp>
        <p:sp>
          <p:nvSpPr>
            <p:cNvPr id="329" name="Rectangle 7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2ACD16-60D2-4F49-9AC7-6D1EB17EED93}"/>
                </a:ext>
              </a:extLst>
            </p:cNvPr>
            <p:cNvSpPr>
              <a:spLocks noChangeArrowheads="1"/>
            </p:cNvSpPr>
            <p:nvPr/>
          </p:nvSpPr>
          <p:spPr bwMode="auto">
            <a:xfrm>
              <a:off x="1559021" y="5004711"/>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Arial"/>
                  <a:ea typeface="Arial"/>
                  <a:cs typeface="Arial"/>
                </a:rPr>
                <a:t>65</a:t>
              </a:r>
            </a:p>
          </p:txBody>
        </p:sp>
        <p:sp>
          <p:nvSpPr>
            <p:cNvPr id="330" name="Rectangle 7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32BAD86-193D-4BE3-89A2-8A741ECD13F8}"/>
                </a:ext>
              </a:extLst>
            </p:cNvPr>
            <p:cNvSpPr>
              <a:spLocks noChangeArrowheads="1"/>
            </p:cNvSpPr>
            <p:nvPr/>
          </p:nvSpPr>
          <p:spPr bwMode="auto">
            <a:xfrm>
              <a:off x="1559021" y="4643600"/>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Arial"/>
                  <a:ea typeface="Arial"/>
                  <a:cs typeface="Arial"/>
                </a:rPr>
                <a:t>70</a:t>
              </a:r>
            </a:p>
          </p:txBody>
        </p:sp>
        <p:sp>
          <p:nvSpPr>
            <p:cNvPr id="331" name="Rectangle 7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0F18ABA-517A-4ABA-A9C8-9CAF6E01F46A}"/>
                </a:ext>
              </a:extLst>
            </p:cNvPr>
            <p:cNvSpPr>
              <a:spLocks noChangeArrowheads="1"/>
            </p:cNvSpPr>
            <p:nvPr/>
          </p:nvSpPr>
          <p:spPr bwMode="auto">
            <a:xfrm>
              <a:off x="1550055" y="4238741"/>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Arial"/>
                  <a:ea typeface="Arial"/>
                  <a:cs typeface="Arial"/>
                </a:rPr>
                <a:t>75</a:t>
              </a:r>
            </a:p>
          </p:txBody>
        </p:sp>
        <p:sp>
          <p:nvSpPr>
            <p:cNvPr id="332" name="Rectangle 7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A42C156-F7D2-48FA-92E4-BD42A655DA49}"/>
                </a:ext>
              </a:extLst>
            </p:cNvPr>
            <p:cNvSpPr>
              <a:spLocks noChangeArrowheads="1"/>
            </p:cNvSpPr>
            <p:nvPr/>
          </p:nvSpPr>
          <p:spPr bwMode="auto">
            <a:xfrm>
              <a:off x="1548118" y="3831943"/>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Arial"/>
                  <a:ea typeface="Arial"/>
                  <a:cs typeface="Arial"/>
                </a:rPr>
                <a:t>80</a:t>
              </a:r>
            </a:p>
          </p:txBody>
        </p:sp>
        <p:sp>
          <p:nvSpPr>
            <p:cNvPr id="333" name="Rectangle 7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318B80C-6621-4ADA-8B08-459528D9233C}"/>
                </a:ext>
              </a:extLst>
            </p:cNvPr>
            <p:cNvSpPr>
              <a:spLocks noChangeArrowheads="1"/>
            </p:cNvSpPr>
            <p:nvPr/>
          </p:nvSpPr>
          <p:spPr bwMode="auto">
            <a:xfrm>
              <a:off x="1530396" y="3423382"/>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Arial"/>
                  <a:ea typeface="Arial"/>
                  <a:cs typeface="Arial"/>
                </a:rPr>
                <a:t>85</a:t>
              </a:r>
              <a:endParaRPr kumimoji="0" lang="en-US" sz="1125" b="0" i="0" u="none" strike="noStrike" kern="0" cap="none" spc="0" normalizeH="0" baseline="0" noProof="0">
                <a:ln>
                  <a:noFill/>
                </a:ln>
                <a:solidFill>
                  <a:srgbClr val="000000"/>
                </a:solidFill>
                <a:effectLst/>
                <a:uLnTx/>
                <a:uFillTx/>
                <a:latin typeface="Arial" pitchFamily="34" charset="0"/>
                <a:ea typeface="MS PGothic" panose="020B0600070205080204" pitchFamily="34" charset="-128"/>
                <a:cs typeface="Arial" pitchFamily="34" charset="0"/>
              </a:endParaRPr>
            </a:p>
          </p:txBody>
        </p:sp>
        <p:sp>
          <p:nvSpPr>
            <p:cNvPr id="334" name="Rectangle 7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BE77A3-C9E9-4751-9F60-A6243525083D}"/>
                </a:ext>
              </a:extLst>
            </p:cNvPr>
            <p:cNvSpPr>
              <a:spLocks noChangeArrowheads="1"/>
            </p:cNvSpPr>
            <p:nvPr/>
          </p:nvSpPr>
          <p:spPr bwMode="auto">
            <a:xfrm>
              <a:off x="1526350" y="3032767"/>
              <a:ext cx="416496"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Arial"/>
                  <a:ea typeface="Arial"/>
                  <a:cs typeface="Arial"/>
                </a:rPr>
                <a:t>90</a:t>
              </a:r>
            </a:p>
          </p:txBody>
        </p:sp>
        <p:sp>
          <p:nvSpPr>
            <p:cNvPr id="335" name="Rectangle 7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7E925B4-51A1-4515-B344-C95B2D1EE40B}"/>
                </a:ext>
              </a:extLst>
            </p:cNvPr>
            <p:cNvSpPr>
              <a:spLocks noChangeArrowheads="1"/>
            </p:cNvSpPr>
            <p:nvPr/>
          </p:nvSpPr>
          <p:spPr bwMode="auto">
            <a:xfrm>
              <a:off x="1436988" y="2648907"/>
              <a:ext cx="527859"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Arial"/>
                  <a:ea typeface="Arial"/>
                  <a:cs typeface="Arial"/>
                </a:rPr>
                <a:t>  95</a:t>
              </a:r>
            </a:p>
          </p:txBody>
        </p:sp>
        <p:sp>
          <p:nvSpPr>
            <p:cNvPr id="336" name="Rectangle 7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E1D7C6-2C97-480B-B335-9F451D142B5A}"/>
                </a:ext>
              </a:extLst>
            </p:cNvPr>
            <p:cNvSpPr>
              <a:spLocks noChangeArrowheads="1"/>
            </p:cNvSpPr>
            <p:nvPr/>
          </p:nvSpPr>
          <p:spPr bwMode="auto">
            <a:xfrm>
              <a:off x="1461110" y="2302873"/>
              <a:ext cx="527859"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Arial"/>
                  <a:ea typeface="Arial"/>
                  <a:cs typeface="Arial"/>
                </a:rPr>
                <a:t>100</a:t>
              </a:r>
            </a:p>
          </p:txBody>
        </p:sp>
        <p:sp>
          <p:nvSpPr>
            <p:cNvPr id="337" name="Rectangle 8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2506A45-9BDC-4D02-8D2A-AEACA719B263}"/>
                </a:ext>
              </a:extLst>
            </p:cNvPr>
            <p:cNvSpPr>
              <a:spLocks noChangeArrowheads="1"/>
            </p:cNvSpPr>
            <p:nvPr/>
          </p:nvSpPr>
          <p:spPr bwMode="auto">
            <a:xfrm>
              <a:off x="1855487" y="6421279"/>
              <a:ext cx="296224"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1</a:t>
              </a:r>
            </a:p>
          </p:txBody>
        </p:sp>
        <p:sp>
          <p:nvSpPr>
            <p:cNvPr id="338" name="Rectangle 8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1BD7DDE-2C2D-41ED-A933-B942B5FAB6D2}"/>
                </a:ext>
              </a:extLst>
            </p:cNvPr>
            <p:cNvSpPr>
              <a:spLocks noChangeArrowheads="1"/>
            </p:cNvSpPr>
            <p:nvPr/>
          </p:nvSpPr>
          <p:spPr bwMode="auto">
            <a:xfrm>
              <a:off x="2527000" y="6421279"/>
              <a:ext cx="501132"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200</a:t>
              </a:r>
            </a:p>
          </p:txBody>
        </p:sp>
        <p:sp>
          <p:nvSpPr>
            <p:cNvPr id="339" name="Rectangle 8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C3540E9-0543-490D-A407-31274A549F40}"/>
                </a:ext>
              </a:extLst>
            </p:cNvPr>
            <p:cNvSpPr>
              <a:spLocks noChangeArrowheads="1"/>
            </p:cNvSpPr>
            <p:nvPr/>
          </p:nvSpPr>
          <p:spPr bwMode="auto">
            <a:xfrm>
              <a:off x="3292174" y="6421279"/>
              <a:ext cx="501132"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400</a:t>
              </a:r>
            </a:p>
          </p:txBody>
        </p:sp>
        <p:sp>
          <p:nvSpPr>
            <p:cNvPr id="340" name="Rectangle 8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D739724-9314-41B8-BD50-F0340A3C9650}"/>
                </a:ext>
              </a:extLst>
            </p:cNvPr>
            <p:cNvSpPr>
              <a:spLocks noChangeArrowheads="1"/>
            </p:cNvSpPr>
            <p:nvPr/>
          </p:nvSpPr>
          <p:spPr bwMode="auto">
            <a:xfrm>
              <a:off x="4047824" y="6421279"/>
              <a:ext cx="501132"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600</a:t>
              </a:r>
            </a:p>
          </p:txBody>
        </p:sp>
        <p:sp>
          <p:nvSpPr>
            <p:cNvPr id="341" name="Rectangle 8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EC71A87-484E-416B-A96C-CCF46A528FF2}"/>
                </a:ext>
              </a:extLst>
            </p:cNvPr>
            <p:cNvSpPr>
              <a:spLocks noChangeArrowheads="1"/>
            </p:cNvSpPr>
            <p:nvPr/>
          </p:nvSpPr>
          <p:spPr bwMode="auto">
            <a:xfrm>
              <a:off x="4811413" y="6421279"/>
              <a:ext cx="501132"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800</a:t>
              </a:r>
            </a:p>
          </p:txBody>
        </p:sp>
        <p:sp>
          <p:nvSpPr>
            <p:cNvPr id="342" name="Rectangle 9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92C7CFE-3126-439B-A102-C8DFD8409823}"/>
                </a:ext>
              </a:extLst>
            </p:cNvPr>
            <p:cNvSpPr>
              <a:spLocks noChangeArrowheads="1"/>
            </p:cNvSpPr>
            <p:nvPr/>
          </p:nvSpPr>
          <p:spPr bwMode="auto">
            <a:xfrm>
              <a:off x="5567062" y="6421279"/>
              <a:ext cx="603585"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1000</a:t>
              </a:r>
            </a:p>
          </p:txBody>
        </p:sp>
        <p:sp>
          <p:nvSpPr>
            <p:cNvPr id="343" name="Rectangle 9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90A5AFC-3EF2-407B-BE48-5F89C2A1E406}"/>
                </a:ext>
              </a:extLst>
            </p:cNvPr>
            <p:cNvSpPr>
              <a:spLocks noChangeArrowheads="1"/>
            </p:cNvSpPr>
            <p:nvPr/>
          </p:nvSpPr>
          <p:spPr bwMode="auto">
            <a:xfrm>
              <a:off x="6321125" y="6421279"/>
              <a:ext cx="603585"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1200</a:t>
              </a:r>
            </a:p>
          </p:txBody>
        </p:sp>
        <p:sp>
          <p:nvSpPr>
            <p:cNvPr id="344" name="Rectangle 9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3D2D5B3-FACA-4A31-9821-9060C6782B99}"/>
                </a:ext>
              </a:extLst>
            </p:cNvPr>
            <p:cNvSpPr>
              <a:spLocks noChangeArrowheads="1"/>
            </p:cNvSpPr>
            <p:nvPr/>
          </p:nvSpPr>
          <p:spPr bwMode="auto">
            <a:xfrm>
              <a:off x="7087891" y="6421279"/>
              <a:ext cx="603585"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1400</a:t>
              </a:r>
            </a:p>
          </p:txBody>
        </p:sp>
        <p:sp>
          <p:nvSpPr>
            <p:cNvPr id="345" name="Rectangle 9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BD5A1F2-5655-4E05-B8A9-18EC89BBB7B7}"/>
                </a:ext>
              </a:extLst>
            </p:cNvPr>
            <p:cNvSpPr>
              <a:spLocks noChangeArrowheads="1"/>
            </p:cNvSpPr>
            <p:nvPr/>
          </p:nvSpPr>
          <p:spPr bwMode="auto">
            <a:xfrm>
              <a:off x="7840362" y="6421279"/>
              <a:ext cx="603585" cy="34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1600</a:t>
              </a:r>
            </a:p>
          </p:txBody>
        </p:sp>
        <p:sp>
          <p:nvSpPr>
            <p:cNvPr id="346" name="Rectangle 9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2701416-214F-46C5-943F-0622F517D37B}"/>
                </a:ext>
              </a:extLst>
            </p:cNvPr>
            <p:cNvSpPr>
              <a:spLocks noChangeArrowheads="1"/>
            </p:cNvSpPr>
            <p:nvPr/>
          </p:nvSpPr>
          <p:spPr bwMode="auto">
            <a:xfrm>
              <a:off x="6385891" y="6746135"/>
              <a:ext cx="2011210" cy="39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350" b="0" i="0" strike="noStrike" cap="none" spc="0" baseline="0">
                  <a:solidFill>
                    <a:srgbClr val="000000"/>
                  </a:solidFill>
                  <a:effectLst/>
                  <a:latin typeface="Arial"/>
                  <a:ea typeface="Arial"/>
                  <a:cs typeface="Arial"/>
                </a:rPr>
                <a:t>Ciclos estimados</a:t>
              </a:r>
            </a:p>
          </p:txBody>
        </p:sp>
        <p:sp>
          <p:nvSpPr>
            <p:cNvPr id="347" name="Lin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68C214C-D75E-4324-AA60-5A5950C0F0EF}"/>
                </a:ext>
              </a:extLst>
            </p:cNvPr>
            <p:cNvSpPr>
              <a:spLocks noChangeShapeType="1"/>
            </p:cNvSpPr>
            <p:nvPr/>
          </p:nvSpPr>
          <p:spPr bwMode="auto">
            <a:xfrm>
              <a:off x="2011363" y="2282194"/>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48" name="Line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A519009-0E00-430B-8C28-0B32D2512D9A}"/>
                </a:ext>
              </a:extLst>
            </p:cNvPr>
            <p:cNvSpPr>
              <a:spLocks noChangeShapeType="1"/>
            </p:cNvSpPr>
            <p:nvPr/>
          </p:nvSpPr>
          <p:spPr bwMode="auto">
            <a:xfrm>
              <a:off x="2009474" y="3598233"/>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49"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9C37D3F-3CAB-42C7-A9F4-2B96D1B3EE83}"/>
                </a:ext>
              </a:extLst>
            </p:cNvPr>
            <p:cNvSpPr>
              <a:spLocks noChangeShapeType="1"/>
            </p:cNvSpPr>
            <p:nvPr/>
          </p:nvSpPr>
          <p:spPr bwMode="auto">
            <a:xfrm>
              <a:off x="2009474" y="5569907"/>
              <a:ext cx="6070600"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350" name="Freeform 18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671BF94-2067-4630-86BB-4AFFA19EA6FC}"/>
                </a:ext>
              </a:extLst>
            </p:cNvPr>
            <p:cNvSpPr/>
            <p:nvPr/>
          </p:nvSpPr>
          <p:spPr>
            <a:xfrm>
              <a:off x="2936316" y="2467000"/>
              <a:ext cx="1724282" cy="3889814"/>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351" name="Freeform 18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F0CD534-480A-4EC4-9401-AFBF73D1661F}"/>
                </a:ext>
              </a:extLst>
            </p:cNvPr>
            <p:cNvSpPr/>
            <p:nvPr/>
          </p:nvSpPr>
          <p:spPr>
            <a:xfrm>
              <a:off x="2029732" y="2625097"/>
              <a:ext cx="141859" cy="1774687"/>
            </a:xfrm>
            <a:custGeom>
              <a:avLst/>
              <a:gdLst>
                <a:gd name="connsiteX0" fmla="*/ 481460 w 481460"/>
                <a:gd name="connsiteY0" fmla="*/ 0 h 850952"/>
                <a:gd name="connsiteX1" fmla="*/ 246328 w 481460"/>
                <a:gd name="connsiteY1" fmla="*/ 354563 h 850952"/>
                <a:gd name="connsiteX2" fmla="*/ 246328 w 481460"/>
                <a:gd name="connsiteY2" fmla="*/ 354563 h 850952"/>
                <a:gd name="connsiteX3" fmla="*/ 104503 w 481460"/>
                <a:gd name="connsiteY3" fmla="*/ 634481 h 850952"/>
                <a:gd name="connsiteX4" fmla="*/ 0 w 481460"/>
                <a:gd name="connsiteY4" fmla="*/ 850952 h 850952"/>
                <a:gd name="connsiteX5" fmla="*/ 0 w 481460"/>
                <a:gd name="connsiteY5" fmla="*/ 850952 h 85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460" h="850952">
                  <a:moveTo>
                    <a:pt x="481460" y="0"/>
                  </a:moveTo>
                  <a:lnTo>
                    <a:pt x="246328" y="354563"/>
                  </a:lnTo>
                  <a:lnTo>
                    <a:pt x="246328" y="354563"/>
                  </a:lnTo>
                  <a:cubicBezTo>
                    <a:pt x="222691" y="401216"/>
                    <a:pt x="145558" y="551750"/>
                    <a:pt x="104503" y="634481"/>
                  </a:cubicBezTo>
                  <a:cubicBezTo>
                    <a:pt x="63448" y="717212"/>
                    <a:pt x="0" y="850952"/>
                    <a:pt x="0" y="850952"/>
                  </a:cubicBezTo>
                  <a:lnTo>
                    <a:pt x="0" y="850952"/>
                  </a:lnTo>
                </a:path>
              </a:pathLst>
            </a:custGeom>
            <a:noFill/>
            <a:ln w="3175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352" name="Freeform 18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70FB412-62B3-486D-9103-EF8D5C44DC1D}"/>
                </a:ext>
              </a:extLst>
            </p:cNvPr>
            <p:cNvSpPr/>
            <p:nvPr/>
          </p:nvSpPr>
          <p:spPr>
            <a:xfrm>
              <a:off x="2164798" y="2463455"/>
              <a:ext cx="439728" cy="178875"/>
            </a:xfrm>
            <a:custGeom>
              <a:avLst/>
              <a:gdLst>
                <a:gd name="connsiteX0" fmla="*/ 769620 w 769620"/>
                <a:gd name="connsiteY0" fmla="*/ 0 h 403860"/>
                <a:gd name="connsiteX1" fmla="*/ 384810 w 769620"/>
                <a:gd name="connsiteY1" fmla="*/ 38100 h 403860"/>
                <a:gd name="connsiteX2" fmla="*/ 198120 w 769620"/>
                <a:gd name="connsiteY2" fmla="*/ 163830 h 403860"/>
                <a:gd name="connsiteX3" fmla="*/ 0 w 769620"/>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769620" h="403860">
                  <a:moveTo>
                    <a:pt x="769620" y="0"/>
                  </a:moveTo>
                  <a:cubicBezTo>
                    <a:pt x="624840" y="5397"/>
                    <a:pt x="480060" y="10795"/>
                    <a:pt x="384810" y="38100"/>
                  </a:cubicBezTo>
                  <a:cubicBezTo>
                    <a:pt x="289560" y="65405"/>
                    <a:pt x="262255" y="102870"/>
                    <a:pt x="198120" y="163830"/>
                  </a:cubicBezTo>
                  <a:cubicBezTo>
                    <a:pt x="133985" y="224790"/>
                    <a:pt x="66992" y="314325"/>
                    <a:pt x="0" y="403860"/>
                  </a:cubicBezTo>
                </a:path>
              </a:pathLst>
            </a:custGeom>
            <a:noFill/>
            <a:ln w="31750" cap="flat" cmpd="sng" algn="ctr">
              <a:solidFill>
                <a:srgbClr val="0099CC"/>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grpSp>
      <p:sp>
        <p:nvSpPr>
          <p:cNvPr id="184" name="Oval 18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DFC61C7-6184-4CD3-83F8-CAEA4DD5A157}"/>
              </a:ext>
            </a:extLst>
          </p:cNvPr>
          <p:cNvSpPr/>
          <p:nvPr/>
        </p:nvSpPr>
        <p:spPr>
          <a:xfrm>
            <a:off x="2734790" y="6030202"/>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185" name="Rectangle 1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388A9C9-2249-4AA6-B775-915EA2241F7F}"/>
              </a:ext>
            </a:extLst>
          </p:cNvPr>
          <p:cNvSpPr>
            <a:spLocks noChangeArrowheads="1"/>
          </p:cNvSpPr>
          <p:nvPr/>
        </p:nvSpPr>
        <p:spPr bwMode="auto">
          <a:xfrm rot="16200000">
            <a:off x="-738123" y="4161664"/>
            <a:ext cx="2638633" cy="48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algn="ctr" eaLnBrk="1" fontAlgn="auto" hangingPunct="1">
              <a:spcBef>
                <a:spcPct val="0"/>
              </a:spcBef>
              <a:spcAft>
                <a:spcPct val="0"/>
              </a:spcAft>
              <a:buClrTx/>
              <a:buFontTx/>
              <a:buNone/>
            </a:pPr>
            <a:r>
              <a:rPr lang="es-ES" sz="1350" b="0" i="0" strike="noStrike" cap="none" spc="0" baseline="0">
                <a:solidFill>
                  <a:srgbClr val="000000"/>
                </a:solidFill>
                <a:effectLst/>
                <a:latin typeface="Arial"/>
                <a:ea typeface="Arial"/>
                <a:cs typeface="Arial"/>
              </a:rPr>
              <a:t>Porcentaje de capacidad nominal</a:t>
            </a:r>
          </a:p>
        </p:txBody>
      </p:sp>
      <p:sp>
        <p:nvSpPr>
          <p:cNvPr id="186" name="Oval 18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9827252-1268-432D-9E9A-E24FF0DD7E00}"/>
              </a:ext>
            </a:extLst>
          </p:cNvPr>
          <p:cNvSpPr/>
          <p:nvPr/>
        </p:nvSpPr>
        <p:spPr>
          <a:xfrm>
            <a:off x="826171" y="4634743"/>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grpSp>
        <p:nvGrpSpPr>
          <p:cNvPr id="187" name="Group 18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8EB2F8-22B8-4AE7-A783-6773CE74DE35}"/>
              </a:ext>
            </a:extLst>
          </p:cNvPr>
          <p:cNvGrpSpPr>
            <a:grpSpLocks noChangeAspect="1"/>
          </p:cNvGrpSpPr>
          <p:nvPr/>
        </p:nvGrpSpPr>
        <p:grpSpPr>
          <a:xfrm>
            <a:off x="4103141" y="3199665"/>
            <a:ext cx="4699933" cy="3150136"/>
            <a:chOff x="1950737" y="2282193"/>
            <a:chExt cx="6528698" cy="4476551"/>
          </a:xfrm>
        </p:grpSpPr>
        <p:sp>
          <p:nvSpPr>
            <p:cNvPr id="207"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0A48146-3495-4C37-9A18-7A4633ABDE00}"/>
                </a:ext>
              </a:extLst>
            </p:cNvPr>
            <p:cNvSpPr>
              <a:spLocks noChangeShapeType="1"/>
            </p:cNvSpPr>
            <p:nvPr/>
          </p:nvSpPr>
          <p:spPr bwMode="auto">
            <a:xfrm>
              <a:off x="3525528" y="5184515"/>
              <a:ext cx="4554545"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08" name="Lin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217F37A-BED3-4C41-83A1-8983F617F3C4}"/>
                </a:ext>
              </a:extLst>
            </p:cNvPr>
            <p:cNvSpPr>
              <a:spLocks noChangeShapeType="1"/>
            </p:cNvSpPr>
            <p:nvPr/>
          </p:nvSpPr>
          <p:spPr bwMode="auto">
            <a:xfrm>
              <a:off x="3525528" y="4793873"/>
              <a:ext cx="4554545"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09" name="Lin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2115932-CFEA-4DA1-916D-8E58843EBFF7}"/>
                </a:ext>
              </a:extLst>
            </p:cNvPr>
            <p:cNvSpPr>
              <a:spLocks noChangeShapeType="1"/>
            </p:cNvSpPr>
            <p:nvPr/>
          </p:nvSpPr>
          <p:spPr bwMode="auto">
            <a:xfrm>
              <a:off x="3525528" y="4413982"/>
              <a:ext cx="4554544"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0" name="Line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A0A513C-79D1-44B0-9FD7-9FA00EB08D9D}"/>
                </a:ext>
              </a:extLst>
            </p:cNvPr>
            <p:cNvSpPr>
              <a:spLocks noChangeShapeType="1"/>
            </p:cNvSpPr>
            <p:nvPr/>
          </p:nvSpPr>
          <p:spPr bwMode="auto">
            <a:xfrm>
              <a:off x="3525529" y="3996790"/>
              <a:ext cx="4543971"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1" name="Line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88F4D13-86F1-464A-9F3F-E9124BF6E667}"/>
                </a:ext>
              </a:extLst>
            </p:cNvPr>
            <p:cNvSpPr>
              <a:spLocks noChangeShapeType="1"/>
            </p:cNvSpPr>
            <p:nvPr/>
          </p:nvSpPr>
          <p:spPr bwMode="auto">
            <a:xfrm>
              <a:off x="3525532" y="3195155"/>
              <a:ext cx="4543968"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2" name="Line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8EA8FDE-D595-42AF-A84E-B4F3D5B75FFE}"/>
                </a:ext>
              </a:extLst>
            </p:cNvPr>
            <p:cNvSpPr>
              <a:spLocks noChangeShapeType="1"/>
            </p:cNvSpPr>
            <p:nvPr/>
          </p:nvSpPr>
          <p:spPr bwMode="auto">
            <a:xfrm>
              <a:off x="3525532" y="2806848"/>
              <a:ext cx="4543968"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3" name="Lin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F1E57A3-A073-4A9A-89EB-745B60B17B4F}"/>
                </a:ext>
              </a:extLst>
            </p:cNvPr>
            <p:cNvSpPr>
              <a:spLocks noChangeShapeType="1"/>
            </p:cNvSpPr>
            <p:nvPr/>
          </p:nvSpPr>
          <p:spPr bwMode="auto">
            <a:xfrm>
              <a:off x="3525532" y="2444702"/>
              <a:ext cx="4543967"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4" name="Line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C83CD63-9C3C-4F68-ABF3-B662CE110275}"/>
                </a:ext>
              </a:extLst>
            </p:cNvPr>
            <p:cNvSpPr>
              <a:spLocks noChangeShapeType="1"/>
            </p:cNvSpPr>
            <p:nvPr/>
          </p:nvSpPr>
          <p:spPr bwMode="auto">
            <a:xfrm>
              <a:off x="3525533" y="2282194"/>
              <a:ext cx="4549776"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5" name="Line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CFD0475-946B-4EB7-9590-0038EA2522E3}"/>
                </a:ext>
              </a:extLst>
            </p:cNvPr>
            <p:cNvSpPr>
              <a:spLocks noChangeShapeType="1"/>
            </p:cNvSpPr>
            <p:nvPr/>
          </p:nvSpPr>
          <p:spPr bwMode="auto">
            <a:xfrm flipH="1">
              <a:off x="3903361"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6" name="Line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5BB79EC-6D29-4372-A53B-1589C647962B}"/>
                </a:ext>
              </a:extLst>
            </p:cNvPr>
            <p:cNvSpPr>
              <a:spLocks noChangeShapeType="1"/>
            </p:cNvSpPr>
            <p:nvPr/>
          </p:nvSpPr>
          <p:spPr bwMode="auto">
            <a:xfrm flipH="1">
              <a:off x="4281187"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7" name="Line 2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749D4B9-9FD4-46D7-AF86-A500F3ACBE0A}"/>
                </a:ext>
              </a:extLst>
            </p:cNvPr>
            <p:cNvSpPr>
              <a:spLocks noChangeShapeType="1"/>
            </p:cNvSpPr>
            <p:nvPr/>
          </p:nvSpPr>
          <p:spPr bwMode="auto">
            <a:xfrm flipH="1">
              <a:off x="4657424"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8" name="Line 2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86665B2-1A1B-481D-A759-7293E942BF0A}"/>
                </a:ext>
              </a:extLst>
            </p:cNvPr>
            <p:cNvSpPr>
              <a:spLocks noChangeShapeType="1"/>
            </p:cNvSpPr>
            <p:nvPr/>
          </p:nvSpPr>
          <p:spPr bwMode="auto">
            <a:xfrm flipH="1">
              <a:off x="5040011"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19" name="Line 2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606C778-6429-4F38-8D8C-AF197C70E93D}"/>
                </a:ext>
              </a:extLst>
            </p:cNvPr>
            <p:cNvSpPr>
              <a:spLocks noChangeShapeType="1"/>
            </p:cNvSpPr>
            <p:nvPr/>
          </p:nvSpPr>
          <p:spPr bwMode="auto">
            <a:xfrm flipH="1">
              <a:off x="5800424"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0" name="Line 2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EE8D310-A84D-4771-9173-B9A65C7689AE}"/>
                </a:ext>
              </a:extLst>
            </p:cNvPr>
            <p:cNvSpPr>
              <a:spLocks noChangeShapeType="1"/>
            </p:cNvSpPr>
            <p:nvPr/>
          </p:nvSpPr>
          <p:spPr bwMode="auto">
            <a:xfrm flipH="1">
              <a:off x="6178249"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1" name="Line 2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1CBE250-176B-44C3-9524-D23ED78C75EF}"/>
                </a:ext>
              </a:extLst>
            </p:cNvPr>
            <p:cNvSpPr>
              <a:spLocks noChangeShapeType="1"/>
            </p:cNvSpPr>
            <p:nvPr/>
          </p:nvSpPr>
          <p:spPr bwMode="auto">
            <a:xfrm flipH="1">
              <a:off x="6556074"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2" name="Line 2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C02C136-EAD6-4326-A202-02E49CDB64DB}"/>
                </a:ext>
              </a:extLst>
            </p:cNvPr>
            <p:cNvSpPr>
              <a:spLocks noChangeShapeType="1"/>
            </p:cNvSpPr>
            <p:nvPr/>
          </p:nvSpPr>
          <p:spPr bwMode="auto">
            <a:xfrm flipH="1">
              <a:off x="6932312"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3" name="Line 2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34FBB49-050E-4745-A302-F5D508FD8251}"/>
                </a:ext>
              </a:extLst>
            </p:cNvPr>
            <p:cNvSpPr>
              <a:spLocks noChangeShapeType="1"/>
            </p:cNvSpPr>
            <p:nvPr/>
          </p:nvSpPr>
          <p:spPr bwMode="auto">
            <a:xfrm flipH="1">
              <a:off x="7319662" y="2282193"/>
              <a:ext cx="0" cy="413143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4" name="Line 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9E8E10D-6631-406F-8B3D-C4BBE2B42E00}"/>
                </a:ext>
              </a:extLst>
            </p:cNvPr>
            <p:cNvSpPr>
              <a:spLocks noChangeShapeType="1"/>
            </p:cNvSpPr>
            <p:nvPr/>
          </p:nvSpPr>
          <p:spPr bwMode="auto">
            <a:xfrm flipH="1">
              <a:off x="7697487" y="2282194"/>
              <a:ext cx="0" cy="412173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5" name="Line 3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2D1B69-7EFB-4383-8FA1-4A34EA6C7390}"/>
                </a:ext>
              </a:extLst>
            </p:cNvPr>
            <p:cNvSpPr>
              <a:spLocks noChangeShapeType="1"/>
            </p:cNvSpPr>
            <p:nvPr/>
          </p:nvSpPr>
          <p:spPr bwMode="auto">
            <a:xfrm flipH="1">
              <a:off x="8075312" y="2282194"/>
              <a:ext cx="0" cy="3287713"/>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6" name="Lin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E004C03-5E5A-4948-9F81-D1B3DBD1011D}"/>
                </a:ext>
              </a:extLst>
            </p:cNvPr>
            <p:cNvSpPr>
              <a:spLocks noChangeShapeType="1"/>
            </p:cNvSpPr>
            <p:nvPr/>
          </p:nvSpPr>
          <p:spPr bwMode="auto">
            <a:xfrm>
              <a:off x="1950737" y="55699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7" name="Line 3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580DBC0-A09F-441D-9860-73399EC3892F}"/>
                </a:ext>
              </a:extLst>
            </p:cNvPr>
            <p:cNvSpPr>
              <a:spLocks noChangeShapeType="1"/>
            </p:cNvSpPr>
            <p:nvPr/>
          </p:nvSpPr>
          <p:spPr bwMode="auto">
            <a:xfrm>
              <a:off x="1950737" y="52428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8" name="Line 3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3C73B4-1F50-49E2-BF6D-449028728181}"/>
                </a:ext>
              </a:extLst>
            </p:cNvPr>
            <p:cNvSpPr>
              <a:spLocks noChangeShapeType="1"/>
            </p:cNvSpPr>
            <p:nvPr/>
          </p:nvSpPr>
          <p:spPr bwMode="auto">
            <a:xfrm>
              <a:off x="1950737" y="491585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29" name="Line 3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8D78851-9DB6-464D-B314-6466608A4B37}"/>
                </a:ext>
              </a:extLst>
            </p:cNvPr>
            <p:cNvSpPr>
              <a:spLocks noChangeShapeType="1"/>
            </p:cNvSpPr>
            <p:nvPr/>
          </p:nvSpPr>
          <p:spPr bwMode="auto">
            <a:xfrm>
              <a:off x="1950737" y="4579307"/>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0" name="Line 3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0832254-F9C6-4D52-9CC5-85F09A471359}"/>
                </a:ext>
              </a:extLst>
            </p:cNvPr>
            <p:cNvSpPr>
              <a:spLocks noChangeShapeType="1"/>
            </p:cNvSpPr>
            <p:nvPr/>
          </p:nvSpPr>
          <p:spPr bwMode="auto">
            <a:xfrm>
              <a:off x="1950737" y="4252282"/>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1" name="Line 3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D79F5B5-AD12-4915-B02A-40156AB02BD0}"/>
                </a:ext>
              </a:extLst>
            </p:cNvPr>
            <p:cNvSpPr>
              <a:spLocks noChangeShapeType="1"/>
            </p:cNvSpPr>
            <p:nvPr/>
          </p:nvSpPr>
          <p:spPr bwMode="auto">
            <a:xfrm>
              <a:off x="1950737" y="39268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2" name="Line 3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25E5A69-2E31-4B9E-A6D2-3469464FD1A7}"/>
                </a:ext>
              </a:extLst>
            </p:cNvPr>
            <p:cNvSpPr>
              <a:spLocks noChangeShapeType="1"/>
            </p:cNvSpPr>
            <p:nvPr/>
          </p:nvSpPr>
          <p:spPr bwMode="auto">
            <a:xfrm flipH="1">
              <a:off x="3525531" y="3598234"/>
              <a:ext cx="12482"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3" name="Line 3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063750B-33FC-4FB0-ADE3-96737F4B291B}"/>
                </a:ext>
              </a:extLst>
            </p:cNvPr>
            <p:cNvSpPr>
              <a:spLocks noChangeShapeType="1"/>
            </p:cNvSpPr>
            <p:nvPr/>
          </p:nvSpPr>
          <p:spPr bwMode="auto">
            <a:xfrm>
              <a:off x="1950737" y="32727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4" name="Line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461F439-8EA7-40FC-B955-AAC77524FD4D}"/>
                </a:ext>
              </a:extLst>
            </p:cNvPr>
            <p:cNvSpPr>
              <a:spLocks noChangeShapeType="1"/>
            </p:cNvSpPr>
            <p:nvPr/>
          </p:nvSpPr>
          <p:spPr bwMode="auto">
            <a:xfrm>
              <a:off x="1950737" y="293624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5" name="Line 4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465F013-3E0B-4020-8132-9A07E42AF8E5}"/>
                </a:ext>
              </a:extLst>
            </p:cNvPr>
            <p:cNvSpPr>
              <a:spLocks noChangeShapeType="1"/>
            </p:cNvSpPr>
            <p:nvPr/>
          </p:nvSpPr>
          <p:spPr bwMode="auto">
            <a:xfrm>
              <a:off x="1950737" y="2609219"/>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6" name="Line 4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8C3C288-2DCD-4569-A2A6-F83FFFF89FB0}"/>
                </a:ext>
              </a:extLst>
            </p:cNvPr>
            <p:cNvSpPr>
              <a:spLocks noChangeShapeType="1"/>
            </p:cNvSpPr>
            <p:nvPr/>
          </p:nvSpPr>
          <p:spPr bwMode="auto">
            <a:xfrm>
              <a:off x="1950737" y="2282194"/>
              <a:ext cx="5397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7" name="Line 4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A8BA219-AF1D-46C1-A292-E48F46B90130}"/>
                </a:ext>
              </a:extLst>
            </p:cNvPr>
            <p:cNvSpPr>
              <a:spLocks noChangeShapeType="1"/>
            </p:cNvSpPr>
            <p:nvPr/>
          </p:nvSpPr>
          <p:spPr bwMode="auto">
            <a:xfrm flipH="1" flipV="1">
              <a:off x="2004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8" name="Line 4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C23A067-7CB9-4BDE-8CFB-2B56C69D8171}"/>
                </a:ext>
              </a:extLst>
            </p:cNvPr>
            <p:cNvSpPr>
              <a:spLocks noChangeShapeType="1"/>
            </p:cNvSpPr>
            <p:nvPr/>
          </p:nvSpPr>
          <p:spPr bwMode="auto">
            <a:xfrm flipH="1" flipV="1">
              <a:off x="23841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39" name="Line 4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2C46393-0A6D-4C49-B8C5-86D8222C40E0}"/>
                </a:ext>
              </a:extLst>
            </p:cNvPr>
            <p:cNvSpPr>
              <a:spLocks noChangeShapeType="1"/>
            </p:cNvSpPr>
            <p:nvPr/>
          </p:nvSpPr>
          <p:spPr bwMode="auto">
            <a:xfrm flipH="1" flipV="1">
              <a:off x="2760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0" name="Line 4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BBC0F0-B5E1-4172-A5C7-73162C22815F}"/>
                </a:ext>
              </a:extLst>
            </p:cNvPr>
            <p:cNvSpPr>
              <a:spLocks noChangeShapeType="1"/>
            </p:cNvSpPr>
            <p:nvPr/>
          </p:nvSpPr>
          <p:spPr bwMode="auto">
            <a:xfrm flipH="1" flipV="1">
              <a:off x="31477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1" name="Line 4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9FE7DAD-DB1B-40C8-8B58-FD68C48DAAC2}"/>
                </a:ext>
              </a:extLst>
            </p:cNvPr>
            <p:cNvSpPr>
              <a:spLocks noChangeShapeType="1"/>
            </p:cNvSpPr>
            <p:nvPr/>
          </p:nvSpPr>
          <p:spPr bwMode="auto">
            <a:xfrm flipH="1" flipV="1">
              <a:off x="352553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2" name="Line 4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A43A771-45F2-47E6-9930-32472331DA00}"/>
                </a:ext>
              </a:extLst>
            </p:cNvPr>
            <p:cNvSpPr>
              <a:spLocks noChangeShapeType="1"/>
            </p:cNvSpPr>
            <p:nvPr/>
          </p:nvSpPr>
          <p:spPr bwMode="auto">
            <a:xfrm flipH="1" flipV="1">
              <a:off x="39033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3" name="Line 5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B50005D-7CB2-4901-A586-B4D0DFBBA64B}"/>
                </a:ext>
              </a:extLst>
            </p:cNvPr>
            <p:cNvSpPr>
              <a:spLocks noChangeShapeType="1"/>
            </p:cNvSpPr>
            <p:nvPr/>
          </p:nvSpPr>
          <p:spPr bwMode="auto">
            <a:xfrm flipH="1" flipV="1">
              <a:off x="42811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4" name="Line 5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421E18C-B17D-4490-81F0-C4B048E227C9}"/>
                </a:ext>
              </a:extLst>
            </p:cNvPr>
            <p:cNvSpPr>
              <a:spLocks noChangeShapeType="1"/>
            </p:cNvSpPr>
            <p:nvPr/>
          </p:nvSpPr>
          <p:spPr bwMode="auto">
            <a:xfrm flipH="1" flipV="1">
              <a:off x="4657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5" name="Line 5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9815E04-C69D-450D-852A-ABD5594D08B1}"/>
                </a:ext>
              </a:extLst>
            </p:cNvPr>
            <p:cNvSpPr>
              <a:spLocks noChangeShapeType="1"/>
            </p:cNvSpPr>
            <p:nvPr/>
          </p:nvSpPr>
          <p:spPr bwMode="auto">
            <a:xfrm flipH="1" flipV="1">
              <a:off x="50447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6" name="Line 5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85D9EC8-1E13-4DE2-AC5B-F9C07AD266EE}"/>
                </a:ext>
              </a:extLst>
            </p:cNvPr>
            <p:cNvSpPr>
              <a:spLocks noChangeShapeType="1"/>
            </p:cNvSpPr>
            <p:nvPr/>
          </p:nvSpPr>
          <p:spPr bwMode="auto">
            <a:xfrm flipH="1" flipV="1">
              <a:off x="542259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7" name="Line 5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B78344-D719-4E8C-AC20-ABD4E65549A4}"/>
                </a:ext>
              </a:extLst>
            </p:cNvPr>
            <p:cNvSpPr>
              <a:spLocks noChangeShapeType="1"/>
            </p:cNvSpPr>
            <p:nvPr/>
          </p:nvSpPr>
          <p:spPr bwMode="auto">
            <a:xfrm flipH="1" flipV="1">
              <a:off x="580042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8" name="Line 5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D9C0145-CCA1-4094-8DF0-F97F2FC13F0E}"/>
                </a:ext>
              </a:extLst>
            </p:cNvPr>
            <p:cNvSpPr>
              <a:spLocks noChangeShapeType="1"/>
            </p:cNvSpPr>
            <p:nvPr/>
          </p:nvSpPr>
          <p:spPr bwMode="auto">
            <a:xfrm flipH="1" flipV="1">
              <a:off x="6178249"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49" name="Line 5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ADD9CD1-5FB9-4D5C-9ECF-156324758741}"/>
                </a:ext>
              </a:extLst>
            </p:cNvPr>
            <p:cNvSpPr>
              <a:spLocks noChangeShapeType="1"/>
            </p:cNvSpPr>
            <p:nvPr/>
          </p:nvSpPr>
          <p:spPr bwMode="auto">
            <a:xfrm flipH="1" flipV="1">
              <a:off x="6556074"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0" name="Line 5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DCF8DD3-CF43-40C3-9E6C-672A7D09CEF5}"/>
                </a:ext>
              </a:extLst>
            </p:cNvPr>
            <p:cNvSpPr>
              <a:spLocks noChangeShapeType="1"/>
            </p:cNvSpPr>
            <p:nvPr/>
          </p:nvSpPr>
          <p:spPr bwMode="auto">
            <a:xfrm flipH="1" flipV="1">
              <a:off x="6932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1" name="Line 5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3EC7B77-DF9C-42C3-9D1E-72FE84F30933}"/>
                </a:ext>
              </a:extLst>
            </p:cNvPr>
            <p:cNvSpPr>
              <a:spLocks noChangeShapeType="1"/>
            </p:cNvSpPr>
            <p:nvPr/>
          </p:nvSpPr>
          <p:spPr bwMode="auto">
            <a:xfrm flipH="1" flipV="1">
              <a:off x="731966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2" name="Line 5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6507DD6-1C1E-429A-8750-0AAC4F615FEA}"/>
                </a:ext>
              </a:extLst>
            </p:cNvPr>
            <p:cNvSpPr>
              <a:spLocks noChangeShapeType="1"/>
            </p:cNvSpPr>
            <p:nvPr/>
          </p:nvSpPr>
          <p:spPr bwMode="auto">
            <a:xfrm flipH="1" flipV="1">
              <a:off x="7697487"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3" name="Line 6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FC24EC5-331A-45DE-85ED-787CE97B0514}"/>
                </a:ext>
              </a:extLst>
            </p:cNvPr>
            <p:cNvSpPr>
              <a:spLocks noChangeShapeType="1"/>
            </p:cNvSpPr>
            <p:nvPr/>
          </p:nvSpPr>
          <p:spPr bwMode="auto">
            <a:xfrm flipH="1" flipV="1">
              <a:off x="8075312" y="5569907"/>
              <a:ext cx="0" cy="46037"/>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4" name="Line 6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5F1DD78-37F9-4C14-AD72-C1A5AA579CC1}"/>
                </a:ext>
              </a:extLst>
            </p:cNvPr>
            <p:cNvSpPr>
              <a:spLocks noChangeShapeType="1"/>
            </p:cNvSpPr>
            <p:nvPr/>
          </p:nvSpPr>
          <p:spPr bwMode="auto">
            <a:xfrm flipH="1">
              <a:off x="8075313" y="2282193"/>
              <a:ext cx="0" cy="412173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5" name="Line 6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383E15A-6F85-4A25-8E5A-D7A75F618A88}"/>
                </a:ext>
              </a:extLst>
            </p:cNvPr>
            <p:cNvSpPr>
              <a:spLocks noChangeShapeType="1"/>
            </p:cNvSpPr>
            <p:nvPr/>
          </p:nvSpPr>
          <p:spPr bwMode="auto">
            <a:xfrm>
              <a:off x="8019749" y="556990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6" name="Line 6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1ABDA5C-E296-4146-9B63-172CEF9FF2AF}"/>
                </a:ext>
              </a:extLst>
            </p:cNvPr>
            <p:cNvSpPr>
              <a:spLocks noChangeShapeType="1"/>
            </p:cNvSpPr>
            <p:nvPr/>
          </p:nvSpPr>
          <p:spPr bwMode="auto">
            <a:xfrm>
              <a:off x="8019749" y="4915857"/>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7" name="Line 6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26E06BA-973B-4CBC-A8DC-29914B7ACFA0}"/>
                </a:ext>
              </a:extLst>
            </p:cNvPr>
            <p:cNvSpPr>
              <a:spLocks noChangeShapeType="1"/>
            </p:cNvSpPr>
            <p:nvPr/>
          </p:nvSpPr>
          <p:spPr bwMode="auto">
            <a:xfrm>
              <a:off x="8019749" y="425228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8" name="Line 6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9CCA10E-1255-477A-B4A9-18A135DA96BB}"/>
                </a:ext>
              </a:extLst>
            </p:cNvPr>
            <p:cNvSpPr>
              <a:spLocks noChangeShapeType="1"/>
            </p:cNvSpPr>
            <p:nvPr/>
          </p:nvSpPr>
          <p:spPr bwMode="auto">
            <a:xfrm>
              <a:off x="8019749" y="3598232"/>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59" name="Line 6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BC6935E-0EDC-4ACC-8382-53EE5248BC57}"/>
                </a:ext>
              </a:extLst>
            </p:cNvPr>
            <p:cNvSpPr>
              <a:spLocks noChangeShapeType="1"/>
            </p:cNvSpPr>
            <p:nvPr/>
          </p:nvSpPr>
          <p:spPr bwMode="auto">
            <a:xfrm>
              <a:off x="8019749" y="293624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60" name="Line 6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7B26928-A003-4DE3-A7D7-925474C66027}"/>
                </a:ext>
              </a:extLst>
            </p:cNvPr>
            <p:cNvSpPr>
              <a:spLocks noChangeShapeType="1"/>
            </p:cNvSpPr>
            <p:nvPr/>
          </p:nvSpPr>
          <p:spPr bwMode="auto">
            <a:xfrm>
              <a:off x="8019749" y="2282194"/>
              <a:ext cx="111125" cy="0"/>
            </a:xfrm>
            <a:prstGeom prst="line">
              <a:avLst/>
            </a:prstGeom>
            <a:noFill/>
            <a:ln w="127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61" name="Rectangle 8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5C893A7-F78C-4739-BC7B-805D27A9EAD4}"/>
                </a:ext>
              </a:extLst>
            </p:cNvPr>
            <p:cNvSpPr>
              <a:spLocks noChangeArrowheads="1"/>
            </p:cNvSpPr>
            <p:nvPr/>
          </p:nvSpPr>
          <p:spPr bwMode="auto">
            <a:xfrm>
              <a:off x="4047823" y="6413628"/>
              <a:ext cx="603585"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1800</a:t>
              </a:r>
            </a:p>
          </p:txBody>
        </p:sp>
        <p:sp>
          <p:nvSpPr>
            <p:cNvPr id="262" name="Rectangle 8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851A2F3-4A45-44ED-8537-21889029648C}"/>
                </a:ext>
              </a:extLst>
            </p:cNvPr>
            <p:cNvSpPr>
              <a:spLocks noChangeArrowheads="1"/>
            </p:cNvSpPr>
            <p:nvPr/>
          </p:nvSpPr>
          <p:spPr bwMode="auto">
            <a:xfrm>
              <a:off x="4811412" y="6413628"/>
              <a:ext cx="603585"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2000</a:t>
              </a:r>
            </a:p>
          </p:txBody>
        </p:sp>
        <p:sp>
          <p:nvSpPr>
            <p:cNvPr id="263" name="Rectangle 9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D2B4F9E-FC62-4347-94D9-4B711210120E}"/>
                </a:ext>
              </a:extLst>
            </p:cNvPr>
            <p:cNvSpPr>
              <a:spLocks noChangeArrowheads="1"/>
            </p:cNvSpPr>
            <p:nvPr/>
          </p:nvSpPr>
          <p:spPr bwMode="auto">
            <a:xfrm>
              <a:off x="5567063" y="6413628"/>
              <a:ext cx="603585"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2200</a:t>
              </a:r>
            </a:p>
          </p:txBody>
        </p:sp>
        <p:sp>
          <p:nvSpPr>
            <p:cNvPr id="264" name="Rectangle 9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8D51281-A326-4D85-A530-CB67B5CAE75B}"/>
                </a:ext>
              </a:extLst>
            </p:cNvPr>
            <p:cNvSpPr>
              <a:spLocks noChangeArrowheads="1"/>
            </p:cNvSpPr>
            <p:nvPr/>
          </p:nvSpPr>
          <p:spPr bwMode="auto">
            <a:xfrm>
              <a:off x="6321124" y="6413628"/>
              <a:ext cx="603585"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2400</a:t>
              </a:r>
            </a:p>
          </p:txBody>
        </p:sp>
        <p:sp>
          <p:nvSpPr>
            <p:cNvPr id="265" name="Rectangle 9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41AB965-A42C-4820-81AB-D34C2ADFA7E4}"/>
                </a:ext>
              </a:extLst>
            </p:cNvPr>
            <p:cNvSpPr>
              <a:spLocks noChangeArrowheads="1"/>
            </p:cNvSpPr>
            <p:nvPr/>
          </p:nvSpPr>
          <p:spPr bwMode="auto">
            <a:xfrm>
              <a:off x="7087889" y="6413626"/>
              <a:ext cx="603585"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2600</a:t>
              </a:r>
            </a:p>
          </p:txBody>
        </p:sp>
        <p:sp>
          <p:nvSpPr>
            <p:cNvPr id="266" name="Rectangle 9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5969526-3515-4F21-AEAE-836C66E9EFA8}"/>
                </a:ext>
              </a:extLst>
            </p:cNvPr>
            <p:cNvSpPr>
              <a:spLocks noChangeArrowheads="1"/>
            </p:cNvSpPr>
            <p:nvPr/>
          </p:nvSpPr>
          <p:spPr bwMode="auto">
            <a:xfrm>
              <a:off x="7840359" y="6413626"/>
              <a:ext cx="603585" cy="34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Calibri"/>
                  <a:ea typeface="Calibri"/>
                  <a:cs typeface="Calibri"/>
                </a:rPr>
                <a:t>2800</a:t>
              </a:r>
            </a:p>
          </p:txBody>
        </p:sp>
        <p:sp>
          <p:nvSpPr>
            <p:cNvPr id="267" name="Lin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093D30-76C3-49CB-9BAF-D8C8181B2123}"/>
                </a:ext>
              </a:extLst>
            </p:cNvPr>
            <p:cNvSpPr>
              <a:spLocks noChangeShapeType="1"/>
            </p:cNvSpPr>
            <p:nvPr/>
          </p:nvSpPr>
          <p:spPr bwMode="auto">
            <a:xfrm>
              <a:off x="3525536" y="2282194"/>
              <a:ext cx="4556424"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68" name="Line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D424E0B-0378-43AE-AF26-E9CA7378032A}"/>
                </a:ext>
              </a:extLst>
            </p:cNvPr>
            <p:cNvSpPr>
              <a:spLocks noChangeShapeType="1"/>
            </p:cNvSpPr>
            <p:nvPr/>
          </p:nvSpPr>
          <p:spPr bwMode="auto">
            <a:xfrm>
              <a:off x="3525531" y="3598233"/>
              <a:ext cx="4554542"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269"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B3EE9DE-A0CC-47B5-BF85-05B4F4BE919A}"/>
                </a:ext>
              </a:extLst>
            </p:cNvPr>
            <p:cNvSpPr>
              <a:spLocks noChangeShapeType="1"/>
            </p:cNvSpPr>
            <p:nvPr/>
          </p:nvSpPr>
          <p:spPr bwMode="auto">
            <a:xfrm>
              <a:off x="3525528" y="5569907"/>
              <a:ext cx="4554545"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grpSp>
      <p:sp>
        <p:nvSpPr>
          <p:cNvPr id="188" name="Freeform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73D13C3-72FC-41F3-B4ED-06CBA77C2306}"/>
              </a:ext>
            </a:extLst>
          </p:cNvPr>
          <p:cNvSpPr/>
          <p:nvPr/>
        </p:nvSpPr>
        <p:spPr>
          <a:xfrm>
            <a:off x="888337" y="3290926"/>
            <a:ext cx="5413492" cy="1099327"/>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189"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98D992A-63A3-4D40-88E2-A0A3109463DF}"/>
              </a:ext>
            </a:extLst>
          </p:cNvPr>
          <p:cNvSpPr>
            <a:spLocks noChangeShapeType="1"/>
          </p:cNvSpPr>
          <p:nvPr/>
        </p:nvSpPr>
        <p:spPr bwMode="auto">
          <a:xfrm>
            <a:off x="874323" y="5771711"/>
            <a:ext cx="7641253"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190" name="Rectangle 7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785B031-799D-4265-9CDB-25A4B8CA68A7}"/>
              </a:ext>
            </a:extLst>
          </p:cNvPr>
          <p:cNvSpPr>
            <a:spLocks noChangeArrowheads="1"/>
          </p:cNvSpPr>
          <p:nvPr/>
        </p:nvSpPr>
        <p:spPr bwMode="auto">
          <a:xfrm>
            <a:off x="569524" y="5652912"/>
            <a:ext cx="299831" cy="2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Arial"/>
                <a:ea typeface="Arial"/>
                <a:cs typeface="Arial"/>
              </a:rPr>
              <a:t>55</a:t>
            </a:r>
          </a:p>
        </p:txBody>
      </p:sp>
      <p:sp>
        <p:nvSpPr>
          <p:cNvPr id="191" name="Lin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E248240-4327-44CE-84B3-547083161BE1}"/>
              </a:ext>
            </a:extLst>
          </p:cNvPr>
          <p:cNvSpPr>
            <a:spLocks noChangeShapeType="1"/>
          </p:cNvSpPr>
          <p:nvPr/>
        </p:nvSpPr>
        <p:spPr bwMode="auto">
          <a:xfrm>
            <a:off x="874323" y="6100115"/>
            <a:ext cx="7641253" cy="0"/>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192" name="Rectangle 7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6897F24-0A24-4FE7-9302-8CE686565ACC}"/>
              </a:ext>
            </a:extLst>
          </p:cNvPr>
          <p:cNvSpPr>
            <a:spLocks noChangeArrowheads="1"/>
          </p:cNvSpPr>
          <p:nvPr/>
        </p:nvSpPr>
        <p:spPr bwMode="auto">
          <a:xfrm>
            <a:off x="574563" y="5957712"/>
            <a:ext cx="299831" cy="2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a:spcBef>
                <a:spcPct val="20000"/>
              </a:spcBef>
              <a:buClr>
                <a:srgbClr val="800000"/>
              </a:buClr>
              <a:buChar char="•"/>
              <a:defRPr sz="2800">
                <a:solidFill>
                  <a:schemeClr val="tx1"/>
                </a:solidFill>
                <a:latin typeface="Arial" pitchFamily="34" charset="0"/>
                <a:ea typeface="Geneva" charset="0"/>
                <a:cs typeface="Arial" pitchFamily="34" charset="0"/>
              </a:defRPr>
            </a:lvl1pPr>
            <a:lvl2pPr marL="742950" indent="-285750">
              <a:spcBef>
                <a:spcPct val="20000"/>
              </a:spcBef>
              <a:buClr>
                <a:srgbClr val="800000"/>
              </a:buClr>
              <a:buChar char="–"/>
              <a:defRPr sz="2400">
                <a:solidFill>
                  <a:schemeClr val="tx1"/>
                </a:solidFill>
                <a:latin typeface="Arial" pitchFamily="34" charset="0"/>
                <a:ea typeface="Arial" pitchFamily="34" charset="0"/>
                <a:cs typeface="Arial" pitchFamily="34" charset="0"/>
              </a:defRPr>
            </a:lvl2pPr>
            <a:lvl3pPr marL="11430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3pPr>
            <a:lvl4pPr marL="16002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4pPr>
            <a:lvl5pPr marL="2057400" indent="-228600">
              <a:spcBef>
                <a:spcPct val="20000"/>
              </a:spcBef>
              <a:buClr>
                <a:srgbClr val="800000"/>
              </a:buClr>
              <a:buChar char="»"/>
              <a:defRPr sz="20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lr>
                <a:srgbClr val="800000"/>
              </a:buClr>
              <a:buChar char="»"/>
              <a:defRPr sz="2000">
                <a:solidFill>
                  <a:schemeClr val="tx1"/>
                </a:solidFill>
                <a:latin typeface="Arial" pitchFamily="34" charset="0"/>
                <a:ea typeface="Arial" pitchFamily="34" charset="0"/>
                <a:cs typeface="Arial" pitchFamily="34" charset="0"/>
              </a:defRPr>
            </a:lvl9pPr>
          </a:lstStyle>
          <a:p>
            <a:pPr marL="0" marR="0" lvl="0" indent="0" defTabSz="914400" eaLnBrk="1" fontAlgn="auto" latinLnBrk="0" hangingPunct="1">
              <a:lnSpc>
                <a:spcPct val="100000"/>
              </a:lnSpc>
              <a:spcBef>
                <a:spcPct val="0"/>
              </a:spcBef>
              <a:spcAft>
                <a:spcPct val="0"/>
              </a:spcAft>
              <a:buClrTx/>
              <a:buSzTx/>
              <a:buFontTx/>
              <a:buNone/>
              <a:defRPr/>
            </a:pPr>
            <a:r>
              <a:rPr lang="es-ES" sz="1125" b="0" i="0" strike="noStrike" cap="none" spc="0" baseline="0">
                <a:solidFill>
                  <a:srgbClr val="000000"/>
                </a:solidFill>
                <a:effectLst/>
                <a:latin typeface="Arial"/>
                <a:ea typeface="Arial"/>
                <a:cs typeface="Arial"/>
              </a:rPr>
              <a:t>50</a:t>
            </a:r>
          </a:p>
        </p:txBody>
      </p:sp>
      <p:sp>
        <p:nvSpPr>
          <p:cNvPr id="193" name="Line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592B20-09F1-4220-9FD4-C8564183C45A}"/>
              </a:ext>
            </a:extLst>
          </p:cNvPr>
          <p:cNvSpPr>
            <a:spLocks noChangeShapeType="1"/>
          </p:cNvSpPr>
          <p:nvPr/>
        </p:nvSpPr>
        <p:spPr bwMode="auto">
          <a:xfrm flipH="1">
            <a:off x="1407724" y="3197450"/>
            <a:ext cx="0" cy="291266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194" name="Line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6072E4B-D3EA-457B-AA95-8DECA0260B7A}"/>
              </a:ext>
            </a:extLst>
          </p:cNvPr>
          <p:cNvSpPr>
            <a:spLocks noChangeShapeType="1"/>
          </p:cNvSpPr>
          <p:nvPr/>
        </p:nvSpPr>
        <p:spPr bwMode="auto">
          <a:xfrm flipH="1">
            <a:off x="3312724" y="3197450"/>
            <a:ext cx="0" cy="291266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195" name="Line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BAF0661-2C36-44F7-92D4-5EF84239A767}"/>
              </a:ext>
            </a:extLst>
          </p:cNvPr>
          <p:cNvSpPr>
            <a:spLocks noChangeShapeType="1"/>
          </p:cNvSpPr>
          <p:nvPr/>
        </p:nvSpPr>
        <p:spPr bwMode="auto">
          <a:xfrm flipH="1">
            <a:off x="6589324" y="3197450"/>
            <a:ext cx="0" cy="2912662"/>
          </a:xfrm>
          <a:prstGeom prst="line">
            <a:avLst/>
          </a:prstGeom>
          <a:noFill/>
          <a:ln w="12700">
            <a:solidFill>
              <a:srgbClr val="2F2F2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2F2F2F"/>
              </a:solidFill>
              <a:effectLst/>
              <a:uLnTx/>
              <a:uFillTx/>
              <a:latin typeface="Arial Narrow"/>
            </a:endParaRPr>
          </a:p>
        </p:txBody>
      </p:sp>
      <p:sp>
        <p:nvSpPr>
          <p:cNvPr id="196" name="Freeform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CEF4CE7-406C-4F06-948E-DD528269B277}"/>
              </a:ext>
            </a:extLst>
          </p:cNvPr>
          <p:cNvSpPr/>
          <p:nvPr/>
        </p:nvSpPr>
        <p:spPr>
          <a:xfrm>
            <a:off x="2228694" y="3339853"/>
            <a:ext cx="1918629" cy="2724895"/>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197" name="Freeform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E1BCA21-F1CE-4BD2-851F-2DC041BE0C23}"/>
              </a:ext>
            </a:extLst>
          </p:cNvPr>
          <p:cNvSpPr/>
          <p:nvPr/>
        </p:nvSpPr>
        <p:spPr>
          <a:xfrm>
            <a:off x="874324" y="3434829"/>
            <a:ext cx="45719" cy="402853"/>
          </a:xfrm>
          <a:custGeom>
            <a:avLst/>
            <a:gdLst>
              <a:gd name="connsiteX0" fmla="*/ 481460 w 481460"/>
              <a:gd name="connsiteY0" fmla="*/ 0 h 850952"/>
              <a:gd name="connsiteX1" fmla="*/ 246328 w 481460"/>
              <a:gd name="connsiteY1" fmla="*/ 354563 h 850952"/>
              <a:gd name="connsiteX2" fmla="*/ 246328 w 481460"/>
              <a:gd name="connsiteY2" fmla="*/ 354563 h 850952"/>
              <a:gd name="connsiteX3" fmla="*/ 104503 w 481460"/>
              <a:gd name="connsiteY3" fmla="*/ 634481 h 850952"/>
              <a:gd name="connsiteX4" fmla="*/ 0 w 481460"/>
              <a:gd name="connsiteY4" fmla="*/ 850952 h 850952"/>
              <a:gd name="connsiteX5" fmla="*/ 0 w 481460"/>
              <a:gd name="connsiteY5" fmla="*/ 850952 h 85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460" h="850952">
                <a:moveTo>
                  <a:pt x="481460" y="0"/>
                </a:moveTo>
                <a:lnTo>
                  <a:pt x="246328" y="354563"/>
                </a:lnTo>
                <a:lnTo>
                  <a:pt x="246328" y="354563"/>
                </a:lnTo>
                <a:cubicBezTo>
                  <a:pt x="222691" y="401216"/>
                  <a:pt x="145558" y="551750"/>
                  <a:pt x="104503" y="634481"/>
                </a:cubicBezTo>
                <a:cubicBezTo>
                  <a:pt x="63448" y="717212"/>
                  <a:pt x="0" y="850952"/>
                  <a:pt x="0" y="850952"/>
                </a:cubicBezTo>
                <a:lnTo>
                  <a:pt x="0" y="850952"/>
                </a:lnTo>
              </a:path>
            </a:pathLst>
          </a:custGeom>
          <a:noFill/>
          <a:ln w="317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198" name="Freeform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931B7C1-9A0B-4CC9-8F6C-BBAD7AF9D0E9}"/>
              </a:ext>
            </a:extLst>
          </p:cNvPr>
          <p:cNvSpPr/>
          <p:nvPr/>
        </p:nvSpPr>
        <p:spPr>
          <a:xfrm>
            <a:off x="917473" y="3316271"/>
            <a:ext cx="316555" cy="125874"/>
          </a:xfrm>
          <a:custGeom>
            <a:avLst/>
            <a:gdLst>
              <a:gd name="connsiteX0" fmla="*/ 769620 w 769620"/>
              <a:gd name="connsiteY0" fmla="*/ 0 h 403860"/>
              <a:gd name="connsiteX1" fmla="*/ 384810 w 769620"/>
              <a:gd name="connsiteY1" fmla="*/ 38100 h 403860"/>
              <a:gd name="connsiteX2" fmla="*/ 198120 w 769620"/>
              <a:gd name="connsiteY2" fmla="*/ 163830 h 403860"/>
              <a:gd name="connsiteX3" fmla="*/ 0 w 769620"/>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769620" h="403860">
                <a:moveTo>
                  <a:pt x="769620" y="0"/>
                </a:moveTo>
                <a:cubicBezTo>
                  <a:pt x="624840" y="5397"/>
                  <a:pt x="480060" y="10795"/>
                  <a:pt x="384810" y="38100"/>
                </a:cubicBezTo>
                <a:cubicBezTo>
                  <a:pt x="289560" y="65405"/>
                  <a:pt x="262255" y="102870"/>
                  <a:pt x="198120" y="163830"/>
                </a:cubicBezTo>
                <a:cubicBezTo>
                  <a:pt x="133985" y="224790"/>
                  <a:pt x="66992" y="314325"/>
                  <a:pt x="0" y="403860"/>
                </a:cubicBezTo>
              </a:path>
            </a:pathLst>
          </a:custGeom>
          <a:noFill/>
          <a:ln w="317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cxnSp>
        <p:nvCxnSpPr>
          <p:cNvPr id="199" name="Straight Connector 19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50E4CA-7A4E-437E-B54F-B2E22B195399}"/>
              </a:ext>
            </a:extLst>
          </p:cNvPr>
          <p:cNvCxnSpPr>
            <a:endCxn id="196" idx="9"/>
          </p:cNvCxnSpPr>
          <p:nvPr/>
        </p:nvCxnSpPr>
        <p:spPr>
          <a:xfrm>
            <a:off x="1227075" y="3315162"/>
            <a:ext cx="1001619" cy="24691"/>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200" name="Oval 19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4501F27-419D-4286-976E-F63338CAD16C}"/>
              </a:ext>
            </a:extLst>
          </p:cNvPr>
          <p:cNvSpPr/>
          <p:nvPr/>
        </p:nvSpPr>
        <p:spPr>
          <a:xfrm>
            <a:off x="4082492" y="6021342"/>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201" name="Oval 20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3BEFD8-4E1F-49D6-977D-1D1EE53669C1}"/>
              </a:ext>
            </a:extLst>
          </p:cNvPr>
          <p:cNvSpPr/>
          <p:nvPr/>
        </p:nvSpPr>
        <p:spPr>
          <a:xfrm>
            <a:off x="839541" y="3807701"/>
            <a:ext cx="64008" cy="64008"/>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202" name="Oval 20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B641885-0A51-4E5A-B2D3-290A9979F73A}"/>
              </a:ext>
            </a:extLst>
          </p:cNvPr>
          <p:cNvSpPr/>
          <p:nvPr/>
        </p:nvSpPr>
        <p:spPr>
          <a:xfrm>
            <a:off x="837391" y="3290926"/>
            <a:ext cx="64008" cy="64008"/>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203" name="Oval 20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F117EA5-6089-4430-B4C5-0BD2BE80552A}"/>
              </a:ext>
            </a:extLst>
          </p:cNvPr>
          <p:cNvSpPr/>
          <p:nvPr/>
        </p:nvSpPr>
        <p:spPr>
          <a:xfrm>
            <a:off x="6268438" y="4338230"/>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204" name="Freeform 3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220A8D2-836D-470F-94D3-E12391AB5AF3}"/>
              </a:ext>
            </a:extLst>
          </p:cNvPr>
          <p:cNvSpPr/>
          <p:nvPr/>
        </p:nvSpPr>
        <p:spPr>
          <a:xfrm>
            <a:off x="861625" y="3326457"/>
            <a:ext cx="825474" cy="2770488"/>
          </a:xfrm>
          <a:custGeom>
            <a:avLst/>
            <a:gdLst>
              <a:gd name="connsiteX0" fmla="*/ 2952750 w 2952750"/>
              <a:gd name="connsiteY0" fmla="*/ 2552700 h 2552700"/>
              <a:gd name="connsiteX1" fmla="*/ 2209800 w 2952750"/>
              <a:gd name="connsiteY1" fmla="*/ 1209675 h 2552700"/>
              <a:gd name="connsiteX2" fmla="*/ 1885950 w 2952750"/>
              <a:gd name="connsiteY2" fmla="*/ 790575 h 2552700"/>
              <a:gd name="connsiteX3" fmla="*/ 1562100 w 2952750"/>
              <a:gd name="connsiteY3" fmla="*/ 485775 h 2552700"/>
              <a:gd name="connsiteX4" fmla="*/ 1285875 w 2952750"/>
              <a:gd name="connsiteY4" fmla="*/ 285750 h 2552700"/>
              <a:gd name="connsiteX5" fmla="*/ 1114425 w 2952750"/>
              <a:gd name="connsiteY5" fmla="*/ 200025 h 2552700"/>
              <a:gd name="connsiteX6" fmla="*/ 914400 w 2952750"/>
              <a:gd name="connsiteY6" fmla="*/ 133350 h 2552700"/>
              <a:gd name="connsiteX7" fmla="*/ 600075 w 2952750"/>
              <a:gd name="connsiteY7" fmla="*/ 57150 h 2552700"/>
              <a:gd name="connsiteX8" fmla="*/ 247650 w 2952750"/>
              <a:gd name="connsiteY8" fmla="*/ 9525 h 2552700"/>
              <a:gd name="connsiteX9" fmla="*/ 0 w 2952750"/>
              <a:gd name="connsiteY9"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0" h="2552700">
                <a:moveTo>
                  <a:pt x="2952750" y="2552700"/>
                </a:moveTo>
                <a:cubicBezTo>
                  <a:pt x="2670175" y="2028031"/>
                  <a:pt x="2387600" y="1503362"/>
                  <a:pt x="2209800" y="1209675"/>
                </a:cubicBezTo>
                <a:cubicBezTo>
                  <a:pt x="2032000" y="915988"/>
                  <a:pt x="1993900" y="911225"/>
                  <a:pt x="1885950" y="790575"/>
                </a:cubicBezTo>
                <a:cubicBezTo>
                  <a:pt x="1778000" y="669925"/>
                  <a:pt x="1662112" y="569912"/>
                  <a:pt x="1562100" y="485775"/>
                </a:cubicBezTo>
                <a:cubicBezTo>
                  <a:pt x="1462088" y="401638"/>
                  <a:pt x="1360487" y="333375"/>
                  <a:pt x="1285875" y="285750"/>
                </a:cubicBezTo>
                <a:cubicBezTo>
                  <a:pt x="1211263" y="238125"/>
                  <a:pt x="1176337" y="225425"/>
                  <a:pt x="1114425" y="200025"/>
                </a:cubicBezTo>
                <a:cubicBezTo>
                  <a:pt x="1052513" y="174625"/>
                  <a:pt x="1000125" y="157162"/>
                  <a:pt x="914400" y="133350"/>
                </a:cubicBezTo>
                <a:cubicBezTo>
                  <a:pt x="828675" y="109538"/>
                  <a:pt x="711200" y="77787"/>
                  <a:pt x="600075" y="57150"/>
                </a:cubicBezTo>
                <a:cubicBezTo>
                  <a:pt x="488950" y="36513"/>
                  <a:pt x="347662" y="19050"/>
                  <a:pt x="247650" y="9525"/>
                </a:cubicBezTo>
                <a:cubicBezTo>
                  <a:pt x="147638" y="0"/>
                  <a:pt x="73819" y="0"/>
                  <a:pt x="0" y="0"/>
                </a:cubicBezTo>
              </a:path>
            </a:pathLst>
          </a:custGeom>
          <a:noFill/>
          <a:ln w="317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sp>
        <p:nvSpPr>
          <p:cNvPr id="205" name="Oval 20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D204348-CA10-446C-8927-C14E601263FC}"/>
              </a:ext>
            </a:extLst>
          </p:cNvPr>
          <p:cNvSpPr/>
          <p:nvPr/>
        </p:nvSpPr>
        <p:spPr>
          <a:xfrm>
            <a:off x="1624139" y="6033451"/>
            <a:ext cx="118786" cy="108857"/>
          </a:xfrm>
          <a:prstGeom prst="ellipse">
            <a:avLst/>
          </a:prstGeom>
          <a:solidFill>
            <a:srgbClr val="F47B29"/>
          </a:solidFill>
          <a:ln w="12700" cap="flat" cmpd="sng" algn="ctr">
            <a:solidFill>
              <a:srgbClr val="F47B2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cxnSp>
        <p:nvCxnSpPr>
          <p:cNvPr id="206" name="Straight Connector 20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1B6BA7D-407B-42C2-AEBB-BC4A03BA7045}"/>
              </a:ext>
            </a:extLst>
          </p:cNvPr>
          <p:cNvCxnSpPr/>
          <p:nvPr/>
        </p:nvCxnSpPr>
        <p:spPr>
          <a:xfrm flipV="1">
            <a:off x="865848" y="4398718"/>
            <a:ext cx="7640266" cy="1"/>
          </a:xfrm>
          <a:prstGeom prst="line">
            <a:avLst/>
          </a:prstGeom>
          <a:noFill/>
          <a:ln w="25400" cap="flat" cmpd="sng" algn="ctr">
            <a:solidFill>
              <a:srgbClr val="FF0000"/>
            </a:solidFill>
            <a:prstDash val="solid"/>
            <a:miter lim="800000"/>
          </a:ln>
          <a:effectLst/>
        </p:spPr>
      </p:cxnSp>
      <p:sp>
        <p:nvSpPr>
          <p:cNvPr id="8" name="Rectangl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05C74A2-3629-4409-8B4D-AFD3349BF1B6}"/>
              </a:ext>
            </a:extLst>
          </p:cNvPr>
          <p:cNvSpPr/>
          <p:nvPr/>
        </p:nvSpPr>
        <p:spPr>
          <a:xfrm>
            <a:off x="5780805" y="3202268"/>
            <a:ext cx="2728328" cy="9167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ACA0839-70A8-4E4B-A225-B7F5BD99A857}"/>
              </a:ext>
            </a:extLst>
          </p:cNvPr>
          <p:cNvSpPr txBox="1"/>
          <p:nvPr/>
        </p:nvSpPr>
        <p:spPr>
          <a:xfrm>
            <a:off x="6287753" y="3248734"/>
            <a:ext cx="2194365" cy="861774"/>
          </a:xfrm>
          <a:prstGeom prst="rect">
            <a:avLst/>
          </a:prstGeom>
          <a:noFill/>
        </p:spPr>
        <p:txBody>
          <a:bodyPr wrap="square" rtlCol="0">
            <a:spAutoFit/>
          </a:bodyPr>
          <a:lstStyle/>
          <a:p>
            <a:r>
              <a:rPr lang="es-ES" sz="1000" b="0" i="0" strike="noStrike" cap="none" spc="0" baseline="0" dirty="0">
                <a:solidFill>
                  <a:srgbClr val="000000"/>
                </a:solidFill>
                <a:effectLst/>
                <a:latin typeface="Calibri"/>
                <a:ea typeface="Calibri"/>
                <a:cs typeface="Calibri"/>
              </a:rPr>
              <a:t>Ácido de plomo sellado</a:t>
            </a:r>
          </a:p>
          <a:p>
            <a:r>
              <a:rPr lang="es-ES" sz="1000" b="0" i="0" strike="noStrike" cap="none" spc="0" baseline="0" dirty="0">
                <a:solidFill>
                  <a:srgbClr val="000000"/>
                </a:solidFill>
                <a:effectLst/>
                <a:latin typeface="Calibri"/>
                <a:ea typeface="Calibri"/>
                <a:cs typeface="Calibri"/>
              </a:rPr>
              <a:t>Batería húmeda de plomo-ácido de ciclo profundo</a:t>
            </a:r>
          </a:p>
          <a:p>
            <a:r>
              <a:rPr lang="es-ES" sz="1000" b="0" i="0" strike="noStrike" cap="none" spc="0" baseline="0" dirty="0">
                <a:solidFill>
                  <a:srgbClr val="000000"/>
                </a:solidFill>
                <a:effectLst/>
                <a:latin typeface="Calibri"/>
                <a:ea typeface="Calibri"/>
                <a:cs typeface="Calibri"/>
              </a:rPr>
              <a:t>Cofre de baterías húmedas </a:t>
            </a:r>
          </a:p>
          <a:p>
            <a:r>
              <a:rPr lang="es-ES" sz="1000" b="0" i="0" strike="noStrike" cap="none" spc="0" baseline="0" dirty="0">
                <a:solidFill>
                  <a:srgbClr val="000000"/>
                </a:solidFill>
                <a:effectLst/>
                <a:latin typeface="Calibri"/>
                <a:ea typeface="Calibri"/>
                <a:cs typeface="Calibri"/>
              </a:rPr>
              <a:t>Ion de litio</a:t>
            </a:r>
          </a:p>
        </p:txBody>
      </p:sp>
      <p:sp>
        <p:nvSpPr>
          <p:cNvPr id="7" name="Rectangl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29B7426-B9AE-4719-8CA1-AABA893E39D8}"/>
              </a:ext>
            </a:extLst>
          </p:cNvPr>
          <p:cNvSpPr/>
          <p:nvPr/>
        </p:nvSpPr>
        <p:spPr>
          <a:xfrm>
            <a:off x="5914495" y="3317935"/>
            <a:ext cx="379911" cy="939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3AAA476-7FFE-40FC-B985-A55992447E3C}"/>
              </a:ext>
            </a:extLst>
          </p:cNvPr>
          <p:cNvSpPr/>
          <p:nvPr/>
        </p:nvSpPr>
        <p:spPr>
          <a:xfrm>
            <a:off x="5914495" y="3471893"/>
            <a:ext cx="379911" cy="93939"/>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B6932F7-41BF-4272-9E3C-F44F7A0DDACA}"/>
              </a:ext>
            </a:extLst>
          </p:cNvPr>
          <p:cNvSpPr/>
          <p:nvPr/>
        </p:nvSpPr>
        <p:spPr>
          <a:xfrm>
            <a:off x="5914495" y="3773757"/>
            <a:ext cx="379911" cy="9393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3DB3528-8FB4-4F2D-87A1-3E4DFA74CCC1}"/>
              </a:ext>
            </a:extLst>
          </p:cNvPr>
          <p:cNvSpPr/>
          <p:nvPr/>
        </p:nvSpPr>
        <p:spPr>
          <a:xfrm>
            <a:off x="5921918" y="3926897"/>
            <a:ext cx="379911" cy="939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B11392D-E17B-4392-A9E2-B317804187C5}"/>
              </a:ext>
            </a:extLst>
          </p:cNvPr>
          <p:cNvSpPr txBox="1"/>
          <p:nvPr/>
        </p:nvSpPr>
        <p:spPr>
          <a:xfrm>
            <a:off x="262077" y="1479001"/>
            <a:ext cx="8847807" cy="1846659"/>
          </a:xfrm>
          <a:prstGeom prst="rect">
            <a:avLst/>
          </a:prstGeom>
          <a:noFill/>
        </p:spPr>
        <p:txBody>
          <a:bodyPr wrap="square" lIns="91440" tIns="45720" rIns="91440" bIns="45720" rtlCol="0" anchor="t">
            <a:spAutoFit/>
          </a:bodyPr>
          <a:lstStyle/>
          <a:p>
            <a:r>
              <a:rPr lang="es-ES" sz="2000" b="1" i="0" strike="noStrike" cap="none" spc="0" baseline="0" dirty="0">
                <a:solidFill>
                  <a:srgbClr val="009AC7"/>
                </a:solidFill>
                <a:effectLst/>
                <a:latin typeface="Calibri"/>
                <a:ea typeface="Calibri"/>
                <a:cs typeface="Calibri"/>
              </a:rPr>
              <a:t>Baterías de iones de litio</a:t>
            </a:r>
          </a:p>
          <a:p>
            <a:pPr marL="514350" indent="-285750">
              <a:buFont typeface="Arial" pitchFamily="34" charset="0"/>
              <a:buChar char="•"/>
            </a:pPr>
            <a:r>
              <a:rPr lang="es-ES" sz="1600" b="0" i="0" strike="noStrike" cap="none" spc="0" baseline="0" dirty="0">
                <a:solidFill>
                  <a:srgbClr val="595959"/>
                </a:solidFill>
                <a:effectLst/>
                <a:latin typeface="Calibri"/>
                <a:ea typeface="Calibri"/>
                <a:cs typeface="Calibri"/>
              </a:rPr>
              <a:t>Tienen una vida útil mucho más larga: más de 2000 ciclos de carga y aún conservan el 80 % de su capacidad</a:t>
            </a:r>
          </a:p>
          <a:p>
            <a:pPr marL="971550" lvl="1" indent="-285750">
              <a:buFont typeface="Arial" pitchFamily="34" charset="0"/>
              <a:buChar char="•"/>
            </a:pPr>
            <a:r>
              <a:rPr lang="es-ES" sz="1400" b="0" i="0" strike="noStrike" cap="none" spc="0" baseline="0" dirty="0">
                <a:solidFill>
                  <a:srgbClr val="595959"/>
                </a:solidFill>
                <a:effectLst/>
                <a:latin typeface="Calibri"/>
                <a:ea typeface="Calibri"/>
                <a:cs typeface="Calibri"/>
              </a:rPr>
              <a:t>Las baterías de iones de litio podrían utilizarse en una segunda máquina</a:t>
            </a:r>
          </a:p>
          <a:p>
            <a:pPr marL="514350" indent="-285750">
              <a:buFont typeface="Arial" pitchFamily="34" charset="0"/>
              <a:buChar char="•"/>
            </a:pPr>
            <a:r>
              <a:rPr lang="es-ES" sz="1600" b="0" i="0" strike="noStrike" cap="none" spc="0" baseline="0" dirty="0">
                <a:solidFill>
                  <a:srgbClr val="595959"/>
                </a:solidFill>
                <a:effectLst/>
                <a:latin typeface="Calibri"/>
                <a:ea typeface="Calibri"/>
                <a:cs typeface="Calibri"/>
              </a:rPr>
              <a:t>Mantienen su capacidad máxima durante más tiempo que las baterías tradicionales</a:t>
            </a:r>
          </a:p>
          <a:p>
            <a:pPr marL="514350" indent="-285750">
              <a:buFont typeface="Arial" pitchFamily="34" charset="0"/>
              <a:buChar char="•"/>
            </a:pPr>
            <a:r>
              <a:rPr lang="es-ES" sz="1600" b="0" i="0" strike="noStrike" cap="none" spc="0" baseline="0" dirty="0">
                <a:solidFill>
                  <a:srgbClr val="595959"/>
                </a:solidFill>
                <a:effectLst/>
                <a:latin typeface="Calibri"/>
                <a:ea typeface="Calibri"/>
                <a:cs typeface="Calibri"/>
              </a:rPr>
              <a:t>Mantienen su estado de carga durante todo el periodo de limpieza</a:t>
            </a:r>
          </a:p>
          <a:p>
            <a:pPr marL="285750" indent="-285750">
              <a:buFont typeface="Arial" pitchFamily="34" charset="0"/>
              <a:buChar char="•"/>
            </a:pPr>
            <a:endParaRPr lang="en-US" sz="1600" dirty="0"/>
          </a:p>
        </p:txBody>
      </p:sp>
    </p:spTree>
    <p:extLst>
      <p:ext uri="{BB962C8B-B14F-4D97-AF65-F5344CB8AC3E}">
        <p14:creationId xmlns:p14="http://schemas.microsoft.com/office/powerpoint/2010/main" val="3386481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3F6F1CE-172A-4845-9477-64BCBC72F9CA}"/>
              </a:ext>
            </a:extLst>
          </p:cNvPr>
          <p:cNvSpPr>
            <a:spLocks noGrp="1"/>
          </p:cNvSpPr>
          <p:nvPr>
            <p:ph type="title"/>
          </p:nvPr>
        </p:nvSpPr>
        <p:spPr/>
        <p:txBody>
          <a:bodyPr/>
          <a:lstStyle/>
          <a:p>
            <a:r>
              <a:rPr lang="es-ES" sz="2400" b="0" i="0" strike="noStrike" cap="none" spc="0" baseline="0">
                <a:solidFill>
                  <a:srgbClr val="FFFFFF"/>
                </a:solidFill>
                <a:effectLst/>
                <a:latin typeface="Arial"/>
                <a:ea typeface="Arial"/>
                <a:cs typeface="Arial"/>
              </a:rPr>
              <a:t>Especificaciones del paquete de baterías y del cargador</a:t>
            </a:r>
          </a:p>
        </p:txBody>
      </p:sp>
      <p:sp>
        <p:nvSpPr>
          <p:cNvPr id="9" name="Rectangl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29873D2-B7CA-43EF-9FF6-4B1E822A709B}"/>
              </a:ext>
            </a:extLst>
          </p:cNvPr>
          <p:cNvSpPr/>
          <p:nvPr/>
        </p:nvSpPr>
        <p:spPr>
          <a:xfrm>
            <a:off x="-1" y="6255041"/>
            <a:ext cx="8438147" cy="584775"/>
          </a:xfrm>
          <a:prstGeom prst="rect">
            <a:avLst/>
          </a:prstGeom>
        </p:spPr>
        <p:txBody>
          <a:bodyPr wrap="square" lIns="91440" tIns="45720" rIns="91440" bIns="45720" anchor="t">
            <a:spAutoFit/>
          </a:bodyPr>
          <a:lstStyle/>
          <a:p>
            <a:pPr marL="172720" indent="-172720">
              <a:buAutoNum type="arabicPeriod"/>
            </a:pPr>
            <a:r>
              <a:rPr lang="es-ES" sz="800" b="0" i="0" strike="noStrike" cap="none" spc="0" baseline="0" dirty="0">
                <a:solidFill>
                  <a:srgbClr val="000000"/>
                </a:solidFill>
                <a:effectLst/>
                <a:latin typeface="Calibri"/>
                <a:ea typeface="Calibri"/>
                <a:cs typeface="Calibri"/>
              </a:rPr>
              <a:t>Los tiempos de funcionamiento están basados en las pruebas de </a:t>
            </a:r>
            <a:r>
              <a:rPr lang="es-ES" sz="800" b="0" i="0" strike="noStrike" cap="none" spc="0" baseline="0" dirty="0" err="1">
                <a:solidFill>
                  <a:srgbClr val="000000"/>
                </a:solidFill>
                <a:effectLst/>
                <a:latin typeface="Calibri"/>
                <a:ea typeface="Calibri"/>
                <a:cs typeface="Calibri"/>
              </a:rPr>
              <a:t>Tennant</a:t>
            </a:r>
            <a:r>
              <a:rPr lang="es-ES" sz="800" b="0" i="0" strike="noStrike" cap="none" spc="0" baseline="0" dirty="0">
                <a:solidFill>
                  <a:srgbClr val="000000"/>
                </a:solidFill>
                <a:effectLst/>
                <a:latin typeface="Calibri"/>
                <a:ea typeface="Calibri"/>
                <a:cs typeface="Calibri"/>
              </a:rPr>
              <a:t> para el tiempo de funcionamiento de fregado continuo, utilizando una baja presión de fregado y en una superficie lisa</a:t>
            </a:r>
            <a:endParaRPr lang="en-US" dirty="0">
              <a:latin typeface="Calibri"/>
              <a:cs typeface="Arial"/>
            </a:endParaRPr>
          </a:p>
          <a:p>
            <a:pPr marL="172720" indent="-172720">
              <a:buAutoNum type="arabicPeriod"/>
            </a:pPr>
            <a:r>
              <a:rPr lang="es-ES" sz="800" b="0" i="0" strike="noStrike" cap="none" spc="0" baseline="0" dirty="0">
                <a:solidFill>
                  <a:srgbClr val="000000"/>
                </a:solidFill>
                <a:effectLst/>
                <a:latin typeface="Calibri"/>
                <a:ea typeface="Calibri"/>
                <a:cs typeface="Calibri"/>
              </a:rPr>
              <a:t>Los tiempos de carga se calculan en función de las pruebas de </a:t>
            </a:r>
            <a:r>
              <a:rPr lang="es-ES" sz="800" b="0" i="0" strike="noStrike" cap="none" spc="0" baseline="0" dirty="0" err="1">
                <a:solidFill>
                  <a:srgbClr val="000000"/>
                </a:solidFill>
                <a:effectLst/>
                <a:latin typeface="Calibri"/>
                <a:ea typeface="Calibri"/>
                <a:cs typeface="Calibri"/>
              </a:rPr>
              <a:t>Tennant</a:t>
            </a:r>
            <a:r>
              <a:rPr lang="es-ES" sz="800" b="0" i="0" strike="noStrike" cap="none" spc="0" baseline="0" dirty="0">
                <a:solidFill>
                  <a:srgbClr val="000000"/>
                </a:solidFill>
                <a:effectLst/>
                <a:latin typeface="Calibri"/>
                <a:ea typeface="Calibri"/>
                <a:cs typeface="Calibri"/>
              </a:rPr>
              <a:t>.</a:t>
            </a:r>
          </a:p>
          <a:p>
            <a:pPr marL="171450" indent="-171450">
              <a:buFont typeface="Arial"/>
              <a:buChar char="•"/>
            </a:pPr>
            <a:r>
              <a:rPr lang="es-ES" sz="800" b="0" i="0" strike="noStrike" cap="none" spc="0" baseline="0" dirty="0">
                <a:solidFill>
                  <a:srgbClr val="000000"/>
                </a:solidFill>
                <a:effectLst/>
                <a:latin typeface="Calibri"/>
                <a:ea typeface="Calibri"/>
                <a:cs typeface="Calibri"/>
              </a:rPr>
              <a:t>Los cargadores son específicos para baterías de iones de litio.  Los cargadores de otras baterías no cargarán correctamente las baterías de iones de litio.</a:t>
            </a:r>
          </a:p>
          <a:p>
            <a:pPr marL="172720" indent="-172720">
              <a:buFont typeface="Arial" pitchFamily="34" charset="0"/>
              <a:buChar char="•"/>
            </a:pPr>
            <a:r>
              <a:rPr lang="es-ES" sz="800" b="0" i="0" strike="noStrike" cap="none" spc="0" baseline="0" dirty="0">
                <a:solidFill>
                  <a:srgbClr val="000000"/>
                </a:solidFill>
                <a:effectLst/>
                <a:latin typeface="Calibri"/>
                <a:ea typeface="Calibri"/>
                <a:cs typeface="Calibri"/>
              </a:rPr>
              <a:t>Los resultados reales variarán según la configuración de la máquina.  Las especificaciones están sujetas a modificaciones sin previo aviso.</a:t>
            </a:r>
            <a:endParaRPr lang="en-US" sz="800" b="1" dirty="0"/>
          </a:p>
        </p:txBody>
      </p:sp>
      <p:graphicFrame>
        <p:nvGraphicFramePr>
          <p:cNvPr id="2" name="Tab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C082A50-168D-46F2-A9A9-FC067C1F16BF}"/>
              </a:ext>
            </a:extLst>
          </p:cNvPr>
          <p:cNvGraphicFramePr>
            <a:graphicFrameLocks noGrp="1"/>
          </p:cNvGraphicFramePr>
          <p:nvPr>
            <p:extLst>
              <p:ext uri="{D42A27DB-BD31-4B8C-83A1-F6EECF244321}">
                <p14:modId xmlns:p14="http://schemas.microsoft.com/office/powerpoint/2010/main" val="933301323"/>
              </p:ext>
            </p:extLst>
          </p:nvPr>
        </p:nvGraphicFramePr>
        <p:xfrm>
          <a:off x="2792117" y="4013291"/>
          <a:ext cx="3559762" cy="2042160"/>
        </p:xfrm>
        <a:graphic>
          <a:graphicData uri="http://schemas.openxmlformats.org/drawingml/2006/table">
            <a:tbl>
              <a:tblPr firstRow="1" bandRow="1">
                <a:tableStyleId>{073A0DAA-6AF3-43AB-8588-CEC1D06C72B9}</a:tableStyleId>
              </a:tblPr>
              <a:tblGrid>
                <a:gridCol w="1779881">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739775652"/>
                    </a:ext>
                  </a:extLst>
                </a:gridCol>
                <a:gridCol w="1779881">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616269220"/>
                    </a:ext>
                  </a:extLst>
                </a:gridCol>
              </a:tblGrid>
              <a:tr h="0">
                <a:tc gridSpan="2">
                  <a:txBody>
                    <a:bodyPr/>
                    <a:lstStyle/>
                    <a:p>
                      <a:pPr algn="ctr"/>
                      <a:r>
                        <a:rPr lang="es-ES" sz="1400" b="1" i="0" strike="noStrike" cap="none" spc="0" baseline="0">
                          <a:solidFill>
                            <a:srgbClr val="FFFFFF"/>
                          </a:solidFill>
                          <a:effectLst/>
                          <a:latin typeface="Calibri"/>
                          <a:ea typeface="Calibri"/>
                          <a:cs typeface="Calibri"/>
                        </a:rPr>
                        <a:t>Mejoras en el tiempo de funcionamiento </a:t>
                      </a:r>
                    </a:p>
                    <a:p>
                      <a:pPr algn="ctr"/>
                      <a:r>
                        <a:rPr lang="es-ES" sz="1000" b="0" i="0" strike="noStrike" cap="none" spc="0" baseline="0">
                          <a:solidFill>
                            <a:srgbClr val="FFFFFF"/>
                          </a:solidFill>
                          <a:effectLst/>
                          <a:latin typeface="Calibri"/>
                          <a:ea typeface="Calibri"/>
                          <a:cs typeface="Calibri"/>
                        </a:rPr>
                        <a:t>En comparación con las saturadas baterías de plomo ácido tradicionales</a:t>
                      </a:r>
                    </a:p>
                  </a:txBody>
                  <a:tcPr anchor="ctr">
                    <a:solidFill>
                      <a:schemeClr val="tx1"/>
                    </a:solidFill>
                  </a:tcPr>
                </a:tc>
                <a:tc hMerge="1">
                  <a:txBody>
                    <a:bodyPr/>
                    <a:lstStyle/>
                    <a:p>
                      <a:endParaRPr lang="en-US"/>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169585000"/>
                  </a:ext>
                </a:extLst>
              </a:tr>
              <a:tr h="333056">
                <a:tc>
                  <a:txBody>
                    <a:bodyPr/>
                    <a:lstStyle/>
                    <a:p>
                      <a:pPr algn="ctr"/>
                      <a:r>
                        <a:rPr lang="es-ES" sz="1400" b="1" i="0" strike="noStrike" cap="none" spc="0" baseline="0">
                          <a:solidFill>
                            <a:srgbClr val="FFFFFF"/>
                          </a:solidFill>
                          <a:effectLst/>
                          <a:latin typeface="Calibri"/>
                          <a:ea typeface="Calibri"/>
                          <a:cs typeface="Calibri"/>
                        </a:rPr>
                        <a:t>Máquina</a:t>
                      </a:r>
                    </a:p>
                  </a:txBody>
                  <a:tcPr anchor="b">
                    <a:solidFill>
                      <a:schemeClr val="tx1"/>
                    </a:solidFill>
                  </a:tcPr>
                </a:tc>
                <a:tc>
                  <a:txBody>
                    <a:bodyPr/>
                    <a:lstStyle/>
                    <a:p>
                      <a:pPr algn="ctr"/>
                      <a:r>
                        <a:rPr lang="es-ES" sz="1400" b="1" i="0" strike="noStrike" cap="none" spc="0" baseline="0">
                          <a:solidFill>
                            <a:srgbClr val="FFFFFF"/>
                          </a:solidFill>
                          <a:effectLst/>
                          <a:latin typeface="Calibri"/>
                          <a:ea typeface="Calibri"/>
                          <a:cs typeface="Calibri"/>
                        </a:rPr>
                        <a:t>Tiempo de funcionamiento</a:t>
                      </a:r>
                      <a:r>
                        <a:rPr lang="es-ES" sz="1100" b="0" i="0" strike="noStrike" cap="none" spc="0" baseline="50000">
                          <a:solidFill>
                            <a:srgbClr val="FFFFFF"/>
                          </a:solidFill>
                          <a:effectLst/>
                          <a:latin typeface="Calibri"/>
                          <a:ea typeface="Calibri"/>
                          <a:cs typeface="Calibri"/>
                        </a:rPr>
                        <a:t>1</a:t>
                      </a:r>
                    </a:p>
                  </a:txBody>
                  <a:tcPr anchor="b">
                    <a:solidFill>
                      <a:schemeClr val="tx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504851991"/>
                  </a:ext>
                </a:extLst>
              </a:tr>
              <a:tr h="283739">
                <a:tc>
                  <a:txBody>
                    <a:bodyPr/>
                    <a:lstStyle/>
                    <a:p>
                      <a:pPr algn="ctr"/>
                      <a:r>
                        <a:rPr lang="es-ES" sz="1400" b="0" i="0" strike="noStrike" cap="none" spc="0" baseline="0">
                          <a:solidFill>
                            <a:srgbClr val="000000"/>
                          </a:solidFill>
                          <a:effectLst/>
                          <a:latin typeface="Calibri"/>
                          <a:ea typeface="Calibri"/>
                          <a:cs typeface="Calibri"/>
                        </a:rPr>
                        <a:t>T380AMR</a:t>
                      </a:r>
                    </a:p>
                  </a:txBody>
                  <a:tcPr/>
                </a:tc>
                <a:tc>
                  <a:txBody>
                    <a:bodyPr/>
                    <a:lstStyle/>
                    <a:p>
                      <a:pPr algn="ctr"/>
                      <a:r>
                        <a:rPr lang="es-ES" sz="1400" b="0" i="0" strike="noStrike" cap="none" spc="0" baseline="0">
                          <a:solidFill>
                            <a:srgbClr val="000000"/>
                          </a:solidFill>
                          <a:effectLst/>
                          <a:latin typeface="Calibri"/>
                          <a:ea typeface="Calibri"/>
                          <a:cs typeface="Calibri"/>
                        </a:rPr>
                        <a:t>Hasta el 25 %</a:t>
                      </a:r>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331699811"/>
                  </a:ext>
                </a:extLst>
              </a:tr>
              <a:tr h="283739">
                <a:tc>
                  <a:txBody>
                    <a:bodyPr/>
                    <a:lstStyle/>
                    <a:p>
                      <a:pPr algn="ctr"/>
                      <a:r>
                        <a:rPr lang="es-ES" sz="1400" b="0" i="0" strike="noStrike" cap="none" spc="0" baseline="0">
                          <a:solidFill>
                            <a:srgbClr val="000000"/>
                          </a:solidFill>
                          <a:effectLst/>
                          <a:latin typeface="Calibri"/>
                          <a:ea typeface="Calibri"/>
                          <a:cs typeface="Calibri"/>
                        </a:rPr>
                        <a:t>T7AMR</a:t>
                      </a:r>
                    </a:p>
                  </a:txBody>
                  <a:tcPr/>
                </a:tc>
                <a:tc>
                  <a:txBody>
                    <a:bodyPr/>
                    <a:lstStyle/>
                    <a:p>
                      <a:pPr algn="ctr"/>
                      <a:r>
                        <a:rPr lang="es-ES" sz="1400" b="0" i="0" strike="noStrike" cap="none" spc="0" baseline="0">
                          <a:solidFill>
                            <a:srgbClr val="000000"/>
                          </a:solidFill>
                          <a:effectLst/>
                          <a:latin typeface="Calibri"/>
                          <a:ea typeface="Calibri"/>
                          <a:cs typeface="Calibri"/>
                        </a:rPr>
                        <a:t>Hasta el 60 %</a:t>
                      </a:r>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889888460"/>
                  </a:ext>
                </a:extLst>
              </a:tr>
              <a:tr h="283739">
                <a:tc>
                  <a:txBody>
                    <a:bodyPr/>
                    <a:lstStyle/>
                    <a:p>
                      <a:pPr algn="ctr"/>
                      <a:r>
                        <a:rPr lang="es-ES" sz="1400" b="0" i="0" strike="noStrike" cap="none" spc="0" baseline="0">
                          <a:solidFill>
                            <a:srgbClr val="000000"/>
                          </a:solidFill>
                          <a:effectLst/>
                          <a:latin typeface="Calibri"/>
                          <a:ea typeface="Calibri"/>
                          <a:cs typeface="Calibri"/>
                        </a:rPr>
                        <a:t>T16AMR</a:t>
                      </a:r>
                    </a:p>
                  </a:txBody>
                  <a:tcPr/>
                </a:tc>
                <a:tc>
                  <a:txBody>
                    <a:bodyPr/>
                    <a:lstStyle/>
                    <a:p>
                      <a:pPr algn="ctr"/>
                      <a:r>
                        <a:rPr lang="es-ES" sz="1400" b="0" i="0" strike="noStrike" cap="none" spc="0" baseline="0">
                          <a:solidFill>
                            <a:srgbClr val="000000"/>
                          </a:solidFill>
                          <a:effectLst/>
                          <a:latin typeface="Calibri"/>
                          <a:ea typeface="Calibri"/>
                          <a:cs typeface="Calibri"/>
                        </a:rPr>
                        <a:t>Hasta el 35 %</a:t>
                      </a:r>
                    </a:p>
                  </a:txBody>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802690829"/>
                  </a:ext>
                </a:extLst>
              </a:tr>
            </a:tbl>
          </a:graphicData>
        </a:graphic>
      </p:graphicFrame>
      <p:graphicFrame>
        <p:nvGraphicFramePr>
          <p:cNvPr id="6" name="Tab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6CC46E5-2BCF-4FDD-A8AA-6964064896A9}"/>
              </a:ext>
            </a:extLst>
          </p:cNvPr>
          <p:cNvGraphicFramePr>
            <a:graphicFrameLocks noGrp="1"/>
          </p:cNvGraphicFramePr>
          <p:nvPr>
            <p:extLst>
              <p:ext uri="{D42A27DB-BD31-4B8C-83A1-F6EECF244321}">
                <p14:modId xmlns:p14="http://schemas.microsoft.com/office/powerpoint/2010/main" val="210909915"/>
              </p:ext>
            </p:extLst>
          </p:nvPr>
        </p:nvGraphicFramePr>
        <p:xfrm>
          <a:off x="86263" y="1821521"/>
          <a:ext cx="8971471" cy="2110740"/>
        </p:xfrm>
        <a:graphic>
          <a:graphicData uri="http://schemas.openxmlformats.org/drawingml/2006/table">
            <a:tbl>
              <a:tblPr firstRow="1" bandRow="1">
                <a:tableStyleId>{073A0DAA-6AF3-43AB-8588-CEC1D06C72B9}</a:tableStyleId>
              </a:tblPr>
              <a:tblGrid>
                <a:gridCol w="905772">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97657889"/>
                    </a:ext>
                  </a:extLst>
                </a:gridCol>
                <a:gridCol w="1466491">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17101879"/>
                    </a:ext>
                  </a:extLst>
                </a:gridCol>
                <a:gridCol w="1362973">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4109346839"/>
                    </a:ext>
                  </a:extLst>
                </a:gridCol>
                <a:gridCol w="1151554">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07095057"/>
                    </a:ext>
                  </a:extLst>
                </a:gridCol>
                <a:gridCol w="191945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835472232"/>
                    </a:ext>
                  </a:extLst>
                </a:gridCol>
                <a:gridCol w="871268">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565227070"/>
                    </a:ext>
                  </a:extLst>
                </a:gridCol>
                <a:gridCol w="1293963">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554368189"/>
                    </a:ext>
                  </a:extLst>
                </a:gridCol>
              </a:tblGrid>
              <a:tr h="410050">
                <a:tc>
                  <a:txBody>
                    <a:bodyPr/>
                    <a:lstStyle/>
                    <a:p>
                      <a:pPr algn="ctr" fontAlgn="b"/>
                      <a:r>
                        <a:rPr lang="es-ES" sz="1400" b="1" i="0" strike="noStrike" cap="none" spc="0" baseline="0" dirty="0">
                          <a:solidFill>
                            <a:srgbClr val="FFFFFF"/>
                          </a:solidFill>
                          <a:effectLst/>
                          <a:latin typeface="Calibri"/>
                          <a:ea typeface="Calibri"/>
                          <a:cs typeface="Calibri"/>
                        </a:rPr>
                        <a:t>Máquina</a:t>
                      </a:r>
                      <a:endParaRPr lang="en-US" sz="14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s-ES" sz="1200" b="1" i="0" strike="noStrike" cap="none" spc="0" baseline="0" dirty="0">
                          <a:solidFill>
                            <a:srgbClr val="FFFFFF"/>
                          </a:solidFill>
                          <a:effectLst/>
                          <a:latin typeface="Calibri"/>
                          <a:ea typeface="Calibri"/>
                          <a:cs typeface="Calibri"/>
                        </a:rPr>
                        <a:t>Batería de ion de litio</a:t>
                      </a:r>
                      <a:endParaRPr lang="en-US" sz="12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s-ES" sz="1400" b="1" i="0" strike="noStrike" cap="none" spc="0" baseline="0">
                          <a:solidFill>
                            <a:srgbClr val="FFFFFF"/>
                          </a:solidFill>
                          <a:effectLst/>
                          <a:latin typeface="Calibri"/>
                          <a:ea typeface="Calibri"/>
                          <a:cs typeface="Calibri"/>
                        </a:rPr>
                        <a:t>Peso de la batería</a:t>
                      </a:r>
                      <a:endParaRPr lang="en-US" sz="1400" b="1" i="0" u="none" strike="noStrike">
                        <a:solidFill>
                          <a:srgbClr val="FFFFFF"/>
                        </a:solidFill>
                        <a:effectLst/>
                        <a:latin typeface="Calibri" panose="020F0502020204030204" pitchFamily="34" charset="0"/>
                      </a:endParaRPr>
                    </a:p>
                  </a:txBody>
                  <a:tcPr marL="7620" marR="7620" marT="7620" marB="0" anchor="b"/>
                </a:tc>
                <a:tc>
                  <a:txBody>
                    <a:bodyPr/>
                    <a:lstStyle/>
                    <a:p>
                      <a:pPr algn="ctr" fontAlgn="b"/>
                      <a:r>
                        <a:rPr lang="es-ES" sz="1200" b="1" i="0" strike="noStrike" cap="none" spc="0" baseline="0" dirty="0">
                          <a:solidFill>
                            <a:srgbClr val="FFFFFF"/>
                          </a:solidFill>
                          <a:effectLst/>
                          <a:latin typeface="Calibri"/>
                          <a:ea typeface="Calibri"/>
                          <a:cs typeface="Calibri"/>
                        </a:rPr>
                        <a:t>Tiempo de funcionamiento</a:t>
                      </a:r>
                      <a:r>
                        <a:rPr lang="es-ES" sz="1200" b="0" i="0" strike="noStrike" cap="none" spc="0" baseline="50000" dirty="0">
                          <a:solidFill>
                            <a:srgbClr val="FFFFFF"/>
                          </a:solidFill>
                          <a:effectLst/>
                          <a:latin typeface="Calibri"/>
                          <a:ea typeface="Calibri"/>
                          <a:cs typeface="Calibri"/>
                        </a:rPr>
                        <a:t>1</a:t>
                      </a:r>
                      <a:endParaRPr lang="en-US" sz="1200" b="0" i="0" u="none" strike="noStrike" baseline="50000" dirty="0">
                        <a:solidFill>
                          <a:srgbClr val="FFFFFF"/>
                        </a:solidFill>
                        <a:effectLst/>
                        <a:latin typeface="Calibri" panose="020F0502020204030204" pitchFamily="34" charset="0"/>
                      </a:endParaRPr>
                    </a:p>
                  </a:txBody>
                  <a:tcPr marL="7620" marR="7620" marT="7620" marB="0" anchor="b"/>
                </a:tc>
                <a:tc>
                  <a:txBody>
                    <a:bodyPr/>
                    <a:lstStyle/>
                    <a:p>
                      <a:pPr algn="ctr" fontAlgn="b"/>
                      <a:r>
                        <a:rPr lang="es-ES" sz="1400" b="1" i="0" strike="noStrike" cap="none" spc="0" baseline="0">
                          <a:solidFill>
                            <a:srgbClr val="FFFFFF"/>
                          </a:solidFill>
                          <a:effectLst/>
                          <a:latin typeface="Calibri"/>
                          <a:ea typeface="Calibri"/>
                          <a:cs typeface="Calibri"/>
                        </a:rPr>
                        <a:t>Cargador</a:t>
                      </a:r>
                      <a:r>
                        <a:rPr lang="es-ES" sz="1100" b="0" i="0" strike="noStrike" cap="none" spc="0" baseline="50000">
                          <a:solidFill>
                            <a:srgbClr val="FFFFFF"/>
                          </a:solidFill>
                          <a:effectLst/>
                          <a:latin typeface="Calibri"/>
                          <a:ea typeface="Calibri"/>
                          <a:cs typeface="Calibri"/>
                        </a:rPr>
                        <a:t>3</a:t>
                      </a:r>
                      <a:endParaRPr lang="en-US" sz="1400" b="0" i="0" u="none" strike="noStrike" baseline="50000">
                        <a:solidFill>
                          <a:srgbClr val="FFFFFF"/>
                        </a:solidFill>
                        <a:effectLst/>
                        <a:latin typeface="Calibri" panose="020F0502020204030204" pitchFamily="34" charset="0"/>
                      </a:endParaRPr>
                    </a:p>
                  </a:txBody>
                  <a:tcPr marL="7620" marR="7620" marT="7620" marB="0" anchor="b"/>
                </a:tc>
                <a:tc>
                  <a:txBody>
                    <a:bodyPr/>
                    <a:lstStyle/>
                    <a:p>
                      <a:pPr algn="ctr" fontAlgn="b"/>
                      <a:r>
                        <a:rPr lang="es-ES" sz="1400" b="1" i="0" strike="noStrike" cap="none" spc="0" baseline="0">
                          <a:solidFill>
                            <a:srgbClr val="FFFFFF"/>
                          </a:solidFill>
                          <a:effectLst/>
                          <a:latin typeface="Calibri"/>
                          <a:ea typeface="Calibri"/>
                          <a:cs typeface="Calibri"/>
                        </a:rPr>
                        <a:t>Tiempo de carga</a:t>
                      </a:r>
                      <a:r>
                        <a:rPr lang="es-ES" sz="1100" b="0" i="0" strike="noStrike" cap="none" spc="0" baseline="50000">
                          <a:solidFill>
                            <a:srgbClr val="FFFFFF"/>
                          </a:solidFill>
                          <a:effectLst/>
                          <a:latin typeface="Calibri"/>
                          <a:ea typeface="Calibri"/>
                          <a:cs typeface="Calibri"/>
                        </a:rPr>
                        <a:t>2</a:t>
                      </a:r>
                      <a:endParaRPr lang="en-US" sz="1400" b="0" i="0" u="none" strike="noStrike" baseline="50000">
                        <a:solidFill>
                          <a:srgbClr val="FFFFFF"/>
                        </a:solidFill>
                        <a:effectLst/>
                        <a:latin typeface="Calibri" panose="020F0502020204030204" pitchFamily="34" charset="0"/>
                      </a:endParaRPr>
                    </a:p>
                  </a:txBody>
                  <a:tcPr marL="7620" marR="7620" marT="7620" marB="0" anchor="b"/>
                </a:tc>
                <a:tc>
                  <a:txBody>
                    <a:bodyPr/>
                    <a:lstStyle/>
                    <a:p>
                      <a:pPr algn="ctr" fontAlgn="b"/>
                      <a:r>
                        <a:rPr lang="es-ES" sz="1200" b="1" i="0" strike="noStrike" cap="none" spc="0" baseline="0" dirty="0">
                          <a:solidFill>
                            <a:srgbClr val="FFFFFF"/>
                          </a:solidFill>
                          <a:effectLst/>
                          <a:latin typeface="Calibri"/>
                          <a:ea typeface="Calibri"/>
                          <a:cs typeface="Calibri"/>
                        </a:rPr>
                        <a:t>Tiempo de funcionamiento u </a:t>
                      </a:r>
                      <a:r>
                        <a:rPr sz="1200" dirty="0"/>
                        <a:t/>
                      </a:r>
                      <a:br>
                        <a:rPr sz="1200" dirty="0"/>
                      </a:br>
                      <a:r>
                        <a:rPr lang="es-ES" sz="1200" b="1" i="0" strike="noStrike" cap="none" spc="0" baseline="0" dirty="0">
                          <a:solidFill>
                            <a:srgbClr val="FFFFFF"/>
                          </a:solidFill>
                          <a:effectLst/>
                          <a:latin typeface="Calibri"/>
                          <a:ea typeface="Calibri"/>
                          <a:cs typeface="Calibri"/>
                        </a:rPr>
                        <a:t>horas de carga</a:t>
                      </a:r>
                      <a:endParaRPr lang="en-US" sz="1200" b="1" i="0" u="none" strike="noStrike" dirty="0">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50777075"/>
                  </a:ext>
                </a:extLst>
              </a:tr>
              <a:tr h="406779">
                <a:tc>
                  <a:txBody>
                    <a:bodyPr/>
                    <a:lstStyle/>
                    <a:p>
                      <a:pPr algn="ctr" fontAlgn="ctr"/>
                      <a:r>
                        <a:rPr lang="es-ES" sz="1400" b="0" i="0" strike="noStrike" cap="none" spc="0" baseline="0">
                          <a:solidFill>
                            <a:srgbClr val="000000"/>
                          </a:solidFill>
                          <a:effectLst/>
                          <a:latin typeface="Calibri"/>
                          <a:ea typeface="Calibri"/>
                          <a:cs typeface="Calibri"/>
                        </a:rPr>
                        <a:t>T380AMR</a:t>
                      </a:r>
                      <a:endParaRPr lang="en-US" sz="1400" b="1"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4,6 kWh (180 Ah)</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47,2 kg</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5,0 (horas)</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24VDC 650W 100/240VAC</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6,8 (horas)</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44 min</a:t>
                      </a:r>
                      <a:endParaRPr lang="en-US" sz="14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577962637"/>
                  </a:ext>
                </a:extLst>
              </a:tr>
              <a:tr h="406779">
                <a:tc>
                  <a:txBody>
                    <a:bodyPr/>
                    <a:lstStyle/>
                    <a:p>
                      <a:pPr algn="ctr" fontAlgn="ctr"/>
                      <a:r>
                        <a:rPr lang="es-ES" sz="1400" b="0" i="0" strike="noStrike" cap="none" spc="0" baseline="0">
                          <a:solidFill>
                            <a:srgbClr val="000000"/>
                          </a:solidFill>
                          <a:effectLst/>
                          <a:latin typeface="Calibri"/>
                          <a:ea typeface="Calibri"/>
                          <a:cs typeface="Calibri"/>
                        </a:rPr>
                        <a:t>T7AMR</a:t>
                      </a:r>
                      <a:endParaRPr lang="en-US" sz="1400" b="1"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dirty="0">
                          <a:solidFill>
                            <a:srgbClr val="000000"/>
                          </a:solidFill>
                          <a:effectLst/>
                          <a:latin typeface="Calibri"/>
                          <a:ea typeface="Calibri"/>
                          <a:cs typeface="Calibri"/>
                        </a:rPr>
                        <a:t>9,2 </a:t>
                      </a:r>
                      <a:r>
                        <a:rPr lang="es-ES" sz="1400" b="0" i="0" strike="noStrike" cap="none" spc="0" baseline="0" dirty="0" err="1">
                          <a:solidFill>
                            <a:srgbClr val="000000"/>
                          </a:solidFill>
                          <a:effectLst/>
                          <a:latin typeface="Calibri"/>
                          <a:ea typeface="Calibri"/>
                          <a:cs typeface="Calibri"/>
                        </a:rPr>
                        <a:t>kWh</a:t>
                      </a:r>
                      <a:r>
                        <a:rPr lang="es-ES" sz="1400" b="0" i="0" strike="noStrike" cap="none" spc="0" baseline="0" dirty="0">
                          <a:solidFill>
                            <a:srgbClr val="000000"/>
                          </a:solidFill>
                          <a:effectLst/>
                          <a:latin typeface="Calibri"/>
                          <a:ea typeface="Calibri"/>
                          <a:cs typeface="Calibri"/>
                        </a:rPr>
                        <a:t> (360 Ah)</a:t>
                      </a:r>
                      <a:endParaRPr lang="en-US" sz="14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87,5 kg</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6,5 (horas)</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24VDC 1000W 100/240VAC</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8,6 (horas)</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48 min</a:t>
                      </a:r>
                      <a:endParaRPr lang="en-US" sz="14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45573189"/>
                  </a:ext>
                </a:extLst>
              </a:tr>
              <a:tr h="406779">
                <a:tc>
                  <a:txBody>
                    <a:bodyPr/>
                    <a:lstStyle/>
                    <a:p>
                      <a:pPr algn="ctr" fontAlgn="ctr"/>
                      <a:r>
                        <a:rPr lang="es-ES" sz="1400" b="0" i="0" strike="noStrike" cap="none" spc="0" baseline="0">
                          <a:solidFill>
                            <a:srgbClr val="000000"/>
                          </a:solidFill>
                          <a:effectLst/>
                          <a:latin typeface="Calibri"/>
                          <a:ea typeface="Calibri"/>
                          <a:cs typeface="Calibri"/>
                        </a:rPr>
                        <a:t>T16AMR</a:t>
                      </a:r>
                      <a:endParaRPr lang="en-US" sz="1400" b="1"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11,5 kWh (320 Ah)</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74,8 kg</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a:solidFill>
                            <a:srgbClr val="000000"/>
                          </a:solidFill>
                          <a:effectLst/>
                          <a:latin typeface="Calibri"/>
                          <a:ea typeface="Calibri"/>
                          <a:cs typeface="Calibri"/>
                        </a:rPr>
                        <a:t>5,4 (horas)</a:t>
                      </a:r>
                      <a:endParaRPr lang="en-US" sz="1400" b="0" i="0" u="none" strike="noStrike">
                        <a:solidFill>
                          <a:schemeClr val="tx1"/>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dirty="0">
                          <a:solidFill>
                            <a:srgbClr val="000000"/>
                          </a:solidFill>
                          <a:effectLst/>
                          <a:latin typeface="Calibri"/>
                          <a:ea typeface="Calibri"/>
                          <a:cs typeface="Calibri"/>
                        </a:rPr>
                        <a:t>36VDC 1200W 100-240VAC</a:t>
                      </a:r>
                      <a:endParaRPr lang="en-US" sz="1400" b="0" i="0" u="none" strike="noStrike" dirty="0">
                        <a:solidFill>
                          <a:srgbClr val="000000"/>
                        </a:solidFill>
                        <a:effectLst/>
                        <a:latin typeface="Calibri" panose="020F0502020204030204" pitchFamily="34" charset="0"/>
                      </a:endParaRPr>
                    </a:p>
                  </a:txBody>
                  <a:tcPr marL="45720" marR="45720" anchor="ctr">
                    <a:solidFill>
                      <a:srgbClr val="CBCBCB"/>
                    </a:solidFill>
                  </a:tcPr>
                </a:tc>
                <a:tc>
                  <a:txBody>
                    <a:bodyPr/>
                    <a:lstStyle/>
                    <a:p>
                      <a:pPr algn="ctr" fontAlgn="ctr"/>
                      <a:r>
                        <a:rPr lang="es-ES" sz="1400" b="0" i="0" strike="noStrike" cap="none" spc="0" baseline="0">
                          <a:solidFill>
                            <a:srgbClr val="000000"/>
                          </a:solidFill>
                          <a:effectLst/>
                          <a:latin typeface="Calibri"/>
                          <a:ea typeface="Calibri"/>
                          <a:cs typeface="Calibri"/>
                        </a:rPr>
                        <a:t>9,5 (horas)</a:t>
                      </a:r>
                      <a:endParaRPr lang="en-US" sz="1400" b="0" i="0" u="none" strike="noStrike">
                        <a:solidFill>
                          <a:srgbClr val="000000"/>
                        </a:solidFill>
                        <a:effectLst/>
                        <a:latin typeface="Calibri" panose="020F0502020204030204" pitchFamily="34" charset="0"/>
                      </a:endParaRPr>
                    </a:p>
                  </a:txBody>
                  <a:tcPr marL="45720" marR="45720" anchor="ctr"/>
                </a:tc>
                <a:tc>
                  <a:txBody>
                    <a:bodyPr/>
                    <a:lstStyle/>
                    <a:p>
                      <a:pPr algn="ctr" fontAlgn="ctr"/>
                      <a:r>
                        <a:rPr lang="es-ES" sz="1400" b="0" i="0" strike="noStrike" cap="none" spc="0" baseline="0" dirty="0">
                          <a:solidFill>
                            <a:srgbClr val="000000"/>
                          </a:solidFill>
                          <a:effectLst/>
                          <a:latin typeface="Calibri"/>
                          <a:ea typeface="Calibri"/>
                          <a:cs typeface="Calibri"/>
                        </a:rPr>
                        <a:t>36 min</a:t>
                      </a:r>
                      <a:endParaRPr lang="en-US" sz="14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842073539"/>
                  </a:ext>
                </a:extLst>
              </a:tr>
            </a:tbl>
          </a:graphicData>
        </a:graphic>
      </p:graphicFrame>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A49919F-348D-4C56-BF97-C2C3943F442F}"/>
              </a:ext>
            </a:extLst>
          </p:cNvPr>
          <p:cNvSpPr txBox="1"/>
          <p:nvPr/>
        </p:nvSpPr>
        <p:spPr>
          <a:xfrm>
            <a:off x="3075316" y="134982"/>
            <a:ext cx="3134393" cy="369418"/>
          </a:xfrm>
          <a:prstGeom prst="rect">
            <a:avLst/>
          </a:prstGeom>
          <a:noFill/>
        </p:spPr>
        <p:txBody>
          <a:bodyPr wrap="none" rtlCol="0">
            <a:spAutoFit/>
          </a:bodyPr>
          <a:lstStyle/>
          <a:p>
            <a:r>
              <a:rPr lang="es-ES" sz="1800" b="0" i="0" strike="noStrike" cap="none" spc="0" baseline="0">
                <a:solidFill>
                  <a:srgbClr val="FF0000"/>
                </a:solidFill>
                <a:effectLst/>
                <a:latin typeface="Calibri"/>
                <a:ea typeface="Calibri"/>
                <a:cs typeface="Calibri"/>
              </a:rPr>
              <a:t>EQUIPO DE PROYECTO REDDY K</a:t>
            </a:r>
            <a:endParaRPr lang="en-US">
              <a:solidFill>
                <a:srgbClr val="FF0000"/>
              </a:solidFill>
            </a:endParaRPr>
          </a:p>
        </p:txBody>
      </p:sp>
    </p:spTree>
    <p:extLst>
      <p:ext uri="{BB962C8B-B14F-4D97-AF65-F5344CB8AC3E}">
        <p14:creationId xmlns:p14="http://schemas.microsoft.com/office/powerpoint/2010/main" val="6343168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788B06C-6A7E-412B-9892-30268DCE9D28}"/>
              </a:ext>
            </a:extLst>
          </p:cNvPr>
          <p:cNvGraphicFramePr>
            <a:graphicFrameLocks noGrp="1"/>
          </p:cNvGraphicFramePr>
          <p:nvPr>
            <p:ph idx="1"/>
            <p:extLst>
              <p:ext uri="{D42A27DB-BD31-4B8C-83A1-F6EECF244321}">
                <p14:modId xmlns:p14="http://schemas.microsoft.com/office/powerpoint/2010/main" val="3736845788"/>
              </p:ext>
            </p:extLst>
          </p:nvPr>
        </p:nvGraphicFramePr>
        <p:xfrm>
          <a:off x="228599" y="2517238"/>
          <a:ext cx="8686801" cy="4040992"/>
        </p:xfrm>
        <a:graphic>
          <a:graphicData uri="http://schemas.openxmlformats.org/drawingml/2006/table">
            <a:tbl>
              <a:tblPr firstRow="1" bandRow="1">
                <a:tableStyleId>{5C22544A-7EE6-4342-B048-85BDC9FD1C3A}</a:tableStyleId>
              </a:tblPr>
              <a:tblGrid>
                <a:gridCol w="157528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777974734"/>
                    </a:ext>
                  </a:extLst>
                </a:gridCol>
                <a:gridCol w="2370507">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769843843"/>
                    </a:ext>
                  </a:extLst>
                </a:gridCol>
                <a:gridCol w="2135524">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041111688"/>
                    </a:ext>
                  </a:extLst>
                </a:gridCol>
                <a:gridCol w="2605490">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417292798"/>
                    </a:ext>
                  </a:extLst>
                </a:gridCol>
              </a:tblGrid>
              <a:tr h="245379">
                <a:tc>
                  <a:txBody>
                    <a:bodyPr/>
                    <a:lstStyle/>
                    <a:p>
                      <a:pPr algn="ctr"/>
                      <a:r>
                        <a:rPr lang="es-ES" sz="1400" b="1" i="0" strike="noStrike" cap="none" spc="0" baseline="0">
                          <a:solidFill>
                            <a:srgbClr val="FFFFFF"/>
                          </a:solidFill>
                          <a:effectLst/>
                          <a:latin typeface="Calibri"/>
                          <a:ea typeface="Calibri"/>
                          <a:cs typeface="Calibri"/>
                        </a:rPr>
                        <a:t>Categoría</a:t>
                      </a:r>
                    </a:p>
                  </a:txBody>
                  <a:tcPr marL="86115" marR="86115" marT="43058" marB="43058"/>
                </a:tc>
                <a:tc>
                  <a:txBody>
                    <a:bodyPr/>
                    <a:lstStyle/>
                    <a:p>
                      <a:pPr algn="ctr"/>
                      <a:r>
                        <a:rPr lang="es-ES" sz="1400" b="1" i="0" strike="noStrike" cap="none" spc="0" baseline="0">
                          <a:solidFill>
                            <a:srgbClr val="FFFFFF"/>
                          </a:solidFill>
                          <a:effectLst/>
                          <a:latin typeface="Calibri"/>
                          <a:ea typeface="Calibri"/>
                          <a:cs typeface="Calibri"/>
                        </a:rPr>
                        <a:t>Tennant</a:t>
                      </a:r>
                    </a:p>
                  </a:txBody>
                  <a:tcPr marL="86115" marR="86115" marT="43058" marB="43058"/>
                </a:tc>
                <a:tc>
                  <a:txBody>
                    <a:bodyPr/>
                    <a:lstStyle/>
                    <a:p>
                      <a:pPr algn="ctr"/>
                      <a:r>
                        <a:rPr lang="es-ES" sz="1400" b="1" i="0" strike="noStrike" cap="none" spc="0" baseline="0">
                          <a:solidFill>
                            <a:srgbClr val="FFFFFF"/>
                          </a:solidFill>
                          <a:effectLst/>
                          <a:latin typeface="Calibri"/>
                          <a:ea typeface="Calibri"/>
                          <a:cs typeface="Calibri"/>
                        </a:rPr>
                        <a:t>Tercero</a:t>
                      </a:r>
                    </a:p>
                  </a:txBody>
                  <a:tcPr marL="86115" marR="86115" marT="43058" marB="43058"/>
                </a:tc>
                <a:tc>
                  <a:txBody>
                    <a:bodyPr/>
                    <a:lstStyle/>
                    <a:p>
                      <a:pPr algn="ctr"/>
                      <a:r>
                        <a:rPr lang="es-ES" sz="1400" b="1" i="0" strike="noStrike" cap="none" spc="0" baseline="0">
                          <a:solidFill>
                            <a:srgbClr val="FFFFFF"/>
                          </a:solidFill>
                          <a:effectLst/>
                          <a:latin typeface="Calibri"/>
                          <a:ea typeface="Calibri"/>
                          <a:cs typeface="Calibri"/>
                        </a:rPr>
                        <a:t>Ventajas de Tennant</a:t>
                      </a:r>
                    </a:p>
                  </a:txBody>
                  <a:tcPr marL="86115" marR="86115" marT="43058" marB="43058"/>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163802125"/>
                  </a:ext>
                </a:extLst>
              </a:tr>
              <a:tr h="602806">
                <a:tc>
                  <a:txBody>
                    <a:bodyPr/>
                    <a:lstStyle/>
                    <a:p>
                      <a:pPr algn="ctr"/>
                      <a:r>
                        <a:rPr lang="es-ES" sz="1300" b="1" i="0" strike="noStrike" cap="none" spc="0" baseline="0">
                          <a:solidFill>
                            <a:srgbClr val="595959"/>
                          </a:solidFill>
                          <a:effectLst/>
                          <a:latin typeface="Calibri"/>
                          <a:ea typeface="Calibri"/>
                          <a:cs typeface="Calibri"/>
                        </a:rPr>
                        <a:t>Diseño</a:t>
                      </a:r>
                    </a:p>
                  </a:txBody>
                  <a:tcPr marL="86115" marR="86115" marT="43058" marB="43058" anchor="ctr"/>
                </a:tc>
                <a:tc>
                  <a:txBody>
                    <a:bodyPr/>
                    <a:lstStyle/>
                    <a:p>
                      <a:pPr marL="171450" indent="-171450">
                        <a:buFont typeface="Arial" pitchFamily="34" charset="0"/>
                        <a:buChar char="•"/>
                      </a:pPr>
                      <a:r>
                        <a:rPr lang="es-ES" sz="1000" b="0" i="0" strike="noStrike" cap="none" spc="0" baseline="0" dirty="0" err="1">
                          <a:solidFill>
                            <a:srgbClr val="595959"/>
                          </a:solidFill>
                          <a:effectLst/>
                          <a:latin typeface="Calibri"/>
                          <a:ea typeface="Calibri"/>
                          <a:cs typeface="Calibri"/>
                        </a:rPr>
                        <a:t>BMS</a:t>
                      </a:r>
                      <a:r>
                        <a:rPr lang="es-ES" sz="1000" b="0" i="0" strike="noStrike" cap="none" spc="0" baseline="0" dirty="0">
                          <a:solidFill>
                            <a:srgbClr val="595959"/>
                          </a:solidFill>
                          <a:effectLst/>
                          <a:latin typeface="Calibri"/>
                          <a:ea typeface="Calibri"/>
                          <a:cs typeface="Calibri"/>
                        </a:rPr>
                        <a:t> inteligente integrado</a:t>
                      </a:r>
                    </a:p>
                    <a:p>
                      <a:pPr marL="171450" indent="-171450">
                        <a:buFont typeface="Arial" pitchFamily="34" charset="0"/>
                        <a:buChar char="•"/>
                      </a:pPr>
                      <a:r>
                        <a:rPr lang="es-ES" sz="1000" b="0" i="0" strike="noStrike" cap="none" spc="0" baseline="0" dirty="0">
                          <a:solidFill>
                            <a:srgbClr val="595959"/>
                          </a:solidFill>
                          <a:effectLst/>
                          <a:latin typeface="Calibri"/>
                          <a:ea typeface="Calibri"/>
                          <a:cs typeface="Calibri"/>
                        </a:rPr>
                        <a:t>Diseño modular para maximizar el espacio en el compartimento de las baterías</a:t>
                      </a:r>
                    </a:p>
                  </a:txBody>
                  <a:tcPr marL="86115" marR="86115" marT="43058" marB="43058" anchor="ctr"/>
                </a:tc>
                <a:tc>
                  <a:txBody>
                    <a:bodyPr/>
                    <a:lstStyle/>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BMS no integrado conduce a un rendimiento inferior</a:t>
                      </a:r>
                    </a:p>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Diseño limitado y disponible en el mercado</a:t>
                      </a:r>
                    </a:p>
                  </a:txBody>
                  <a:tcPr marL="86115" marR="86115" marT="43058" marB="43058" anchor="ctr"/>
                </a:tc>
                <a:tc>
                  <a:txBody>
                    <a:bodyPr/>
                    <a:lstStyle/>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Maximiza el espacio disponible proporcionando más tiempo de funcionamiento</a:t>
                      </a:r>
                    </a:p>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Rendimiento y eficiencia optimizados</a:t>
                      </a: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671294395"/>
                  </a:ext>
                </a:extLst>
              </a:tr>
              <a:tr h="503873">
                <a:tc>
                  <a:txBody>
                    <a:bodyPr/>
                    <a:lstStyle/>
                    <a:p>
                      <a:pPr algn="ctr"/>
                      <a:r>
                        <a:rPr lang="es-ES" sz="1300" b="1" i="0" strike="noStrike" cap="none" spc="0" baseline="0">
                          <a:solidFill>
                            <a:srgbClr val="595959"/>
                          </a:solidFill>
                          <a:effectLst/>
                          <a:latin typeface="Calibri"/>
                          <a:ea typeface="Calibri"/>
                          <a:cs typeface="Calibri"/>
                        </a:rPr>
                        <a:t>Indicador de nivel de carga de la batería (BDI)</a:t>
                      </a:r>
                    </a:p>
                  </a:txBody>
                  <a:tcPr marL="86115" marR="86115" marT="43058" marB="43058" anchor="ctr"/>
                </a:tc>
                <a:tc>
                  <a:txBody>
                    <a:bodyPr/>
                    <a:lstStyle/>
                    <a:p>
                      <a:pPr marL="173038" indent="-173038">
                        <a:buFont typeface="Arial" pitchFamily="34" charset="0"/>
                        <a:buChar char="•"/>
                      </a:pPr>
                      <a:r>
                        <a:rPr lang="es-ES" sz="1000" b="0" i="0" strike="noStrike" cap="none" spc="0" baseline="0" dirty="0">
                          <a:solidFill>
                            <a:srgbClr val="595959"/>
                          </a:solidFill>
                          <a:effectLst/>
                          <a:latin typeface="Calibri"/>
                          <a:ea typeface="Calibri"/>
                          <a:cs typeface="Calibri"/>
                        </a:rPr>
                        <a:t>Integrado con </a:t>
                      </a:r>
                      <a:r>
                        <a:rPr lang="es-ES" sz="1000" b="0" i="0" strike="noStrike" cap="none" spc="0" baseline="0" dirty="0" err="1">
                          <a:solidFill>
                            <a:srgbClr val="595959"/>
                          </a:solidFill>
                          <a:effectLst/>
                          <a:latin typeface="Calibri"/>
                          <a:ea typeface="Calibri"/>
                          <a:cs typeface="Calibri"/>
                        </a:rPr>
                        <a:t>BDI</a:t>
                      </a:r>
                      <a:endParaRPr lang="es-ES" sz="1000" b="0" i="0" strike="noStrike" cap="none" spc="0" baseline="0" dirty="0">
                        <a:solidFill>
                          <a:srgbClr val="595959"/>
                        </a:solidFill>
                        <a:effectLst/>
                        <a:latin typeface="Calibri"/>
                        <a:ea typeface="Calibri"/>
                        <a:cs typeface="Calibri"/>
                      </a:endParaRPr>
                    </a:p>
                  </a:txBody>
                  <a:tcPr marL="86115" marR="86115" marT="43058" marB="43058" anchor="ctr"/>
                </a:tc>
                <a:tc>
                  <a:txBody>
                    <a:bodyPr/>
                    <a:lstStyle/>
                    <a:p>
                      <a:pPr marL="173038" indent="-173038">
                        <a:buFont typeface="Arial" pitchFamily="34" charset="0"/>
                        <a:buChar char="•"/>
                      </a:pPr>
                      <a:r>
                        <a:rPr lang="es-ES" sz="1000" b="0" i="0" strike="noStrike" cap="none" spc="0" baseline="0" dirty="0">
                          <a:solidFill>
                            <a:srgbClr val="595959"/>
                          </a:solidFill>
                          <a:effectLst/>
                          <a:latin typeface="Calibri"/>
                          <a:ea typeface="Calibri"/>
                          <a:cs typeface="Calibri"/>
                        </a:rPr>
                        <a:t>No integrado en la máquina</a:t>
                      </a:r>
                    </a:p>
                    <a:p>
                      <a:pPr marL="173038" indent="-173038">
                        <a:buFont typeface="Arial" pitchFamily="34" charset="0"/>
                        <a:buChar char="•"/>
                      </a:pPr>
                      <a:r>
                        <a:rPr lang="es-ES" sz="1000" b="0" i="0" strike="noStrike" cap="none" spc="0" baseline="0" dirty="0" err="1">
                          <a:solidFill>
                            <a:srgbClr val="595959"/>
                          </a:solidFill>
                          <a:effectLst/>
                          <a:latin typeface="Calibri"/>
                          <a:ea typeface="Calibri"/>
                          <a:cs typeface="Calibri"/>
                        </a:rPr>
                        <a:t>BDI</a:t>
                      </a:r>
                      <a:r>
                        <a:rPr lang="es-ES" sz="1000" b="0" i="0" strike="noStrike" cap="none" spc="0" baseline="0" dirty="0">
                          <a:solidFill>
                            <a:srgbClr val="595959"/>
                          </a:solidFill>
                          <a:effectLst/>
                          <a:latin typeface="Calibri"/>
                          <a:ea typeface="Calibri"/>
                          <a:cs typeface="Calibri"/>
                        </a:rPr>
                        <a:t> ubicado en la batería</a:t>
                      </a:r>
                    </a:p>
                  </a:txBody>
                  <a:tcPr marL="86115" marR="86115" marT="43058" marB="43058" anchor="ctr"/>
                </a:tc>
                <a:tc>
                  <a:txBody>
                    <a:bodyPr/>
                    <a:lstStyle/>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Fácil de ver el nivel de carga</a:t>
                      </a:r>
                    </a:p>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Advertencias claramente visibles</a:t>
                      </a:r>
                      <a:endParaRPr lang="en-US" sz="1000">
                        <a:solidFill>
                          <a:schemeClr val="tx1">
                            <a:lumMod val="65000"/>
                            <a:lumOff val="35000"/>
                          </a:schemeClr>
                        </a:solidFill>
                      </a:endParaRP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848809295"/>
                  </a:ext>
                </a:extLst>
              </a:tr>
              <a:tr h="584112">
                <a:tc>
                  <a:txBody>
                    <a:bodyPr/>
                    <a:lstStyle/>
                    <a:p>
                      <a:pPr algn="ctr"/>
                      <a:r>
                        <a:rPr lang="es-ES" sz="1300" b="1" i="0" strike="noStrike" cap="none" spc="0" baseline="0" dirty="0" smtClean="0">
                          <a:solidFill>
                            <a:srgbClr val="595959"/>
                          </a:solidFill>
                          <a:effectLst/>
                          <a:latin typeface="+mn-lt"/>
                          <a:ea typeface="+mn-ea"/>
                          <a:cs typeface="Calibri"/>
                        </a:rPr>
                        <a:t>Cabezal de fregado</a:t>
                      </a:r>
                      <a:endParaRPr lang="es-ES" sz="1300" b="1" i="0" strike="noStrike" cap="none" spc="0" baseline="0" dirty="0">
                        <a:solidFill>
                          <a:srgbClr val="595959"/>
                        </a:solidFill>
                        <a:effectLst/>
                        <a:latin typeface="+mn-lt"/>
                        <a:ea typeface="+mn-ea"/>
                        <a:cs typeface="Calibri"/>
                      </a:endParaRPr>
                    </a:p>
                  </a:txBody>
                  <a:tcPr marL="86115" marR="86115" marT="43058" marB="43058" anchor="ctr"/>
                </a:tc>
                <a:tc>
                  <a:txBody>
                    <a:bodyPr/>
                    <a:lstStyle/>
                    <a:p>
                      <a:pPr marL="173038" indent="-173038">
                        <a:buFont typeface="Arial" pitchFamily="34" charset="0"/>
                        <a:buChar char="•"/>
                      </a:pPr>
                      <a:r>
                        <a:rPr lang="es-ES" sz="1000" b="0" i="0" strike="noStrike" cap="none" spc="0" baseline="0" dirty="0">
                          <a:solidFill>
                            <a:srgbClr val="595959"/>
                          </a:solidFill>
                          <a:effectLst/>
                          <a:latin typeface="Calibri"/>
                          <a:ea typeface="Calibri"/>
                          <a:cs typeface="Calibri"/>
                        </a:rPr>
                        <a:t>Se para cuando se descarga al 95 %</a:t>
                      </a:r>
                    </a:p>
                  </a:txBody>
                  <a:tcPr marL="86115" marR="86115" marT="43058" marB="43058" anchor="ctr"/>
                </a:tc>
                <a:tc>
                  <a:txBody>
                    <a:bodyPr/>
                    <a:lstStyle/>
                    <a:p>
                      <a:pPr marL="173038" indent="-173038">
                        <a:buFont typeface="Arial" pitchFamily="34" charset="0"/>
                        <a:buChar char="•"/>
                      </a:pPr>
                      <a:r>
                        <a:rPr lang="es-ES" sz="1000" b="0" i="0" strike="noStrike" cap="none" spc="0" baseline="0" dirty="0">
                          <a:solidFill>
                            <a:srgbClr val="595959"/>
                          </a:solidFill>
                          <a:effectLst/>
                          <a:latin typeface="Calibri"/>
                          <a:ea typeface="Calibri"/>
                          <a:cs typeface="Calibri"/>
                        </a:rPr>
                        <a:t>Se apaga cuando se descarga al 100 %</a:t>
                      </a:r>
                    </a:p>
                  </a:txBody>
                  <a:tcPr marL="86115" marR="86115" marT="43058" marB="43058" anchor="ctr"/>
                </a:tc>
                <a:tc>
                  <a:txBody>
                    <a:bodyPr/>
                    <a:lstStyle/>
                    <a:p>
                      <a:pPr marL="173038" marR="0" lvl="0" indent="-173038" algn="l" defTabSz="914400" rtl="0" eaLnBrk="1" fontAlgn="auto" latinLnBrk="0" hangingPunct="1">
                        <a:lnSpc>
                          <a:spcPct val="100000"/>
                        </a:lnSpc>
                        <a:spcBef>
                          <a:spcPct val="0"/>
                        </a:spcBef>
                        <a:spcAft>
                          <a:spcPct val="0"/>
                        </a:spcAft>
                        <a:buClrTx/>
                        <a:buSzTx/>
                        <a:buFont typeface="Arial" pitchFamily="34" charset="0"/>
                        <a:buChar char="•"/>
                        <a:defRPr/>
                      </a:pPr>
                      <a:r>
                        <a:rPr lang="es-ES" sz="1000" b="0" i="0" strike="noStrike" cap="none" spc="0" baseline="0">
                          <a:solidFill>
                            <a:srgbClr val="595959"/>
                          </a:solidFill>
                          <a:effectLst/>
                          <a:latin typeface="Calibri"/>
                          <a:ea typeface="Calibri"/>
                          <a:cs typeface="Calibri"/>
                        </a:rPr>
                        <a:t>Proporciona tiempo para llegar a la zona de carga</a:t>
                      </a:r>
                    </a:p>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Reduce la posibilidad de quedarse sin batería</a:t>
                      </a: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924497099"/>
                  </a:ext>
                </a:extLst>
              </a:tr>
              <a:tr h="487986">
                <a:tc>
                  <a:txBody>
                    <a:bodyPr/>
                    <a:lstStyle/>
                    <a:p>
                      <a:pPr algn="ctr"/>
                      <a:r>
                        <a:rPr lang="es-ES" sz="1300" b="1" i="0" strike="noStrike" cap="none" spc="0" baseline="0">
                          <a:solidFill>
                            <a:srgbClr val="595959"/>
                          </a:solidFill>
                          <a:effectLst/>
                          <a:latin typeface="Calibri"/>
                          <a:ea typeface="Calibri"/>
                          <a:cs typeface="Calibri"/>
                        </a:rPr>
                        <a:t>Arranque de la batería</a:t>
                      </a:r>
                    </a:p>
                  </a:txBody>
                  <a:tcPr marL="86115" marR="86115" marT="43058" marB="43058" anchor="ctr"/>
                </a:tc>
                <a:tc>
                  <a:txBody>
                    <a:bodyPr/>
                    <a:lstStyle/>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La batería se enciende con el interruptor de encendido de la máquina</a:t>
                      </a:r>
                    </a:p>
                  </a:txBody>
                  <a:tcPr marL="86115" marR="86115" marT="43058" marB="43058" anchor="ctr"/>
                </a:tc>
                <a:tc>
                  <a:txBody>
                    <a:bodyPr/>
                    <a:lstStyle/>
                    <a:p>
                      <a:pPr marL="173038" indent="-173038">
                        <a:buFont typeface="Arial" pitchFamily="34" charset="0"/>
                        <a:buChar char="•"/>
                      </a:pPr>
                      <a:r>
                        <a:rPr lang="es-ES" sz="1000" b="0" i="0" strike="noStrike" cap="none" spc="0" baseline="0" dirty="0">
                          <a:solidFill>
                            <a:srgbClr val="595959"/>
                          </a:solidFill>
                          <a:effectLst/>
                          <a:latin typeface="Calibri"/>
                          <a:ea typeface="Calibri"/>
                          <a:cs typeface="Calibri"/>
                        </a:rPr>
                        <a:t>Pulse el botón de la batería antes de introducirla en la máquina</a:t>
                      </a:r>
                    </a:p>
                  </a:txBody>
                  <a:tcPr marL="86115" marR="86115" marT="43058" marB="43058" anchor="ctr"/>
                </a:tc>
                <a:tc>
                  <a:txBody>
                    <a:bodyPr/>
                    <a:lstStyle/>
                    <a:p>
                      <a:pPr marL="173038" indent="-173038">
                        <a:buFont typeface="Arial" pitchFamily="34" charset="0"/>
                        <a:buChar char="•"/>
                      </a:pPr>
                      <a:r>
                        <a:rPr lang="es-ES" sz="1000" b="0" i="0" strike="noStrike" cap="none" spc="0" baseline="0" dirty="0">
                          <a:solidFill>
                            <a:srgbClr val="595959"/>
                          </a:solidFill>
                          <a:effectLst/>
                          <a:latin typeface="Calibri"/>
                          <a:ea typeface="Calibri"/>
                          <a:cs typeface="Calibri"/>
                        </a:rPr>
                        <a:t>No se requieren pasos adicionales ni formación</a:t>
                      </a: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91712724"/>
                  </a:ext>
                </a:extLst>
              </a:tr>
              <a:tr h="430576">
                <a:tc>
                  <a:txBody>
                    <a:bodyPr/>
                    <a:lstStyle/>
                    <a:p>
                      <a:pPr algn="ctr"/>
                      <a:r>
                        <a:rPr lang="es-ES" sz="1300" b="1" i="0" strike="noStrike" cap="none" spc="0" baseline="0">
                          <a:solidFill>
                            <a:srgbClr val="595959"/>
                          </a:solidFill>
                          <a:effectLst/>
                          <a:latin typeface="Calibri"/>
                          <a:ea typeface="Calibri"/>
                          <a:cs typeface="Calibri"/>
                        </a:rPr>
                        <a:t>Comunicaciones</a:t>
                      </a:r>
                    </a:p>
                  </a:txBody>
                  <a:tcPr marL="86115" marR="86115" marT="43058" marB="43058" anchor="ctr"/>
                </a:tc>
                <a:tc>
                  <a:txBody>
                    <a:bodyPr/>
                    <a:lstStyle/>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Comunicación constante entre la batería y la máquina</a:t>
                      </a:r>
                    </a:p>
                  </a:txBody>
                  <a:tcPr marL="86115" marR="86115" marT="43058" marB="43058" anchor="ctr"/>
                </a:tc>
                <a:tc>
                  <a:txBody>
                    <a:bodyPr/>
                    <a:lstStyle/>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No hay comunicación entre la máquina y la batería</a:t>
                      </a:r>
                    </a:p>
                  </a:txBody>
                  <a:tcPr marL="86115" marR="86115" marT="43058" marB="43058" anchor="ctr"/>
                </a:tc>
                <a:tc>
                  <a:txBody>
                    <a:bodyPr/>
                    <a:lstStyle/>
                    <a:p>
                      <a:pPr marL="173038" indent="-173038">
                        <a:buFont typeface="Arial" pitchFamily="34" charset="0"/>
                        <a:buChar char="•"/>
                      </a:pPr>
                      <a:r>
                        <a:rPr lang="es-ES" sz="1000" b="0" i="0" strike="noStrike" cap="none" spc="0" baseline="0" dirty="0">
                          <a:solidFill>
                            <a:srgbClr val="595959"/>
                          </a:solidFill>
                          <a:effectLst/>
                          <a:latin typeface="Calibri"/>
                          <a:ea typeface="Calibri"/>
                          <a:cs typeface="Calibri"/>
                        </a:rPr>
                        <a:t>Mantiene el rendimiento de la máquina</a:t>
                      </a: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465192035"/>
                  </a:ext>
                </a:extLst>
              </a:tr>
              <a:tr h="616157">
                <a:tc>
                  <a:txBody>
                    <a:bodyPr/>
                    <a:lstStyle/>
                    <a:p>
                      <a:pPr algn="ctr"/>
                      <a:r>
                        <a:rPr lang="es-ES" sz="1300" b="1" i="0" strike="noStrike" cap="none" spc="0" baseline="0" dirty="0" smtClean="0">
                          <a:solidFill>
                            <a:srgbClr val="595959"/>
                          </a:solidFill>
                          <a:effectLst/>
                          <a:latin typeface="+mn-lt"/>
                          <a:ea typeface="+mn-ea"/>
                          <a:cs typeface="Calibri"/>
                        </a:rPr>
                        <a:t>Respaldo del producto</a:t>
                      </a:r>
                      <a:endParaRPr lang="es-ES" sz="1300" b="1" i="0" strike="noStrike" cap="none" spc="0" baseline="0" dirty="0">
                        <a:solidFill>
                          <a:srgbClr val="595959"/>
                        </a:solidFill>
                        <a:effectLst/>
                        <a:latin typeface="+mn-lt"/>
                        <a:ea typeface="+mn-ea"/>
                        <a:cs typeface="Calibri"/>
                      </a:endParaRPr>
                    </a:p>
                  </a:txBody>
                  <a:tcPr marL="86115" marR="86115" marT="43058" marB="43058" anchor="ctr"/>
                </a:tc>
                <a:tc>
                  <a:txBody>
                    <a:bodyPr/>
                    <a:lstStyle/>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Respaldado por el servicio de Tennant</a:t>
                      </a:r>
                    </a:p>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El servicio de Tennant tiene acceso a los datos de la batería para el diagnóstico</a:t>
                      </a:r>
                      <a:endParaRPr lang="en-US" sz="1000">
                        <a:solidFill>
                          <a:schemeClr val="tx1">
                            <a:lumMod val="65000"/>
                            <a:lumOff val="35000"/>
                          </a:schemeClr>
                        </a:solidFill>
                      </a:endParaRPr>
                    </a:p>
                  </a:txBody>
                  <a:tcPr marL="86115" marR="86115" marT="43058" marB="43058" anchor="ctr"/>
                </a:tc>
                <a:tc>
                  <a:txBody>
                    <a:bodyPr/>
                    <a:lstStyle/>
                    <a:p>
                      <a:pPr marL="173038" indent="-173038">
                        <a:buFont typeface="Arial" pitchFamily="34" charset="0"/>
                        <a:buChar char="•"/>
                      </a:pPr>
                      <a:r>
                        <a:rPr lang="es-ES" sz="1000" b="0" i="0" strike="noStrike" cap="none" spc="0" baseline="0">
                          <a:solidFill>
                            <a:srgbClr val="595959"/>
                          </a:solidFill>
                          <a:effectLst/>
                          <a:latin typeface="Calibri"/>
                          <a:ea typeface="Calibri"/>
                          <a:cs typeface="Calibri"/>
                        </a:rPr>
                        <a:t>Respaldado por el proveedor de la batería</a:t>
                      </a:r>
                    </a:p>
                  </a:txBody>
                  <a:tcPr marL="86115" marR="86115" marT="43058" marB="43058" anchor="ctr"/>
                </a:tc>
                <a:tc>
                  <a:txBody>
                    <a:bodyPr/>
                    <a:lstStyle/>
                    <a:p>
                      <a:pPr marL="173038" indent="-173038">
                        <a:buFont typeface="Arial" pitchFamily="34" charset="0"/>
                        <a:buChar char="•"/>
                      </a:pPr>
                      <a:r>
                        <a:rPr lang="es-ES" sz="1000" b="0" i="0" strike="noStrike" cap="none" spc="0" baseline="0" dirty="0">
                          <a:solidFill>
                            <a:srgbClr val="595959"/>
                          </a:solidFill>
                          <a:effectLst/>
                          <a:latin typeface="Calibri"/>
                          <a:ea typeface="Calibri"/>
                          <a:cs typeface="Calibri"/>
                        </a:rPr>
                        <a:t>Asistencia sin preocupaciones</a:t>
                      </a:r>
                    </a:p>
                    <a:p>
                      <a:pPr marL="173038" marR="0" lvl="0" indent="-173038" algn="l" defTabSz="914400" rtl="0" eaLnBrk="1" fontAlgn="auto" latinLnBrk="0" hangingPunct="1">
                        <a:lnSpc>
                          <a:spcPct val="100000"/>
                        </a:lnSpc>
                        <a:spcBef>
                          <a:spcPct val="0"/>
                        </a:spcBef>
                        <a:spcAft>
                          <a:spcPct val="0"/>
                        </a:spcAft>
                        <a:buClrTx/>
                        <a:buSzTx/>
                        <a:buFont typeface="Arial" pitchFamily="34" charset="0"/>
                        <a:buChar char="•"/>
                        <a:defRPr/>
                      </a:pPr>
                      <a:r>
                        <a:rPr lang="es-ES" sz="1000" b="0" i="0" strike="noStrike" cap="none" spc="0" baseline="0" dirty="0">
                          <a:solidFill>
                            <a:srgbClr val="595959"/>
                          </a:solidFill>
                          <a:effectLst/>
                          <a:latin typeface="Calibri"/>
                          <a:ea typeface="Calibri"/>
                          <a:cs typeface="Calibri"/>
                        </a:rPr>
                        <a:t>Una batería de terceros podría anular la garantía de la máquina</a:t>
                      </a:r>
                    </a:p>
                  </a:txBody>
                  <a:tcPr marL="86115" marR="86115" marT="43058" marB="43058"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811841829"/>
                  </a:ext>
                </a:extLst>
              </a:tr>
            </a:tbl>
          </a:graphicData>
        </a:graphic>
      </p:graphicFrame>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686937B-3D2D-4EE1-B927-D9A5D6AA7F3C}"/>
              </a:ext>
            </a:extLst>
          </p:cNvPr>
          <p:cNvSpPr>
            <a:spLocks noGrp="1"/>
          </p:cNvSpPr>
          <p:nvPr>
            <p:ph type="title"/>
          </p:nvPr>
        </p:nvSpPr>
        <p:spPr>
          <a:xfrm>
            <a:off x="457200" y="986411"/>
            <a:ext cx="9055768" cy="543325"/>
          </a:xfrm>
        </p:spPr>
        <p:txBody>
          <a:bodyPr>
            <a:normAutofit/>
          </a:bodyPr>
          <a:lstStyle/>
          <a:p>
            <a:r>
              <a:rPr lang="es-ES" sz="2000" b="0" i="0" strike="noStrike" cap="none" spc="0" baseline="0" dirty="0">
                <a:solidFill>
                  <a:srgbClr val="FFFFFF"/>
                </a:solidFill>
                <a:effectLst/>
                <a:latin typeface="Arial"/>
                <a:ea typeface="Arial"/>
                <a:cs typeface="Arial"/>
              </a:rPr>
              <a:t>Las baterías de iones de litio de </a:t>
            </a:r>
            <a:r>
              <a:rPr lang="es-ES" sz="2000" b="0" i="0" strike="noStrike" cap="none" spc="0" baseline="0" dirty="0" err="1">
                <a:solidFill>
                  <a:srgbClr val="FFFFFF"/>
                </a:solidFill>
                <a:effectLst/>
                <a:latin typeface="Arial"/>
                <a:ea typeface="Arial"/>
                <a:cs typeface="Arial"/>
              </a:rPr>
              <a:t>Tennant</a:t>
            </a:r>
            <a:r>
              <a:rPr lang="es-ES" sz="2000" b="0" i="0" strike="noStrike" cap="none" spc="0" baseline="0" dirty="0">
                <a:solidFill>
                  <a:srgbClr val="FFFFFF"/>
                </a:solidFill>
                <a:effectLst/>
                <a:latin typeface="Arial"/>
                <a:ea typeface="Arial"/>
                <a:cs typeface="Arial"/>
              </a:rPr>
              <a:t> frente a la oferta de terceros</a:t>
            </a:r>
          </a:p>
        </p:txBody>
      </p:sp>
      <p:sp>
        <p:nvSpPr>
          <p:cNvPr id="2" name="TextBox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3E5741F-DCE0-4956-BA2D-8ABA17D59E2F}"/>
              </a:ext>
            </a:extLst>
          </p:cNvPr>
          <p:cNvSpPr txBox="1"/>
          <p:nvPr/>
        </p:nvSpPr>
        <p:spPr>
          <a:xfrm>
            <a:off x="457200" y="1541276"/>
            <a:ext cx="8686800" cy="822960"/>
          </a:xfrm>
          <a:prstGeom prst="rect">
            <a:avLst/>
          </a:prstGeom>
          <a:noFill/>
        </p:spPr>
        <p:txBody>
          <a:bodyPr wrap="square" rtlCol="0">
            <a:spAutoFit/>
          </a:bodyPr>
          <a:lstStyle/>
          <a:p>
            <a:r>
              <a:rPr lang="es-ES" sz="1600" b="1" i="0" strike="noStrike" cap="none" spc="0" baseline="0" dirty="0">
                <a:solidFill>
                  <a:srgbClr val="009AC7"/>
                </a:solidFill>
                <a:effectLst/>
                <a:latin typeface="Calibri"/>
                <a:ea typeface="Calibri"/>
                <a:cs typeface="Calibri"/>
              </a:rPr>
              <a:t>Las baterías de iones de litio de </a:t>
            </a:r>
            <a:r>
              <a:rPr lang="es-ES" sz="1600" b="1" i="0" strike="noStrike" cap="none" spc="0" baseline="0" dirty="0" err="1">
                <a:solidFill>
                  <a:srgbClr val="009AC7"/>
                </a:solidFill>
                <a:effectLst/>
                <a:latin typeface="Calibri"/>
                <a:ea typeface="Calibri"/>
                <a:cs typeface="Calibri"/>
              </a:rPr>
              <a:t>Tennant</a:t>
            </a:r>
            <a:r>
              <a:rPr lang="es-ES" sz="1600" b="1" i="0" strike="noStrike" cap="none" spc="0" baseline="0" dirty="0">
                <a:solidFill>
                  <a:srgbClr val="009AC7"/>
                </a:solidFill>
                <a:effectLst/>
                <a:latin typeface="Calibri"/>
                <a:ea typeface="Calibri"/>
                <a:cs typeface="Calibri"/>
              </a:rPr>
              <a:t> están:</a:t>
            </a:r>
          </a:p>
          <a:p>
            <a:pPr marL="628650" lvl="1" indent="-171450">
              <a:buFont typeface="Arial" pitchFamily="34" charset="0"/>
              <a:buChar char="•"/>
            </a:pPr>
            <a:r>
              <a:rPr lang="es-ES" sz="1600" b="0" i="0" strike="noStrike" cap="none" spc="0" baseline="0" dirty="0">
                <a:solidFill>
                  <a:srgbClr val="595959"/>
                </a:solidFill>
                <a:effectLst/>
                <a:latin typeface="Calibri"/>
                <a:ea typeface="Calibri"/>
                <a:cs typeface="Calibri"/>
              </a:rPr>
              <a:t>totalmente integradas con la máquina</a:t>
            </a:r>
          </a:p>
          <a:p>
            <a:pPr marL="628650" lvl="1" indent="-171450">
              <a:buFont typeface="Arial" pitchFamily="34" charset="0"/>
              <a:buChar char="•"/>
            </a:pPr>
            <a:r>
              <a:rPr lang="es-ES" sz="1600" b="0" i="0" strike="noStrike" cap="none" spc="0" baseline="0" dirty="0">
                <a:solidFill>
                  <a:srgbClr val="595959"/>
                </a:solidFill>
                <a:effectLst/>
                <a:latin typeface="Calibri"/>
                <a:ea typeface="Calibri"/>
                <a:cs typeface="Calibri"/>
              </a:rPr>
              <a:t>Diseñadas y construidas por líderes del sector</a:t>
            </a:r>
          </a:p>
        </p:txBody>
      </p:sp>
    </p:spTree>
    <p:extLst>
      <p:ext uri="{BB962C8B-B14F-4D97-AF65-F5344CB8AC3E}">
        <p14:creationId xmlns:p14="http://schemas.microsoft.com/office/powerpoint/2010/main" val="17122987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4D193E1-D96F-49B3-A0F1-FEA8E71FF608}"/>
              </a:ext>
            </a:extLst>
          </p:cNvPr>
          <p:cNvSpPr>
            <a:spLocks noGrp="1"/>
          </p:cNvSpPr>
          <p:nvPr>
            <p:ph idx="1"/>
          </p:nvPr>
        </p:nvSpPr>
        <p:spPr>
          <a:xfrm>
            <a:off x="457200" y="1604389"/>
            <a:ext cx="8229600" cy="4267200"/>
          </a:xfrm>
        </p:spPr>
        <p:txBody>
          <a:bodyPr>
            <a:normAutofit fontScale="87500"/>
          </a:bodyPr>
          <a:lstStyle/>
          <a:p>
            <a:r>
              <a:rPr lang="es-ES" sz="1800" b="1" i="0" strike="noStrike" cap="none" spc="0" baseline="0" dirty="0">
                <a:solidFill>
                  <a:srgbClr val="009AC7"/>
                </a:solidFill>
                <a:effectLst/>
                <a:latin typeface="Arial"/>
                <a:ea typeface="Arial"/>
                <a:cs typeface="Arial"/>
              </a:rPr>
              <a:t>Sin mantenimiento</a:t>
            </a:r>
          </a:p>
          <a:p>
            <a:pPr marL="517525" lvl="1" indent="-285750">
              <a:buFont typeface="Arial" pitchFamily="34" charset="0"/>
              <a:buChar char="•"/>
            </a:pPr>
            <a:r>
              <a:rPr lang="es-ES" sz="1600" b="0" i="0" strike="noStrike" cap="none" spc="0" baseline="0" dirty="0">
                <a:solidFill>
                  <a:srgbClr val="595959"/>
                </a:solidFill>
                <a:effectLst/>
                <a:latin typeface="Arial"/>
                <a:ea typeface="Arial"/>
                <a:cs typeface="Arial"/>
              </a:rPr>
              <a:t>Sin llenar la batería con agua</a:t>
            </a:r>
          </a:p>
          <a:p>
            <a:pPr marL="517525" lvl="1" indent="-285750">
              <a:buFont typeface="Arial" pitchFamily="34" charset="0"/>
              <a:buChar char="•"/>
            </a:pPr>
            <a:r>
              <a:rPr lang="es-ES" sz="1600" b="0" i="0" strike="noStrike" cap="none" spc="0" baseline="0" dirty="0">
                <a:solidFill>
                  <a:srgbClr val="595959"/>
                </a:solidFill>
                <a:effectLst/>
                <a:latin typeface="Arial"/>
                <a:ea typeface="Arial"/>
                <a:cs typeface="Arial"/>
              </a:rPr>
              <a:t>Sin manipulación especial en comparación con los depósitos de combustible</a:t>
            </a:r>
          </a:p>
          <a:p>
            <a:pPr>
              <a:spcBef>
                <a:spcPts val="2400"/>
              </a:spcBef>
            </a:pPr>
            <a:r>
              <a:rPr lang="es-ES" sz="1800" b="1" i="0" strike="noStrike" cap="none" spc="0" baseline="0" dirty="0">
                <a:solidFill>
                  <a:srgbClr val="009AC7"/>
                </a:solidFill>
                <a:effectLst/>
                <a:latin typeface="Arial"/>
                <a:ea typeface="Arial"/>
                <a:cs typeface="Arial"/>
              </a:rPr>
              <a:t>Sin problemas</a:t>
            </a:r>
          </a:p>
          <a:p>
            <a:pPr marL="517525" lvl="1" indent="-285750">
              <a:buFont typeface="Arial" pitchFamily="34" charset="0"/>
              <a:buChar char="•"/>
            </a:pPr>
            <a:r>
              <a:rPr lang="es-ES" sz="1600" b="0" i="0" strike="noStrike" cap="none" spc="0" baseline="0" dirty="0">
                <a:solidFill>
                  <a:srgbClr val="595959"/>
                </a:solidFill>
                <a:effectLst/>
                <a:latin typeface="Arial"/>
                <a:ea typeface="Arial"/>
                <a:cs typeface="Arial"/>
              </a:rPr>
              <a:t>Se permite la carga a demanda sin reducir la vida útil de la batería</a:t>
            </a:r>
          </a:p>
          <a:p>
            <a:pPr marL="517525" lvl="1" indent="-285750">
              <a:buFont typeface="Arial" pitchFamily="34" charset="0"/>
              <a:buChar char="•"/>
            </a:pPr>
            <a:r>
              <a:rPr lang="es-ES" sz="1600" b="0" i="0" strike="noStrike" cap="none" spc="0" baseline="0" dirty="0">
                <a:solidFill>
                  <a:srgbClr val="595959"/>
                </a:solidFill>
                <a:effectLst/>
                <a:latin typeface="Arial"/>
                <a:ea typeface="Arial"/>
                <a:cs typeface="Arial"/>
              </a:rPr>
              <a:t>No se requiere formación en baterías</a:t>
            </a:r>
          </a:p>
          <a:p>
            <a:pPr marL="517525" lvl="1" indent="-285750">
              <a:buFont typeface="Arial" pitchFamily="34" charset="0"/>
              <a:buChar char="•"/>
            </a:pPr>
            <a:r>
              <a:rPr lang="es-ES" sz="1600" b="0" i="0" strike="noStrike" cap="none" spc="0" baseline="0" dirty="0">
                <a:solidFill>
                  <a:srgbClr val="595959"/>
                </a:solidFill>
                <a:effectLst/>
                <a:latin typeface="Arial"/>
                <a:ea typeface="Arial"/>
                <a:cs typeface="Arial"/>
              </a:rPr>
              <a:t>La larga vida útil de la batería minimiza en gran medida la necesidad de pedir baterías de repuesto</a:t>
            </a:r>
          </a:p>
          <a:p>
            <a:pPr marL="517525" lvl="1" indent="-285750">
              <a:buFont typeface="Arial" pitchFamily="34" charset="0"/>
              <a:buChar char="•"/>
            </a:pPr>
            <a:r>
              <a:rPr lang="es-ES" sz="1600" b="0" i="0" strike="noStrike" cap="none" spc="0" baseline="0" dirty="0">
                <a:solidFill>
                  <a:srgbClr val="595959"/>
                </a:solidFill>
                <a:effectLst/>
                <a:latin typeface="Arial"/>
                <a:ea typeface="Arial"/>
                <a:cs typeface="Arial"/>
              </a:rPr>
              <a:t>Elimina la sustitución del depósito de combustible, el tiempo y la infraestructura</a:t>
            </a:r>
          </a:p>
          <a:p>
            <a:pPr>
              <a:spcBef>
                <a:spcPts val="2400"/>
              </a:spcBef>
            </a:pPr>
            <a:r>
              <a:rPr lang="es-ES" sz="1800" b="1" i="0" strike="noStrike" cap="none" spc="0" baseline="0" dirty="0">
                <a:solidFill>
                  <a:srgbClr val="009AC7"/>
                </a:solidFill>
                <a:effectLst/>
                <a:latin typeface="Arial"/>
                <a:ea typeface="Arial"/>
                <a:cs typeface="Arial"/>
              </a:rPr>
              <a:t>Sin preocupaciones</a:t>
            </a:r>
          </a:p>
          <a:p>
            <a:pPr marL="517525" lvl="1" indent="-285750">
              <a:buFont typeface="Arial" pitchFamily="34" charset="0"/>
              <a:buChar char="•"/>
            </a:pPr>
            <a:r>
              <a:rPr lang="es-ES" sz="1600" b="0" i="0" strike="noStrike" cap="none" spc="0" baseline="0" dirty="0">
                <a:solidFill>
                  <a:srgbClr val="595959"/>
                </a:solidFill>
                <a:effectLst/>
                <a:latin typeface="Arial"/>
                <a:ea typeface="Arial"/>
                <a:cs typeface="Arial"/>
              </a:rPr>
              <a:t>Pruebas exhaustivas realizadas por </a:t>
            </a:r>
            <a:r>
              <a:rPr lang="es-ES" sz="1600" b="0" i="0" strike="noStrike" cap="none" spc="0" baseline="0" dirty="0" err="1">
                <a:solidFill>
                  <a:srgbClr val="595959"/>
                </a:solidFill>
                <a:effectLst/>
                <a:latin typeface="Arial"/>
                <a:ea typeface="Arial"/>
                <a:cs typeface="Arial"/>
              </a:rPr>
              <a:t>Tennant</a:t>
            </a:r>
            <a:r>
              <a:rPr lang="es-ES" sz="1600" b="0" i="0" strike="noStrike" cap="none" spc="0" baseline="0" dirty="0">
                <a:solidFill>
                  <a:srgbClr val="595959"/>
                </a:solidFill>
                <a:effectLst/>
                <a:latin typeface="Arial"/>
                <a:ea typeface="Arial"/>
                <a:cs typeface="Arial"/>
              </a:rPr>
              <a:t> e </a:t>
            </a:r>
            <a:r>
              <a:rPr lang="es-ES" sz="1600" b="0" i="0" strike="noStrike" cap="none" spc="0" baseline="0" dirty="0" err="1">
                <a:solidFill>
                  <a:srgbClr val="595959"/>
                </a:solidFill>
                <a:effectLst/>
                <a:latin typeface="Arial"/>
                <a:ea typeface="Arial"/>
                <a:cs typeface="Arial"/>
              </a:rPr>
              <a:t>Inventus</a:t>
            </a:r>
            <a:r>
              <a:rPr lang="es-ES" sz="1600" b="0" i="0" strike="noStrike" cap="none" spc="0" baseline="0" dirty="0">
                <a:solidFill>
                  <a:srgbClr val="595959"/>
                </a:solidFill>
                <a:effectLst/>
                <a:latin typeface="Arial"/>
                <a:ea typeface="Arial"/>
                <a:cs typeface="Arial"/>
              </a:rPr>
              <a:t> para garantizar un diseño robusto</a:t>
            </a:r>
          </a:p>
          <a:p>
            <a:pPr marL="517525" lvl="1" indent="-285750">
              <a:buFont typeface="Arial" pitchFamily="34" charset="0"/>
              <a:buChar char="•"/>
            </a:pPr>
            <a:r>
              <a:rPr lang="es-ES" sz="1600" b="0" i="0" strike="noStrike" cap="none" spc="0" baseline="0" dirty="0">
                <a:solidFill>
                  <a:srgbClr val="595959"/>
                </a:solidFill>
                <a:effectLst/>
                <a:latin typeface="Arial"/>
                <a:ea typeface="Arial"/>
                <a:cs typeface="Arial"/>
              </a:rPr>
              <a:t>Certificaciones independientes para un nivel adicional de protección</a:t>
            </a:r>
          </a:p>
          <a:p>
            <a:pPr marL="517525" lvl="1" indent="-285750">
              <a:buFont typeface="Arial" pitchFamily="34" charset="0"/>
              <a:buChar char="•"/>
            </a:pPr>
            <a:r>
              <a:rPr lang="es-ES" sz="1600" b="0" i="0" strike="noStrike" cap="none" spc="0" baseline="0" dirty="0">
                <a:solidFill>
                  <a:srgbClr val="595959"/>
                </a:solidFill>
                <a:effectLst/>
                <a:latin typeface="Arial"/>
                <a:ea typeface="Arial"/>
                <a:cs typeface="Arial"/>
              </a:rPr>
              <a:t>El respaldo del servicio </a:t>
            </a:r>
            <a:r>
              <a:rPr lang="es-ES" sz="1600" b="0" i="1" strike="noStrike" cap="none" spc="0" baseline="0" dirty="0">
                <a:solidFill>
                  <a:srgbClr val="595959"/>
                </a:solidFill>
                <a:effectLst/>
                <a:latin typeface="Arial"/>
                <a:ea typeface="Arial"/>
                <a:cs typeface="Arial"/>
              </a:rPr>
              <a:t>True®</a:t>
            </a:r>
            <a:r>
              <a:rPr lang="es-ES" sz="1600" b="0" i="0" strike="noStrike" cap="none" spc="0" baseline="0" dirty="0">
                <a:solidFill>
                  <a:srgbClr val="595959"/>
                </a:solidFill>
                <a:effectLst/>
                <a:latin typeface="Arial"/>
                <a:ea typeface="Arial"/>
                <a:cs typeface="Arial"/>
              </a:rPr>
              <a:t> de </a:t>
            </a:r>
            <a:r>
              <a:rPr lang="es-ES" sz="1600" b="0" i="0" strike="noStrike" cap="none" spc="0" baseline="0" dirty="0" err="1">
                <a:solidFill>
                  <a:srgbClr val="595959"/>
                </a:solidFill>
                <a:effectLst/>
                <a:latin typeface="Arial"/>
                <a:ea typeface="Arial"/>
                <a:cs typeface="Arial"/>
              </a:rPr>
              <a:t>Tennant</a:t>
            </a:r>
            <a:r>
              <a:rPr lang="es-ES" sz="1600" b="0" i="0" strike="noStrike" cap="none" spc="0" baseline="0" dirty="0">
                <a:solidFill>
                  <a:srgbClr val="595959"/>
                </a:solidFill>
                <a:effectLst/>
                <a:latin typeface="Arial"/>
                <a:ea typeface="Arial"/>
                <a:cs typeface="Arial"/>
              </a:rPr>
              <a:t> garantiza el máximo tiempo de actividad</a:t>
            </a:r>
          </a:p>
          <a:p>
            <a:pPr marL="517525" lvl="1" indent="-285750">
              <a:buFont typeface="Arial" pitchFamily="34" charset="0"/>
              <a:buChar char="•"/>
            </a:pPr>
            <a:r>
              <a:rPr lang="es-ES" sz="1600" b="0" i="0" strike="noStrike" cap="none" spc="0" baseline="0" dirty="0">
                <a:solidFill>
                  <a:srgbClr val="595959"/>
                </a:solidFill>
                <a:effectLst/>
                <a:latin typeface="Arial"/>
                <a:ea typeface="Arial"/>
                <a:cs typeface="Arial"/>
              </a:rPr>
              <a:t>Garantía estándar para una experiencia sin preocupaciones</a:t>
            </a:r>
          </a:p>
        </p:txBody>
      </p:sp>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354B67C-D922-4727-A9A1-DA0CC50B2E1D}"/>
              </a:ext>
            </a:extLst>
          </p:cNvPr>
          <p:cNvSpPr>
            <a:spLocks noGrp="1"/>
          </p:cNvSpPr>
          <p:nvPr>
            <p:ph type="title"/>
          </p:nvPr>
        </p:nvSpPr>
        <p:spPr>
          <a:xfrm>
            <a:off x="457200" y="986411"/>
            <a:ext cx="8695426" cy="543325"/>
          </a:xfrm>
        </p:spPr>
        <p:txBody>
          <a:bodyPr>
            <a:normAutofit/>
          </a:bodyPr>
          <a:lstStyle/>
          <a:p>
            <a:r>
              <a:rPr lang="es-ES" sz="2400" b="0" i="0" strike="noStrike" cap="none" spc="0" baseline="0">
                <a:solidFill>
                  <a:srgbClr val="FFFFFF"/>
                </a:solidFill>
                <a:effectLst/>
                <a:latin typeface="Arial"/>
                <a:ea typeface="Arial"/>
                <a:cs typeface="Arial"/>
              </a:rPr>
              <a:t>Sin mantenimiento | Sin problemas | Sin preocupaciones</a:t>
            </a:r>
          </a:p>
        </p:txBody>
      </p:sp>
      <p:sp>
        <p:nvSpPr>
          <p:cNvPr id="7" name="Text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4F2CC5C-CDF3-4B8D-8DCA-9813F8D28621}"/>
              </a:ext>
            </a:extLst>
          </p:cNvPr>
          <p:cNvSpPr txBox="1"/>
          <p:nvPr/>
        </p:nvSpPr>
        <p:spPr>
          <a:xfrm>
            <a:off x="293298" y="6167680"/>
            <a:ext cx="8686800" cy="457200"/>
          </a:xfrm>
          <a:prstGeom prst="rect">
            <a:avLst/>
          </a:prstGeom>
          <a:noFill/>
        </p:spPr>
        <p:txBody>
          <a:bodyPr wrap="square" rtlCol="0">
            <a:spAutoFit/>
          </a:bodyPr>
          <a:lstStyle/>
          <a:p>
            <a:pPr algn="ctr"/>
            <a:r>
              <a:rPr lang="es-ES" sz="2400" b="0" i="0" strike="noStrike" cap="none" spc="0" baseline="0">
                <a:solidFill>
                  <a:srgbClr val="009AC7"/>
                </a:solidFill>
                <a:effectLst/>
                <a:latin typeface="Calibri"/>
                <a:ea typeface="Calibri"/>
                <a:cs typeface="Calibri"/>
              </a:rPr>
              <a:t>Compre y olvídese con las baterías de iones de litio de Tennant</a:t>
            </a:r>
          </a:p>
        </p:txBody>
      </p:sp>
    </p:spTree>
    <p:extLst>
      <p:ext uri="{BB962C8B-B14F-4D97-AF65-F5344CB8AC3E}">
        <p14:creationId xmlns:p14="http://schemas.microsoft.com/office/powerpoint/2010/main" val="401255574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5BA0378-65C0-4A45-A254-91DE42EC223E}"/>
              </a:ext>
            </a:extLst>
          </p:cNvPr>
          <p:cNvSpPr>
            <a:spLocks noGrp="1"/>
          </p:cNvSpPr>
          <p:nvPr>
            <p:ph type="title"/>
          </p:nvPr>
        </p:nvSpPr>
        <p:spPr/>
        <p:txBody>
          <a:bodyPr/>
          <a:lstStyle/>
          <a:p>
            <a:r>
              <a:rPr lang="es-ES" sz="2400" b="0" i="0" strike="noStrike" cap="none" spc="0" baseline="0">
                <a:solidFill>
                  <a:srgbClr val="FFFFFF"/>
                </a:solidFill>
                <a:effectLst/>
                <a:latin typeface="Arial"/>
                <a:ea typeface="Arial"/>
                <a:cs typeface="Arial"/>
              </a:rPr>
              <a:t>Ventajas de la tecnología de iones de litio</a:t>
            </a:r>
          </a:p>
        </p:txBody>
      </p:sp>
      <p:sp>
        <p:nvSpPr>
          <p:cNvPr id="7" name="TextBox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1FEBEC0-9258-4768-8608-540651EB6BC3}"/>
              </a:ext>
            </a:extLst>
          </p:cNvPr>
          <p:cNvSpPr txBox="1"/>
          <p:nvPr/>
        </p:nvSpPr>
        <p:spPr>
          <a:xfrm>
            <a:off x="1122218" y="1644650"/>
            <a:ext cx="7643091" cy="5155257"/>
          </a:xfrm>
          <a:prstGeom prst="rect">
            <a:avLst/>
          </a:prstGeom>
          <a:noFill/>
        </p:spPr>
        <p:txBody>
          <a:bodyPr wrap="square" rtlCol="0">
            <a:spAutoFit/>
          </a:bodyPr>
          <a:lstStyle/>
          <a:p>
            <a:r>
              <a:rPr lang="es-ES" sz="2000" b="1" i="0" strike="noStrike" cap="none" spc="0" baseline="0" dirty="0">
                <a:solidFill>
                  <a:srgbClr val="009AC7"/>
                </a:solidFill>
                <a:effectLst/>
                <a:latin typeface="Calibri"/>
                <a:ea typeface="Calibri"/>
                <a:cs typeface="Calibri"/>
              </a:rPr>
              <a:t>Sin mantenimiento</a:t>
            </a:r>
          </a:p>
          <a:p>
            <a:pPr marL="742950" lvl="1" indent="-285750">
              <a:buFont typeface="Arial" pitchFamily="34" charset="0"/>
              <a:buChar char="•"/>
            </a:pPr>
            <a:r>
              <a:rPr lang="es-ES" sz="1700" b="0" i="0" strike="noStrike" cap="none" spc="0" baseline="0" dirty="0">
                <a:solidFill>
                  <a:srgbClr val="595959"/>
                </a:solidFill>
                <a:effectLst/>
                <a:latin typeface="Calibri"/>
                <a:ea typeface="Calibri"/>
                <a:cs typeface="Calibri"/>
              </a:rPr>
              <a:t>Se acabó el llenar la batería con agua.  Sin mantenimiento del motor.  Se acabaron las preocupaciones.</a:t>
            </a:r>
          </a:p>
          <a:p>
            <a:pPr>
              <a:spcBef>
                <a:spcPts val="1200"/>
              </a:spcBef>
            </a:pPr>
            <a:r>
              <a:rPr lang="es-ES" sz="2000" b="1" i="0" strike="noStrike" cap="none" spc="0" baseline="0" dirty="0">
                <a:solidFill>
                  <a:srgbClr val="009AC7"/>
                </a:solidFill>
                <a:effectLst/>
                <a:latin typeface="Calibri"/>
                <a:ea typeface="Calibri"/>
                <a:cs typeface="Calibri"/>
              </a:rPr>
              <a:t>Larga vida útil de la batería</a:t>
            </a:r>
          </a:p>
          <a:p>
            <a:pPr marL="742950" lvl="1" indent="-285750">
              <a:buFont typeface="Arial" pitchFamily="34" charset="0"/>
              <a:buChar char="•"/>
            </a:pPr>
            <a:r>
              <a:rPr lang="es-ES" sz="1700" b="0" i="0" strike="noStrike" cap="none" spc="0" baseline="0" dirty="0">
                <a:solidFill>
                  <a:srgbClr val="595959"/>
                </a:solidFill>
                <a:effectLst/>
                <a:latin typeface="Calibri"/>
                <a:ea typeface="Calibri"/>
                <a:cs typeface="Calibri"/>
              </a:rPr>
              <a:t>Más de 2000 ciclos de carga significan menos reemplazos de baterías  </a:t>
            </a:r>
          </a:p>
          <a:p>
            <a:pPr marL="742950" lvl="1" indent="-285750">
              <a:buFont typeface="Arial" pitchFamily="34" charset="0"/>
              <a:buChar char="•"/>
            </a:pPr>
            <a:r>
              <a:rPr lang="es-ES" sz="1700" b="0" i="0" strike="noStrike" cap="none" spc="0" baseline="0" dirty="0">
                <a:solidFill>
                  <a:srgbClr val="595959"/>
                </a:solidFill>
                <a:effectLst/>
                <a:latin typeface="Calibri"/>
                <a:ea typeface="Calibri"/>
                <a:cs typeface="Calibri"/>
              </a:rPr>
              <a:t>Sin reemplazos de cilindros de combustible</a:t>
            </a:r>
          </a:p>
          <a:p>
            <a:pPr>
              <a:spcBef>
                <a:spcPts val="1200"/>
              </a:spcBef>
            </a:pPr>
            <a:r>
              <a:rPr lang="es-ES" sz="2000" b="1" i="0" strike="noStrike" cap="none" spc="0" baseline="0" dirty="0">
                <a:solidFill>
                  <a:srgbClr val="009AC7"/>
                </a:solidFill>
                <a:effectLst/>
                <a:latin typeface="Calibri"/>
                <a:ea typeface="Calibri"/>
                <a:cs typeface="Calibri"/>
              </a:rPr>
              <a:t>Operaciones simplificadas</a:t>
            </a:r>
          </a:p>
          <a:p>
            <a:pPr marL="742950" lvl="1" indent="-285750">
              <a:buFont typeface="Arial" pitchFamily="34" charset="0"/>
              <a:buChar char="•"/>
            </a:pPr>
            <a:r>
              <a:rPr lang="es-ES" sz="1700" b="0" i="0" strike="noStrike" cap="none" spc="0" baseline="0" dirty="0">
                <a:solidFill>
                  <a:srgbClr val="595959"/>
                </a:solidFill>
                <a:effectLst/>
                <a:latin typeface="Calibri"/>
                <a:ea typeface="Calibri"/>
                <a:cs typeface="Calibri"/>
              </a:rPr>
              <a:t>La carga a demanda no reduce la vida útil de la batería</a:t>
            </a:r>
          </a:p>
          <a:p>
            <a:pPr marL="742950" lvl="1" indent="-285750">
              <a:buFont typeface="Arial" pitchFamily="34" charset="0"/>
              <a:buChar char="•"/>
            </a:pPr>
            <a:r>
              <a:rPr lang="es-ES" sz="1700" b="0" i="0" strike="noStrike" cap="none" spc="0" baseline="0" dirty="0">
                <a:solidFill>
                  <a:srgbClr val="595959"/>
                </a:solidFill>
                <a:effectLst/>
                <a:latin typeface="Calibri"/>
                <a:ea typeface="Calibri"/>
                <a:cs typeface="Calibri"/>
              </a:rPr>
              <a:t>Sin proceso de carga complicado</a:t>
            </a:r>
          </a:p>
          <a:p>
            <a:pPr>
              <a:spcBef>
                <a:spcPts val="1200"/>
              </a:spcBef>
            </a:pPr>
            <a:r>
              <a:rPr lang="es-ES" sz="2000" b="1" i="0" strike="noStrike" cap="none" spc="0" baseline="0" dirty="0">
                <a:solidFill>
                  <a:srgbClr val="009AC7"/>
                </a:solidFill>
                <a:effectLst/>
                <a:latin typeface="Calibri"/>
                <a:ea typeface="Calibri"/>
                <a:cs typeface="Calibri"/>
              </a:rPr>
              <a:t>Instalaciones más seguras</a:t>
            </a:r>
          </a:p>
          <a:p>
            <a:pPr marL="742950" lvl="1" indent="-285750">
              <a:buFont typeface="Arial" pitchFamily="34" charset="0"/>
              <a:buChar char="•"/>
            </a:pPr>
            <a:r>
              <a:rPr lang="es-ES" sz="1700" b="0" i="0" strike="noStrike" cap="none" spc="0" baseline="0" dirty="0">
                <a:solidFill>
                  <a:srgbClr val="595959"/>
                </a:solidFill>
                <a:effectLst/>
                <a:latin typeface="Calibri"/>
                <a:ea typeface="Calibri"/>
                <a:cs typeface="Calibri"/>
              </a:rPr>
              <a:t>No tener emisiones implica mejorar la calidad del aire interior</a:t>
            </a:r>
          </a:p>
          <a:p>
            <a:pPr marL="742950" lvl="1" indent="-285750">
              <a:buFont typeface="Arial" pitchFamily="34" charset="0"/>
              <a:buChar char="•"/>
            </a:pPr>
            <a:r>
              <a:rPr lang="es-ES" sz="1700" b="0" i="0" strike="noStrike" cap="none" spc="0" baseline="0" dirty="0">
                <a:solidFill>
                  <a:srgbClr val="595959"/>
                </a:solidFill>
                <a:effectLst/>
                <a:latin typeface="Calibri"/>
                <a:ea typeface="Calibri"/>
                <a:cs typeface="Calibri"/>
              </a:rPr>
              <a:t>Elimina los combustibles inflamables en las instalaciones</a:t>
            </a:r>
          </a:p>
          <a:p>
            <a:pPr marL="742950" lvl="1" indent="-285750">
              <a:buFont typeface="Arial" pitchFamily="34" charset="0"/>
              <a:buChar char="•"/>
            </a:pPr>
            <a:r>
              <a:rPr lang="es-ES" sz="1700" b="0" i="0" strike="noStrike" cap="none" spc="0" baseline="0" dirty="0">
                <a:solidFill>
                  <a:srgbClr val="595959"/>
                </a:solidFill>
                <a:effectLst/>
                <a:latin typeface="Calibri"/>
                <a:ea typeface="Calibri"/>
                <a:cs typeface="Calibri"/>
              </a:rPr>
              <a:t>Sin exposición al ácido de la batería o a la pérdida de gas durante la carga</a:t>
            </a:r>
          </a:p>
          <a:p>
            <a:pPr>
              <a:spcBef>
                <a:spcPts val="1200"/>
              </a:spcBef>
            </a:pPr>
            <a:r>
              <a:rPr lang="es-ES" sz="2000" b="1" i="0" strike="noStrike" cap="none" spc="0" baseline="0" dirty="0">
                <a:solidFill>
                  <a:srgbClr val="009AC7"/>
                </a:solidFill>
                <a:effectLst/>
                <a:latin typeface="Calibri"/>
                <a:ea typeface="Calibri"/>
                <a:cs typeface="Calibri"/>
              </a:rPr>
              <a:t>Máxima productividad</a:t>
            </a:r>
          </a:p>
          <a:p>
            <a:pPr marL="742950" lvl="1" indent="-285750">
              <a:buFont typeface="Arial" pitchFamily="34" charset="0"/>
              <a:buChar char="•"/>
            </a:pPr>
            <a:r>
              <a:rPr lang="es-ES" sz="1700" b="0" i="0" strike="noStrike" cap="none" spc="0" baseline="0" dirty="0">
                <a:solidFill>
                  <a:srgbClr val="595959"/>
                </a:solidFill>
                <a:effectLst/>
                <a:latin typeface="Calibri"/>
                <a:ea typeface="Calibri"/>
                <a:cs typeface="Calibri"/>
              </a:rPr>
              <a:t>Dedique más tiempo a la limpieza y menos a tener que ocuparse de la fuente de alimentación</a:t>
            </a:r>
          </a:p>
        </p:txBody>
      </p:sp>
      <p:pic>
        <p:nvPicPr>
          <p:cNvPr id="4" name="Pictur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0DE1EB0-4460-4615-AEB4-54DD2186A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20" y="1740158"/>
            <a:ext cx="457200" cy="445911"/>
          </a:xfrm>
          <a:prstGeom prst="rect">
            <a:avLst/>
          </a:prstGeom>
        </p:spPr>
      </p:pic>
      <p:pic>
        <p:nvPicPr>
          <p:cNvPr id="6" name="Picture 5" descr="A close up of a sign&#10;&#10;Description generated with very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74C189D-BD55-46DA-B80C-2AF08BABA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720" y="2717205"/>
            <a:ext cx="457200" cy="451556"/>
          </a:xfrm>
          <a:prstGeom prst="rect">
            <a:avLst/>
          </a:prstGeom>
        </p:spPr>
      </p:pic>
      <p:pic>
        <p:nvPicPr>
          <p:cNvPr id="9" name="Picture 8" descr="A picture containing transport&#10;&#10;Description generated with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1DECDF7-F03D-4F3B-9390-D5F45E83A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720" y="3631404"/>
            <a:ext cx="457200" cy="445911"/>
          </a:xfrm>
          <a:prstGeom prst="rect">
            <a:avLst/>
          </a:prstGeom>
        </p:spPr>
      </p:pic>
      <p:pic>
        <p:nvPicPr>
          <p:cNvPr id="11" name="Picture 10" descr="A picture containing object, first-aid kit&#10;&#10;Description generated with very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71F530C-7B0D-4F0D-AABC-9D3FDC3BD3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720" y="4626527"/>
            <a:ext cx="457200" cy="457200"/>
          </a:xfrm>
          <a:prstGeom prst="rect">
            <a:avLst/>
          </a:prstGeom>
        </p:spPr>
      </p:pic>
      <p:pic>
        <p:nvPicPr>
          <p:cNvPr id="13" name="Picture 12" descr="A picture containing clipart&#10;&#10;Description generated with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7608316-E6FE-4EE7-9186-50E4A749F7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720" y="5772148"/>
            <a:ext cx="457200" cy="451338"/>
          </a:xfrm>
          <a:prstGeom prst="rect">
            <a:avLst/>
          </a:prstGeom>
        </p:spPr>
      </p:pic>
    </p:spTree>
    <p:extLst>
      <p:ext uri="{BB962C8B-B14F-4D97-AF65-F5344CB8AC3E}">
        <p14:creationId xmlns:p14="http://schemas.microsoft.com/office/powerpoint/2010/main" val="16877792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9A87AB2-FA08-4625-AC55-59B3861E9E9E}"/>
              </a:ext>
            </a:extLst>
          </p:cNvPr>
          <p:cNvSpPr>
            <a:spLocks noGrp="1"/>
          </p:cNvSpPr>
          <p:nvPr>
            <p:ph type="title"/>
          </p:nvPr>
        </p:nvSpPr>
        <p:spPr/>
        <p:txBody>
          <a:bodyPr/>
          <a:lstStyle/>
          <a:p>
            <a:r>
              <a:rPr lang="en-US"/>
              <a:t>  </a:t>
            </a:r>
          </a:p>
        </p:txBody>
      </p:sp>
      <p:sp>
        <p:nvSpPr>
          <p:cNvPr id="7" name="Content Placeholder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2E908F5-7537-439D-8111-B6868ED8EBB7}"/>
              </a:ext>
            </a:extLst>
          </p:cNvPr>
          <p:cNvSpPr>
            <a:spLocks noGrp="1"/>
          </p:cNvSpPr>
          <p:nvPr>
            <p:ph idx="1"/>
          </p:nvPr>
        </p:nvSpPr>
        <p:spPr>
          <a:xfrm>
            <a:off x="457200" y="1604389"/>
            <a:ext cx="8229600" cy="4267200"/>
          </a:xfrm>
        </p:spPr>
        <p:txBody>
          <a:bodyPr>
            <a:normAutofit/>
          </a:bodyPr>
          <a:lstStyle/>
          <a:p>
            <a:r>
              <a:rPr lang="es-ES" sz="4400" b="1" i="0" strike="noStrike" cap="none" spc="0" baseline="0">
                <a:solidFill>
                  <a:srgbClr val="009AC7"/>
                </a:solidFill>
                <a:effectLst/>
                <a:latin typeface="Arial"/>
                <a:ea typeface="Arial"/>
                <a:cs typeface="Arial"/>
              </a:rPr>
              <a:t>¡Gracias!</a:t>
            </a:r>
          </a:p>
        </p:txBody>
      </p:sp>
      <p:pic>
        <p:nvPicPr>
          <p:cNvPr id="12" name="Picture 2" descr="T7AMR Robotic Floor Scrubber alt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9E4B5A-634A-463C-8F2C-2A45E4D030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84846" y="2829000"/>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380AMR Robotic Floor Scrubber alt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9D4B50F-99F4-4A00-809A-D0AE28A481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7985" y="2817136"/>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T16AMR Industrial Robotic Floor Scrubber alt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4FEC3F-B439-4D5C-B1A0-CFFF74ADEA0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94837" y="2829000"/>
            <a:ext cx="2521670" cy="2286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53A5F3C-0769-40CA-B60D-D726CFBC80B7}"/>
              </a:ext>
            </a:extLst>
          </p:cNvPr>
          <p:cNvSpPr txBox="1"/>
          <p:nvPr/>
        </p:nvSpPr>
        <p:spPr>
          <a:xfrm>
            <a:off x="1418186" y="5215605"/>
            <a:ext cx="1921267" cy="792480"/>
          </a:xfrm>
          <a:prstGeom prst="rect">
            <a:avLst/>
          </a:prstGeom>
          <a:noFill/>
        </p:spPr>
        <p:txBody>
          <a:bodyPr wrap="square" rtlCol="0">
            <a:spAutoFit/>
          </a:bodyPr>
          <a:lstStyle/>
          <a:p>
            <a:pPr algn="ctr"/>
            <a:r>
              <a:rPr lang="es-ES" sz="1800" b="1" i="0" strike="noStrike" cap="none" spc="0" baseline="0">
                <a:solidFill>
                  <a:srgbClr val="595959"/>
                </a:solidFill>
                <a:effectLst/>
                <a:latin typeface="Calibri"/>
                <a:ea typeface="Calibri"/>
                <a:cs typeface="Calibri"/>
              </a:rPr>
              <a:t>T380AMR</a:t>
            </a:r>
          </a:p>
          <a:p>
            <a:pPr algn="ctr"/>
            <a:r>
              <a:rPr lang="es-ES" sz="1400" b="0" i="0" strike="noStrike" cap="none" spc="0" baseline="0">
                <a:solidFill>
                  <a:srgbClr val="595959"/>
                </a:solidFill>
                <a:effectLst/>
                <a:latin typeface="Calibri"/>
                <a:ea typeface="Calibri"/>
                <a:cs typeface="Calibri"/>
              </a:rPr>
              <a:t>24 voltios</a:t>
            </a:r>
            <a:r>
              <a:rPr sz="1400"/>
              <a:t/>
            </a:r>
            <a:br>
              <a:rPr sz="1400"/>
            </a:br>
            <a:r>
              <a:rPr lang="es-ES" sz="1400" b="0" i="0" strike="noStrike" cap="none" spc="0" baseline="0">
                <a:solidFill>
                  <a:srgbClr val="595959"/>
                </a:solidFill>
                <a:effectLst/>
                <a:latin typeface="Calibri"/>
                <a:ea typeface="Calibri"/>
                <a:cs typeface="Calibri"/>
              </a:rPr>
              <a:t>180 Ah (4,6 kWh)</a:t>
            </a:r>
          </a:p>
        </p:txBody>
      </p:sp>
      <p:sp>
        <p:nvSpPr>
          <p:cNvPr id="16" name="TextBox 1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1D12BD1-325D-4179-BD43-0249EF6BEE34}"/>
              </a:ext>
            </a:extLst>
          </p:cNvPr>
          <p:cNvSpPr txBox="1"/>
          <p:nvPr/>
        </p:nvSpPr>
        <p:spPr>
          <a:xfrm>
            <a:off x="3758729" y="5215605"/>
            <a:ext cx="1921267" cy="792480"/>
          </a:xfrm>
          <a:prstGeom prst="rect">
            <a:avLst/>
          </a:prstGeom>
          <a:noFill/>
        </p:spPr>
        <p:txBody>
          <a:bodyPr wrap="square" rtlCol="0">
            <a:spAutoFit/>
          </a:bodyPr>
          <a:lstStyle/>
          <a:p>
            <a:pPr algn="ctr"/>
            <a:r>
              <a:rPr lang="es-ES" sz="1800" b="1" i="0" strike="noStrike" cap="none" spc="0" baseline="0">
                <a:solidFill>
                  <a:srgbClr val="595959"/>
                </a:solidFill>
                <a:effectLst/>
                <a:latin typeface="Calibri"/>
                <a:ea typeface="Calibri"/>
                <a:cs typeface="Calibri"/>
              </a:rPr>
              <a:t>T7AMR</a:t>
            </a:r>
          </a:p>
          <a:p>
            <a:pPr algn="ctr"/>
            <a:r>
              <a:rPr lang="es-ES" sz="1400" b="0" i="0" strike="noStrike" cap="none" spc="0" baseline="0">
                <a:solidFill>
                  <a:srgbClr val="595959"/>
                </a:solidFill>
                <a:effectLst/>
                <a:latin typeface="Calibri"/>
                <a:ea typeface="Calibri"/>
                <a:cs typeface="Calibri"/>
              </a:rPr>
              <a:t>24 voltios</a:t>
            </a:r>
          </a:p>
          <a:p>
            <a:pPr algn="ctr"/>
            <a:r>
              <a:rPr lang="es-ES" sz="1400" b="0" i="0" strike="noStrike" cap="none" spc="0" baseline="0">
                <a:solidFill>
                  <a:srgbClr val="595959"/>
                </a:solidFill>
                <a:effectLst/>
                <a:latin typeface="Calibri"/>
                <a:ea typeface="Calibri"/>
                <a:cs typeface="Calibri"/>
              </a:rPr>
              <a:t>360 Ah (4,6 kWh)</a:t>
            </a:r>
          </a:p>
        </p:txBody>
      </p:sp>
      <p:sp>
        <p:nvSpPr>
          <p:cNvPr id="17" name="TextBox 1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322D7EA-BBAB-4137-998E-120A1B355C41}"/>
              </a:ext>
            </a:extLst>
          </p:cNvPr>
          <p:cNvSpPr txBox="1"/>
          <p:nvPr/>
        </p:nvSpPr>
        <p:spPr>
          <a:xfrm>
            <a:off x="5995038" y="5215605"/>
            <a:ext cx="1921267" cy="792480"/>
          </a:xfrm>
          <a:prstGeom prst="rect">
            <a:avLst/>
          </a:prstGeom>
          <a:noFill/>
        </p:spPr>
        <p:txBody>
          <a:bodyPr wrap="square" rtlCol="0">
            <a:spAutoFit/>
          </a:bodyPr>
          <a:lstStyle/>
          <a:p>
            <a:pPr algn="ctr"/>
            <a:r>
              <a:rPr lang="es-ES" sz="1800" b="1" i="0" strike="noStrike" cap="none" spc="0" baseline="0">
                <a:solidFill>
                  <a:srgbClr val="595959"/>
                </a:solidFill>
                <a:effectLst/>
                <a:latin typeface="Calibri"/>
                <a:ea typeface="Calibri"/>
                <a:cs typeface="Calibri"/>
              </a:rPr>
              <a:t>T16 AMR</a:t>
            </a:r>
          </a:p>
          <a:p>
            <a:pPr algn="ctr"/>
            <a:r>
              <a:rPr lang="es-ES" sz="1400" b="0" i="0" strike="noStrike" cap="none" spc="0" baseline="0">
                <a:solidFill>
                  <a:srgbClr val="595959"/>
                </a:solidFill>
                <a:effectLst/>
                <a:latin typeface="Calibri"/>
                <a:ea typeface="Calibri"/>
                <a:cs typeface="Calibri"/>
              </a:rPr>
              <a:t>36 voltios</a:t>
            </a:r>
          </a:p>
          <a:p>
            <a:pPr algn="ctr"/>
            <a:r>
              <a:rPr lang="es-ES" sz="1400" b="0" i="0" strike="noStrike" cap="none" spc="0" baseline="0">
                <a:solidFill>
                  <a:srgbClr val="595959"/>
                </a:solidFill>
                <a:effectLst/>
                <a:latin typeface="Calibri"/>
                <a:ea typeface="Calibri"/>
                <a:cs typeface="Calibri"/>
              </a:rPr>
              <a:t>320 Ah (11,5 kWh)</a:t>
            </a:r>
          </a:p>
        </p:txBody>
      </p:sp>
      <p:sp>
        <p:nvSpPr>
          <p:cNvPr id="19" name="TextBox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F9B53C6-25AE-4657-B365-93AAA850015D}"/>
              </a:ext>
            </a:extLst>
          </p:cNvPr>
          <p:cNvSpPr txBox="1"/>
          <p:nvPr/>
        </p:nvSpPr>
        <p:spPr>
          <a:xfrm>
            <a:off x="0" y="6578623"/>
            <a:ext cx="6416842" cy="230832"/>
          </a:xfrm>
          <a:prstGeom prst="rect">
            <a:avLst/>
          </a:prstGeom>
          <a:noFill/>
        </p:spPr>
        <p:txBody>
          <a:bodyPr wrap="square" rtlCol="0">
            <a:spAutoFit/>
          </a:bodyPr>
          <a:lstStyle/>
          <a:p>
            <a:r>
              <a:rPr lang="es-ES" sz="900" b="0" i="0" strike="noStrike" cap="none" spc="0" baseline="0">
                <a:solidFill>
                  <a:srgbClr val="595959"/>
                </a:solidFill>
                <a:effectLst/>
                <a:latin typeface="Calibri"/>
                <a:ea typeface="Calibri"/>
                <a:cs typeface="Calibri"/>
              </a:rPr>
              <a:t>Póngase en contacto con su representante de ventas de Tennant para conocer la disponibilidad</a:t>
            </a:r>
          </a:p>
        </p:txBody>
      </p:sp>
    </p:spTree>
    <p:extLst>
      <p:ext uri="{BB962C8B-B14F-4D97-AF65-F5344CB8AC3E}">
        <p14:creationId xmlns:p14="http://schemas.microsoft.com/office/powerpoint/2010/main" val="8763208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5228"/>
            <a:ext cx="7886700" cy="560762"/>
          </a:xfrm>
        </p:spPr>
        <p:txBody>
          <a:bodyPr/>
          <a:lstStyle/>
          <a:p>
            <a:r>
              <a:rPr lang="es-ES" sz="2400" b="0" i="0" strike="noStrike" cap="none" spc="0" baseline="0">
                <a:solidFill>
                  <a:srgbClr val="FFFFFF"/>
                </a:solidFill>
                <a:effectLst/>
                <a:latin typeface="Arial"/>
                <a:ea typeface="Arial"/>
                <a:cs typeface="Arial"/>
              </a:rPr>
              <a:t>¿Por qué invertimos en iones de litio?</a:t>
            </a:r>
          </a:p>
        </p:txBody>
      </p:sp>
      <p:sp>
        <p:nvSpPr>
          <p:cNvPr id="3" name="Content Placeholder 2"/>
          <p:cNvSpPr>
            <a:spLocks noGrp="1"/>
          </p:cNvSpPr>
          <p:nvPr>
            <p:ph idx="1"/>
          </p:nvPr>
        </p:nvSpPr>
        <p:spPr>
          <a:xfrm>
            <a:off x="939200" y="1974157"/>
            <a:ext cx="7129979" cy="3971083"/>
          </a:xfrm>
        </p:spPr>
        <p:txBody>
          <a:bodyPr>
            <a:normAutofit/>
          </a:bodyPr>
          <a:lstStyle/>
          <a:p>
            <a:pPr marL="0" indent="0">
              <a:buNone/>
            </a:pPr>
            <a:r>
              <a:rPr lang="es-ES" sz="2400" b="0" i="0" strike="noStrike" cap="none" spc="0" baseline="0" dirty="0">
                <a:solidFill>
                  <a:srgbClr val="009AC7"/>
                </a:solidFill>
                <a:effectLst/>
                <a:latin typeface="Arial"/>
                <a:ea typeface="Arial"/>
                <a:cs typeface="Arial"/>
              </a:rPr>
              <a:t>Mayor aceptación por parte de los clientes</a:t>
            </a:r>
          </a:p>
          <a:p>
            <a:pPr marL="0" indent="0">
              <a:spcBef>
                <a:spcPts val="3600"/>
              </a:spcBef>
              <a:buNone/>
            </a:pPr>
            <a:endParaRPr lang="en-US" dirty="0">
              <a:solidFill>
                <a:schemeClr val="tx1">
                  <a:lumMod val="50000"/>
                  <a:lumOff val="50000"/>
                </a:schemeClr>
              </a:solidFill>
            </a:endParaRPr>
          </a:p>
          <a:p>
            <a:pPr marL="0" indent="0">
              <a:spcBef>
                <a:spcPts val="3600"/>
              </a:spcBef>
              <a:buNone/>
            </a:pPr>
            <a:endParaRPr lang="en-US" dirty="0">
              <a:solidFill>
                <a:schemeClr val="tx1">
                  <a:lumMod val="50000"/>
                  <a:lumOff val="50000"/>
                </a:schemeClr>
              </a:solidFill>
            </a:endParaRPr>
          </a:p>
          <a:p>
            <a:pPr marL="0" indent="0">
              <a:spcBef>
                <a:spcPts val="3600"/>
              </a:spcBef>
              <a:buNone/>
            </a:pPr>
            <a:r>
              <a:rPr lang="es-ES" sz="2400" b="0" i="0" strike="noStrike" cap="none" spc="0" baseline="0" dirty="0">
                <a:solidFill>
                  <a:srgbClr val="009AC7"/>
                </a:solidFill>
                <a:effectLst/>
                <a:latin typeface="Arial"/>
                <a:ea typeface="Arial"/>
                <a:cs typeface="Arial"/>
              </a:rPr>
              <a:t>Adopción creciente para equipos de manipulación de materiales</a:t>
            </a:r>
          </a:p>
        </p:txBody>
      </p:sp>
      <p:pic>
        <p:nvPicPr>
          <p:cNvPr id="19" name="Picture 18" descr="A passenger bus that is parked on the side of a road&#10;&#10;Description generated with very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C3055C4-E10F-4781-838F-9576CF7BA1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98022" y="2887404"/>
            <a:ext cx="1879467" cy="914400"/>
          </a:xfrm>
          <a:prstGeom prst="rect">
            <a:avLst/>
          </a:prstGeom>
        </p:spPr>
      </p:pic>
      <p:pic>
        <p:nvPicPr>
          <p:cNvPr id="1026" name="Picture 2" descr="Tesla Model S Plaid - pictures | evo">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0DA388C-6313-44EA-A072-6E62AA237D5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9200" y="2779735"/>
            <a:ext cx="2097714" cy="11799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ZGO Express S2 72V Golf Cart">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A92652-E297-45D0-B75C-5C5D46CBFE9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39716" y="2580831"/>
            <a:ext cx="2036729" cy="15275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86AD26F-91AA-46C4-9FEB-F4985B311F87}"/>
              </a:ext>
            </a:extLst>
          </p:cNvPr>
          <p:cNvPicPr>
            <a:picLocks noChangeAspect="1"/>
          </p:cNvPicPr>
          <p:nvPr/>
        </p:nvPicPr>
        <p:blipFill>
          <a:blip r:embed="rId7"/>
          <a:stretch>
            <a:fillRect/>
          </a:stretch>
        </p:blipFill>
        <p:spPr>
          <a:xfrm>
            <a:off x="4427178" y="2797449"/>
            <a:ext cx="1401901" cy="1057608"/>
          </a:xfrm>
          <a:prstGeom prst="rect">
            <a:avLst/>
          </a:prstGeom>
        </p:spPr>
      </p:pic>
      <p:pic>
        <p:nvPicPr>
          <p:cNvPr id="10" name="Picture 9" descr="A close up of a truck&#10;&#10;Description generated with high confidence">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D74AEAC-9332-4D20-9A64-512B7D8B517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flipH="1">
            <a:off x="4767441" y="5085806"/>
            <a:ext cx="2471225" cy="1544517"/>
          </a:xfrm>
          <a:prstGeom prst="rect">
            <a:avLst/>
          </a:prstGeom>
        </p:spPr>
      </p:pic>
      <p:grpSp>
        <p:nvGrpSpPr>
          <p:cNvPr id="4" name="Group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645F15F-FD06-4B75-8FE1-DB8C96F952FA}"/>
              </a:ext>
            </a:extLst>
          </p:cNvPr>
          <p:cNvGrpSpPr/>
          <p:nvPr/>
        </p:nvGrpSpPr>
        <p:grpSpPr>
          <a:xfrm>
            <a:off x="758653" y="5102778"/>
            <a:ext cx="2629607" cy="1527546"/>
            <a:chOff x="758654" y="5256008"/>
            <a:chExt cx="2365826" cy="1374315"/>
          </a:xfrm>
        </p:grpSpPr>
        <p:pic>
          <p:nvPicPr>
            <p:cNvPr id="12" name="Picture 14" descr="8250 Lithium-ion Pallet Jack | Walkie Pallet Jack">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4B7AACC-66EE-475D-AB71-B6197DEC042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8654" y="5256008"/>
              <a:ext cx="2365826" cy="13743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CBD912A-71EE-42A3-AF6D-C6BB14DD23E1}"/>
                </a:ext>
              </a:extLst>
            </p:cNvPr>
            <p:cNvPicPr>
              <a:picLocks noChangeAspect="1"/>
            </p:cNvPicPr>
            <p:nvPr/>
          </p:nvPicPr>
          <p:blipFill>
            <a:blip r:embed="rId10"/>
            <a:srcRect l="1" r="25438"/>
            <a:stretch>
              <a:fillRect/>
            </a:stretch>
          </p:blipFill>
          <p:spPr>
            <a:xfrm>
              <a:off x="1843613" y="5881567"/>
              <a:ext cx="57734" cy="446936"/>
            </a:xfrm>
            <a:prstGeom prst="rect">
              <a:avLst/>
            </a:prstGeom>
          </p:spPr>
        </p:pic>
      </p:grpSp>
      <p:grpSp>
        <p:nvGrpSpPr>
          <p:cNvPr id="5" name="Group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F88CE7B-8D9C-4E34-B8E2-8B591DB54A68}"/>
              </a:ext>
            </a:extLst>
          </p:cNvPr>
          <p:cNvGrpSpPr/>
          <p:nvPr/>
        </p:nvGrpSpPr>
        <p:grpSpPr>
          <a:xfrm>
            <a:off x="3183405" y="4765311"/>
            <a:ext cx="1243773" cy="1865012"/>
            <a:chOff x="3183405" y="4765311"/>
            <a:chExt cx="1243773" cy="1865012"/>
          </a:xfrm>
        </p:grpSpPr>
        <p:pic>
          <p:nvPicPr>
            <p:cNvPr id="13" name="Picture 16" descr="RAYMOND DEEP-REACH TRUCK » Welch Equipment">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80215DF-5FEC-4089-AFC7-69D6A5EE50CA}"/>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183405" y="4765311"/>
              <a:ext cx="1243773" cy="18650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85C147A-E9B6-423E-BA05-CD3C3A1FE41D}"/>
                </a:ext>
              </a:extLst>
            </p:cNvPr>
            <p:cNvPicPr>
              <a:picLocks noChangeAspect="1"/>
            </p:cNvPicPr>
            <p:nvPr/>
          </p:nvPicPr>
          <p:blipFill>
            <a:blip r:embed="rId12"/>
            <a:stretch>
              <a:fillRect/>
            </a:stretch>
          </p:blipFill>
          <p:spPr>
            <a:xfrm>
              <a:off x="3725975" y="6025221"/>
              <a:ext cx="45719" cy="231205"/>
            </a:xfrm>
            <a:prstGeom prst="rect">
              <a:avLst/>
            </a:prstGeom>
          </p:spPr>
        </p:pic>
      </p:grpSp>
    </p:spTree>
    <p:custDataLst>
      <p:tags r:id="rId1"/>
    </p:custDataLst>
    <p:extLst>
      <p:ext uri="{BB962C8B-B14F-4D97-AF65-F5344CB8AC3E}">
        <p14:creationId xmlns:p14="http://schemas.microsoft.com/office/powerpoint/2010/main" val="21309210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739ED0-1A61-4F10-AD1E-CC74584FA60C}"/>
              </a:ext>
            </a:extLst>
          </p:cNvPr>
          <p:cNvSpPr>
            <a:spLocks noGrp="1"/>
          </p:cNvSpPr>
          <p:nvPr>
            <p:ph idx="1"/>
          </p:nvPr>
        </p:nvSpPr>
        <p:spPr>
          <a:xfrm>
            <a:off x="481438" y="6005900"/>
            <a:ext cx="8251919" cy="438027"/>
          </a:xfrm>
        </p:spPr>
        <p:txBody>
          <a:bodyPr>
            <a:normAutofit fontScale="77500" lnSpcReduction="20000"/>
          </a:bodyPr>
          <a:lstStyle/>
          <a:p>
            <a:pPr algn="ctr"/>
            <a:r>
              <a:rPr lang="es-ES" sz="1800" b="0" i="0" strike="noStrike" cap="none" spc="0" baseline="0">
                <a:solidFill>
                  <a:srgbClr val="009AC7"/>
                </a:solidFill>
                <a:effectLst/>
                <a:latin typeface="Arial"/>
                <a:ea typeface="Arial"/>
                <a:cs typeface="Arial"/>
              </a:rPr>
              <a:t>Vida útil prolongada, sin mantenimiento, tiempos de funcionamiento más largos, carga intermedia</a:t>
            </a:r>
          </a:p>
        </p:txBody>
      </p:sp>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067E33D-AEC5-4854-AA62-58DA52D4FCF5}"/>
              </a:ext>
            </a:extLst>
          </p:cNvPr>
          <p:cNvSpPr>
            <a:spLocks noGrp="1"/>
          </p:cNvSpPr>
          <p:nvPr>
            <p:ph type="title"/>
          </p:nvPr>
        </p:nvSpPr>
        <p:spPr/>
        <p:txBody>
          <a:bodyPr/>
          <a:lstStyle/>
          <a:p>
            <a:r>
              <a:rPr lang="es-ES" sz="2400" b="0" i="0" strike="noStrike" cap="none" spc="0" baseline="0">
                <a:solidFill>
                  <a:srgbClr val="FFFFFF"/>
                </a:solidFill>
                <a:effectLst/>
                <a:latin typeface="Arial"/>
                <a:ea typeface="Arial"/>
                <a:cs typeface="Arial"/>
              </a:rPr>
              <a:t>Oferta de baterías de iones de litio para AMR</a:t>
            </a:r>
          </a:p>
        </p:txBody>
      </p:sp>
      <p:pic>
        <p:nvPicPr>
          <p:cNvPr id="2050" name="Picture 2" descr="T7AMR Robotic Floor Scrubber alt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E4E9EE6-D2AD-4A05-970A-C733B1ED52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68033" y="2321279"/>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380AMR Robotic Floor Scrubber alt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0F57725-D0B6-4A68-9776-C75FEBC710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01172" y="2309415"/>
            <a:ext cx="25216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16AMR Industrial Robotic Floor Scrubber alt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40A6A4B-649E-41FA-A654-9B1A358922A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78024" y="2321279"/>
            <a:ext cx="252167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929AAE7-DF65-4AC1-BD43-EDC4323AF2BE}"/>
              </a:ext>
            </a:extLst>
          </p:cNvPr>
          <p:cNvSpPr txBox="1"/>
          <p:nvPr/>
        </p:nvSpPr>
        <p:spPr>
          <a:xfrm>
            <a:off x="1301373" y="4707884"/>
            <a:ext cx="1921267" cy="792480"/>
          </a:xfrm>
          <a:prstGeom prst="rect">
            <a:avLst/>
          </a:prstGeom>
          <a:noFill/>
        </p:spPr>
        <p:txBody>
          <a:bodyPr wrap="square" rtlCol="0">
            <a:spAutoFit/>
          </a:bodyPr>
          <a:lstStyle/>
          <a:p>
            <a:pPr algn="ctr"/>
            <a:r>
              <a:rPr lang="es-ES" sz="1800" b="1" i="0" strike="noStrike" cap="none" spc="0" baseline="0">
                <a:solidFill>
                  <a:srgbClr val="595959"/>
                </a:solidFill>
                <a:effectLst/>
                <a:latin typeface="Calibri"/>
                <a:ea typeface="Calibri"/>
                <a:cs typeface="Calibri"/>
              </a:rPr>
              <a:t>T380AMR</a:t>
            </a:r>
          </a:p>
          <a:p>
            <a:pPr algn="ctr"/>
            <a:r>
              <a:rPr lang="es-ES" sz="1400" b="0" i="0" strike="noStrike" cap="none" spc="0" baseline="0">
                <a:solidFill>
                  <a:srgbClr val="595959"/>
                </a:solidFill>
                <a:effectLst/>
                <a:latin typeface="Calibri"/>
                <a:ea typeface="Calibri"/>
                <a:cs typeface="Calibri"/>
              </a:rPr>
              <a:t>24 voltios</a:t>
            </a:r>
            <a:r>
              <a:rPr sz="1400"/>
              <a:t/>
            </a:r>
            <a:br>
              <a:rPr sz="1400"/>
            </a:br>
            <a:r>
              <a:rPr lang="es-ES" sz="1400" b="0" i="0" strike="noStrike" cap="none" spc="0" baseline="0">
                <a:solidFill>
                  <a:srgbClr val="595959"/>
                </a:solidFill>
                <a:effectLst/>
                <a:latin typeface="Calibri"/>
                <a:ea typeface="Calibri"/>
                <a:cs typeface="Calibri"/>
              </a:rPr>
              <a:t>180 Ah (4,6 kWh)</a:t>
            </a:r>
          </a:p>
        </p:txBody>
      </p:sp>
      <p:sp>
        <p:nvSpPr>
          <p:cNvPr id="10" name="TextBox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0E924FC-DDDA-40F4-B5FF-F38A8FACE7C4}"/>
              </a:ext>
            </a:extLst>
          </p:cNvPr>
          <p:cNvSpPr txBox="1"/>
          <p:nvPr/>
        </p:nvSpPr>
        <p:spPr>
          <a:xfrm>
            <a:off x="3568235" y="4707884"/>
            <a:ext cx="1921267" cy="792480"/>
          </a:xfrm>
          <a:prstGeom prst="rect">
            <a:avLst/>
          </a:prstGeom>
          <a:noFill/>
        </p:spPr>
        <p:txBody>
          <a:bodyPr wrap="square" rtlCol="0">
            <a:spAutoFit/>
          </a:bodyPr>
          <a:lstStyle/>
          <a:p>
            <a:pPr algn="ctr"/>
            <a:r>
              <a:rPr lang="es-ES" sz="1800" b="1" i="0" strike="noStrike" cap="none" spc="0" baseline="0">
                <a:solidFill>
                  <a:srgbClr val="595959"/>
                </a:solidFill>
                <a:effectLst/>
                <a:latin typeface="Calibri"/>
                <a:ea typeface="Calibri"/>
                <a:cs typeface="Calibri"/>
              </a:rPr>
              <a:t>T7AMR</a:t>
            </a:r>
          </a:p>
          <a:p>
            <a:pPr algn="ctr"/>
            <a:r>
              <a:rPr lang="es-ES" sz="1400" b="0" i="0" strike="noStrike" cap="none" spc="0" baseline="0">
                <a:solidFill>
                  <a:srgbClr val="595959"/>
                </a:solidFill>
                <a:effectLst/>
                <a:latin typeface="Calibri"/>
                <a:ea typeface="Calibri"/>
                <a:cs typeface="Calibri"/>
              </a:rPr>
              <a:t>24 voltios</a:t>
            </a:r>
          </a:p>
          <a:p>
            <a:pPr algn="ctr"/>
            <a:r>
              <a:rPr lang="es-ES" sz="1400" b="0" i="0" strike="noStrike" cap="none" spc="0" baseline="0">
                <a:solidFill>
                  <a:srgbClr val="595959"/>
                </a:solidFill>
                <a:effectLst/>
                <a:latin typeface="Calibri"/>
                <a:ea typeface="Calibri"/>
                <a:cs typeface="Calibri"/>
              </a:rPr>
              <a:t>360 Ah (9,2 kWh)</a:t>
            </a:r>
          </a:p>
        </p:txBody>
      </p:sp>
      <p:sp>
        <p:nvSpPr>
          <p:cNvPr id="11" name="TextBox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344DC07-7856-438E-B5DB-5A35C4E61865}"/>
              </a:ext>
            </a:extLst>
          </p:cNvPr>
          <p:cNvSpPr txBox="1"/>
          <p:nvPr/>
        </p:nvSpPr>
        <p:spPr>
          <a:xfrm>
            <a:off x="5878225" y="4707884"/>
            <a:ext cx="1921267" cy="792480"/>
          </a:xfrm>
          <a:prstGeom prst="rect">
            <a:avLst/>
          </a:prstGeom>
          <a:noFill/>
        </p:spPr>
        <p:txBody>
          <a:bodyPr wrap="square" rtlCol="0">
            <a:spAutoFit/>
          </a:bodyPr>
          <a:lstStyle/>
          <a:p>
            <a:pPr algn="ctr"/>
            <a:r>
              <a:rPr lang="es-ES" sz="1800" b="1" i="0" strike="noStrike" cap="none" spc="0" baseline="0">
                <a:solidFill>
                  <a:srgbClr val="595959"/>
                </a:solidFill>
                <a:effectLst/>
                <a:latin typeface="Calibri"/>
                <a:ea typeface="Calibri"/>
                <a:cs typeface="Calibri"/>
              </a:rPr>
              <a:t>T16 AMR</a:t>
            </a:r>
          </a:p>
          <a:p>
            <a:pPr algn="ctr"/>
            <a:r>
              <a:rPr lang="es-ES" sz="1400" b="0" i="0" strike="noStrike" cap="none" spc="0" baseline="0">
                <a:solidFill>
                  <a:srgbClr val="595959"/>
                </a:solidFill>
                <a:effectLst/>
                <a:latin typeface="Calibri"/>
                <a:ea typeface="Calibri"/>
                <a:cs typeface="Calibri"/>
              </a:rPr>
              <a:t>36 voltios</a:t>
            </a:r>
          </a:p>
          <a:p>
            <a:pPr algn="ctr"/>
            <a:r>
              <a:rPr lang="es-ES" sz="1400" b="0" i="0" strike="noStrike" cap="none" spc="0" baseline="0">
                <a:solidFill>
                  <a:srgbClr val="595959"/>
                </a:solidFill>
                <a:effectLst/>
                <a:latin typeface="Calibri"/>
                <a:ea typeface="Calibri"/>
                <a:cs typeface="Calibri"/>
              </a:rPr>
              <a:t>320 Ah (11,5 kWh)</a:t>
            </a:r>
          </a:p>
        </p:txBody>
      </p:sp>
      <p:sp>
        <p:nvSpPr>
          <p:cNvPr id="13" name="TextBox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04B8D6F-81C0-46A1-9D15-1A1A5EE5AA6C}"/>
              </a:ext>
            </a:extLst>
          </p:cNvPr>
          <p:cNvSpPr txBox="1"/>
          <p:nvPr/>
        </p:nvSpPr>
        <p:spPr>
          <a:xfrm>
            <a:off x="-22320" y="6610394"/>
            <a:ext cx="6304663" cy="230832"/>
          </a:xfrm>
          <a:prstGeom prst="rect">
            <a:avLst/>
          </a:prstGeom>
          <a:noFill/>
        </p:spPr>
        <p:txBody>
          <a:bodyPr wrap="square" rtlCol="0">
            <a:spAutoFit/>
          </a:bodyPr>
          <a:lstStyle/>
          <a:p>
            <a:r>
              <a:rPr lang="es-ES" sz="900" b="0" i="0" strike="noStrike" cap="none" spc="0" baseline="0" dirty="0">
                <a:solidFill>
                  <a:srgbClr val="000000"/>
                </a:solidFill>
                <a:effectLst/>
                <a:latin typeface="Calibri"/>
                <a:ea typeface="Calibri"/>
                <a:cs typeface="Calibri"/>
              </a:rPr>
              <a:t>Póngase en contacto con su representante de ventas de </a:t>
            </a:r>
            <a:r>
              <a:rPr lang="es-ES" sz="900" b="0" i="0" strike="noStrike" cap="none" spc="0" baseline="0" dirty="0" err="1">
                <a:solidFill>
                  <a:srgbClr val="000000"/>
                </a:solidFill>
                <a:effectLst/>
                <a:latin typeface="Calibri"/>
                <a:ea typeface="Calibri"/>
                <a:cs typeface="Calibri"/>
              </a:rPr>
              <a:t>Tennant</a:t>
            </a:r>
            <a:r>
              <a:rPr lang="es-ES" sz="900" b="0" i="0" strike="noStrike" cap="none" spc="0" baseline="0" dirty="0">
                <a:solidFill>
                  <a:srgbClr val="000000"/>
                </a:solidFill>
                <a:effectLst/>
                <a:latin typeface="Calibri"/>
                <a:ea typeface="Calibri"/>
                <a:cs typeface="Calibri"/>
              </a:rPr>
              <a:t> para conocer la disponibilidad</a:t>
            </a:r>
          </a:p>
        </p:txBody>
      </p:sp>
      <p:cxnSp>
        <p:nvCxnSpPr>
          <p:cNvPr id="14" name="Straight Connector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7391AEF-EAEA-4953-BF48-2F8426B286C0}"/>
              </a:ext>
            </a:extLst>
          </p:cNvPr>
          <p:cNvCxnSpPr/>
          <p:nvPr/>
        </p:nvCxnSpPr>
        <p:spPr>
          <a:xfrm>
            <a:off x="6282344" y="2748810"/>
            <a:ext cx="7511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2643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z="2400" b="0" i="0" strike="noStrike" cap="none" spc="0" baseline="0">
                <a:solidFill>
                  <a:srgbClr val="FFFFFF"/>
                </a:solidFill>
                <a:effectLst/>
                <a:latin typeface="Arial"/>
                <a:ea typeface="Arial"/>
                <a:cs typeface="Arial"/>
              </a:rPr>
              <a:t>Beneficios de los iones de litio</a:t>
            </a:r>
          </a:p>
        </p:txBody>
      </p:sp>
      <p:sp>
        <p:nvSpPr>
          <p:cNvPr id="18" name="TextBox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FF2A772-F9B8-415E-8D0C-328A0AA6A8D4}"/>
              </a:ext>
            </a:extLst>
          </p:cNvPr>
          <p:cNvSpPr txBox="1"/>
          <p:nvPr/>
        </p:nvSpPr>
        <p:spPr>
          <a:xfrm>
            <a:off x="6713613" y="3860030"/>
            <a:ext cx="1008503" cy="548640"/>
          </a:xfrm>
          <a:prstGeom prst="rect">
            <a:avLst/>
          </a:prstGeom>
          <a:noFill/>
        </p:spPr>
        <p:txBody>
          <a:bodyPr wrap="square" rtlCol="0">
            <a:spAutoFit/>
          </a:bodyPr>
          <a:lstStyle/>
          <a:p>
            <a:pPr algn="ctr"/>
            <a:r>
              <a:rPr lang="es-ES" sz="1000" b="0" i="0" strike="noStrike" cap="none" spc="0" baseline="0">
                <a:solidFill>
                  <a:srgbClr val="595959"/>
                </a:solidFill>
                <a:effectLst/>
                <a:latin typeface="Calibri"/>
                <a:ea typeface="Calibri"/>
                <a:cs typeface="Calibri"/>
              </a:rPr>
              <a:t>Costes de electricidad más bajos</a:t>
            </a:r>
          </a:p>
        </p:txBody>
      </p:sp>
      <p:sp>
        <p:nvSpPr>
          <p:cNvPr id="19" name="TextBox 1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2F19EC5-4144-4E9F-96E8-CAA79FA89A21}"/>
              </a:ext>
            </a:extLst>
          </p:cNvPr>
          <p:cNvSpPr txBox="1"/>
          <p:nvPr/>
        </p:nvSpPr>
        <p:spPr>
          <a:xfrm>
            <a:off x="5474626" y="2986242"/>
            <a:ext cx="1190503" cy="553998"/>
          </a:xfrm>
          <a:prstGeom prst="rect">
            <a:avLst/>
          </a:prstGeom>
          <a:noFill/>
        </p:spPr>
        <p:txBody>
          <a:bodyPr wrap="square" rtlCol="0">
            <a:spAutoFit/>
          </a:bodyPr>
          <a:lstStyle/>
          <a:p>
            <a:pPr algn="ctr"/>
            <a:r>
              <a:rPr lang="es-ES" sz="1000" b="0" i="0" strike="noStrike" cap="none" spc="0" baseline="0" dirty="0">
                <a:solidFill>
                  <a:srgbClr val="595959"/>
                </a:solidFill>
                <a:effectLst/>
                <a:latin typeface="Calibri"/>
                <a:ea typeface="Calibri"/>
                <a:cs typeface="Calibri"/>
              </a:rPr>
              <a:t>Más </a:t>
            </a:r>
            <a:r>
              <a:rPr sz="1000" dirty="0"/>
              <a:t/>
            </a:r>
            <a:br>
              <a:rPr sz="1000" dirty="0"/>
            </a:br>
            <a:r>
              <a:rPr lang="es-ES" sz="1000" b="0" i="0" strike="noStrike" cap="none" spc="0" baseline="0" dirty="0">
                <a:solidFill>
                  <a:srgbClr val="595959"/>
                </a:solidFill>
                <a:effectLst/>
                <a:latin typeface="Calibri"/>
                <a:ea typeface="Calibri"/>
                <a:cs typeface="Calibri"/>
              </a:rPr>
              <a:t>tiempo de funcionamiento</a:t>
            </a:r>
          </a:p>
        </p:txBody>
      </p:sp>
      <p:sp>
        <p:nvSpPr>
          <p:cNvPr id="21" name="TextBox 2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0CBCD3F-86DC-4E69-A055-0144472A5847}"/>
              </a:ext>
            </a:extLst>
          </p:cNvPr>
          <p:cNvSpPr txBox="1"/>
          <p:nvPr/>
        </p:nvSpPr>
        <p:spPr>
          <a:xfrm>
            <a:off x="7860299" y="2999648"/>
            <a:ext cx="907448" cy="396240"/>
          </a:xfrm>
          <a:prstGeom prst="rect">
            <a:avLst/>
          </a:prstGeom>
          <a:noFill/>
        </p:spPr>
        <p:txBody>
          <a:bodyPr wrap="square" rtlCol="0">
            <a:spAutoFit/>
          </a:bodyPr>
          <a:lstStyle/>
          <a:p>
            <a:pPr algn="ctr"/>
            <a:r>
              <a:rPr lang="es-ES" sz="1000" b="0" i="0" strike="noStrike" cap="none" spc="0" baseline="0">
                <a:solidFill>
                  <a:srgbClr val="595959"/>
                </a:solidFill>
                <a:effectLst/>
                <a:latin typeface="Calibri"/>
                <a:ea typeface="Calibri"/>
                <a:cs typeface="Calibri"/>
              </a:rPr>
              <a:t>Carga a demanda</a:t>
            </a:r>
          </a:p>
        </p:txBody>
      </p:sp>
      <p:sp>
        <p:nvSpPr>
          <p:cNvPr id="22" name="TextBox 2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00C2F39-4E93-47E3-B0DF-6FA1CC7B3E4A}"/>
              </a:ext>
            </a:extLst>
          </p:cNvPr>
          <p:cNvSpPr txBox="1"/>
          <p:nvPr/>
        </p:nvSpPr>
        <p:spPr>
          <a:xfrm>
            <a:off x="5552678" y="3860030"/>
            <a:ext cx="1081432" cy="400110"/>
          </a:xfrm>
          <a:prstGeom prst="rect">
            <a:avLst/>
          </a:prstGeom>
          <a:noFill/>
        </p:spPr>
        <p:txBody>
          <a:bodyPr wrap="square" rtlCol="0">
            <a:spAutoFit/>
          </a:bodyPr>
          <a:lstStyle/>
          <a:p>
            <a:pPr algn="ctr"/>
            <a:r>
              <a:rPr lang="es-ES" sz="1000" dirty="0">
                <a:solidFill>
                  <a:srgbClr val="595959"/>
                </a:solidFill>
                <a:latin typeface="Calibri"/>
                <a:cs typeface="Calibri"/>
              </a:rPr>
              <a:t>Sin mantenimiento</a:t>
            </a:r>
            <a:endParaRPr lang="es-ES" sz="1000" b="0" i="0" strike="noStrike" cap="none" spc="0" baseline="0" dirty="0">
              <a:solidFill>
                <a:srgbClr val="595959"/>
              </a:solidFill>
              <a:effectLst/>
              <a:latin typeface="Calibri"/>
              <a:ea typeface="Calibri"/>
              <a:cs typeface="Calibri"/>
            </a:endParaRPr>
          </a:p>
        </p:txBody>
      </p:sp>
      <p:sp>
        <p:nvSpPr>
          <p:cNvPr id="23" name="TextBox 2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F7FD44C-92AB-4681-8423-CF0096E7FA08}"/>
              </a:ext>
            </a:extLst>
          </p:cNvPr>
          <p:cNvSpPr txBox="1"/>
          <p:nvPr/>
        </p:nvSpPr>
        <p:spPr>
          <a:xfrm>
            <a:off x="6791035" y="2999648"/>
            <a:ext cx="853657" cy="400110"/>
          </a:xfrm>
          <a:prstGeom prst="rect">
            <a:avLst/>
          </a:prstGeom>
          <a:noFill/>
        </p:spPr>
        <p:txBody>
          <a:bodyPr wrap="square" rtlCol="0">
            <a:spAutoFit/>
          </a:bodyPr>
          <a:lstStyle/>
          <a:p>
            <a:pPr algn="ctr"/>
            <a:r>
              <a:rPr lang="es-ES" sz="1000" b="0" i="0" strike="noStrike" cap="none" spc="0" baseline="0" dirty="0">
                <a:solidFill>
                  <a:srgbClr val="595959"/>
                </a:solidFill>
                <a:effectLst/>
                <a:latin typeface="Calibri"/>
                <a:ea typeface="Calibri"/>
                <a:cs typeface="Calibri"/>
              </a:rPr>
              <a:t>Carga más rápida</a:t>
            </a:r>
          </a:p>
        </p:txBody>
      </p:sp>
      <p:grpSp>
        <p:nvGrpSpPr>
          <p:cNvPr id="25" name="Group 2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95EC221-0BC5-4CE4-9775-7A212201CD3F}"/>
              </a:ext>
            </a:extLst>
          </p:cNvPr>
          <p:cNvGrpSpPr>
            <a:grpSpLocks noChangeAspect="1"/>
          </p:cNvGrpSpPr>
          <p:nvPr/>
        </p:nvGrpSpPr>
        <p:grpSpPr>
          <a:xfrm>
            <a:off x="4790293" y="3518627"/>
            <a:ext cx="381169" cy="380246"/>
            <a:chOff x="3382961" y="3709988"/>
            <a:chExt cx="655639" cy="654051"/>
          </a:xfrm>
        </p:grpSpPr>
        <p:sp>
          <p:nvSpPr>
            <p:cNvPr id="26" name="Oval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0A79D3F-F8DB-459A-9D9F-516ABDC7D1BF}"/>
                </a:ext>
              </a:extLst>
            </p:cNvPr>
            <p:cNvSpPr>
              <a:spLocks noChangeArrowheads="1"/>
            </p:cNvSpPr>
            <p:nvPr/>
          </p:nvSpPr>
          <p:spPr bwMode="auto">
            <a:xfrm>
              <a:off x="3382961" y="3709988"/>
              <a:ext cx="655638" cy="654050"/>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a:p>
          </p:txBody>
        </p:sp>
        <p:sp>
          <p:nvSpPr>
            <p:cNvPr id="27" name="Oval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C3BDFAE-9DAA-47C6-8906-811851810E9E}"/>
                </a:ext>
              </a:extLst>
            </p:cNvPr>
            <p:cNvSpPr>
              <a:spLocks noChangeArrowheads="1"/>
            </p:cNvSpPr>
            <p:nvPr/>
          </p:nvSpPr>
          <p:spPr bwMode="auto">
            <a:xfrm>
              <a:off x="3382962" y="3709989"/>
              <a:ext cx="655638" cy="654050"/>
            </a:xfrm>
            <a:prstGeom prst="ellipse">
              <a:avLst/>
            </a:pr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64592" tIns="82296" rIns="164592" bIns="82296" numCol="1" anchor="t" anchorCtr="0" compatLnSpc="1">
              <a:prstTxWarp prst="textNoShape">
                <a:avLst/>
              </a:prstTxWarp>
            </a:bodyPr>
            <a:lstStyle/>
            <a:p>
              <a:endParaRPr lang="en-US" sz="11160"/>
            </a:p>
          </p:txBody>
        </p:sp>
        <p:sp>
          <p:nvSpPr>
            <p:cNvPr id="28" name="Freeform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716767-1171-400C-981E-AB4E4B8892E4}"/>
                </a:ext>
              </a:extLst>
            </p:cNvPr>
            <p:cNvSpPr/>
            <p:nvPr/>
          </p:nvSpPr>
          <p:spPr bwMode="auto">
            <a:xfrm>
              <a:off x="3567113" y="3898900"/>
              <a:ext cx="287338" cy="280988"/>
            </a:xfrm>
            <a:custGeom>
              <a:avLst/>
              <a:gdLst>
                <a:gd name="T0" fmla="*/ 181 w 181"/>
                <a:gd name="T1" fmla="*/ 59 h 177"/>
                <a:gd name="T2" fmla="*/ 119 w 181"/>
                <a:gd name="T3" fmla="*/ 59 h 177"/>
                <a:gd name="T4" fmla="*/ 119 w 181"/>
                <a:gd name="T5" fmla="*/ 0 h 177"/>
                <a:gd name="T6" fmla="*/ 60 w 181"/>
                <a:gd name="T7" fmla="*/ 0 h 177"/>
                <a:gd name="T8" fmla="*/ 60 w 181"/>
                <a:gd name="T9" fmla="*/ 59 h 177"/>
                <a:gd name="T10" fmla="*/ 0 w 181"/>
                <a:gd name="T11" fmla="*/ 59 h 177"/>
                <a:gd name="T12" fmla="*/ 0 w 181"/>
                <a:gd name="T13" fmla="*/ 118 h 177"/>
                <a:gd name="T14" fmla="*/ 60 w 181"/>
                <a:gd name="T15" fmla="*/ 118 h 177"/>
                <a:gd name="T16" fmla="*/ 60 w 181"/>
                <a:gd name="T17" fmla="*/ 177 h 177"/>
                <a:gd name="T18" fmla="*/ 119 w 181"/>
                <a:gd name="T19" fmla="*/ 177 h 177"/>
                <a:gd name="T20" fmla="*/ 119 w 181"/>
                <a:gd name="T21" fmla="*/ 118 h 177"/>
                <a:gd name="T22" fmla="*/ 181 w 181"/>
                <a:gd name="T23" fmla="*/ 118 h 177"/>
                <a:gd name="T24" fmla="*/ 181 w 181"/>
                <a:gd name="T25" fmla="*/ 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77">
                  <a:moveTo>
                    <a:pt x="181" y="59"/>
                  </a:moveTo>
                  <a:lnTo>
                    <a:pt x="119" y="59"/>
                  </a:lnTo>
                  <a:lnTo>
                    <a:pt x="119" y="0"/>
                  </a:lnTo>
                  <a:lnTo>
                    <a:pt x="60" y="0"/>
                  </a:lnTo>
                  <a:lnTo>
                    <a:pt x="60" y="59"/>
                  </a:lnTo>
                  <a:lnTo>
                    <a:pt x="0" y="59"/>
                  </a:lnTo>
                  <a:lnTo>
                    <a:pt x="0" y="118"/>
                  </a:lnTo>
                  <a:lnTo>
                    <a:pt x="60" y="118"/>
                  </a:lnTo>
                  <a:lnTo>
                    <a:pt x="60" y="177"/>
                  </a:lnTo>
                  <a:lnTo>
                    <a:pt x="119" y="177"/>
                  </a:lnTo>
                  <a:lnTo>
                    <a:pt x="119" y="118"/>
                  </a:lnTo>
                  <a:lnTo>
                    <a:pt x="181" y="118"/>
                  </a:lnTo>
                  <a:lnTo>
                    <a:pt x="18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a:p>
          </p:txBody>
        </p:sp>
      </p:grpSp>
      <p:sp>
        <p:nvSpPr>
          <p:cNvPr id="29" name="TextBox 2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DA22C24-A81A-406B-9A33-EAF035A8339F}"/>
              </a:ext>
            </a:extLst>
          </p:cNvPr>
          <p:cNvSpPr txBox="1"/>
          <p:nvPr/>
        </p:nvSpPr>
        <p:spPr>
          <a:xfrm>
            <a:off x="4476626" y="3860030"/>
            <a:ext cx="1008503" cy="548640"/>
          </a:xfrm>
          <a:prstGeom prst="rect">
            <a:avLst/>
          </a:prstGeom>
          <a:noFill/>
        </p:spPr>
        <p:txBody>
          <a:bodyPr wrap="square" rtlCol="0">
            <a:spAutoFit/>
          </a:bodyPr>
          <a:lstStyle/>
          <a:p>
            <a:pPr algn="ctr"/>
            <a:r>
              <a:rPr lang="es-ES" sz="1000" b="0" i="0" strike="noStrike" cap="none" spc="0" baseline="0">
                <a:solidFill>
                  <a:srgbClr val="595959"/>
                </a:solidFill>
                <a:effectLst/>
                <a:latin typeface="Calibri"/>
                <a:ea typeface="Calibri"/>
                <a:cs typeface="Calibri"/>
              </a:rPr>
              <a:t>Reducción de los riesgos de seguridad</a:t>
            </a:r>
          </a:p>
        </p:txBody>
      </p:sp>
      <p:sp>
        <p:nvSpPr>
          <p:cNvPr id="30" name="TextBox 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2DF661D-A3FF-4CF5-9CF6-89999E4F7BDD}"/>
              </a:ext>
            </a:extLst>
          </p:cNvPr>
          <p:cNvSpPr txBox="1"/>
          <p:nvPr/>
        </p:nvSpPr>
        <p:spPr>
          <a:xfrm>
            <a:off x="4381878" y="1720165"/>
            <a:ext cx="4544365" cy="461665"/>
          </a:xfrm>
          <a:prstGeom prst="rect">
            <a:avLst/>
          </a:prstGeom>
          <a:solidFill>
            <a:schemeClr val="bg1">
              <a:lumMod val="85000"/>
            </a:schemeClr>
          </a:solidFill>
          <a:ln w="19050">
            <a:solidFill>
              <a:srgbClr val="009AC7"/>
            </a:solidFill>
          </a:ln>
        </p:spPr>
        <p:txBody>
          <a:bodyPr wrap="square" lIns="91440" tIns="45720" rIns="91440" bIns="45720" rtlCol="0" anchor="ctr">
            <a:spAutoFit/>
          </a:bodyPr>
          <a:lstStyle/>
          <a:p>
            <a:pPr algn="ctr"/>
            <a:r>
              <a:rPr lang="es-ES" sz="2400" b="1" dirty="0">
                <a:solidFill>
                  <a:srgbClr val="009AC7"/>
                </a:solidFill>
                <a:latin typeface="Calibri"/>
                <a:ea typeface="Calibri"/>
                <a:cs typeface="Calibri"/>
              </a:rPr>
              <a:t>F</a:t>
            </a:r>
            <a:r>
              <a:rPr lang="es-ES" sz="2400" b="1" i="0" strike="noStrike" cap="none" spc="0" baseline="0" dirty="0" smtClean="0">
                <a:solidFill>
                  <a:srgbClr val="009AC7"/>
                </a:solidFill>
                <a:effectLst/>
                <a:latin typeface="Calibri"/>
                <a:ea typeface="Calibri"/>
                <a:cs typeface="Calibri"/>
              </a:rPr>
              <a:t>rente </a:t>
            </a:r>
            <a:r>
              <a:rPr lang="es-ES" sz="2400" b="1" i="0" strike="noStrike" cap="none" spc="0" baseline="0" dirty="0">
                <a:solidFill>
                  <a:srgbClr val="009AC7"/>
                </a:solidFill>
                <a:effectLst/>
                <a:latin typeface="Calibri"/>
                <a:ea typeface="Calibri"/>
                <a:cs typeface="Calibri"/>
              </a:rPr>
              <a:t>a las baterías tradicionales</a:t>
            </a:r>
          </a:p>
        </p:txBody>
      </p:sp>
      <p:pic>
        <p:nvPicPr>
          <p:cNvPr id="31" name="Picture 3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613FFA7-DB8A-4991-8423-518B0F8301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7029" y="3531279"/>
            <a:ext cx="352615" cy="354942"/>
          </a:xfrm>
          <a:prstGeom prst="rect">
            <a:avLst/>
          </a:prstGeom>
        </p:spPr>
      </p:pic>
      <p:sp>
        <p:nvSpPr>
          <p:cNvPr id="32" name="TextBox 3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7975EDE-98CE-4505-A860-8AF3AF98E8C9}"/>
              </a:ext>
            </a:extLst>
          </p:cNvPr>
          <p:cNvSpPr txBox="1"/>
          <p:nvPr/>
        </p:nvSpPr>
        <p:spPr>
          <a:xfrm>
            <a:off x="1968745" y="3860030"/>
            <a:ext cx="1303754" cy="400110"/>
          </a:xfrm>
          <a:prstGeom prst="rect">
            <a:avLst/>
          </a:prstGeom>
          <a:noFill/>
        </p:spPr>
        <p:txBody>
          <a:bodyPr wrap="square" rtlCol="0">
            <a:spAutoFit/>
          </a:bodyPr>
          <a:lstStyle/>
          <a:p>
            <a:pPr algn="ctr"/>
            <a:r>
              <a:rPr lang="es-ES" sz="1000" b="0" i="0" strike="noStrike" cap="none" spc="0" baseline="0" dirty="0">
                <a:solidFill>
                  <a:srgbClr val="595959"/>
                </a:solidFill>
                <a:effectLst/>
                <a:latin typeface="Calibri"/>
                <a:ea typeface="Calibri"/>
                <a:cs typeface="Calibri"/>
              </a:rPr>
              <a:t>Mejora de la calidad del aire en interiores</a:t>
            </a:r>
          </a:p>
        </p:txBody>
      </p:sp>
      <p:pic>
        <p:nvPicPr>
          <p:cNvPr id="33" name="Picture 3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58D4555-A81B-4ACE-9DD6-C08B333D0E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47393" y="2678819"/>
            <a:ext cx="348798" cy="348798"/>
          </a:xfrm>
          <a:prstGeom prst="ellipse">
            <a:avLst/>
          </a:prstGeom>
        </p:spPr>
      </p:pic>
      <p:sp>
        <p:nvSpPr>
          <p:cNvPr id="34" name="TextBox 3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EFB8D33-160F-4CD2-B785-974AB819BD48}"/>
              </a:ext>
            </a:extLst>
          </p:cNvPr>
          <p:cNvSpPr txBox="1"/>
          <p:nvPr/>
        </p:nvSpPr>
        <p:spPr>
          <a:xfrm>
            <a:off x="776509" y="3003664"/>
            <a:ext cx="1232803" cy="400110"/>
          </a:xfrm>
          <a:prstGeom prst="rect">
            <a:avLst/>
          </a:prstGeom>
          <a:noFill/>
        </p:spPr>
        <p:txBody>
          <a:bodyPr wrap="square" rtlCol="0">
            <a:spAutoFit/>
          </a:bodyPr>
          <a:lstStyle/>
          <a:p>
            <a:pPr algn="ctr"/>
            <a:r>
              <a:rPr lang="es-ES" sz="1000" b="0" i="0" strike="noStrike" cap="none" spc="0" baseline="0" dirty="0">
                <a:solidFill>
                  <a:srgbClr val="595959"/>
                </a:solidFill>
                <a:effectLst/>
                <a:latin typeface="Calibri"/>
                <a:ea typeface="Calibri"/>
                <a:cs typeface="Calibri"/>
              </a:rPr>
              <a:t>Elimina </a:t>
            </a:r>
            <a:r>
              <a:rPr lang="es-ES" sz="1000" dirty="0" smtClean="0">
                <a:solidFill>
                  <a:srgbClr val="595959"/>
                </a:solidFill>
                <a:latin typeface="Calibri"/>
                <a:ea typeface="Calibri"/>
                <a:cs typeface="Calibri"/>
              </a:rPr>
              <a:t>los costes de </a:t>
            </a:r>
            <a:r>
              <a:rPr lang="es-ES" sz="1000" b="0" i="0" strike="noStrike" cap="none" spc="0" baseline="0" dirty="0" smtClean="0">
                <a:solidFill>
                  <a:srgbClr val="595959"/>
                </a:solidFill>
                <a:effectLst/>
                <a:latin typeface="Calibri"/>
                <a:ea typeface="Calibri"/>
                <a:cs typeface="Calibri"/>
              </a:rPr>
              <a:t>combustible </a:t>
            </a:r>
            <a:endParaRPr lang="es-ES" sz="1000" b="0" i="0" strike="noStrike" cap="none" spc="0" baseline="0" dirty="0">
              <a:solidFill>
                <a:srgbClr val="595959"/>
              </a:solidFill>
              <a:effectLst/>
              <a:latin typeface="Calibri"/>
              <a:ea typeface="Calibri"/>
              <a:cs typeface="Calibri"/>
            </a:endParaRPr>
          </a:p>
        </p:txBody>
      </p:sp>
      <p:sp>
        <p:nvSpPr>
          <p:cNvPr id="35" name="TextBox 3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35DEFCE-591D-4D46-A176-18F1E3FBCCEB}"/>
              </a:ext>
            </a:extLst>
          </p:cNvPr>
          <p:cNvSpPr txBox="1"/>
          <p:nvPr/>
        </p:nvSpPr>
        <p:spPr>
          <a:xfrm>
            <a:off x="867201" y="3860030"/>
            <a:ext cx="1109183" cy="396240"/>
          </a:xfrm>
          <a:prstGeom prst="rect">
            <a:avLst/>
          </a:prstGeom>
          <a:noFill/>
        </p:spPr>
        <p:txBody>
          <a:bodyPr wrap="square" rtlCol="0">
            <a:spAutoFit/>
          </a:bodyPr>
          <a:lstStyle/>
          <a:p>
            <a:pPr algn="ctr"/>
            <a:r>
              <a:rPr lang="es-ES" sz="1000" b="0" i="0" strike="noStrike" cap="none" spc="0" baseline="0">
                <a:solidFill>
                  <a:srgbClr val="595959"/>
                </a:solidFill>
                <a:effectLst/>
                <a:latin typeface="Calibri"/>
                <a:ea typeface="Calibri"/>
                <a:cs typeface="Calibri"/>
              </a:rPr>
              <a:t>Reducción de los costes operativos</a:t>
            </a:r>
          </a:p>
        </p:txBody>
      </p:sp>
      <p:pic>
        <p:nvPicPr>
          <p:cNvPr id="36" name="Picture 3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5D76185-F6D7-4860-9A60-8DB0C7F9F43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46622" y="3533580"/>
            <a:ext cx="350341" cy="350341"/>
          </a:xfrm>
          <a:prstGeom prst="rect">
            <a:avLst/>
          </a:prstGeom>
        </p:spPr>
      </p:pic>
      <p:grpSp>
        <p:nvGrpSpPr>
          <p:cNvPr id="37" name="Group 3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E6E06CC-7E35-49F6-A7EA-15773EB86971}"/>
              </a:ext>
            </a:extLst>
          </p:cNvPr>
          <p:cNvGrpSpPr>
            <a:grpSpLocks noChangeAspect="1"/>
          </p:cNvGrpSpPr>
          <p:nvPr/>
        </p:nvGrpSpPr>
        <p:grpSpPr>
          <a:xfrm>
            <a:off x="2336139" y="2666475"/>
            <a:ext cx="374394" cy="373487"/>
            <a:chOff x="3382961" y="3709988"/>
            <a:chExt cx="655639" cy="654051"/>
          </a:xfrm>
        </p:grpSpPr>
        <p:sp>
          <p:nvSpPr>
            <p:cNvPr id="38" name="Oval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DD9E0C5-B086-401A-A014-55CC85038EE8}"/>
                </a:ext>
              </a:extLst>
            </p:cNvPr>
            <p:cNvSpPr>
              <a:spLocks noChangeArrowheads="1"/>
            </p:cNvSpPr>
            <p:nvPr/>
          </p:nvSpPr>
          <p:spPr bwMode="auto">
            <a:xfrm>
              <a:off x="3382961" y="3709988"/>
              <a:ext cx="655638" cy="654050"/>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a:p>
          </p:txBody>
        </p:sp>
        <p:sp>
          <p:nvSpPr>
            <p:cNvPr id="39" name="Oval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C6004C2-254E-4A5B-94DB-374D6848B374}"/>
                </a:ext>
              </a:extLst>
            </p:cNvPr>
            <p:cNvSpPr>
              <a:spLocks noChangeArrowheads="1"/>
            </p:cNvSpPr>
            <p:nvPr/>
          </p:nvSpPr>
          <p:spPr bwMode="auto">
            <a:xfrm>
              <a:off x="3382962" y="3709989"/>
              <a:ext cx="655638" cy="654050"/>
            </a:xfrm>
            <a:prstGeom prst="ellipse">
              <a:avLst/>
            </a:prstGeom>
            <a:noFill/>
            <a:ln w="30163"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64592" tIns="82296" rIns="164592" bIns="82296" numCol="1" anchor="t" anchorCtr="0" compatLnSpc="1">
              <a:prstTxWarp prst="textNoShape">
                <a:avLst/>
              </a:prstTxWarp>
            </a:bodyPr>
            <a:lstStyle/>
            <a:p>
              <a:endParaRPr lang="en-US" sz="11160"/>
            </a:p>
          </p:txBody>
        </p:sp>
        <p:sp>
          <p:nvSpPr>
            <p:cNvPr id="40" name="Freeform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53C5DC5-AB10-4147-B5F9-2D4F1C86A1B4}"/>
                </a:ext>
              </a:extLst>
            </p:cNvPr>
            <p:cNvSpPr/>
            <p:nvPr/>
          </p:nvSpPr>
          <p:spPr bwMode="auto">
            <a:xfrm>
              <a:off x="3567113" y="3898900"/>
              <a:ext cx="287338" cy="280988"/>
            </a:xfrm>
            <a:custGeom>
              <a:avLst/>
              <a:gdLst>
                <a:gd name="T0" fmla="*/ 181 w 181"/>
                <a:gd name="T1" fmla="*/ 59 h 177"/>
                <a:gd name="T2" fmla="*/ 119 w 181"/>
                <a:gd name="T3" fmla="*/ 59 h 177"/>
                <a:gd name="T4" fmla="*/ 119 w 181"/>
                <a:gd name="T5" fmla="*/ 0 h 177"/>
                <a:gd name="T6" fmla="*/ 60 w 181"/>
                <a:gd name="T7" fmla="*/ 0 h 177"/>
                <a:gd name="T8" fmla="*/ 60 w 181"/>
                <a:gd name="T9" fmla="*/ 59 h 177"/>
                <a:gd name="T10" fmla="*/ 0 w 181"/>
                <a:gd name="T11" fmla="*/ 59 h 177"/>
                <a:gd name="T12" fmla="*/ 0 w 181"/>
                <a:gd name="T13" fmla="*/ 118 h 177"/>
                <a:gd name="T14" fmla="*/ 60 w 181"/>
                <a:gd name="T15" fmla="*/ 118 h 177"/>
                <a:gd name="T16" fmla="*/ 60 w 181"/>
                <a:gd name="T17" fmla="*/ 177 h 177"/>
                <a:gd name="T18" fmla="*/ 119 w 181"/>
                <a:gd name="T19" fmla="*/ 177 h 177"/>
                <a:gd name="T20" fmla="*/ 119 w 181"/>
                <a:gd name="T21" fmla="*/ 118 h 177"/>
                <a:gd name="T22" fmla="*/ 181 w 181"/>
                <a:gd name="T23" fmla="*/ 118 h 177"/>
                <a:gd name="T24" fmla="*/ 181 w 181"/>
                <a:gd name="T25" fmla="*/ 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77">
                  <a:moveTo>
                    <a:pt x="181" y="59"/>
                  </a:moveTo>
                  <a:lnTo>
                    <a:pt x="119" y="59"/>
                  </a:lnTo>
                  <a:lnTo>
                    <a:pt x="119" y="0"/>
                  </a:lnTo>
                  <a:lnTo>
                    <a:pt x="60" y="0"/>
                  </a:lnTo>
                  <a:lnTo>
                    <a:pt x="60" y="59"/>
                  </a:lnTo>
                  <a:lnTo>
                    <a:pt x="0" y="59"/>
                  </a:lnTo>
                  <a:lnTo>
                    <a:pt x="0" y="118"/>
                  </a:lnTo>
                  <a:lnTo>
                    <a:pt x="60" y="118"/>
                  </a:lnTo>
                  <a:lnTo>
                    <a:pt x="60" y="177"/>
                  </a:lnTo>
                  <a:lnTo>
                    <a:pt x="119" y="177"/>
                  </a:lnTo>
                  <a:lnTo>
                    <a:pt x="119" y="118"/>
                  </a:lnTo>
                  <a:lnTo>
                    <a:pt x="181" y="118"/>
                  </a:lnTo>
                  <a:lnTo>
                    <a:pt x="181"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4592" tIns="82296" rIns="164592" bIns="82296" numCol="1" anchor="t" anchorCtr="0" compatLnSpc="1">
              <a:prstTxWarp prst="textNoShape">
                <a:avLst/>
              </a:prstTxWarp>
            </a:bodyPr>
            <a:lstStyle/>
            <a:p>
              <a:endParaRPr lang="en-US" sz="11160"/>
            </a:p>
          </p:txBody>
        </p:sp>
      </p:grpSp>
      <p:sp>
        <p:nvSpPr>
          <p:cNvPr id="41" name="TextBox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0122639-DED7-4A8F-B62C-2F4F5B14BEEB}"/>
              </a:ext>
            </a:extLst>
          </p:cNvPr>
          <p:cNvSpPr txBox="1"/>
          <p:nvPr/>
        </p:nvSpPr>
        <p:spPr>
          <a:xfrm>
            <a:off x="1938773" y="3005439"/>
            <a:ext cx="1285754" cy="400110"/>
          </a:xfrm>
          <a:prstGeom prst="rect">
            <a:avLst/>
          </a:prstGeom>
          <a:noFill/>
        </p:spPr>
        <p:txBody>
          <a:bodyPr wrap="square" rtlCol="0">
            <a:spAutoFit/>
          </a:bodyPr>
          <a:lstStyle/>
          <a:p>
            <a:pPr algn="ctr"/>
            <a:r>
              <a:rPr lang="es-ES" sz="1000" b="0" i="0" strike="noStrike" cap="none" spc="0" baseline="0" dirty="0">
                <a:solidFill>
                  <a:srgbClr val="595959"/>
                </a:solidFill>
                <a:effectLst/>
                <a:latin typeface="Calibri"/>
                <a:ea typeface="Calibri"/>
                <a:cs typeface="Calibri"/>
              </a:rPr>
              <a:t>Reducción de los riesgos de seguridad</a:t>
            </a:r>
          </a:p>
        </p:txBody>
      </p:sp>
      <p:sp>
        <p:nvSpPr>
          <p:cNvPr id="42" name="TextBox 4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2D9F3BB-82C5-4B0B-9EDE-392D9D00D953}"/>
              </a:ext>
            </a:extLst>
          </p:cNvPr>
          <p:cNvSpPr txBox="1"/>
          <p:nvPr/>
        </p:nvSpPr>
        <p:spPr>
          <a:xfrm>
            <a:off x="215416" y="1560982"/>
            <a:ext cx="3830675" cy="769441"/>
          </a:xfrm>
          <a:prstGeom prst="rect">
            <a:avLst/>
          </a:prstGeom>
          <a:solidFill>
            <a:schemeClr val="bg1">
              <a:lumMod val="85000"/>
            </a:schemeClr>
          </a:solidFill>
          <a:ln w="19050">
            <a:solidFill>
              <a:srgbClr val="009AC7"/>
            </a:solidFill>
          </a:ln>
        </p:spPr>
        <p:txBody>
          <a:bodyPr wrap="square" lIns="91440" tIns="45720" rIns="91440" bIns="45720" rtlCol="0" anchor="ctr">
            <a:spAutoFit/>
          </a:bodyPr>
          <a:lstStyle/>
          <a:p>
            <a:pPr algn="ctr"/>
            <a:r>
              <a:rPr lang="es-ES" sz="2200" b="1" dirty="0">
                <a:solidFill>
                  <a:srgbClr val="009AC7"/>
                </a:solidFill>
                <a:latin typeface="Calibri"/>
                <a:ea typeface="Calibri"/>
                <a:cs typeface="Calibri"/>
              </a:rPr>
              <a:t>F</a:t>
            </a:r>
            <a:r>
              <a:rPr lang="es-ES" sz="2200" b="1" i="0" strike="noStrike" cap="none" spc="0" baseline="0" dirty="0" smtClean="0">
                <a:solidFill>
                  <a:srgbClr val="009AC7"/>
                </a:solidFill>
                <a:effectLst/>
                <a:latin typeface="Calibri"/>
                <a:ea typeface="Calibri"/>
                <a:cs typeface="Calibri"/>
              </a:rPr>
              <a:t>rente </a:t>
            </a:r>
            <a:r>
              <a:rPr lang="es-ES" sz="2200" b="1" i="0" strike="noStrike" cap="none" spc="0" baseline="0" dirty="0">
                <a:solidFill>
                  <a:srgbClr val="009AC7"/>
                </a:solidFill>
                <a:effectLst/>
                <a:latin typeface="Calibri"/>
                <a:ea typeface="Calibri"/>
                <a:cs typeface="Calibri"/>
              </a:rPr>
              <a:t>al combustible diésel o gas licuado del petróleo (</a:t>
            </a:r>
            <a:r>
              <a:rPr lang="es-ES" sz="2200" b="1" i="0" strike="noStrike" cap="none" spc="0" baseline="0" dirty="0" err="1">
                <a:solidFill>
                  <a:srgbClr val="009AC7"/>
                </a:solidFill>
                <a:effectLst/>
                <a:latin typeface="Calibri"/>
                <a:ea typeface="Calibri"/>
                <a:cs typeface="Calibri"/>
              </a:rPr>
              <a:t>GLP</a:t>
            </a:r>
            <a:r>
              <a:rPr lang="es-ES" sz="2200" b="1" i="0" strike="noStrike" cap="none" spc="0" baseline="0" dirty="0">
                <a:solidFill>
                  <a:srgbClr val="009AC7"/>
                </a:solidFill>
                <a:effectLst/>
                <a:latin typeface="Calibri"/>
                <a:ea typeface="Calibri"/>
                <a:cs typeface="Calibri"/>
              </a:rPr>
              <a:t>)​</a:t>
            </a:r>
          </a:p>
        </p:txBody>
      </p:sp>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1F2DF82-EDE2-4A2F-9576-22043F1205D6}"/>
              </a:ext>
            </a:extLst>
          </p:cNvPr>
          <p:cNvSpPr/>
          <p:nvPr/>
        </p:nvSpPr>
        <p:spPr>
          <a:xfrm>
            <a:off x="215416" y="2208996"/>
            <a:ext cx="3830675" cy="345850"/>
          </a:xfrm>
          <a:prstGeom prst="rect">
            <a:avLst/>
          </a:prstGeom>
          <a:solidFill>
            <a:srgbClr val="009AC7"/>
          </a:solid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89C14A1-40CF-4ED9-B1B3-253C19A16337}"/>
              </a:ext>
            </a:extLst>
          </p:cNvPr>
          <p:cNvSpPr txBox="1"/>
          <p:nvPr/>
        </p:nvSpPr>
        <p:spPr>
          <a:xfrm>
            <a:off x="227215" y="2145027"/>
            <a:ext cx="3833015" cy="492443"/>
          </a:xfrm>
          <a:prstGeom prst="rect">
            <a:avLst/>
          </a:prstGeom>
          <a:noFill/>
        </p:spPr>
        <p:txBody>
          <a:bodyPr wrap="square" rtlCol="0">
            <a:spAutoFit/>
          </a:bodyPr>
          <a:lstStyle/>
          <a:p>
            <a:pPr algn="ctr"/>
            <a:r>
              <a:rPr lang="es-ES" sz="1300" b="0" i="1" strike="noStrike" cap="none" spc="0" baseline="0" dirty="0">
                <a:solidFill>
                  <a:srgbClr val="D9D9D9"/>
                </a:solidFill>
                <a:effectLst/>
                <a:latin typeface="Calibri"/>
                <a:ea typeface="Calibri"/>
                <a:cs typeface="Calibri"/>
              </a:rPr>
              <a:t>Proporciona una buena rentabilidad de la inversión para el cliente</a:t>
            </a:r>
          </a:p>
        </p:txBody>
      </p:sp>
      <p:sp>
        <p:nvSpPr>
          <p:cNvPr id="49" name="Rectangle 4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EB0D6D-B2A0-4BFA-9D84-729FD5E94B3D}"/>
              </a:ext>
            </a:extLst>
          </p:cNvPr>
          <p:cNvSpPr/>
          <p:nvPr/>
        </p:nvSpPr>
        <p:spPr>
          <a:xfrm>
            <a:off x="4383593" y="2208996"/>
            <a:ext cx="4542650" cy="233057"/>
          </a:xfrm>
          <a:prstGeom prst="rect">
            <a:avLst/>
          </a:prstGeom>
          <a:solidFill>
            <a:srgbClr val="009AC7"/>
          </a:solid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94C8909-13CD-4922-8E9F-4A4D1BF59561}"/>
              </a:ext>
            </a:extLst>
          </p:cNvPr>
          <p:cNvSpPr txBox="1"/>
          <p:nvPr/>
        </p:nvSpPr>
        <p:spPr>
          <a:xfrm>
            <a:off x="4381878" y="2155144"/>
            <a:ext cx="4542650" cy="335280"/>
          </a:xfrm>
          <a:prstGeom prst="rect">
            <a:avLst/>
          </a:prstGeom>
          <a:noFill/>
        </p:spPr>
        <p:txBody>
          <a:bodyPr wrap="square" rtlCol="0">
            <a:spAutoFit/>
          </a:bodyPr>
          <a:lstStyle/>
          <a:p>
            <a:pPr algn="ctr"/>
            <a:r>
              <a:rPr lang="es-ES" sz="1600" b="0" i="1" strike="noStrike" cap="none" spc="0" baseline="0" dirty="0">
                <a:solidFill>
                  <a:srgbClr val="D9D9D9"/>
                </a:solidFill>
                <a:effectLst/>
                <a:latin typeface="Calibri"/>
                <a:ea typeface="Calibri"/>
                <a:cs typeface="Calibri"/>
              </a:rPr>
              <a:t>Ofrece un valor excelente</a:t>
            </a:r>
          </a:p>
        </p:txBody>
      </p:sp>
      <p:sp>
        <p:nvSpPr>
          <p:cNvPr id="3" name="Rectang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67DD91C-A3E8-4446-8380-D5E5F2C01769}"/>
              </a:ext>
            </a:extLst>
          </p:cNvPr>
          <p:cNvSpPr/>
          <p:nvPr/>
        </p:nvSpPr>
        <p:spPr>
          <a:xfrm>
            <a:off x="217757" y="2442052"/>
            <a:ext cx="3830675" cy="4237421"/>
          </a:xfrm>
          <a:prstGeom prst="rect">
            <a:avLst/>
          </a:prstGeom>
          <a:no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4D1AA29-BC87-4F92-A1E7-C15F9F651CAC}"/>
              </a:ext>
            </a:extLst>
          </p:cNvPr>
          <p:cNvSpPr/>
          <p:nvPr/>
        </p:nvSpPr>
        <p:spPr>
          <a:xfrm>
            <a:off x="4380271" y="2442052"/>
            <a:ext cx="4545972" cy="4237421"/>
          </a:xfrm>
          <a:prstGeom prst="rect">
            <a:avLst/>
          </a:prstGeom>
          <a:noFill/>
          <a:ln w="19050">
            <a:solidFill>
              <a:srgbClr val="009A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EAADB63-1FE1-4539-876A-2A15EF288047}"/>
              </a:ext>
            </a:extLst>
          </p:cNvPr>
          <p:cNvSpPr/>
          <p:nvPr/>
        </p:nvSpPr>
        <p:spPr>
          <a:xfrm>
            <a:off x="281952" y="4261198"/>
            <a:ext cx="3764139" cy="2492990"/>
          </a:xfrm>
          <a:prstGeom prst="rect">
            <a:avLst/>
          </a:prstGeom>
        </p:spPr>
        <p:txBody>
          <a:bodyPr wrap="square">
            <a:spAutoFit/>
          </a:bodyPr>
          <a:lstStyle/>
          <a:p>
            <a:pPr>
              <a:spcBef>
                <a:spcPts val="1200"/>
              </a:spcBef>
            </a:pPr>
            <a:r>
              <a:rPr lang="es-ES" sz="1050" b="1" i="0" strike="noStrike" cap="none" spc="0" baseline="0" dirty="0">
                <a:solidFill>
                  <a:srgbClr val="009AC7"/>
                </a:solidFill>
                <a:effectLst/>
                <a:latin typeface="Calibri"/>
                <a:ea typeface="Calibri"/>
                <a:cs typeface="Calibri"/>
              </a:rPr>
              <a:t>Tiempo de vida útil mejorado: </a:t>
            </a:r>
            <a:r>
              <a:rPr lang="es-ES" sz="1050" b="0" i="0" strike="noStrike" cap="none" spc="0" baseline="0" dirty="0">
                <a:solidFill>
                  <a:srgbClr val="595959"/>
                </a:solidFill>
                <a:effectLst/>
                <a:latin typeface="Calibri"/>
                <a:ea typeface="Calibri"/>
                <a:cs typeface="Calibri"/>
              </a:rPr>
              <a:t>limpia durante largos periodos de tiempo sin tener que rellenar o cambiar el depósito de combustible</a:t>
            </a:r>
            <a:endParaRPr lang="en-US" sz="1050" b="1" dirty="0">
              <a:solidFill>
                <a:schemeClr val="accent1"/>
              </a:solidFill>
            </a:endParaRPr>
          </a:p>
          <a:p>
            <a:pPr>
              <a:spcBef>
                <a:spcPts val="1200"/>
              </a:spcBef>
            </a:pPr>
            <a:r>
              <a:rPr lang="es-ES" sz="1050" b="1" i="0" strike="noStrike" cap="none" spc="0" baseline="0" dirty="0">
                <a:solidFill>
                  <a:srgbClr val="009AC7"/>
                </a:solidFill>
                <a:effectLst/>
                <a:latin typeface="Calibri"/>
                <a:ea typeface="Calibri"/>
                <a:cs typeface="Calibri"/>
              </a:rPr>
              <a:t>Seguridad mejorada: </a:t>
            </a:r>
            <a:r>
              <a:rPr lang="es-ES" sz="1050" b="0" i="0" strike="noStrike" cap="none" spc="0" baseline="0" dirty="0">
                <a:solidFill>
                  <a:srgbClr val="595959"/>
                </a:solidFill>
                <a:effectLst/>
                <a:latin typeface="Calibri"/>
                <a:ea typeface="Calibri"/>
                <a:cs typeface="Calibri"/>
              </a:rPr>
              <a:t>sin emisiones procedentes de combustibles, sin sustancias potencialmente inflamables en la instalación y reducción de los </a:t>
            </a:r>
            <a:r>
              <a:rPr lang="es-ES" sz="1050" b="0" i="0" strike="noStrike" cap="none" spc="0" baseline="0" dirty="0" err="1">
                <a:solidFill>
                  <a:srgbClr val="595959"/>
                </a:solidFill>
                <a:effectLst/>
                <a:latin typeface="Calibri"/>
                <a:ea typeface="Calibri"/>
                <a:cs typeface="Calibri"/>
              </a:rPr>
              <a:t>dBa</a:t>
            </a:r>
            <a:endParaRPr lang="en-US" sz="1050" b="1" dirty="0">
              <a:solidFill>
                <a:schemeClr val="accent1"/>
              </a:solidFill>
            </a:endParaRPr>
          </a:p>
          <a:p>
            <a:pPr>
              <a:spcBef>
                <a:spcPts val="1200"/>
              </a:spcBef>
            </a:pPr>
            <a:r>
              <a:rPr lang="es-ES" sz="1050" b="1" i="0" strike="noStrike" cap="none" spc="0" baseline="0" dirty="0">
                <a:solidFill>
                  <a:srgbClr val="009AC7"/>
                </a:solidFill>
                <a:effectLst/>
                <a:latin typeface="Calibri"/>
                <a:ea typeface="Calibri"/>
                <a:cs typeface="Calibri"/>
              </a:rPr>
              <a:t>Costes más bajos: </a:t>
            </a:r>
            <a:r>
              <a:rPr lang="es-ES" sz="1050" b="0" i="0" strike="noStrike" cap="none" spc="0" baseline="0" dirty="0">
                <a:solidFill>
                  <a:srgbClr val="595959"/>
                </a:solidFill>
                <a:effectLst/>
                <a:latin typeface="Calibri"/>
                <a:ea typeface="Calibri"/>
                <a:cs typeface="Calibri"/>
              </a:rPr>
              <a:t>no hay costes de mantenimiento del motor, de combustible, de almacenamiento de combustible o de suministro del taller, además de que los costes de formación se reducen de manera significativa</a:t>
            </a:r>
          </a:p>
          <a:p>
            <a:pPr>
              <a:spcBef>
                <a:spcPts val="1200"/>
              </a:spcBef>
            </a:pPr>
            <a:r>
              <a:rPr lang="es-ES" sz="1050" b="1" i="0" strike="noStrike" cap="none" spc="0" baseline="0" dirty="0">
                <a:solidFill>
                  <a:srgbClr val="009AC7"/>
                </a:solidFill>
                <a:effectLst/>
                <a:latin typeface="Calibri"/>
                <a:ea typeface="Calibri"/>
                <a:cs typeface="Calibri"/>
              </a:rPr>
              <a:t>Limpieza sostenible: </a:t>
            </a:r>
            <a:r>
              <a:rPr lang="es-ES" sz="1050" b="0" i="0" strike="noStrike" cap="none" spc="0" baseline="0" dirty="0">
                <a:solidFill>
                  <a:srgbClr val="595959"/>
                </a:solidFill>
                <a:effectLst/>
                <a:latin typeface="Calibri"/>
                <a:ea typeface="Calibri"/>
                <a:cs typeface="Calibri"/>
              </a:rPr>
              <a:t>elimina la dependencia de los recursos naturales no renovables</a:t>
            </a:r>
          </a:p>
        </p:txBody>
      </p:sp>
      <p:sp>
        <p:nvSpPr>
          <p:cNvPr id="7" name="Rectangl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54BCED0-8C63-482F-A417-ED9A738F55AB}"/>
              </a:ext>
            </a:extLst>
          </p:cNvPr>
          <p:cNvSpPr/>
          <p:nvPr/>
        </p:nvSpPr>
        <p:spPr>
          <a:xfrm>
            <a:off x="4392070" y="4444721"/>
            <a:ext cx="4532458" cy="2246769"/>
          </a:xfrm>
          <a:prstGeom prst="rect">
            <a:avLst/>
          </a:prstGeom>
        </p:spPr>
        <p:txBody>
          <a:bodyPr wrap="square" lIns="91440" tIns="45720" rIns="91440" bIns="45720" anchor="t">
            <a:spAutoFit/>
          </a:bodyPr>
          <a:lstStyle/>
          <a:p>
            <a:pPr>
              <a:spcBef>
                <a:spcPts val="1200"/>
              </a:spcBef>
            </a:pPr>
            <a:r>
              <a:rPr lang="es-ES" sz="1100" b="1" i="0" strike="noStrike" cap="none" spc="0" baseline="0" dirty="0">
                <a:solidFill>
                  <a:srgbClr val="009AC7"/>
                </a:solidFill>
                <a:effectLst/>
                <a:latin typeface="Calibri"/>
                <a:ea typeface="Calibri"/>
                <a:cs typeface="Calibri"/>
              </a:rPr>
              <a:t>Tiempo de vida útil mejorado: </a:t>
            </a:r>
            <a:r>
              <a:rPr lang="es-ES" sz="1100" b="0" i="0" strike="noStrike" cap="none" spc="0" baseline="0" dirty="0">
                <a:solidFill>
                  <a:srgbClr val="595959"/>
                </a:solidFill>
                <a:effectLst/>
                <a:latin typeface="Calibri"/>
                <a:ea typeface="Calibri"/>
                <a:cs typeface="Calibri"/>
              </a:rPr>
              <a:t>mayor duración, carga más rápida, más tiempo de funcionamiento y carga a demanda para minimizar el tiempo de inactividad</a:t>
            </a:r>
          </a:p>
          <a:p>
            <a:pPr>
              <a:spcBef>
                <a:spcPts val="1200"/>
              </a:spcBef>
            </a:pPr>
            <a:r>
              <a:rPr lang="es-ES" sz="1100" b="1" i="0" strike="noStrike" cap="none" spc="0" baseline="0" dirty="0">
                <a:solidFill>
                  <a:srgbClr val="009AC7"/>
                </a:solidFill>
                <a:effectLst/>
                <a:latin typeface="Calibri"/>
                <a:ea typeface="Calibri"/>
                <a:cs typeface="Calibri"/>
              </a:rPr>
              <a:t>Seguridad mejorada: </a:t>
            </a:r>
            <a:r>
              <a:rPr lang="es-ES" sz="1100" b="0" i="0" strike="noStrike" cap="none" spc="0" baseline="0" dirty="0">
                <a:solidFill>
                  <a:srgbClr val="595959"/>
                </a:solidFill>
                <a:effectLst/>
                <a:latin typeface="Calibri"/>
                <a:ea typeface="Calibri"/>
                <a:cs typeface="Calibri"/>
              </a:rPr>
              <a:t>sin riesgo de encontrar ácido en la batería o gases nocivos producidos durante la carga</a:t>
            </a:r>
            <a:endParaRPr lang="en-US" sz="1100" b="1" dirty="0">
              <a:solidFill>
                <a:schemeClr val="accent1"/>
              </a:solidFill>
            </a:endParaRPr>
          </a:p>
          <a:p>
            <a:pPr>
              <a:spcBef>
                <a:spcPts val="1200"/>
              </a:spcBef>
            </a:pPr>
            <a:r>
              <a:rPr lang="es-ES" sz="1100" b="1" i="0" strike="noStrike" cap="none" spc="0" baseline="0" dirty="0">
                <a:solidFill>
                  <a:srgbClr val="009AC7"/>
                </a:solidFill>
                <a:effectLst/>
                <a:latin typeface="Calibri"/>
                <a:ea typeface="Calibri"/>
                <a:cs typeface="Calibri"/>
              </a:rPr>
              <a:t>Bajos costes operativos: </a:t>
            </a:r>
            <a:r>
              <a:rPr lang="es-ES" sz="1100" b="0" i="0" strike="noStrike" cap="none" spc="0" baseline="0" dirty="0">
                <a:solidFill>
                  <a:srgbClr val="595959"/>
                </a:solidFill>
                <a:effectLst/>
                <a:latin typeface="Calibri"/>
                <a:ea typeface="Calibri"/>
                <a:cs typeface="Calibri"/>
              </a:rPr>
              <a:t>no hay que cambiar la batería, ni llenar esta con agua y, además, los costes de carga son menores y la formación necesaria es mínima</a:t>
            </a:r>
            <a:endParaRPr lang="en-US" sz="1100" b="1" dirty="0">
              <a:solidFill>
                <a:schemeClr val="tx1">
                  <a:lumMod val="65000"/>
                  <a:lumOff val="35000"/>
                </a:schemeClr>
              </a:solidFill>
              <a:latin typeface="Calibri"/>
              <a:cs typeface="Arial"/>
            </a:endParaRPr>
          </a:p>
          <a:p>
            <a:pPr>
              <a:spcBef>
                <a:spcPts val="1200"/>
              </a:spcBef>
            </a:pPr>
            <a:r>
              <a:rPr lang="es-ES" sz="1100" b="1" i="0" strike="noStrike" cap="none" spc="0" baseline="0" dirty="0">
                <a:solidFill>
                  <a:srgbClr val="009AC7"/>
                </a:solidFill>
                <a:effectLst/>
                <a:latin typeface="Calibri"/>
                <a:ea typeface="Calibri"/>
                <a:cs typeface="Calibri"/>
              </a:rPr>
              <a:t>Inteligente: </a:t>
            </a:r>
            <a:r>
              <a:rPr lang="es-ES" sz="1100" b="0" i="0" strike="noStrike" cap="none" spc="0" baseline="0" dirty="0">
                <a:solidFill>
                  <a:srgbClr val="595959"/>
                </a:solidFill>
                <a:effectLst/>
                <a:latin typeface="Calibri"/>
                <a:ea typeface="Calibri"/>
                <a:cs typeface="Calibri"/>
              </a:rPr>
              <a:t>comunica de manera constante los datos a la máquina para optimizar la seguridad, el rendimiento, la productividad y la duración</a:t>
            </a:r>
          </a:p>
        </p:txBody>
      </p:sp>
      <p:pic>
        <p:nvPicPr>
          <p:cNvPr id="8" name="Pictur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0EA24AE-3E59-46AC-AE10-00A22E631E08}"/>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a:off x="7042830" y="2678184"/>
            <a:ext cx="350068" cy="350068"/>
          </a:xfrm>
          <a:prstGeom prst="rect">
            <a:avLst/>
          </a:prstGeom>
        </p:spPr>
      </p:pic>
      <p:pic>
        <p:nvPicPr>
          <p:cNvPr id="14" name="Picture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A6DDB63-829A-494C-9B97-82F9208A564E}"/>
              </a:ext>
            </a:extLst>
          </p:cNvPr>
          <p:cNvPicPr>
            <a:picLocks noChangeAspect="1"/>
          </p:cNvPicPr>
          <p:nvPr/>
        </p:nvPicPr>
        <p:blipFill>
          <a:blip r:embed="rId8">
            <a:clrChange>
              <a:clrFrom>
                <a:srgbClr val="FFFFFF"/>
              </a:clrFrom>
              <a:clrTo>
                <a:srgbClr val="FFFFFF">
                  <a:alpha val="0"/>
                </a:srgbClr>
              </a:clrTo>
            </a:clrChange>
            <a:duotone>
              <a:prstClr val="black"/>
              <a:schemeClr val="accent5">
                <a:tint val="45000"/>
                <a:satMod val="400000"/>
              </a:schemeClr>
            </a:duotone>
          </a:blip>
          <a:srcRect l="21599" t="22180" r="22252" b="17460"/>
          <a:stretch>
            <a:fillRect/>
          </a:stretch>
        </p:blipFill>
        <p:spPr>
          <a:xfrm>
            <a:off x="7047743" y="3525870"/>
            <a:ext cx="340242" cy="365760"/>
          </a:xfrm>
          <a:prstGeom prst="rect">
            <a:avLst/>
          </a:prstGeom>
        </p:spPr>
      </p:pic>
      <p:pic>
        <p:nvPicPr>
          <p:cNvPr id="51" name="Picture 5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C7AFA69-CCEB-44F5-93CC-E9B2091D58F6}"/>
              </a:ext>
            </a:extLst>
          </p:cNvPr>
          <p:cNvPicPr>
            <a:picLocks noChangeAspect="1"/>
          </p:cNvPicPr>
          <p:nvPr/>
        </p:nvPicPr>
        <p:blipFill>
          <a:blip r:embed="rId9"/>
          <a:stretch>
            <a:fillRect/>
          </a:stretch>
        </p:blipFill>
        <p:spPr>
          <a:xfrm>
            <a:off x="4807170" y="2679511"/>
            <a:ext cx="347415" cy="347415"/>
          </a:xfrm>
          <a:prstGeom prst="rect">
            <a:avLst/>
          </a:prstGeom>
        </p:spPr>
      </p:pic>
      <p:pic>
        <p:nvPicPr>
          <p:cNvPr id="1026" name="Picture 2" descr="Vehicle Maintenance - Maintenance Management System Icon Transparent PNG -  510x511 - Free Download on NicePNG">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96DDDDB-CBE5-4EA2-8671-571D57F2550E}"/>
              </a:ext>
            </a:extLst>
          </p:cNvPr>
          <p:cNvPicPr>
            <a:picLocks noChangeAspect="1" noChangeArrowheads="1"/>
          </p:cNvPicPr>
          <p:nvPr/>
        </p:nvPicPr>
        <p:blipFill>
          <a:blip r:embed="rId10">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7476" t="4661" r="17910" b="5689"/>
          <a:stretch>
            <a:fillRect/>
          </a:stretch>
        </p:blipFill>
        <p:spPr bwMode="auto">
          <a:xfrm>
            <a:off x="5910514" y="3525870"/>
            <a:ext cx="365761"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A130CBB-A319-4C0A-A201-CEEAA23A8793}"/>
              </a:ext>
            </a:extLst>
          </p:cNvPr>
          <p:cNvPicPr>
            <a:picLocks noChangeAspect="1" noChangeArrowheads="1"/>
          </p:cNvPicPr>
          <p:nvPr/>
        </p:nvPicPr>
        <p:blipFill>
          <a:blip r:embed="rId11" cstate="print">
            <a:duotone>
              <a:schemeClr val="accent5">
                <a:shade val="45000"/>
                <a:satMod val="135000"/>
              </a:schemeClr>
              <a:prstClr val="white"/>
            </a:duotone>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16561" y="2676385"/>
            <a:ext cx="353667" cy="35366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1F0B5D4-4A58-4A4E-903D-90B8FDEF629A}"/>
              </a:ext>
            </a:extLst>
          </p:cNvPr>
          <p:cNvPicPr>
            <a:picLocks noChangeAspect="1"/>
          </p:cNvPicPr>
          <p:nvPr/>
        </p:nvPicPr>
        <p:blipFill>
          <a:blip r:embed="rId13">
            <a:duotone>
              <a:schemeClr val="accent5">
                <a:shade val="45000"/>
                <a:satMod val="135000"/>
              </a:schemeClr>
              <a:prstClr val="white"/>
            </a:duotone>
          </a:blip>
          <a:stretch>
            <a:fillRect/>
          </a:stretch>
        </p:blipFill>
        <p:spPr>
          <a:xfrm>
            <a:off x="8139610" y="2678806"/>
            <a:ext cx="348825" cy="348825"/>
          </a:xfrm>
          <a:prstGeom prst="rect">
            <a:avLst/>
          </a:prstGeom>
        </p:spPr>
      </p:pic>
      <p:pic>
        <p:nvPicPr>
          <p:cNvPr id="1034" name="Picture 10" descr="KID smART | Education Through Imagination | New Orleans Non-Profit">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718F664-F526-4BF7-AA11-F0A3C744CBC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8141972" y="3536700"/>
            <a:ext cx="344100" cy="3441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A021F37-4D24-482E-9F09-C20011010BAC}"/>
              </a:ext>
            </a:extLst>
          </p:cNvPr>
          <p:cNvSpPr txBox="1"/>
          <p:nvPr/>
        </p:nvSpPr>
        <p:spPr>
          <a:xfrm>
            <a:off x="7921825" y="3860030"/>
            <a:ext cx="784394" cy="243840"/>
          </a:xfrm>
          <a:prstGeom prst="rect">
            <a:avLst/>
          </a:prstGeom>
          <a:noFill/>
        </p:spPr>
        <p:txBody>
          <a:bodyPr wrap="square" rtlCol="0">
            <a:spAutoFit/>
          </a:bodyPr>
          <a:lstStyle/>
          <a:p>
            <a:pPr algn="ctr"/>
            <a:r>
              <a:rPr lang="es-ES" sz="1000" b="0" i="0" strike="noStrike" cap="none" spc="0" baseline="0">
                <a:solidFill>
                  <a:srgbClr val="595959"/>
                </a:solidFill>
                <a:effectLst/>
                <a:latin typeface="Calibri"/>
                <a:ea typeface="Calibri"/>
                <a:cs typeface="Calibri"/>
              </a:rPr>
              <a:t>Inteligente</a:t>
            </a:r>
          </a:p>
        </p:txBody>
      </p:sp>
      <p:sp>
        <p:nvSpPr>
          <p:cNvPr id="52" name="TextBox 5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103A926-E1BE-4DA9-AD35-30D9FA409025}"/>
              </a:ext>
            </a:extLst>
          </p:cNvPr>
          <p:cNvSpPr txBox="1"/>
          <p:nvPr/>
        </p:nvSpPr>
        <p:spPr>
          <a:xfrm>
            <a:off x="4519663" y="2999648"/>
            <a:ext cx="989430" cy="400110"/>
          </a:xfrm>
          <a:prstGeom prst="rect">
            <a:avLst/>
          </a:prstGeom>
          <a:noFill/>
        </p:spPr>
        <p:txBody>
          <a:bodyPr wrap="square" rtlCol="0">
            <a:spAutoFit/>
          </a:bodyPr>
          <a:lstStyle/>
          <a:p>
            <a:pPr algn="ctr"/>
            <a:r>
              <a:rPr lang="es-ES" sz="1000" b="0" i="0" strike="noStrike" cap="none" spc="0" baseline="0" dirty="0">
                <a:solidFill>
                  <a:srgbClr val="595959"/>
                </a:solidFill>
                <a:effectLst/>
                <a:latin typeface="Calibri"/>
                <a:ea typeface="Calibri"/>
                <a:cs typeface="Calibri"/>
              </a:rPr>
              <a:t>Más de 2000 </a:t>
            </a:r>
            <a:r>
              <a:rPr sz="1000" dirty="0"/>
              <a:t/>
            </a:r>
            <a:br>
              <a:rPr sz="1000" dirty="0"/>
            </a:br>
            <a:r>
              <a:rPr lang="es-ES" sz="1000" b="0" i="0" strike="noStrike" cap="none" spc="0" baseline="0" dirty="0">
                <a:solidFill>
                  <a:srgbClr val="595959"/>
                </a:solidFill>
                <a:effectLst/>
                <a:latin typeface="Calibri"/>
                <a:ea typeface="Calibri"/>
                <a:cs typeface="Calibri"/>
              </a:rPr>
              <a:t>ciclos de carga</a:t>
            </a:r>
          </a:p>
        </p:txBody>
      </p:sp>
    </p:spTree>
    <p:extLst>
      <p:ext uri="{BB962C8B-B14F-4D97-AF65-F5344CB8AC3E}">
        <p14:creationId xmlns:p14="http://schemas.microsoft.com/office/powerpoint/2010/main" val="40237771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B92A7E3-2ED8-41E3-BC5F-84C78437331A}"/>
              </a:ext>
            </a:extLst>
          </p:cNvPr>
          <p:cNvSpPr>
            <a:spLocks noGrp="1"/>
          </p:cNvSpPr>
          <p:nvPr>
            <p:ph idx="1"/>
          </p:nvPr>
        </p:nvSpPr>
        <p:spPr>
          <a:xfrm>
            <a:off x="795459" y="1843238"/>
            <a:ext cx="8229600" cy="4641668"/>
          </a:xfrm>
        </p:spPr>
        <p:txBody>
          <a:bodyPr>
            <a:normAutofit fontScale="87500"/>
          </a:bodyPr>
          <a:lstStyle/>
          <a:p>
            <a:r>
              <a:rPr lang="es-ES" sz="1800" b="1" i="0" strike="noStrike" cap="none" spc="0" baseline="0" dirty="0">
                <a:solidFill>
                  <a:srgbClr val="009AC7"/>
                </a:solidFill>
                <a:effectLst/>
                <a:latin typeface="Arial"/>
                <a:ea typeface="Arial"/>
                <a:cs typeface="Arial"/>
              </a:rPr>
              <a:t>Cero mantenimiento</a:t>
            </a:r>
            <a:r>
              <a:rPr lang="es-ES" sz="1800" b="1" i="0" strike="noStrike" cap="none" spc="0" baseline="0" dirty="0">
                <a:solidFill>
                  <a:srgbClr val="595959"/>
                </a:solidFill>
                <a:effectLst/>
                <a:latin typeface="Arial"/>
                <a:ea typeface="Arial"/>
                <a:cs typeface="Arial"/>
              </a:rPr>
              <a:t>: </a:t>
            </a:r>
            <a:r>
              <a:rPr lang="es-ES" sz="1800" i="0" strike="noStrike" cap="none" spc="0" baseline="0" dirty="0">
                <a:solidFill>
                  <a:srgbClr val="595959"/>
                </a:solidFill>
                <a:effectLst/>
                <a:latin typeface="Arial"/>
                <a:ea typeface="Arial"/>
                <a:cs typeface="Arial"/>
              </a:rPr>
              <a:t>ya</a:t>
            </a:r>
            <a:r>
              <a:rPr lang="es-ES" sz="1800" b="1" i="0" strike="noStrike" cap="none" spc="0" baseline="0" dirty="0">
                <a:solidFill>
                  <a:srgbClr val="595959"/>
                </a:solidFill>
                <a:effectLst/>
                <a:latin typeface="Arial"/>
                <a:ea typeface="Arial"/>
                <a:cs typeface="Arial"/>
              </a:rPr>
              <a:t> </a:t>
            </a:r>
            <a:r>
              <a:rPr lang="es-ES" sz="1800" b="0" i="0" strike="noStrike" cap="none" spc="0" baseline="0" dirty="0">
                <a:solidFill>
                  <a:srgbClr val="595959"/>
                </a:solidFill>
                <a:effectLst/>
                <a:latin typeface="Arial"/>
                <a:ea typeface="Arial"/>
                <a:cs typeface="Arial"/>
              </a:rPr>
              <a:t>no hay que llenar la batería con agua, ni hacer el mantenimiento al motor, ni preocuparse.</a:t>
            </a:r>
            <a:endParaRPr lang="en-US" sz="1600" dirty="0">
              <a:solidFill>
                <a:schemeClr val="tx1">
                  <a:lumMod val="65000"/>
                  <a:lumOff val="35000"/>
                </a:schemeClr>
              </a:solidFill>
            </a:endParaRPr>
          </a:p>
          <a:p>
            <a:pPr>
              <a:spcBef>
                <a:spcPts val="3600"/>
              </a:spcBef>
            </a:pPr>
            <a:r>
              <a:rPr lang="es-ES" sz="1800" b="1" i="0" strike="noStrike" cap="none" spc="0" baseline="0" dirty="0">
                <a:solidFill>
                  <a:srgbClr val="009AC7"/>
                </a:solidFill>
                <a:effectLst/>
                <a:latin typeface="Arial"/>
                <a:ea typeface="Arial"/>
                <a:cs typeface="Arial"/>
              </a:rPr>
              <a:t>Máxima productividad</a:t>
            </a:r>
            <a:r>
              <a:rPr lang="es-ES" sz="1800" b="1" i="0" strike="noStrike" cap="none" spc="0" baseline="0" dirty="0">
                <a:solidFill>
                  <a:srgbClr val="595959"/>
                </a:solidFill>
                <a:effectLst/>
                <a:latin typeface="Arial"/>
                <a:ea typeface="Arial"/>
                <a:cs typeface="Arial"/>
              </a:rPr>
              <a:t>: </a:t>
            </a:r>
            <a:r>
              <a:rPr lang="es-ES" sz="1800" b="0" i="0" strike="noStrike" cap="none" spc="0" baseline="0" dirty="0">
                <a:solidFill>
                  <a:srgbClr val="595959"/>
                </a:solidFill>
                <a:effectLst/>
                <a:latin typeface="Arial"/>
                <a:ea typeface="Arial"/>
                <a:cs typeface="Arial"/>
              </a:rPr>
              <a:t>mejore el tiempo útil de los equipos dedicando más tiempo a la limpieza y menos a su fuente de alimentación.</a:t>
            </a:r>
          </a:p>
          <a:p>
            <a:pPr>
              <a:spcBef>
                <a:spcPts val="3600"/>
              </a:spcBef>
            </a:pPr>
            <a:r>
              <a:rPr lang="es-ES" sz="1800" b="1" i="0" strike="noStrike" cap="none" spc="0" baseline="0" dirty="0">
                <a:solidFill>
                  <a:srgbClr val="009AC7"/>
                </a:solidFill>
                <a:effectLst/>
                <a:latin typeface="Arial"/>
                <a:ea typeface="Arial"/>
                <a:cs typeface="Arial"/>
              </a:rPr>
              <a:t>Larga vida útil de la batería</a:t>
            </a:r>
            <a:r>
              <a:rPr lang="es-ES" sz="1800" b="1" i="0" strike="noStrike" cap="none" spc="0" baseline="0" dirty="0">
                <a:solidFill>
                  <a:srgbClr val="595959"/>
                </a:solidFill>
                <a:effectLst/>
                <a:latin typeface="Arial"/>
                <a:ea typeface="Arial"/>
                <a:cs typeface="Arial"/>
              </a:rPr>
              <a:t>:</a:t>
            </a:r>
            <a:r>
              <a:rPr lang="es-ES" sz="1800" b="0" i="0" strike="noStrike" cap="none" spc="0" baseline="0" dirty="0">
                <a:solidFill>
                  <a:srgbClr val="595959"/>
                </a:solidFill>
                <a:effectLst/>
                <a:latin typeface="Arial"/>
                <a:ea typeface="Arial"/>
                <a:cs typeface="Arial"/>
              </a:rPr>
              <a:t> más de 2000 ciclos de carga significan menos reemplazos de batería.</a:t>
            </a:r>
            <a:endParaRPr lang="en-US" dirty="0">
              <a:solidFill>
                <a:schemeClr val="tx1">
                  <a:lumMod val="65000"/>
                  <a:lumOff val="35000"/>
                </a:schemeClr>
              </a:solidFill>
            </a:endParaRPr>
          </a:p>
          <a:p>
            <a:pPr>
              <a:spcBef>
                <a:spcPts val="3600"/>
              </a:spcBef>
            </a:pPr>
            <a:r>
              <a:rPr lang="es-ES" sz="1800" b="1" i="0" strike="noStrike" cap="none" spc="0" baseline="0" dirty="0">
                <a:solidFill>
                  <a:srgbClr val="009AC7"/>
                </a:solidFill>
                <a:effectLst/>
                <a:latin typeface="Arial"/>
                <a:ea typeface="Arial"/>
                <a:cs typeface="Arial"/>
              </a:rPr>
              <a:t>Operaciones simplificadas</a:t>
            </a:r>
            <a:r>
              <a:rPr lang="es-ES" sz="1800" b="1" i="0" strike="noStrike" cap="none" spc="0" baseline="0" dirty="0">
                <a:solidFill>
                  <a:srgbClr val="595959"/>
                </a:solidFill>
                <a:effectLst/>
                <a:latin typeface="Arial"/>
                <a:ea typeface="Arial"/>
                <a:cs typeface="Arial"/>
              </a:rPr>
              <a:t>: </a:t>
            </a:r>
            <a:r>
              <a:rPr lang="es-ES" sz="1800" b="0" i="0" strike="noStrike" cap="none" spc="0" baseline="0" dirty="0">
                <a:solidFill>
                  <a:srgbClr val="595959"/>
                </a:solidFill>
                <a:effectLst/>
                <a:latin typeface="Arial"/>
                <a:ea typeface="Arial"/>
                <a:cs typeface="Arial"/>
              </a:rPr>
              <a:t>no es necesario seguir una formación ni aprender procesos de carga complicados, ya que la carga a demanda no reduce la vida útil de la batería.</a:t>
            </a:r>
          </a:p>
          <a:p>
            <a:pPr>
              <a:spcBef>
                <a:spcPts val="3600"/>
              </a:spcBef>
            </a:pPr>
            <a:r>
              <a:rPr lang="es-ES" sz="1800" b="1" i="0" strike="noStrike" cap="none" spc="0" baseline="0" dirty="0">
                <a:solidFill>
                  <a:srgbClr val="009AC7"/>
                </a:solidFill>
                <a:effectLst/>
                <a:latin typeface="Arial"/>
                <a:ea typeface="Arial"/>
                <a:cs typeface="Arial"/>
              </a:rPr>
              <a:t>Instalación más segura</a:t>
            </a:r>
            <a:r>
              <a:rPr lang="es-ES" sz="1800" b="1" i="0" strike="noStrike" cap="none" spc="0" baseline="0" dirty="0">
                <a:solidFill>
                  <a:srgbClr val="595959"/>
                </a:solidFill>
                <a:effectLst/>
                <a:latin typeface="Arial"/>
                <a:ea typeface="Arial"/>
                <a:cs typeface="Arial"/>
              </a:rPr>
              <a:t>: </a:t>
            </a:r>
            <a:r>
              <a:rPr lang="es-ES" sz="1800" b="0" i="0" strike="noStrike" cap="none" spc="0" baseline="0" dirty="0">
                <a:solidFill>
                  <a:srgbClr val="595959"/>
                </a:solidFill>
                <a:effectLst/>
                <a:latin typeface="Arial"/>
                <a:ea typeface="Arial"/>
                <a:cs typeface="Arial"/>
              </a:rPr>
              <a:t>mejore la calidad del aire interior y reduzca el riesgo de accidentes eliminando la exposición a combustibles inflamables y al ácido de la batería.</a:t>
            </a:r>
          </a:p>
        </p:txBody>
      </p:sp>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733D077-B95F-4DFF-8040-3147830AB076}"/>
              </a:ext>
            </a:extLst>
          </p:cNvPr>
          <p:cNvSpPr>
            <a:spLocks noGrp="1"/>
          </p:cNvSpPr>
          <p:nvPr>
            <p:ph type="title"/>
          </p:nvPr>
        </p:nvSpPr>
        <p:spPr/>
        <p:txBody>
          <a:bodyPr/>
          <a:lstStyle/>
          <a:p>
            <a:r>
              <a:rPr lang="es-ES" sz="2400" b="0" i="0" strike="noStrike" cap="none" spc="0" baseline="0">
                <a:solidFill>
                  <a:srgbClr val="FFFFFF"/>
                </a:solidFill>
                <a:effectLst/>
                <a:latin typeface="Arial"/>
                <a:ea typeface="Arial"/>
                <a:cs typeface="Arial"/>
              </a:rPr>
              <a:t>Beneficios de los iones de litio</a:t>
            </a:r>
          </a:p>
        </p:txBody>
      </p:sp>
      <p:pic>
        <p:nvPicPr>
          <p:cNvPr id="7" name="Pictur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B139645-C36E-4E43-8D20-A75E09086C7F}"/>
              </a:ext>
            </a:extLst>
          </p:cNvPr>
          <p:cNvPicPr>
            <a:picLocks noChangeAspect="1"/>
          </p:cNvPicPr>
          <p:nvPr/>
        </p:nvPicPr>
        <p:blipFill>
          <a:blip r:embed="rId2"/>
          <a:stretch>
            <a:fillRect/>
          </a:stretch>
        </p:blipFill>
        <p:spPr>
          <a:xfrm>
            <a:off x="320552" y="1844040"/>
            <a:ext cx="358171" cy="358171"/>
          </a:xfrm>
          <a:prstGeom prst="rect">
            <a:avLst/>
          </a:prstGeom>
        </p:spPr>
      </p:pic>
      <p:pic>
        <p:nvPicPr>
          <p:cNvPr id="8" name="Picture 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A74A219-11C1-4DE7-9711-11F5C3ED99A2}"/>
              </a:ext>
            </a:extLst>
          </p:cNvPr>
          <p:cNvPicPr>
            <a:picLocks noChangeAspect="1"/>
          </p:cNvPicPr>
          <p:nvPr/>
        </p:nvPicPr>
        <p:blipFill>
          <a:blip r:embed="rId3"/>
          <a:stretch>
            <a:fillRect/>
          </a:stretch>
        </p:blipFill>
        <p:spPr>
          <a:xfrm>
            <a:off x="320552" y="3777341"/>
            <a:ext cx="358171" cy="358171"/>
          </a:xfrm>
          <a:prstGeom prst="rect">
            <a:avLst/>
          </a:prstGeom>
        </p:spPr>
      </p:pic>
      <p:pic>
        <p:nvPicPr>
          <p:cNvPr id="9" name="Picture 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A14C6CD-EB10-4CB5-89AE-69A31D77BA5C}"/>
              </a:ext>
            </a:extLst>
          </p:cNvPr>
          <p:cNvPicPr>
            <a:picLocks noChangeAspect="1"/>
          </p:cNvPicPr>
          <p:nvPr/>
        </p:nvPicPr>
        <p:blipFill>
          <a:blip r:embed="rId4"/>
          <a:stretch>
            <a:fillRect/>
          </a:stretch>
        </p:blipFill>
        <p:spPr>
          <a:xfrm>
            <a:off x="320552" y="4731432"/>
            <a:ext cx="358171" cy="358171"/>
          </a:xfrm>
          <a:prstGeom prst="rect">
            <a:avLst/>
          </a:prstGeom>
        </p:spPr>
      </p:pic>
      <p:pic>
        <p:nvPicPr>
          <p:cNvPr id="10" name="Picture 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E76E256-B5FE-4D8C-8716-552737799570}"/>
              </a:ext>
            </a:extLst>
          </p:cNvPr>
          <p:cNvPicPr>
            <a:picLocks noChangeAspect="1"/>
          </p:cNvPicPr>
          <p:nvPr/>
        </p:nvPicPr>
        <p:blipFill>
          <a:blip r:embed="rId5"/>
          <a:stretch>
            <a:fillRect/>
          </a:stretch>
        </p:blipFill>
        <p:spPr>
          <a:xfrm>
            <a:off x="320552" y="5864608"/>
            <a:ext cx="358171" cy="358171"/>
          </a:xfrm>
          <a:prstGeom prst="rect">
            <a:avLst/>
          </a:prstGeom>
        </p:spPr>
      </p:pic>
      <p:pic>
        <p:nvPicPr>
          <p:cNvPr id="11" name="Picture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4976A25-07BD-4588-A50D-6A6039EA163C}"/>
              </a:ext>
            </a:extLst>
          </p:cNvPr>
          <p:cNvPicPr>
            <a:picLocks noChangeAspect="1"/>
          </p:cNvPicPr>
          <p:nvPr/>
        </p:nvPicPr>
        <p:blipFill>
          <a:blip r:embed="rId6"/>
          <a:stretch>
            <a:fillRect/>
          </a:stretch>
        </p:blipFill>
        <p:spPr>
          <a:xfrm>
            <a:off x="320552" y="2845493"/>
            <a:ext cx="365792" cy="358171"/>
          </a:xfrm>
          <a:prstGeom prst="rect">
            <a:avLst/>
          </a:prstGeom>
        </p:spPr>
      </p:pic>
    </p:spTree>
    <p:extLst>
      <p:ext uri="{BB962C8B-B14F-4D97-AF65-F5344CB8AC3E}">
        <p14:creationId xmlns:p14="http://schemas.microsoft.com/office/powerpoint/2010/main" val="21486863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7ECAD17-8F9F-496B-8A64-B88E43BD23EF}"/>
              </a:ext>
            </a:extLst>
          </p:cNvPr>
          <p:cNvSpPr>
            <a:spLocks noGrp="1"/>
          </p:cNvSpPr>
          <p:nvPr>
            <p:ph type="title"/>
          </p:nvPr>
        </p:nvSpPr>
        <p:spPr/>
        <p:txBody>
          <a:bodyPr/>
          <a:lstStyle/>
          <a:p>
            <a:r>
              <a:rPr lang="es-ES" sz="2400" b="0" i="0" strike="noStrike" cap="none" spc="0" baseline="0">
                <a:solidFill>
                  <a:srgbClr val="FFFFFF"/>
                </a:solidFill>
                <a:effectLst/>
                <a:latin typeface="Arial"/>
                <a:ea typeface="Arial"/>
                <a:cs typeface="Arial"/>
              </a:rPr>
              <a:t>ANATOMÍA DE LA BATERÍA</a:t>
            </a:r>
          </a:p>
        </p:txBody>
      </p:sp>
      <p:sp>
        <p:nvSpPr>
          <p:cNvPr id="24" name="TextBox 2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487D6D4-2E44-43D9-90D5-6582690AC4BA}"/>
              </a:ext>
            </a:extLst>
          </p:cNvPr>
          <p:cNvSpPr txBox="1"/>
          <p:nvPr/>
        </p:nvSpPr>
        <p:spPr>
          <a:xfrm>
            <a:off x="5745543" y="1573641"/>
            <a:ext cx="2283149" cy="369332"/>
          </a:xfrm>
          <a:prstGeom prst="rect">
            <a:avLst/>
          </a:prstGeom>
          <a:noFill/>
        </p:spPr>
        <p:txBody>
          <a:bodyPr wrap="square" rtlCol="0">
            <a:spAutoFit/>
          </a:bodyPr>
          <a:lstStyle/>
          <a:p>
            <a:r>
              <a:rPr lang="es-ES" sz="1800" b="1" i="0" strike="noStrike" cap="none" spc="-5" baseline="0" dirty="0">
                <a:solidFill>
                  <a:srgbClr val="595959"/>
                </a:solidFill>
                <a:effectLst/>
                <a:latin typeface="Arial"/>
                <a:ea typeface="Arial"/>
                <a:cs typeface="Arial"/>
              </a:rPr>
              <a:t>Batería de 24V</a:t>
            </a:r>
          </a:p>
        </p:txBody>
      </p:sp>
      <p:sp>
        <p:nvSpPr>
          <p:cNvPr id="25" name="TextBox 2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4395CE1-778F-463C-985D-4660922B8524}"/>
              </a:ext>
            </a:extLst>
          </p:cNvPr>
          <p:cNvSpPr txBox="1"/>
          <p:nvPr/>
        </p:nvSpPr>
        <p:spPr>
          <a:xfrm>
            <a:off x="5745543" y="3954673"/>
            <a:ext cx="2137800" cy="369332"/>
          </a:xfrm>
          <a:prstGeom prst="rect">
            <a:avLst/>
          </a:prstGeom>
          <a:noFill/>
        </p:spPr>
        <p:txBody>
          <a:bodyPr wrap="square" rtlCol="0">
            <a:spAutoFit/>
          </a:bodyPr>
          <a:lstStyle/>
          <a:p>
            <a:r>
              <a:rPr lang="es-ES" sz="1800" b="1" i="0" strike="noStrike" cap="none" spc="-5" baseline="0" dirty="0">
                <a:solidFill>
                  <a:srgbClr val="595959"/>
                </a:solidFill>
                <a:effectLst/>
                <a:latin typeface="Arial"/>
                <a:ea typeface="Arial"/>
                <a:cs typeface="Arial"/>
              </a:rPr>
              <a:t>Batería de 36 V</a:t>
            </a:r>
          </a:p>
        </p:txBody>
      </p:sp>
      <p:grpSp>
        <p:nvGrpSpPr>
          <p:cNvPr id="49" name="Group 4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EFFA946-B1C1-4032-9F37-EA3A50B50BA3}"/>
              </a:ext>
            </a:extLst>
          </p:cNvPr>
          <p:cNvGrpSpPr/>
          <p:nvPr/>
        </p:nvGrpSpPr>
        <p:grpSpPr>
          <a:xfrm>
            <a:off x="6622783" y="4262400"/>
            <a:ext cx="1867530" cy="2072542"/>
            <a:chOff x="6622783" y="4262400"/>
            <a:chExt cx="1867530" cy="2072542"/>
          </a:xfrm>
        </p:grpSpPr>
        <p:pic>
          <p:nvPicPr>
            <p:cNvPr id="13" name="Picture 1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C50FD5F-5606-4588-9C18-D95FCE89B79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622783" y="4262400"/>
              <a:ext cx="1867530" cy="2072542"/>
            </a:xfrm>
            <a:prstGeom prst="rect">
              <a:avLst/>
            </a:prstGeom>
          </p:spPr>
        </p:pic>
        <p:sp>
          <p:nvSpPr>
            <p:cNvPr id="36" name="TextBox 3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A7893EC-F919-4723-BB7A-68B9223D7537}"/>
                </a:ext>
              </a:extLst>
            </p:cNvPr>
            <p:cNvSpPr txBox="1"/>
            <p:nvPr/>
          </p:nvSpPr>
          <p:spPr>
            <a:xfrm>
              <a:off x="7342743" y="4418656"/>
              <a:ext cx="137160" cy="213360"/>
            </a:xfrm>
            <a:prstGeom prst="flowChartOffpageConnector">
              <a:avLst/>
            </a:prstGeom>
            <a:solidFill>
              <a:schemeClr val="tx1"/>
            </a:solidFill>
          </p:spPr>
          <p:txBody>
            <a:bodyPr wrap="square" rtlCol="0" anchor="ctr">
              <a:spAutoFit/>
            </a:bodyPr>
            <a:lstStyle/>
            <a:p>
              <a:pPr algn="ctr"/>
              <a:r>
                <a:rPr lang="es-ES" sz="800" b="1" i="0" strike="noStrike" cap="none" spc="0" baseline="0">
                  <a:solidFill>
                    <a:srgbClr val="FFFFFF"/>
                  </a:solidFill>
                  <a:effectLst/>
                  <a:latin typeface="Calibri"/>
                  <a:ea typeface="Calibri"/>
                  <a:cs typeface="Calibri"/>
                </a:rPr>
                <a:t>1</a:t>
              </a:r>
            </a:p>
          </p:txBody>
        </p:sp>
        <p:sp>
          <p:nvSpPr>
            <p:cNvPr id="38" name="TextBox 3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04A5E23-744A-4344-B0C3-C776702A1631}"/>
                </a:ext>
              </a:extLst>
            </p:cNvPr>
            <p:cNvSpPr txBox="1"/>
            <p:nvPr/>
          </p:nvSpPr>
          <p:spPr>
            <a:xfrm>
              <a:off x="7000943" y="4670942"/>
              <a:ext cx="137160" cy="213360"/>
            </a:xfrm>
            <a:prstGeom prst="flowChartOffpageConnector">
              <a:avLst/>
            </a:prstGeom>
            <a:solidFill>
              <a:schemeClr val="tx1"/>
            </a:solidFill>
          </p:spPr>
          <p:txBody>
            <a:bodyPr wrap="square" rtlCol="0" anchor="ctr">
              <a:spAutoFit/>
            </a:bodyPr>
            <a:lstStyle/>
            <a:p>
              <a:pPr algn="ctr"/>
              <a:r>
                <a:rPr lang="es-ES" sz="800" b="1" i="0" strike="noStrike" cap="none" spc="0" baseline="0">
                  <a:solidFill>
                    <a:srgbClr val="FFFFFF"/>
                  </a:solidFill>
                  <a:effectLst/>
                  <a:latin typeface="Calibri"/>
                  <a:ea typeface="Calibri"/>
                  <a:cs typeface="Calibri"/>
                </a:rPr>
                <a:t>3</a:t>
              </a:r>
            </a:p>
          </p:txBody>
        </p:sp>
        <p:sp>
          <p:nvSpPr>
            <p:cNvPr id="39" name="TextBox 3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4F4B12A-D27D-4FA3-A350-4B53ABDD5017}"/>
                </a:ext>
              </a:extLst>
            </p:cNvPr>
            <p:cNvSpPr txBox="1"/>
            <p:nvPr/>
          </p:nvSpPr>
          <p:spPr>
            <a:xfrm>
              <a:off x="7556550" y="4483854"/>
              <a:ext cx="137160" cy="213360"/>
            </a:xfrm>
            <a:prstGeom prst="flowChartOffpageConnector">
              <a:avLst/>
            </a:prstGeom>
            <a:solidFill>
              <a:schemeClr val="tx1"/>
            </a:solidFill>
          </p:spPr>
          <p:txBody>
            <a:bodyPr wrap="square" rtlCol="0" anchor="ctr">
              <a:spAutoFit/>
            </a:bodyPr>
            <a:lstStyle/>
            <a:p>
              <a:pPr algn="ctr"/>
              <a:r>
                <a:rPr lang="es-ES" sz="800" b="1" i="0" strike="noStrike" cap="none" spc="0" baseline="0">
                  <a:solidFill>
                    <a:srgbClr val="FFFFFF"/>
                  </a:solidFill>
                  <a:effectLst/>
                  <a:latin typeface="Calibri"/>
                  <a:ea typeface="Calibri"/>
                  <a:cs typeface="Calibri"/>
                </a:rPr>
                <a:t>2</a:t>
              </a:r>
            </a:p>
          </p:txBody>
        </p:sp>
        <p:sp>
          <p:nvSpPr>
            <p:cNvPr id="43" name="TextBox 4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98EE50F-FF73-4E3C-981F-3C6062D38F75}"/>
                </a:ext>
              </a:extLst>
            </p:cNvPr>
            <p:cNvSpPr txBox="1"/>
            <p:nvPr/>
          </p:nvSpPr>
          <p:spPr>
            <a:xfrm>
              <a:off x="7891532" y="4687731"/>
              <a:ext cx="137160" cy="213360"/>
            </a:xfrm>
            <a:prstGeom prst="flowChartOffpageConnector">
              <a:avLst/>
            </a:prstGeom>
            <a:solidFill>
              <a:schemeClr val="tx1"/>
            </a:solidFill>
          </p:spPr>
          <p:txBody>
            <a:bodyPr wrap="square" rtlCol="0" anchor="ctr">
              <a:spAutoFit/>
            </a:bodyPr>
            <a:lstStyle/>
            <a:p>
              <a:pPr algn="ctr"/>
              <a:r>
                <a:rPr lang="es-ES" sz="800" b="1" i="0" strike="noStrike" cap="none" spc="0" baseline="0">
                  <a:solidFill>
                    <a:srgbClr val="FFFFFF"/>
                  </a:solidFill>
                  <a:effectLst/>
                  <a:latin typeface="Calibri"/>
                  <a:ea typeface="Calibri"/>
                  <a:cs typeface="Calibri"/>
                </a:rPr>
                <a:t>4</a:t>
              </a:r>
            </a:p>
          </p:txBody>
        </p:sp>
        <p:sp>
          <p:nvSpPr>
            <p:cNvPr id="44" name="TextBox 4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1C21617-50DA-4B59-81FD-1DA7B0C31326}"/>
                </a:ext>
              </a:extLst>
            </p:cNvPr>
            <p:cNvSpPr txBox="1"/>
            <p:nvPr/>
          </p:nvSpPr>
          <p:spPr>
            <a:xfrm>
              <a:off x="7317804" y="5339036"/>
              <a:ext cx="137160" cy="213360"/>
            </a:xfrm>
            <a:prstGeom prst="flowChartOffpageConnector">
              <a:avLst/>
            </a:prstGeom>
            <a:solidFill>
              <a:schemeClr val="tx1"/>
            </a:solidFill>
          </p:spPr>
          <p:txBody>
            <a:bodyPr wrap="square" rtlCol="0" anchor="ctr">
              <a:spAutoFit/>
            </a:bodyPr>
            <a:lstStyle/>
            <a:p>
              <a:pPr algn="ctr"/>
              <a:r>
                <a:rPr lang="es-ES" sz="800" b="1" i="0" strike="noStrike" cap="none" spc="0" baseline="0">
                  <a:solidFill>
                    <a:srgbClr val="FFFFFF"/>
                  </a:solidFill>
                  <a:effectLst/>
                  <a:latin typeface="Calibri"/>
                  <a:ea typeface="Calibri"/>
                  <a:cs typeface="Calibri"/>
                </a:rPr>
                <a:t>5</a:t>
              </a:r>
            </a:p>
          </p:txBody>
        </p:sp>
      </p:grpSp>
      <p:grpSp>
        <p:nvGrpSpPr>
          <p:cNvPr id="48" name="Group 4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B0259E5-A6BE-4226-AE62-01B340CFE04D}"/>
              </a:ext>
            </a:extLst>
          </p:cNvPr>
          <p:cNvGrpSpPr/>
          <p:nvPr/>
        </p:nvGrpSpPr>
        <p:grpSpPr>
          <a:xfrm>
            <a:off x="6671432" y="1882131"/>
            <a:ext cx="1770232" cy="2072542"/>
            <a:chOff x="6671432" y="1882131"/>
            <a:chExt cx="1770232" cy="2072542"/>
          </a:xfrm>
        </p:grpSpPr>
        <p:pic>
          <p:nvPicPr>
            <p:cNvPr id="7" name="Picture 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980ABB7-80C1-4366-BEA0-699369CF8A5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671432" y="1882131"/>
              <a:ext cx="1770232" cy="2072542"/>
            </a:xfrm>
            <a:prstGeom prst="rect">
              <a:avLst/>
            </a:prstGeom>
          </p:spPr>
        </p:pic>
        <p:sp>
          <p:nvSpPr>
            <p:cNvPr id="37" name="TextBox 3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94CEC2B-772C-4AE8-9784-F3CA0FA7AFF3}"/>
                </a:ext>
              </a:extLst>
            </p:cNvPr>
            <p:cNvSpPr txBox="1"/>
            <p:nvPr/>
          </p:nvSpPr>
          <p:spPr>
            <a:xfrm>
              <a:off x="7028201" y="2226225"/>
              <a:ext cx="137160" cy="213360"/>
            </a:xfrm>
            <a:prstGeom prst="flowChartOffpageConnector">
              <a:avLst/>
            </a:prstGeom>
            <a:solidFill>
              <a:schemeClr val="tx1"/>
            </a:solidFill>
          </p:spPr>
          <p:txBody>
            <a:bodyPr wrap="square" rtlCol="0" anchor="ctr">
              <a:spAutoFit/>
            </a:bodyPr>
            <a:lstStyle/>
            <a:p>
              <a:pPr algn="ctr"/>
              <a:r>
                <a:rPr lang="es-ES" sz="800" b="1" i="0" strike="noStrike" cap="none" spc="0" baseline="0">
                  <a:solidFill>
                    <a:srgbClr val="FFFFFF"/>
                  </a:solidFill>
                  <a:effectLst/>
                  <a:latin typeface="Calibri"/>
                  <a:ea typeface="Calibri"/>
                  <a:cs typeface="Calibri"/>
                </a:rPr>
                <a:t>3</a:t>
              </a:r>
            </a:p>
          </p:txBody>
        </p:sp>
        <p:sp>
          <p:nvSpPr>
            <p:cNvPr id="40" name="TextBox 3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BB8D500-8402-4048-B3E3-AA3058084104}"/>
                </a:ext>
              </a:extLst>
            </p:cNvPr>
            <p:cNvSpPr txBox="1"/>
            <p:nvPr/>
          </p:nvSpPr>
          <p:spPr>
            <a:xfrm>
              <a:off x="7606526" y="2079751"/>
              <a:ext cx="137160" cy="213360"/>
            </a:xfrm>
            <a:prstGeom prst="flowChartOffpageConnector">
              <a:avLst/>
            </a:prstGeom>
            <a:solidFill>
              <a:schemeClr val="tx1"/>
            </a:solidFill>
          </p:spPr>
          <p:txBody>
            <a:bodyPr wrap="square" rtlCol="0" anchor="ctr">
              <a:spAutoFit/>
            </a:bodyPr>
            <a:lstStyle/>
            <a:p>
              <a:pPr algn="ctr"/>
              <a:r>
                <a:rPr lang="es-ES" sz="800" b="1" i="0" strike="noStrike" cap="none" spc="0" baseline="0">
                  <a:solidFill>
                    <a:srgbClr val="FFFFFF"/>
                  </a:solidFill>
                  <a:effectLst/>
                  <a:latin typeface="Calibri"/>
                  <a:ea typeface="Calibri"/>
                  <a:cs typeface="Calibri"/>
                </a:rPr>
                <a:t>2</a:t>
              </a:r>
            </a:p>
          </p:txBody>
        </p:sp>
        <p:sp>
          <p:nvSpPr>
            <p:cNvPr id="41" name="TextBox 4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6186465-4341-4494-AA09-FAAA43EDEC6D}"/>
                </a:ext>
              </a:extLst>
            </p:cNvPr>
            <p:cNvSpPr txBox="1"/>
            <p:nvPr/>
          </p:nvSpPr>
          <p:spPr>
            <a:xfrm>
              <a:off x="7378477" y="2058088"/>
              <a:ext cx="137160" cy="213360"/>
            </a:xfrm>
            <a:prstGeom prst="flowChartOffpageConnector">
              <a:avLst/>
            </a:prstGeom>
            <a:solidFill>
              <a:schemeClr val="tx1"/>
            </a:solidFill>
          </p:spPr>
          <p:txBody>
            <a:bodyPr wrap="square" rtlCol="0" anchor="ctr">
              <a:spAutoFit/>
            </a:bodyPr>
            <a:lstStyle/>
            <a:p>
              <a:pPr algn="ctr"/>
              <a:r>
                <a:rPr lang="es-ES" sz="800" b="1" i="0" strike="noStrike" cap="none" spc="0" baseline="0">
                  <a:solidFill>
                    <a:srgbClr val="FFFFFF"/>
                  </a:solidFill>
                  <a:effectLst/>
                  <a:latin typeface="Calibri"/>
                  <a:ea typeface="Calibri"/>
                  <a:cs typeface="Calibri"/>
                </a:rPr>
                <a:t>1</a:t>
              </a:r>
            </a:p>
          </p:txBody>
        </p:sp>
        <p:sp>
          <p:nvSpPr>
            <p:cNvPr id="42" name="TextBox 4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83D53F0-6CBC-4C51-958A-E230E5135B80}"/>
                </a:ext>
              </a:extLst>
            </p:cNvPr>
            <p:cNvSpPr txBox="1"/>
            <p:nvPr/>
          </p:nvSpPr>
          <p:spPr>
            <a:xfrm>
              <a:off x="7883343" y="2307463"/>
              <a:ext cx="137160" cy="213360"/>
            </a:xfrm>
            <a:prstGeom prst="flowChartOffpageConnector">
              <a:avLst/>
            </a:prstGeom>
            <a:solidFill>
              <a:schemeClr val="tx1"/>
            </a:solidFill>
          </p:spPr>
          <p:txBody>
            <a:bodyPr wrap="square" rtlCol="0" anchor="ctr">
              <a:spAutoFit/>
            </a:bodyPr>
            <a:lstStyle/>
            <a:p>
              <a:pPr algn="ctr"/>
              <a:r>
                <a:rPr lang="es-ES" sz="800" b="1" i="0" strike="noStrike" cap="none" spc="0" baseline="0">
                  <a:solidFill>
                    <a:srgbClr val="FFFFFF"/>
                  </a:solidFill>
                  <a:effectLst/>
                  <a:latin typeface="Calibri"/>
                  <a:ea typeface="Calibri"/>
                  <a:cs typeface="Calibri"/>
                </a:rPr>
                <a:t>4</a:t>
              </a:r>
            </a:p>
          </p:txBody>
        </p:sp>
        <p:sp>
          <p:nvSpPr>
            <p:cNvPr id="45" name="TextBox 4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223E422-66E8-4F83-A738-5E6CB97B749C}"/>
                </a:ext>
              </a:extLst>
            </p:cNvPr>
            <p:cNvSpPr txBox="1"/>
            <p:nvPr/>
          </p:nvSpPr>
          <p:spPr>
            <a:xfrm>
              <a:off x="7556133" y="2998845"/>
              <a:ext cx="137160" cy="213360"/>
            </a:xfrm>
            <a:prstGeom prst="flowChartOffpageConnector">
              <a:avLst/>
            </a:prstGeom>
            <a:solidFill>
              <a:schemeClr val="tx1"/>
            </a:solidFill>
          </p:spPr>
          <p:txBody>
            <a:bodyPr wrap="square" rtlCol="0" anchor="ctr">
              <a:spAutoFit/>
            </a:bodyPr>
            <a:lstStyle/>
            <a:p>
              <a:pPr algn="ctr"/>
              <a:r>
                <a:rPr lang="es-ES" sz="800" b="1" i="0" strike="noStrike" cap="none" spc="0" baseline="0">
                  <a:solidFill>
                    <a:srgbClr val="FFFFFF"/>
                  </a:solidFill>
                  <a:effectLst/>
                  <a:latin typeface="Calibri"/>
                  <a:ea typeface="Calibri"/>
                  <a:cs typeface="Calibri"/>
                </a:rPr>
                <a:t>5</a:t>
              </a:r>
            </a:p>
          </p:txBody>
        </p:sp>
      </p:grpSp>
      <p:sp>
        <p:nvSpPr>
          <p:cNvPr id="46" name="Rectangle 4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4D4D153-7F76-458F-BD8E-F7A032D3AEFF}"/>
              </a:ext>
            </a:extLst>
          </p:cNvPr>
          <p:cNvSpPr/>
          <p:nvPr/>
        </p:nvSpPr>
        <p:spPr>
          <a:xfrm>
            <a:off x="77603" y="1763869"/>
            <a:ext cx="5509831" cy="4893647"/>
          </a:xfrm>
          <a:prstGeom prst="rect">
            <a:avLst/>
          </a:prstGeom>
        </p:spPr>
        <p:txBody>
          <a:bodyPr wrap="square">
            <a:spAutoFit/>
          </a:bodyPr>
          <a:lstStyle/>
          <a:p>
            <a:pPr marL="519113" lvl="0" indent="-342900" eaLnBrk="0" fontAlgn="base" hangingPunct="0">
              <a:spcBef>
                <a:spcPts val="1800"/>
              </a:spcBef>
              <a:spcAft>
                <a:spcPct val="0"/>
              </a:spcAft>
              <a:buFont typeface="+mj-lt"/>
              <a:buAutoNum type="arabicPeriod"/>
              <a:defRPr/>
            </a:pPr>
            <a:r>
              <a:rPr lang="es-ES" sz="1400" b="1" i="0" strike="noStrike" cap="none" spc="0" baseline="0" dirty="0">
                <a:solidFill>
                  <a:srgbClr val="009AC7"/>
                </a:solidFill>
                <a:effectLst/>
                <a:latin typeface="Arial"/>
                <a:ea typeface="Arial"/>
                <a:cs typeface="Arial"/>
              </a:rPr>
              <a:t>Indicador de </a:t>
            </a:r>
            <a:r>
              <a:rPr lang="es-ES" sz="1400" b="1" i="0" strike="noStrike" cap="none" spc="0" baseline="0" dirty="0" err="1">
                <a:solidFill>
                  <a:srgbClr val="009AC7"/>
                </a:solidFill>
                <a:effectLst/>
                <a:latin typeface="Arial"/>
                <a:ea typeface="Arial"/>
                <a:cs typeface="Arial"/>
              </a:rPr>
              <a:t>SoC</a:t>
            </a:r>
            <a:r>
              <a:rPr lang="es-ES" sz="1400" b="1" i="0" strike="noStrike" cap="none" spc="0" baseline="0" dirty="0">
                <a:solidFill>
                  <a:srgbClr val="009AC7"/>
                </a:solidFill>
                <a:effectLst/>
                <a:latin typeface="Arial"/>
                <a:ea typeface="Arial"/>
                <a:cs typeface="Arial"/>
              </a:rPr>
              <a:t> (estado de carga) de la batería </a:t>
            </a:r>
            <a:r>
              <a:rPr lang="es-ES" sz="1400" b="0" i="0" strike="noStrike" cap="none" spc="0" baseline="0" dirty="0">
                <a:solidFill>
                  <a:srgbClr val="595959"/>
                </a:solidFill>
                <a:effectLst/>
                <a:latin typeface="Arial"/>
                <a:ea typeface="Arial"/>
                <a:cs typeface="Arial"/>
              </a:rPr>
              <a:t>Estado de carga/descarga y estado de avería</a:t>
            </a:r>
          </a:p>
          <a:p>
            <a:pPr marL="519113" indent="-342900" eaLnBrk="0" fontAlgn="base" hangingPunct="0">
              <a:spcBef>
                <a:spcPts val="1800"/>
              </a:spcBef>
              <a:spcAft>
                <a:spcPct val="0"/>
              </a:spcAft>
              <a:buFont typeface="+mj-lt"/>
              <a:buAutoNum type="arabicPeriod"/>
              <a:defRPr/>
            </a:pPr>
            <a:r>
              <a:rPr lang="es-ES" sz="1400" b="1" i="0" strike="noStrike" cap="none" spc="0" baseline="0" dirty="0">
                <a:solidFill>
                  <a:srgbClr val="009AC7"/>
                </a:solidFill>
                <a:effectLst/>
                <a:latin typeface="Arial"/>
                <a:ea typeface="Arial"/>
                <a:cs typeface="Arial"/>
              </a:rPr>
              <a:t>Conector de señal </a:t>
            </a:r>
            <a:r>
              <a:rPr lang="es-ES" sz="1400" b="0" i="0" strike="noStrike" cap="none" spc="0" baseline="0" dirty="0">
                <a:solidFill>
                  <a:srgbClr val="595959"/>
                </a:solidFill>
                <a:effectLst/>
                <a:latin typeface="Arial"/>
                <a:ea typeface="Arial"/>
                <a:cs typeface="Arial"/>
              </a:rPr>
              <a:t>Comunicación inteligente entre los paquetes de baterías y la máquina</a:t>
            </a:r>
          </a:p>
          <a:p>
            <a:pPr marL="519113" lvl="0" indent="-342900" eaLnBrk="0" fontAlgn="base" hangingPunct="0">
              <a:spcBef>
                <a:spcPts val="1800"/>
              </a:spcBef>
              <a:spcAft>
                <a:spcPct val="0"/>
              </a:spcAft>
              <a:buFont typeface="+mj-lt"/>
              <a:buAutoNum type="arabicPeriod"/>
              <a:defRPr/>
            </a:pPr>
            <a:r>
              <a:rPr lang="es-ES" sz="1400" b="1" i="0" strike="noStrike" cap="none" spc="0" baseline="0" dirty="0">
                <a:solidFill>
                  <a:srgbClr val="009AC7"/>
                </a:solidFill>
                <a:effectLst/>
                <a:latin typeface="Arial"/>
                <a:ea typeface="Arial"/>
                <a:cs typeface="Arial"/>
              </a:rPr>
              <a:t>Sistema de gestión de batería (</a:t>
            </a:r>
            <a:r>
              <a:rPr lang="es-ES" sz="1400" b="1" i="0" strike="noStrike" cap="none" spc="0" baseline="0" dirty="0" err="1">
                <a:solidFill>
                  <a:srgbClr val="009AC7"/>
                </a:solidFill>
                <a:effectLst/>
                <a:latin typeface="Arial"/>
                <a:ea typeface="Arial"/>
                <a:cs typeface="Arial"/>
              </a:rPr>
              <a:t>BMS</a:t>
            </a:r>
            <a:r>
              <a:rPr lang="es-ES" sz="1400" b="1" i="0" strike="noStrike" cap="none" spc="0" baseline="0" dirty="0">
                <a:solidFill>
                  <a:srgbClr val="009AC7"/>
                </a:solidFill>
                <a:effectLst/>
                <a:latin typeface="Arial"/>
                <a:ea typeface="Arial"/>
                <a:cs typeface="Arial"/>
              </a:rPr>
              <a:t>, </a:t>
            </a:r>
            <a:r>
              <a:rPr lang="es-ES" sz="1400" b="1" i="0" strike="noStrike" cap="none" spc="0" baseline="0" dirty="0" err="1">
                <a:solidFill>
                  <a:srgbClr val="009AC7"/>
                </a:solidFill>
                <a:effectLst/>
                <a:latin typeface="Arial"/>
                <a:ea typeface="Arial"/>
                <a:cs typeface="Arial"/>
              </a:rPr>
              <a:t>Battery</a:t>
            </a:r>
            <a:r>
              <a:rPr lang="es-ES" sz="1400" b="1" i="0" strike="noStrike" cap="none" spc="0" baseline="0" dirty="0">
                <a:solidFill>
                  <a:srgbClr val="009AC7"/>
                </a:solidFill>
                <a:effectLst/>
                <a:latin typeface="Arial"/>
                <a:ea typeface="Arial"/>
                <a:cs typeface="Arial"/>
              </a:rPr>
              <a:t> </a:t>
            </a:r>
            <a:r>
              <a:rPr lang="es-ES" sz="1400" b="1" i="0" strike="noStrike" cap="none" spc="0" baseline="0" dirty="0" err="1">
                <a:solidFill>
                  <a:srgbClr val="009AC7"/>
                </a:solidFill>
                <a:effectLst/>
                <a:latin typeface="Arial"/>
                <a:ea typeface="Arial"/>
                <a:cs typeface="Arial"/>
              </a:rPr>
              <a:t>Mangement</a:t>
            </a:r>
            <a:r>
              <a:rPr lang="es-ES" sz="1400" b="1" i="0" strike="noStrike" cap="none" spc="0" baseline="0" dirty="0">
                <a:solidFill>
                  <a:srgbClr val="009AC7"/>
                </a:solidFill>
                <a:effectLst/>
                <a:latin typeface="Arial"/>
                <a:ea typeface="Arial"/>
                <a:cs typeface="Arial"/>
              </a:rPr>
              <a:t> </a:t>
            </a:r>
            <a:r>
              <a:rPr lang="es-ES" sz="1400" b="1" i="0" strike="noStrike" cap="none" spc="0" baseline="0" dirty="0" err="1">
                <a:solidFill>
                  <a:srgbClr val="009AC7"/>
                </a:solidFill>
                <a:effectLst/>
                <a:latin typeface="Arial"/>
                <a:ea typeface="Arial"/>
                <a:cs typeface="Arial"/>
              </a:rPr>
              <a:t>System</a:t>
            </a:r>
            <a:r>
              <a:rPr lang="es-ES" sz="1400" b="1" i="0" strike="noStrike" cap="none" spc="0" baseline="0" dirty="0">
                <a:solidFill>
                  <a:srgbClr val="009AC7"/>
                </a:solidFill>
                <a:effectLst/>
                <a:latin typeface="Arial"/>
                <a:ea typeface="Arial"/>
                <a:cs typeface="Arial"/>
              </a:rPr>
              <a:t>)</a:t>
            </a:r>
            <a:r>
              <a:rPr lang="es-ES" sz="1400" b="0" i="0" strike="noStrike" cap="none" spc="0" baseline="0" dirty="0">
                <a:solidFill>
                  <a:srgbClr val="009AC7"/>
                </a:solidFill>
                <a:effectLst/>
                <a:latin typeface="Arial"/>
                <a:ea typeface="Arial"/>
                <a:cs typeface="Arial"/>
              </a:rPr>
              <a:t> </a:t>
            </a:r>
            <a:r>
              <a:rPr lang="es-ES" sz="1400" b="0" i="0" strike="noStrike" cap="none" spc="0" baseline="0" dirty="0">
                <a:solidFill>
                  <a:srgbClr val="595959"/>
                </a:solidFill>
                <a:effectLst/>
                <a:latin typeface="Arial"/>
                <a:ea typeface="Arial"/>
                <a:cs typeface="Arial"/>
              </a:rPr>
              <a:t>Comunicación inteligente, protección y diagnóstico a la máquina para obtener un rendimiento óptimo y una larga vida útil</a:t>
            </a:r>
          </a:p>
          <a:p>
            <a:pPr marL="519113" lvl="0" indent="-342900">
              <a:spcBef>
                <a:spcPts val="1800"/>
              </a:spcBef>
              <a:buFont typeface="+mj-lt"/>
              <a:buAutoNum type="arabicPeriod"/>
              <a:defRPr/>
            </a:pPr>
            <a:r>
              <a:rPr lang="es-ES" sz="1400" b="0" i="0" strike="noStrike" cap="none" spc="0" baseline="0" dirty="0">
                <a:solidFill>
                  <a:srgbClr val="009AC7"/>
                </a:solidFill>
                <a:effectLst/>
                <a:latin typeface="Arial"/>
                <a:ea typeface="Arial"/>
                <a:cs typeface="Arial"/>
              </a:rPr>
              <a:t>La </a:t>
            </a:r>
            <a:r>
              <a:rPr lang="es-ES" sz="1400" b="1" i="0" strike="noStrike" cap="none" spc="0" baseline="0" dirty="0">
                <a:solidFill>
                  <a:srgbClr val="009AC7"/>
                </a:solidFill>
                <a:effectLst/>
                <a:latin typeface="Arial"/>
                <a:ea typeface="Arial"/>
                <a:cs typeface="Arial"/>
              </a:rPr>
              <a:t>junta </a:t>
            </a:r>
            <a:r>
              <a:rPr lang="es-ES" sz="1400" b="1" i="0" strike="noStrike" cap="none" spc="0" baseline="0" dirty="0" err="1">
                <a:solidFill>
                  <a:srgbClr val="009AC7"/>
                </a:solidFill>
                <a:effectLst/>
                <a:latin typeface="Arial"/>
                <a:ea typeface="Arial"/>
                <a:cs typeface="Arial"/>
              </a:rPr>
              <a:t>tórica</a:t>
            </a:r>
            <a:r>
              <a:rPr lang="es-ES" sz="1400" b="1" i="0" strike="noStrike" cap="none" spc="0" baseline="0" dirty="0">
                <a:solidFill>
                  <a:srgbClr val="009AC7"/>
                </a:solidFill>
                <a:effectLst/>
                <a:latin typeface="Arial"/>
                <a:ea typeface="Arial"/>
                <a:cs typeface="Arial"/>
              </a:rPr>
              <a:t> </a:t>
            </a:r>
            <a:r>
              <a:rPr lang="es-ES" sz="1400" b="0" i="0" strike="noStrike" cap="none" spc="0" baseline="0" dirty="0">
                <a:solidFill>
                  <a:srgbClr val="595959"/>
                </a:solidFill>
                <a:effectLst/>
                <a:latin typeface="Arial"/>
                <a:ea typeface="Arial"/>
                <a:cs typeface="Arial"/>
              </a:rPr>
              <a:t>con clasificación IP65 protege la batería frente a la exposición al polvo y al agua</a:t>
            </a:r>
          </a:p>
          <a:p>
            <a:pPr marL="519113" indent="-342900">
              <a:spcBef>
                <a:spcPts val="1800"/>
              </a:spcBef>
              <a:buFont typeface="+mj-lt"/>
              <a:buAutoNum type="arabicPeriod"/>
              <a:defRPr/>
            </a:pPr>
            <a:r>
              <a:rPr lang="es-ES" sz="1400" b="1" i="0" strike="noStrike" cap="none" spc="0" baseline="0" dirty="0">
                <a:solidFill>
                  <a:srgbClr val="009AC7"/>
                </a:solidFill>
                <a:effectLst/>
                <a:latin typeface="Arial"/>
                <a:ea typeface="Arial"/>
                <a:cs typeface="Arial"/>
              </a:rPr>
              <a:t>Celdas de ion de litio</a:t>
            </a:r>
            <a:r>
              <a:rPr lang="es-ES" sz="1400" b="0" i="0" strike="noStrike" cap="none" spc="0" baseline="0" dirty="0">
                <a:solidFill>
                  <a:srgbClr val="009AC7"/>
                </a:solidFill>
                <a:effectLst/>
                <a:latin typeface="Arial"/>
                <a:ea typeface="Arial"/>
                <a:cs typeface="Arial"/>
              </a:rPr>
              <a:t> </a:t>
            </a:r>
            <a:r>
              <a:rPr lang="es-ES" sz="1400" b="0" i="0" strike="noStrike" cap="none" spc="0" baseline="0" dirty="0">
                <a:solidFill>
                  <a:srgbClr val="595959"/>
                </a:solidFill>
                <a:effectLst/>
                <a:latin typeface="Arial"/>
                <a:ea typeface="Arial"/>
                <a:cs typeface="Arial"/>
              </a:rPr>
              <a:t>Alto rendimiento, fiables y seguras</a:t>
            </a:r>
          </a:p>
          <a:p>
            <a:pPr marL="914400" lvl="1" indent="-225425">
              <a:spcBef>
                <a:spcPct val="0"/>
              </a:spcBef>
              <a:buClr>
                <a:srgbClr val="009AC7"/>
              </a:buClr>
              <a:buFont typeface="Wingdings" panose="05000000000000000000" pitchFamily="2" charset="2"/>
              <a:buChar char="§"/>
              <a:defRPr/>
            </a:pPr>
            <a:r>
              <a:rPr lang="es-ES" sz="1400" b="0" i="0" strike="noStrike" cap="none" spc="0" baseline="0" dirty="0">
                <a:solidFill>
                  <a:srgbClr val="595959"/>
                </a:solidFill>
                <a:effectLst/>
                <a:latin typeface="Arial"/>
                <a:ea typeface="Arial"/>
                <a:cs typeface="Arial"/>
              </a:rPr>
              <a:t>24 V - Fosfato de hierro</a:t>
            </a:r>
          </a:p>
          <a:p>
            <a:pPr marL="914400" lvl="1" indent="-225425">
              <a:spcBef>
                <a:spcPct val="0"/>
              </a:spcBef>
              <a:buClr>
                <a:srgbClr val="009AC7"/>
              </a:buClr>
              <a:buFont typeface="Wingdings" panose="05000000000000000000" pitchFamily="2" charset="2"/>
              <a:buChar char="§"/>
              <a:defRPr/>
            </a:pPr>
            <a:r>
              <a:rPr lang="es-ES" sz="1400" b="0" i="0" strike="noStrike" cap="none" spc="0" baseline="0" dirty="0">
                <a:solidFill>
                  <a:srgbClr val="595959"/>
                </a:solidFill>
                <a:effectLst/>
                <a:latin typeface="Arial"/>
                <a:ea typeface="Arial"/>
                <a:cs typeface="Arial"/>
              </a:rPr>
              <a:t>36 V - Aluminio-níquel-cobalto</a:t>
            </a:r>
          </a:p>
          <a:p>
            <a:pPr marL="1319212" lvl="2" indent="-285750">
              <a:spcBef>
                <a:spcPct val="0"/>
              </a:spcBef>
              <a:buClr>
                <a:srgbClr val="009AC7"/>
              </a:buClr>
              <a:buFont typeface="Arial" pitchFamily="34" charset="0"/>
              <a:buChar char="•"/>
              <a:defRPr/>
            </a:pPr>
            <a:r>
              <a:rPr lang="es-ES" sz="1400" b="0" i="0" strike="noStrike" cap="none" spc="0" baseline="0" dirty="0">
                <a:solidFill>
                  <a:srgbClr val="595959"/>
                </a:solidFill>
                <a:effectLst/>
                <a:latin typeface="Arial"/>
                <a:ea typeface="Arial"/>
                <a:cs typeface="Arial"/>
              </a:rPr>
              <a:t>Más densas energéticamente que el fosfato de hierro</a:t>
            </a:r>
          </a:p>
          <a:p>
            <a:pPr marL="1319212" lvl="2" indent="-285750">
              <a:spcBef>
                <a:spcPct val="0"/>
              </a:spcBef>
              <a:buClr>
                <a:srgbClr val="009AC7"/>
              </a:buClr>
              <a:buFont typeface="Arial" pitchFamily="34" charset="0"/>
              <a:buChar char="•"/>
              <a:defRPr/>
            </a:pPr>
            <a:r>
              <a:rPr lang="es-ES" sz="1400" b="1" i="0" strike="noStrike" cap="none" spc="0" baseline="0" dirty="0">
                <a:solidFill>
                  <a:srgbClr val="595959"/>
                </a:solidFill>
                <a:effectLst/>
                <a:latin typeface="Arial"/>
                <a:ea typeface="Arial"/>
                <a:cs typeface="Arial"/>
              </a:rPr>
              <a:t>Proporciona un 30 % más de energía y de potencia máxima</a:t>
            </a:r>
            <a:r>
              <a:rPr lang="es-ES" sz="1400" b="0" i="0" strike="noStrike" cap="none" spc="0" baseline="0" dirty="0">
                <a:solidFill>
                  <a:srgbClr val="595959"/>
                </a:solidFill>
                <a:effectLst/>
                <a:latin typeface="Arial"/>
                <a:ea typeface="Arial"/>
                <a:cs typeface="Arial"/>
              </a:rPr>
              <a:t> para satisfacer las necesidades de rendimiento de los equipos más grandes</a:t>
            </a:r>
          </a:p>
        </p:txBody>
      </p:sp>
    </p:spTree>
    <p:extLst>
      <p:ext uri="{BB962C8B-B14F-4D97-AF65-F5344CB8AC3E}">
        <p14:creationId xmlns:p14="http://schemas.microsoft.com/office/powerpoint/2010/main" val="37310296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B2BAF73-E9FF-4685-AF4F-345271E0369F}"/>
              </a:ext>
            </a:extLst>
          </p:cNvPr>
          <p:cNvSpPr txBox="1"/>
          <p:nvPr/>
        </p:nvSpPr>
        <p:spPr bwMode="auto">
          <a:xfrm>
            <a:off x="628650" y="986245"/>
            <a:ext cx="7886700" cy="51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bg1"/>
                </a:solidFill>
                <a:latin typeface="Arial"/>
                <a:cs typeface="Arial"/>
              </a:defRPr>
            </a:lvl2pPr>
            <a:lvl3pPr algn="l" rtl="0" eaLnBrk="0" fontAlgn="base" hangingPunct="0">
              <a:spcBef>
                <a:spcPct val="0"/>
              </a:spcBef>
              <a:spcAft>
                <a:spcPct val="0"/>
              </a:spcAft>
              <a:defRPr sz="2400">
                <a:solidFill>
                  <a:schemeClr val="bg1"/>
                </a:solidFill>
                <a:latin typeface="Arial"/>
                <a:cs typeface="Arial"/>
              </a:defRPr>
            </a:lvl3pPr>
            <a:lvl4pPr algn="l" rtl="0" eaLnBrk="0" fontAlgn="base" hangingPunct="0">
              <a:spcBef>
                <a:spcPct val="0"/>
              </a:spcBef>
              <a:spcAft>
                <a:spcPct val="0"/>
              </a:spcAft>
              <a:defRPr sz="2400">
                <a:solidFill>
                  <a:schemeClr val="bg1"/>
                </a:solidFill>
                <a:latin typeface="Arial"/>
                <a:cs typeface="Arial"/>
              </a:defRPr>
            </a:lvl4pPr>
            <a:lvl5pPr algn="l" rtl="0" eaLnBrk="0" fontAlgn="base" hangingPunct="0">
              <a:spcBef>
                <a:spcPct val="0"/>
              </a:spcBef>
              <a:spcAft>
                <a:spcPct val="0"/>
              </a:spcAft>
              <a:defRPr sz="2400">
                <a:solidFill>
                  <a:schemeClr val="bg1"/>
                </a:solidFill>
                <a:latin typeface="Arial"/>
                <a:cs typeface="Arial"/>
              </a:defRPr>
            </a:lvl5pPr>
            <a:lvl6pPr marL="457200" algn="l" rtl="0" fontAlgn="base">
              <a:spcBef>
                <a:spcPct val="0"/>
              </a:spcBef>
              <a:spcAft>
                <a:spcPct val="0"/>
              </a:spcAft>
              <a:defRPr sz="2400">
                <a:solidFill>
                  <a:schemeClr val="bg1"/>
                </a:solidFill>
                <a:latin typeface="Arial"/>
                <a:cs typeface="Arial"/>
              </a:defRPr>
            </a:lvl6pPr>
            <a:lvl7pPr marL="914400" algn="l" rtl="0" fontAlgn="base">
              <a:spcBef>
                <a:spcPct val="0"/>
              </a:spcBef>
              <a:spcAft>
                <a:spcPct val="0"/>
              </a:spcAft>
              <a:defRPr sz="2400">
                <a:solidFill>
                  <a:schemeClr val="bg1"/>
                </a:solidFill>
                <a:latin typeface="Arial"/>
                <a:cs typeface="Arial"/>
              </a:defRPr>
            </a:lvl7pPr>
            <a:lvl8pPr marL="1371600" algn="l" rtl="0" fontAlgn="base">
              <a:spcBef>
                <a:spcPct val="0"/>
              </a:spcBef>
              <a:spcAft>
                <a:spcPct val="0"/>
              </a:spcAft>
              <a:defRPr sz="2400">
                <a:solidFill>
                  <a:schemeClr val="bg1"/>
                </a:solidFill>
                <a:latin typeface="Arial"/>
                <a:cs typeface="Arial"/>
              </a:defRPr>
            </a:lvl8pPr>
            <a:lvl9pPr marL="1828800" algn="l" rtl="0" fontAlgn="base">
              <a:spcBef>
                <a:spcPct val="0"/>
              </a:spcBef>
              <a:spcAft>
                <a:spcPct val="0"/>
              </a:spcAft>
              <a:defRPr sz="2400">
                <a:solidFill>
                  <a:schemeClr val="bg1"/>
                </a:solidFill>
                <a:latin typeface="Arial"/>
                <a:cs typeface="Arial"/>
              </a:defRPr>
            </a:lvl9pPr>
          </a:lstStyle>
          <a:p>
            <a:r>
              <a:rPr lang="es-ES" sz="2400" b="0" i="0" strike="noStrike" cap="none" spc="0" baseline="0">
                <a:solidFill>
                  <a:srgbClr val="FFFFFF"/>
                </a:solidFill>
                <a:effectLst/>
                <a:latin typeface="Arial"/>
                <a:ea typeface="Arial"/>
                <a:cs typeface="Arial"/>
              </a:rPr>
              <a:t>Seguridad de las baterías de iones de litio</a:t>
            </a:r>
          </a:p>
        </p:txBody>
      </p:sp>
      <p:sp>
        <p:nvSpPr>
          <p:cNvPr id="2" name="Rectang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0021895-BDC5-4B54-A24B-59200E774FCF}"/>
              </a:ext>
            </a:extLst>
          </p:cNvPr>
          <p:cNvSpPr/>
          <p:nvPr/>
        </p:nvSpPr>
        <p:spPr>
          <a:xfrm>
            <a:off x="1733910" y="1612965"/>
            <a:ext cx="7254815" cy="2893100"/>
          </a:xfrm>
          <a:prstGeom prst="rect">
            <a:avLst/>
          </a:prstGeom>
        </p:spPr>
        <p:txBody>
          <a:bodyPr wrap="square">
            <a:spAutoFit/>
          </a:bodyPr>
          <a:lstStyle/>
          <a:p>
            <a:pPr algn="ctr">
              <a:spcBef>
                <a:spcPct val="0"/>
              </a:spcBef>
              <a:spcAft>
                <a:spcPct val="0"/>
              </a:spcAft>
            </a:pPr>
            <a:r>
              <a:rPr lang="es-ES" sz="1600" b="1" i="0" strike="noStrike" cap="none" spc="0" baseline="0" dirty="0">
                <a:solidFill>
                  <a:srgbClr val="FF9800"/>
                </a:solidFill>
                <a:effectLst/>
                <a:latin typeface="Arial"/>
                <a:ea typeface="Arial"/>
                <a:cs typeface="Arial"/>
              </a:rPr>
              <a:t>Diseño resistente de la batería para soportar las duras condiciones de funcionamiento</a:t>
            </a:r>
          </a:p>
          <a:p>
            <a:pPr algn="ctr">
              <a:spcBef>
                <a:spcPct val="0"/>
              </a:spcBef>
              <a:spcAft>
                <a:spcPts val="600"/>
              </a:spcAft>
            </a:pPr>
            <a:endParaRPr lang="en-US" sz="1000" b="1" dirty="0">
              <a:solidFill>
                <a:srgbClr val="FF9800"/>
              </a:solidFill>
              <a:latin typeface="Arial" pitchFamily="34" charset="0"/>
            </a:endParaRPr>
          </a:p>
          <a:p>
            <a:pPr marL="461963" indent="-285750">
              <a:spcBef>
                <a:spcPct val="0"/>
              </a:spcBef>
              <a:spcAft>
                <a:spcPts val="600"/>
              </a:spcAft>
              <a:buFont typeface="Arial" pitchFamily="34" charset="0"/>
              <a:buChar char="•"/>
            </a:pPr>
            <a:r>
              <a:rPr lang="es-ES" sz="1300" b="0" i="0" strike="noStrike" cap="none" spc="0" baseline="0" dirty="0" smtClean="0">
                <a:solidFill>
                  <a:srgbClr val="595959"/>
                </a:solidFill>
                <a:effectLst/>
                <a:latin typeface="Arial"/>
                <a:ea typeface="Arial"/>
                <a:cs typeface="Arial"/>
              </a:rPr>
              <a:t>Los módulos de celdas certificados según las normas </a:t>
            </a:r>
            <a:r>
              <a:rPr lang="es-ES" sz="1300" b="0" i="0" strike="noStrike" cap="none" spc="0" baseline="0" dirty="0" err="1" smtClean="0">
                <a:solidFill>
                  <a:srgbClr val="595959"/>
                </a:solidFill>
                <a:effectLst/>
                <a:latin typeface="Arial"/>
                <a:ea typeface="Arial"/>
                <a:cs typeface="Arial"/>
              </a:rPr>
              <a:t>UL</a:t>
            </a:r>
            <a:r>
              <a:rPr lang="es-ES" sz="1300" b="0" i="0" strike="noStrike" cap="none" spc="0" baseline="0" dirty="0" smtClean="0">
                <a:solidFill>
                  <a:srgbClr val="595959"/>
                </a:solidFill>
                <a:effectLst/>
                <a:latin typeface="Arial"/>
                <a:ea typeface="Arial"/>
                <a:cs typeface="Arial"/>
              </a:rPr>
              <a:t> 2580/</a:t>
            </a:r>
            <a:r>
              <a:rPr lang="es-ES" sz="1300" b="0" i="0" strike="noStrike" cap="none" spc="0" baseline="0" dirty="0" err="1" smtClean="0">
                <a:solidFill>
                  <a:srgbClr val="595959"/>
                </a:solidFill>
                <a:effectLst/>
                <a:latin typeface="Arial"/>
                <a:ea typeface="Arial"/>
                <a:cs typeface="Arial"/>
              </a:rPr>
              <a:t>IEC</a:t>
            </a:r>
            <a:r>
              <a:rPr lang="es-ES" sz="1300" b="0" i="0" strike="noStrike" cap="none" spc="0" baseline="0" dirty="0" smtClean="0">
                <a:solidFill>
                  <a:srgbClr val="595959"/>
                </a:solidFill>
                <a:effectLst/>
                <a:latin typeface="Arial"/>
                <a:ea typeface="Arial"/>
                <a:cs typeface="Arial"/>
              </a:rPr>
              <a:t> 60068-2-27 para caídas y vibraciones significan que la batería es resistente y puede </a:t>
            </a:r>
            <a:r>
              <a:rPr lang="es-ES" sz="1300" b="1" i="0" strike="noStrike" cap="none" spc="0" baseline="0" dirty="0" smtClean="0">
                <a:solidFill>
                  <a:srgbClr val="595959"/>
                </a:solidFill>
                <a:effectLst/>
                <a:latin typeface="Arial"/>
                <a:ea typeface="Arial"/>
                <a:cs typeface="Arial"/>
              </a:rPr>
              <a:t>soportar la mayoría de los entornos de limpieza</a:t>
            </a:r>
            <a:endParaRPr lang="en-US" sz="1300" dirty="0" smtClean="0">
              <a:solidFill>
                <a:schemeClr val="tx1">
                  <a:lumMod val="65000"/>
                  <a:lumOff val="35000"/>
                </a:schemeClr>
              </a:solidFill>
              <a:latin typeface="Arial" pitchFamily="34" charset="0"/>
            </a:endParaRPr>
          </a:p>
          <a:p>
            <a:pPr marL="461963" indent="-285750">
              <a:spcBef>
                <a:spcPts val="600"/>
              </a:spcBef>
              <a:spcAft>
                <a:spcPts val="600"/>
              </a:spcAft>
              <a:buFont typeface="Arial" pitchFamily="34" charset="0"/>
              <a:buChar char="•"/>
            </a:pPr>
            <a:r>
              <a:rPr lang="es-ES" sz="1300" b="0" i="0" strike="noStrike" cap="none" spc="0" baseline="0" dirty="0" smtClean="0">
                <a:solidFill>
                  <a:srgbClr val="595959"/>
                </a:solidFill>
                <a:effectLst/>
                <a:latin typeface="Arial"/>
                <a:ea typeface="Arial"/>
                <a:cs typeface="Arial"/>
              </a:rPr>
              <a:t>Cumple con las normas IP65, lo que garantiza que la batería está </a:t>
            </a:r>
            <a:r>
              <a:rPr lang="es-ES" sz="1300" b="1" i="0" strike="noStrike" cap="none" spc="0" baseline="0" dirty="0" smtClean="0">
                <a:solidFill>
                  <a:srgbClr val="595959"/>
                </a:solidFill>
                <a:effectLst/>
                <a:latin typeface="Arial"/>
                <a:ea typeface="Arial"/>
                <a:cs typeface="Arial"/>
              </a:rPr>
              <a:t>protegida contra la humedad, el polvo y la suciedad</a:t>
            </a:r>
          </a:p>
          <a:p>
            <a:pPr marL="461963" indent="-285750">
              <a:spcBef>
                <a:spcPts val="600"/>
              </a:spcBef>
              <a:spcAft>
                <a:spcPts val="600"/>
              </a:spcAft>
              <a:buFont typeface="Arial" pitchFamily="34" charset="0"/>
              <a:buChar char="•"/>
            </a:pPr>
            <a:r>
              <a:rPr lang="es-ES" sz="1300" b="0" i="0" strike="noStrike" cap="none" spc="0" baseline="0" dirty="0" smtClean="0">
                <a:solidFill>
                  <a:srgbClr val="595959"/>
                </a:solidFill>
                <a:effectLst/>
                <a:latin typeface="Arial"/>
                <a:ea typeface="Arial"/>
                <a:cs typeface="Arial"/>
              </a:rPr>
              <a:t>Los sistemas de gestión de baterías (</a:t>
            </a:r>
            <a:r>
              <a:rPr lang="es-ES" sz="1300" b="0" i="0" strike="noStrike" cap="none" spc="0" baseline="0" dirty="0" err="1" smtClean="0">
                <a:solidFill>
                  <a:srgbClr val="595959"/>
                </a:solidFill>
                <a:effectLst/>
                <a:latin typeface="Arial"/>
                <a:ea typeface="Arial"/>
                <a:cs typeface="Arial"/>
              </a:rPr>
              <a:t>BMS</a:t>
            </a:r>
            <a:r>
              <a:rPr lang="es-ES" sz="1300" b="0" i="0" strike="noStrike" cap="none" spc="0" baseline="0" dirty="0" smtClean="0">
                <a:solidFill>
                  <a:srgbClr val="595959"/>
                </a:solidFill>
                <a:effectLst/>
                <a:latin typeface="Arial"/>
                <a:ea typeface="Arial"/>
                <a:cs typeface="Arial"/>
              </a:rPr>
              <a:t>) patentados</a:t>
            </a:r>
            <a:r>
              <a:rPr lang="es-ES" sz="1300" b="1" i="0" strike="noStrike" cap="none" spc="0" baseline="0" dirty="0" smtClean="0">
                <a:solidFill>
                  <a:srgbClr val="595959"/>
                </a:solidFill>
                <a:effectLst/>
                <a:latin typeface="Arial"/>
                <a:ea typeface="Arial"/>
                <a:cs typeface="Arial"/>
              </a:rPr>
              <a:t> </a:t>
            </a:r>
            <a:r>
              <a:rPr lang="es-ES" sz="1300" b="0" i="0" strike="noStrike" cap="none" spc="0" baseline="0" dirty="0" smtClean="0">
                <a:solidFill>
                  <a:srgbClr val="595959"/>
                </a:solidFill>
                <a:effectLst/>
                <a:latin typeface="Arial"/>
                <a:ea typeface="Arial"/>
                <a:cs typeface="Arial"/>
              </a:rPr>
              <a:t>supervisan el estado de la batería de cada bloque para garantizar </a:t>
            </a:r>
            <a:r>
              <a:rPr lang="es-ES" sz="1300" b="1" i="0" strike="noStrike" cap="none" spc="0" baseline="0" dirty="0" smtClean="0">
                <a:solidFill>
                  <a:srgbClr val="595959"/>
                </a:solidFill>
                <a:effectLst/>
                <a:latin typeface="Arial"/>
                <a:ea typeface="Arial"/>
                <a:cs typeface="Arial"/>
              </a:rPr>
              <a:t>un funcionamiento seguro de la batería y la máquina</a:t>
            </a:r>
          </a:p>
          <a:p>
            <a:pPr marL="461963" indent="-285750">
              <a:spcBef>
                <a:spcPts val="600"/>
              </a:spcBef>
              <a:spcAft>
                <a:spcPts val="600"/>
              </a:spcAft>
              <a:buFont typeface="Arial" pitchFamily="34" charset="0"/>
              <a:buChar char="•"/>
            </a:pPr>
            <a:r>
              <a:rPr lang="es-ES" sz="1300" b="0" i="0" strike="noStrike" cap="none" spc="0" baseline="0" dirty="0" smtClean="0">
                <a:solidFill>
                  <a:srgbClr val="595959"/>
                </a:solidFill>
                <a:effectLst/>
                <a:latin typeface="Arial"/>
                <a:ea typeface="Arial"/>
                <a:cs typeface="Arial"/>
              </a:rPr>
              <a:t>Funcionalidad del </a:t>
            </a:r>
            <a:r>
              <a:rPr lang="es-ES" sz="1300" b="1" i="0" strike="noStrike" cap="none" spc="0" baseline="0" dirty="0" smtClean="0">
                <a:solidFill>
                  <a:srgbClr val="595959"/>
                </a:solidFill>
                <a:effectLst/>
                <a:latin typeface="Arial"/>
                <a:ea typeface="Arial"/>
                <a:cs typeface="Arial"/>
              </a:rPr>
              <a:t>modo de apagado</a:t>
            </a:r>
            <a:r>
              <a:rPr lang="es-ES" sz="1300" b="0" i="0" strike="noStrike" cap="none" spc="0" baseline="0" dirty="0" smtClean="0">
                <a:solidFill>
                  <a:srgbClr val="595959"/>
                </a:solidFill>
                <a:effectLst/>
                <a:latin typeface="Arial"/>
                <a:ea typeface="Arial"/>
                <a:cs typeface="Arial"/>
              </a:rPr>
              <a:t> para prolongar la vida útil de la batería</a:t>
            </a:r>
            <a:endParaRPr lang="es-ES" sz="1300" b="0" i="0" strike="noStrike" cap="none" spc="0" baseline="0" dirty="0">
              <a:solidFill>
                <a:srgbClr val="595959"/>
              </a:solidFill>
              <a:effectLst/>
              <a:latin typeface="Arial"/>
              <a:ea typeface="Arial"/>
              <a:cs typeface="Arial"/>
            </a:endParaRPr>
          </a:p>
        </p:txBody>
      </p:sp>
      <p:sp>
        <p:nvSpPr>
          <p:cNvPr id="20"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E13AA2E-72E8-4D78-8DAF-F8DF5DE95FD6}"/>
              </a:ext>
            </a:extLst>
          </p:cNvPr>
          <p:cNvSpPr>
            <a:spLocks noGrp="1"/>
          </p:cNvSpPr>
          <p:nvPr>
            <p:ph idx="1"/>
          </p:nvPr>
        </p:nvSpPr>
        <p:spPr>
          <a:xfrm>
            <a:off x="0" y="6280014"/>
            <a:ext cx="9144000" cy="438027"/>
          </a:xfrm>
        </p:spPr>
        <p:txBody>
          <a:bodyPr>
            <a:normAutofit lnSpcReduction="10000"/>
          </a:bodyPr>
          <a:lstStyle/>
          <a:p>
            <a:pPr algn="ctr"/>
            <a:r>
              <a:rPr lang="es-ES" sz="2400" b="0" i="0" strike="noStrike" cap="none" spc="0" baseline="0">
                <a:solidFill>
                  <a:srgbClr val="009AC7"/>
                </a:solidFill>
                <a:effectLst/>
                <a:latin typeface="Arial"/>
                <a:ea typeface="Arial"/>
                <a:cs typeface="Arial"/>
              </a:rPr>
              <a:t>Protección sin preocupaciones</a:t>
            </a:r>
          </a:p>
        </p:txBody>
      </p:sp>
      <p:pic>
        <p:nvPicPr>
          <p:cNvPr id="5" name="Picture 4" descr="A picture containing container, battery, bin&#10;&#10;Description automatically generated">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0B1498C-1E82-4D05-9248-7AD18E03CC3E}"/>
              </a:ext>
            </a:extLst>
          </p:cNvPr>
          <p:cNvPicPr>
            <a:picLocks noChangeAspect="1"/>
          </p:cNvPicPr>
          <p:nvPr/>
        </p:nvPicPr>
        <p:blipFill>
          <a:blip r:embed="rId3">
            <a:extLst>
              <a:ext uri="{28A0092B-C50C-407E-A947-70E740481C1C}">
                <a14:useLocalDpi xmlns:a14="http://schemas.microsoft.com/office/drawing/2010/main" val="0"/>
              </a:ext>
            </a:extLst>
          </a:blip>
          <a:srcRect l="6020" t="5576" r="7284" b="5193"/>
          <a:stretch>
            <a:fillRect/>
          </a:stretch>
        </p:blipFill>
        <p:spPr>
          <a:xfrm>
            <a:off x="272362" y="1950545"/>
            <a:ext cx="1461547" cy="1366535"/>
          </a:xfrm>
          <a:prstGeom prst="rect">
            <a:avLst/>
          </a:prstGeom>
        </p:spPr>
      </p:pic>
      <p:grpSp>
        <p:nvGrpSpPr>
          <p:cNvPr id="4" name="Group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D7798BE-2855-4A7B-B634-278162FD4E8A}"/>
              </a:ext>
            </a:extLst>
          </p:cNvPr>
          <p:cNvGrpSpPr/>
          <p:nvPr/>
        </p:nvGrpSpPr>
        <p:grpSpPr>
          <a:xfrm>
            <a:off x="628650" y="4535185"/>
            <a:ext cx="7954154" cy="1480604"/>
            <a:chOff x="-3228" y="5079854"/>
            <a:chExt cx="9147228" cy="1702685"/>
          </a:xfrm>
        </p:grpSpPr>
        <p:pic>
          <p:nvPicPr>
            <p:cNvPr id="28" name="图片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CC47F50-B1D2-4B99-82DD-7C7BBFCE177B}"/>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995982" y="5079854"/>
              <a:ext cx="2148018" cy="153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A3B8AFA-B70B-4F1C-95D8-033A8B8D5DCD}"/>
                </a:ext>
              </a:extLst>
            </p:cNvPr>
            <p:cNvGrpSpPr/>
            <p:nvPr/>
          </p:nvGrpSpPr>
          <p:grpSpPr>
            <a:xfrm>
              <a:off x="-3228" y="5098072"/>
              <a:ext cx="9147228" cy="1684467"/>
              <a:chOff x="230433" y="2937101"/>
              <a:chExt cx="9156629" cy="1990740"/>
            </a:xfrm>
          </p:grpSpPr>
          <p:pic>
            <p:nvPicPr>
              <p:cNvPr id="11" name="Picture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FE246C07-73C0-4874-A2C6-7D82A7BAF0B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0433" y="2941057"/>
                <a:ext cx="2207158" cy="1795013"/>
              </a:xfrm>
              <a:prstGeom prst="rect">
                <a:avLst/>
              </a:prstGeom>
            </p:spPr>
          </p:pic>
          <p:grpSp>
            <p:nvGrpSpPr>
              <p:cNvPr id="12" name="Gruppieren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17B5F4D-2964-439A-8E23-5819557610AF}"/>
                  </a:ext>
                </a:extLst>
              </p:cNvPr>
              <p:cNvGrpSpPr/>
              <p:nvPr/>
            </p:nvGrpSpPr>
            <p:grpSpPr>
              <a:xfrm>
                <a:off x="2566099" y="2937101"/>
                <a:ext cx="2198794" cy="1801649"/>
                <a:chOff x="3435527" y="4491547"/>
                <a:chExt cx="3238157" cy="2379188"/>
              </a:xfrm>
            </p:grpSpPr>
            <p:pic>
              <p:nvPicPr>
                <p:cNvPr id="13" name="Picture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30AB9FD4-F584-494D-895A-57FB3F16CD99}"/>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435527" y="4491547"/>
                  <a:ext cx="3238157" cy="236645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ieren 4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18C152-30FF-4EED-8E29-4C43A5DFDC5A}"/>
                    </a:ext>
                  </a:extLst>
                </p:cNvPr>
                <p:cNvGrpSpPr/>
                <p:nvPr/>
              </p:nvGrpSpPr>
              <p:grpSpPr>
                <a:xfrm>
                  <a:off x="3435528" y="6497868"/>
                  <a:ext cx="3236742" cy="372867"/>
                  <a:chOff x="-4774" y="6497868"/>
                  <a:chExt cx="3236742" cy="372867"/>
                </a:xfrm>
              </p:grpSpPr>
              <p:sp>
                <p:nvSpPr>
                  <p:cNvPr id="15" name="Rechteck 4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7D8F66D-A770-4016-AD73-D39FA996E754}"/>
                      </a:ext>
                    </a:extLst>
                  </p:cNvPr>
                  <p:cNvSpPr/>
                  <p:nvPr/>
                </p:nvSpPr>
                <p:spPr>
                  <a:xfrm>
                    <a:off x="-4774" y="6497868"/>
                    <a:ext cx="3236742" cy="369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6" name="Text Placeholder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378FDDA-B0D4-4428-9DB8-0AC839698365}"/>
                      </a:ext>
                    </a:extLst>
                  </p:cNvPr>
                  <p:cNvSpPr txBox="1"/>
                  <p:nvPr/>
                </p:nvSpPr>
                <p:spPr>
                  <a:xfrm>
                    <a:off x="-1" y="6501409"/>
                    <a:ext cx="3231967" cy="369326"/>
                  </a:xfrm>
                  <a:prstGeom prst="rect">
                    <a:avLst/>
                  </a:prstGeom>
                  <a:solidFill>
                    <a:srgbClr val="FF9800"/>
                  </a:solidFill>
                </p:spPr>
                <p:txBody>
                  <a:bodyPr vert="horz" lIns="68580" tIns="34290" rIns="68580" bIns="3429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i="0" strike="noStrike" cap="none" spc="0" baseline="0">
                        <a:solidFill>
                          <a:srgbClr val="FFFFFF"/>
                        </a:solidFill>
                        <a:effectLst/>
                        <a:latin typeface="Arial"/>
                        <a:ea typeface="Arial"/>
                        <a:cs typeface="Arial"/>
                      </a:rPr>
                      <a:t>IEC 60068-2-27</a:t>
                    </a:r>
                  </a:p>
                </p:txBody>
              </p:sp>
            </p:grpSp>
          </p:grpSp>
          <p:grpSp>
            <p:nvGrpSpPr>
              <p:cNvPr id="17" name="Gruppieren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A0643EA-C5FE-4AD9-B733-C8109197EFE4}"/>
                  </a:ext>
                </a:extLst>
              </p:cNvPr>
              <p:cNvGrpSpPr/>
              <p:nvPr/>
            </p:nvGrpSpPr>
            <p:grpSpPr>
              <a:xfrm>
                <a:off x="4902197" y="2939783"/>
                <a:ext cx="2189971" cy="1988058"/>
                <a:chOff x="6897203" y="4495111"/>
                <a:chExt cx="3238163" cy="2625353"/>
              </a:xfrm>
            </p:grpSpPr>
            <p:pic>
              <p:nvPicPr>
                <p:cNvPr id="18" name="Picture 17">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3771D57-4BB4-4183-BD45-37C1BC72757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97203" y="4495111"/>
                  <a:ext cx="3238161" cy="2366452"/>
                </a:xfrm>
                <a:prstGeom prst="rect">
                  <a:avLst/>
                </a:prstGeom>
              </p:spPr>
            </p:pic>
            <p:grpSp>
              <p:nvGrpSpPr>
                <p:cNvPr id="19" name="Gruppieren 46">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4C07DA5-CC4F-43ED-A84E-1156C3CA64F7}"/>
                    </a:ext>
                  </a:extLst>
                </p:cNvPr>
                <p:cNvGrpSpPr/>
                <p:nvPr/>
              </p:nvGrpSpPr>
              <p:grpSpPr>
                <a:xfrm>
                  <a:off x="6898624" y="6500864"/>
                  <a:ext cx="3236742" cy="619600"/>
                  <a:chOff x="3471293" y="6508378"/>
                  <a:chExt cx="3236742" cy="619600"/>
                </a:xfrm>
              </p:grpSpPr>
              <p:sp>
                <p:nvSpPr>
                  <p:cNvPr id="21" name="Rechteck 4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C1F0352-6195-45C0-A87D-F1005D17F920}"/>
                      </a:ext>
                    </a:extLst>
                  </p:cNvPr>
                  <p:cNvSpPr/>
                  <p:nvPr/>
                </p:nvSpPr>
                <p:spPr>
                  <a:xfrm>
                    <a:off x="3471293" y="6511705"/>
                    <a:ext cx="3236742" cy="3693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2" name="Text Placeholder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879FC37-35D6-4018-8796-0FC9276F9C9E}"/>
                      </a:ext>
                    </a:extLst>
                  </p:cNvPr>
                  <p:cNvSpPr txBox="1"/>
                  <p:nvPr/>
                </p:nvSpPr>
                <p:spPr>
                  <a:xfrm>
                    <a:off x="3479339" y="6508378"/>
                    <a:ext cx="3223611" cy="619600"/>
                  </a:xfrm>
                  <a:prstGeom prst="rect">
                    <a:avLst/>
                  </a:prstGeom>
                  <a:solidFill>
                    <a:srgbClr val="FF9800"/>
                  </a:solidFill>
                </p:spPr>
                <p:txBody>
                  <a:bodyPr vert="horz" lIns="68580" tIns="34290" rIns="68580" bIns="3429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b="1" i="0" strike="noStrike" cap="none" spc="0" baseline="0" dirty="0">
                        <a:solidFill>
                          <a:srgbClr val="FFFFFF"/>
                        </a:solidFill>
                        <a:effectLst/>
                        <a:latin typeface="Arial"/>
                        <a:ea typeface="Arial"/>
                        <a:cs typeface="Arial"/>
                      </a:rPr>
                      <a:t>UL2580 Amortiguación/Vibración</a:t>
                    </a:r>
                  </a:p>
                </p:txBody>
              </p:sp>
            </p:grpSp>
          </p:grpSp>
          <p:grpSp>
            <p:nvGrpSpPr>
              <p:cNvPr id="23" name="Gruppieren 4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88A29D5-6B09-4748-97FF-60205A74032C}"/>
                  </a:ext>
                </a:extLst>
              </p:cNvPr>
              <p:cNvGrpSpPr/>
              <p:nvPr/>
            </p:nvGrpSpPr>
            <p:grpSpPr>
              <a:xfrm>
                <a:off x="233664" y="4459074"/>
                <a:ext cx="2208117" cy="289324"/>
                <a:chOff x="3468507" y="6508947"/>
                <a:chExt cx="3251885" cy="382070"/>
              </a:xfrm>
            </p:grpSpPr>
            <p:sp>
              <p:nvSpPr>
                <p:cNvPr id="24" name="Rechteck 4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AD71243-87C0-4FCB-A3FF-3AA4B316DF6E}"/>
                    </a:ext>
                  </a:extLst>
                </p:cNvPr>
                <p:cNvSpPr/>
                <p:nvPr/>
              </p:nvSpPr>
              <p:spPr>
                <a:xfrm>
                  <a:off x="3469919" y="6508947"/>
                  <a:ext cx="3250473" cy="369331"/>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25" name="Text Placeholder 1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836C537-6441-453A-8FB4-98B40502105F}"/>
                    </a:ext>
                  </a:extLst>
                </p:cNvPr>
                <p:cNvSpPr txBox="1"/>
                <p:nvPr/>
              </p:nvSpPr>
              <p:spPr>
                <a:xfrm>
                  <a:off x="3468507" y="6521685"/>
                  <a:ext cx="3239528" cy="369332"/>
                </a:xfrm>
                <a:prstGeom prst="rect">
                  <a:avLst/>
                </a:prstGeom>
              </p:spPr>
              <p:txBody>
                <a:bodyPr vert="horz" lIns="68580" tIns="34290" rIns="68580" bIns="3429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i="0" strike="noStrike" cap="none" spc="0" baseline="0">
                      <a:solidFill>
                        <a:srgbClr val="FFFFFF"/>
                      </a:solidFill>
                      <a:effectLst/>
                      <a:latin typeface="Arial"/>
                      <a:ea typeface="Arial"/>
                      <a:cs typeface="Arial"/>
                    </a:rPr>
                    <a:t>IEC 60529-2013</a:t>
                  </a:r>
                </a:p>
              </p:txBody>
            </p:sp>
          </p:grpSp>
          <p:sp>
            <p:nvSpPr>
              <p:cNvPr id="31" name="Rechteck 4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7768663-5F42-49F1-B1CC-ACA3D2ECC59E}"/>
                  </a:ext>
                </a:extLst>
              </p:cNvPr>
              <p:cNvSpPr/>
              <p:nvPr/>
            </p:nvSpPr>
            <p:spPr>
              <a:xfrm>
                <a:off x="7225311" y="4458378"/>
                <a:ext cx="2161751" cy="279677"/>
              </a:xfrm>
              <a:prstGeom prst="rect">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i="0" strike="noStrike" cap="none" spc="0" baseline="0" dirty="0" err="1">
                    <a:solidFill>
                      <a:srgbClr val="FFFFFF"/>
                    </a:solidFill>
                    <a:effectLst/>
                    <a:latin typeface="Arial"/>
                    <a:ea typeface="Arial"/>
                    <a:cs typeface="Arial"/>
                  </a:rPr>
                  <a:t>UNDOT</a:t>
                </a:r>
                <a:r>
                  <a:rPr lang="es-ES" sz="1200" b="1" i="0" strike="noStrike" cap="none" spc="0" baseline="0" dirty="0">
                    <a:solidFill>
                      <a:srgbClr val="FFFFFF"/>
                    </a:solidFill>
                    <a:effectLst/>
                    <a:latin typeface="Arial"/>
                    <a:ea typeface="Arial"/>
                    <a:cs typeface="Arial"/>
                  </a:rPr>
                  <a:t> (UN38.3)</a:t>
                </a:r>
              </a:p>
            </p:txBody>
          </p:sp>
        </p:grpSp>
      </p:grpSp>
    </p:spTree>
    <p:extLst>
      <p:ext uri="{BB962C8B-B14F-4D97-AF65-F5344CB8AC3E}">
        <p14:creationId xmlns:p14="http://schemas.microsoft.com/office/powerpoint/2010/main" val="18297825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2E1F31F-0DAF-4545-A804-EF2516D19E31}"/>
              </a:ext>
            </a:extLst>
          </p:cNvPr>
          <p:cNvSpPr>
            <a:spLocks noGrp="1"/>
          </p:cNvSpPr>
          <p:nvPr>
            <p:ph type="title"/>
          </p:nvPr>
        </p:nvSpPr>
        <p:spPr>
          <a:xfrm>
            <a:off x="491082" y="932958"/>
            <a:ext cx="6747919" cy="583321"/>
          </a:xfrm>
        </p:spPr>
        <p:txBody>
          <a:bodyPr/>
          <a:lstStyle/>
          <a:p>
            <a:r>
              <a:rPr lang="es-ES" sz="2400" b="0" i="0" strike="noStrike" cap="none" spc="0" baseline="0">
                <a:solidFill>
                  <a:srgbClr val="FFFFFF"/>
                </a:solidFill>
                <a:effectLst/>
                <a:latin typeface="Arial"/>
                <a:ea typeface="Arial"/>
                <a:cs typeface="Arial"/>
              </a:rPr>
              <a:t>¿Por qué Inventus Power?</a:t>
            </a:r>
            <a:endParaRPr lang="en-US" b="0">
              <a:solidFill>
                <a:schemeClr val="bg1"/>
              </a:solidFill>
            </a:endParaRPr>
          </a:p>
        </p:txBody>
      </p:sp>
      <p:sp>
        <p:nvSpPr>
          <p:cNvPr id="14"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61CA1B6-1331-41C6-AEA6-0C41206FE8D0}"/>
              </a:ext>
            </a:extLst>
          </p:cNvPr>
          <p:cNvSpPr txBox="1"/>
          <p:nvPr/>
        </p:nvSpPr>
        <p:spPr>
          <a:xfrm>
            <a:off x="4425283" y="4022325"/>
            <a:ext cx="1797843"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s-ES" sz="1400" b="1" i="0" strike="noStrike" cap="none" spc="0" baseline="0">
                <a:solidFill>
                  <a:srgbClr val="009AC7"/>
                </a:solidFill>
                <a:effectLst/>
                <a:latin typeface="Arial"/>
                <a:ea typeface="Arial"/>
                <a:cs typeface="Arial"/>
              </a:rPr>
              <a:t>Tecnología innovadora</a:t>
            </a:r>
          </a:p>
        </p:txBody>
      </p:sp>
      <p:sp>
        <p:nvSpPr>
          <p:cNvPr id="15"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1BAF014-AD29-4204-8E67-177081A4DF34}"/>
              </a:ext>
            </a:extLst>
          </p:cNvPr>
          <p:cNvSpPr txBox="1"/>
          <p:nvPr/>
        </p:nvSpPr>
        <p:spPr>
          <a:xfrm>
            <a:off x="4429385" y="2490238"/>
            <a:ext cx="1200124"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600"/>
              </a:spcAft>
              <a:buClrTx/>
              <a:buSzTx/>
              <a:buFontTx/>
              <a:buNone/>
              <a:defRPr/>
            </a:pPr>
            <a:r>
              <a:rPr lang="es-ES" sz="1400" b="1" i="0" strike="noStrike" cap="none" spc="0" baseline="0">
                <a:solidFill>
                  <a:srgbClr val="009AC7"/>
                </a:solidFill>
                <a:effectLst/>
                <a:latin typeface="Arial"/>
                <a:ea typeface="Arial"/>
                <a:cs typeface="Arial"/>
              </a:rPr>
              <a:t>Soporte del producto</a:t>
            </a:r>
            <a:endParaRPr kumimoji="0" lang="en-US" sz="1200" b="0" i="0" u="none" strike="noStrike" kern="1200" cap="none" spc="0" normalizeH="0" baseline="0" noProof="0">
              <a:ln>
                <a:noFill/>
              </a:ln>
              <a:solidFill>
                <a:srgbClr val="009AC7"/>
              </a:solidFill>
              <a:effectLst/>
              <a:uLnTx/>
              <a:uFillTx/>
              <a:latin typeface="Arial" pitchFamily="34" charset="0"/>
              <a:ea typeface="+mn-ea"/>
              <a:cs typeface="Arial" pitchFamily="34" charset="0"/>
            </a:endParaRPr>
          </a:p>
        </p:txBody>
      </p:sp>
      <p:pic>
        <p:nvPicPr>
          <p:cNvPr id="6" name="Picture 5">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0363D37D-FFFC-467F-846D-3817E2EC5CA9}"/>
              </a:ext>
            </a:extLst>
          </p:cNvPr>
          <p:cNvPicPr>
            <a:picLocks noChangeAspect="1"/>
          </p:cNvPicPr>
          <p:nvPr/>
        </p:nvPicPr>
        <p:blipFill>
          <a:blip r:embed="rId3"/>
          <a:stretch>
            <a:fillRect/>
          </a:stretch>
        </p:blipFill>
        <p:spPr>
          <a:xfrm>
            <a:off x="595863" y="2490238"/>
            <a:ext cx="654907" cy="457200"/>
          </a:xfrm>
          <a:prstGeom prst="rect">
            <a:avLst/>
          </a:prstGeom>
        </p:spPr>
      </p:pic>
      <p:pic>
        <p:nvPicPr>
          <p:cNvPr id="11" name="Picture 10">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125C7EF8-CAFE-48E4-A0D5-F7AEDD6B137B}"/>
              </a:ext>
            </a:extLst>
          </p:cNvPr>
          <p:cNvPicPr>
            <a:picLocks noChangeAspect="1"/>
          </p:cNvPicPr>
          <p:nvPr/>
        </p:nvPicPr>
        <p:blipFill>
          <a:blip r:embed="rId4"/>
          <a:stretch>
            <a:fillRect/>
          </a:stretch>
        </p:blipFill>
        <p:spPr>
          <a:xfrm>
            <a:off x="4003821" y="4022325"/>
            <a:ext cx="421888" cy="457200"/>
          </a:xfrm>
          <a:prstGeom prst="rect">
            <a:avLst/>
          </a:prstGeom>
        </p:spPr>
      </p:pic>
      <p:pic>
        <p:nvPicPr>
          <p:cNvPr id="20" name="Picture 1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8D426540-541C-402F-AD33-A0879E35BA61}"/>
              </a:ext>
            </a:extLst>
          </p:cNvPr>
          <p:cNvPicPr>
            <a:picLocks noChangeAspect="1"/>
          </p:cNvPicPr>
          <p:nvPr/>
        </p:nvPicPr>
        <p:blipFill>
          <a:blip r:embed="rId5"/>
          <a:stretch>
            <a:fillRect/>
          </a:stretch>
        </p:blipFill>
        <p:spPr>
          <a:xfrm>
            <a:off x="6912442" y="4022325"/>
            <a:ext cx="470535" cy="457200"/>
          </a:xfrm>
          <a:prstGeom prst="rect">
            <a:avLst/>
          </a:prstGeom>
        </p:spPr>
      </p:pic>
      <p:pic>
        <p:nvPicPr>
          <p:cNvPr id="23" name="Picture 2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1422C87-796A-40C9-BB4B-377CA833107D}"/>
              </a:ext>
            </a:extLst>
          </p:cNvPr>
          <p:cNvPicPr>
            <a:picLocks noChangeAspect="1"/>
          </p:cNvPicPr>
          <p:nvPr/>
        </p:nvPicPr>
        <p:blipFill>
          <a:blip r:embed="rId6"/>
          <a:stretch>
            <a:fillRect/>
          </a:stretch>
        </p:blipFill>
        <p:spPr>
          <a:xfrm>
            <a:off x="4003821" y="2490238"/>
            <a:ext cx="421462" cy="457200"/>
          </a:xfrm>
          <a:prstGeom prst="rect">
            <a:avLst/>
          </a:prstGeom>
        </p:spPr>
      </p:pic>
      <p:sp>
        <p:nvSpPr>
          <p:cNvPr id="32"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866969E-0A24-4E5D-9027-895CCB025154}"/>
              </a:ext>
            </a:extLst>
          </p:cNvPr>
          <p:cNvSpPr txBox="1"/>
          <p:nvPr/>
        </p:nvSpPr>
        <p:spPr>
          <a:xfrm>
            <a:off x="7382977" y="4022325"/>
            <a:ext cx="1504349"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s-ES" sz="1400" b="1" i="0" strike="noStrike" cap="none" spc="0" baseline="0" dirty="0">
                <a:solidFill>
                  <a:srgbClr val="009AC7"/>
                </a:solidFill>
                <a:effectLst/>
                <a:latin typeface="Arial"/>
                <a:ea typeface="Arial"/>
                <a:cs typeface="Arial"/>
              </a:rPr>
              <a:t>Aprobaciones de organismos</a:t>
            </a:r>
            <a:endParaRPr kumimoji="0" lang="en-US" sz="900" b="1" i="0" u="none" strike="noStrike" kern="1200" cap="none" spc="0" normalizeH="0" baseline="0" noProof="0" dirty="0">
              <a:ln>
                <a:noFill/>
              </a:ln>
              <a:solidFill>
                <a:srgbClr val="009AC7"/>
              </a:solidFill>
              <a:effectLst/>
              <a:uLnTx/>
              <a:uFillTx/>
              <a:latin typeface="Arial" pitchFamily="34" charset="0"/>
              <a:ea typeface="+mn-ea"/>
              <a:cs typeface="Arial" pitchFamily="34" charset="0"/>
            </a:endParaRPr>
          </a:p>
        </p:txBody>
      </p:sp>
      <p:sp>
        <p:nvSpPr>
          <p:cNvPr id="35"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9D947EEA-BC5C-465D-882D-7A2A29F61167}"/>
              </a:ext>
            </a:extLst>
          </p:cNvPr>
          <p:cNvSpPr txBox="1"/>
          <p:nvPr/>
        </p:nvSpPr>
        <p:spPr>
          <a:xfrm>
            <a:off x="595863" y="2945858"/>
            <a:ext cx="2372889" cy="522218"/>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Aft>
                <a:spcPts val="300"/>
              </a:spcAft>
              <a:buClr>
                <a:srgbClr val="4F81BD"/>
              </a:buClr>
              <a:buSzPct val="120000"/>
              <a:defRPr/>
            </a:pPr>
            <a:r>
              <a:rPr lang="es-ES" sz="1100" b="0" i="1" strike="noStrike" cap="none" spc="0" baseline="0" dirty="0">
                <a:solidFill>
                  <a:srgbClr val="737373"/>
                </a:solidFill>
                <a:effectLst/>
                <a:latin typeface="Arial"/>
                <a:ea typeface="Arial"/>
                <a:cs typeface="Arial"/>
              </a:rPr>
              <a:t>Más de 60 años de especialización con más </a:t>
            </a:r>
            <a:r>
              <a:rPr lang="es-ES" sz="1100" b="0" i="1" strike="noStrike" cap="none" spc="0" baseline="0" dirty="0" smtClean="0">
                <a:solidFill>
                  <a:srgbClr val="737373"/>
                </a:solidFill>
                <a:effectLst/>
                <a:latin typeface="Arial"/>
                <a:ea typeface="Arial"/>
                <a:cs typeface="Arial"/>
              </a:rPr>
              <a:t>de</a:t>
            </a:r>
            <a:r>
              <a:rPr lang="es-ES" sz="1100" dirty="0" smtClean="0"/>
              <a:t> </a:t>
            </a:r>
            <a:r>
              <a:rPr lang="es-ES" sz="1100" b="0" i="1" strike="noStrike" cap="none" spc="0" baseline="0" dirty="0" smtClean="0">
                <a:solidFill>
                  <a:srgbClr val="737373"/>
                </a:solidFill>
                <a:effectLst/>
                <a:latin typeface="Arial"/>
                <a:ea typeface="Arial"/>
                <a:cs typeface="Arial"/>
              </a:rPr>
              <a:t>30 </a:t>
            </a:r>
            <a:r>
              <a:rPr lang="es-ES" sz="1100" b="0" i="1" strike="noStrike" cap="none" spc="0" baseline="0" dirty="0">
                <a:solidFill>
                  <a:srgbClr val="737373"/>
                </a:solidFill>
                <a:effectLst/>
                <a:latin typeface="Arial"/>
                <a:ea typeface="Arial"/>
                <a:cs typeface="Arial"/>
              </a:rPr>
              <a:t>años de experiencia en iones de litio</a:t>
            </a:r>
          </a:p>
        </p:txBody>
      </p:sp>
      <p:sp>
        <p:nvSpPr>
          <p:cNvPr id="37"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2094507-8B0D-4EC8-8617-ED896974C711}"/>
              </a:ext>
            </a:extLst>
          </p:cNvPr>
          <p:cNvSpPr txBox="1"/>
          <p:nvPr/>
        </p:nvSpPr>
        <p:spPr>
          <a:xfrm>
            <a:off x="4003821" y="2945858"/>
            <a:ext cx="2104811" cy="743969"/>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ct val="0"/>
              </a:spcBef>
              <a:spcAft>
                <a:spcPts val="300"/>
              </a:spcAft>
              <a:buClr>
                <a:srgbClr val="4F81BD"/>
              </a:buClr>
              <a:buSzPct val="120000"/>
              <a:defRPr/>
            </a:pPr>
            <a:r>
              <a:rPr lang="es-ES" sz="1100" b="0" i="1" strike="noStrike" cap="none" spc="0" baseline="0">
                <a:solidFill>
                  <a:srgbClr val="595959"/>
                </a:solidFill>
                <a:effectLst/>
                <a:latin typeface="Arial"/>
                <a:ea typeface="Arial"/>
                <a:cs typeface="Arial"/>
              </a:rPr>
              <a:t>Más de 300 ingenieros en todo el mundo, ingeniería de aplicaciones global y soporte en campo bajo demanda </a:t>
            </a:r>
          </a:p>
        </p:txBody>
      </p:sp>
      <p:sp>
        <p:nvSpPr>
          <p:cNvPr id="39"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6DB50CAD-0982-4EB5-878F-DD4FD6E7E318}"/>
              </a:ext>
            </a:extLst>
          </p:cNvPr>
          <p:cNvSpPr txBox="1"/>
          <p:nvPr/>
        </p:nvSpPr>
        <p:spPr>
          <a:xfrm>
            <a:off x="595863" y="4542017"/>
            <a:ext cx="2724853" cy="824162"/>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base" latinLnBrk="0" hangingPunct="1">
              <a:lnSpc>
                <a:spcPct val="100000"/>
              </a:lnSpc>
              <a:spcAft>
                <a:spcPts val="300"/>
              </a:spcAft>
              <a:buClr>
                <a:srgbClr val="4F81BD"/>
              </a:buClr>
              <a:buSzPct val="120000"/>
              <a:defRPr/>
            </a:pPr>
            <a:r>
              <a:rPr lang="es-ES" sz="1100" b="0" i="1" strike="noStrike" cap="none" spc="0" baseline="0" dirty="0">
                <a:solidFill>
                  <a:srgbClr val="595959"/>
                </a:solidFill>
                <a:effectLst/>
                <a:latin typeface="Arial"/>
                <a:ea typeface="Arial"/>
                <a:cs typeface="Arial"/>
              </a:rPr>
              <a:t>Las únicas celdas de litio de primer nivel que proporcionan un rendimiento fiable a largo plazo, combinadas con un proceso de inspección de garantía de calidad de 100 puntos</a:t>
            </a:r>
            <a:endParaRPr kumimoji="0" lang="en-US" sz="1100" b="0" i="1"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endParaRPr>
          </a:p>
        </p:txBody>
      </p:sp>
      <p:sp>
        <p:nvSpPr>
          <p:cNvPr id="41"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6E2F542-51D9-44E6-A8FA-BC85ECFB9219}"/>
              </a:ext>
            </a:extLst>
          </p:cNvPr>
          <p:cNvSpPr txBox="1"/>
          <p:nvPr/>
        </p:nvSpPr>
        <p:spPr>
          <a:xfrm>
            <a:off x="6912443" y="4542017"/>
            <a:ext cx="1741822" cy="482018"/>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300"/>
              </a:spcAft>
              <a:buClr>
                <a:srgbClr val="4F81BD"/>
              </a:buClr>
              <a:buSzPct val="120000"/>
              <a:defRPr/>
            </a:pPr>
            <a:r>
              <a:rPr lang="es-ES" sz="1100" b="0" i="1" strike="noStrike" cap="none" spc="0" baseline="0" dirty="0">
                <a:solidFill>
                  <a:srgbClr val="898989"/>
                </a:solidFill>
                <a:effectLst/>
                <a:latin typeface="Arial"/>
                <a:ea typeface="Arial"/>
                <a:cs typeface="Arial"/>
              </a:rPr>
              <a:t>Laboratorio de pruebas interno certificado por </a:t>
            </a:r>
            <a:r>
              <a:rPr lang="es-ES" sz="1100" b="0" i="1" strike="noStrike" cap="none" spc="0" baseline="0" dirty="0" err="1">
                <a:solidFill>
                  <a:srgbClr val="898989"/>
                </a:solidFill>
                <a:effectLst/>
                <a:latin typeface="Arial"/>
                <a:ea typeface="Arial"/>
                <a:cs typeface="Arial"/>
              </a:rPr>
              <a:t>UL</a:t>
            </a:r>
            <a:r>
              <a:rPr lang="es-ES" sz="1100" b="0" i="1" strike="noStrike" cap="none" spc="0" baseline="0" dirty="0">
                <a:solidFill>
                  <a:srgbClr val="898989"/>
                </a:solidFill>
                <a:effectLst/>
                <a:latin typeface="Arial"/>
                <a:ea typeface="Arial"/>
                <a:cs typeface="Arial"/>
              </a:rPr>
              <a:t> y </a:t>
            </a:r>
            <a:r>
              <a:rPr lang="es-ES" sz="1100" b="0" i="1" strike="noStrike" cap="none" spc="0" baseline="0" dirty="0" err="1">
                <a:solidFill>
                  <a:srgbClr val="898989"/>
                </a:solidFill>
                <a:effectLst/>
                <a:latin typeface="Arial"/>
                <a:ea typeface="Arial"/>
                <a:cs typeface="Arial"/>
              </a:rPr>
              <a:t>TÜV</a:t>
            </a:r>
            <a:endParaRPr lang="es-ES" sz="1100" b="0" i="1" strike="noStrike" cap="none" spc="0" baseline="0" dirty="0">
              <a:solidFill>
                <a:srgbClr val="898989"/>
              </a:solidFill>
              <a:effectLst/>
              <a:latin typeface="Arial"/>
              <a:ea typeface="Arial"/>
              <a:cs typeface="Arial"/>
            </a:endParaRPr>
          </a:p>
          <a:p>
            <a:pPr marL="213995" marR="0" lvl="0" indent="-213995" algn="l" defTabSz="914400" rtl="0" eaLnBrk="1" fontAlgn="base" latinLnBrk="0" hangingPunct="1">
              <a:lnSpc>
                <a:spcPct val="100000"/>
              </a:lnSpc>
              <a:spcAft>
                <a:spcPts val="300"/>
              </a:spcAft>
              <a:buClr>
                <a:srgbClr val="4F81BD"/>
              </a:buClr>
              <a:buSzPct val="120000"/>
              <a:buFont typeface="Arial" pitchFamily="34" charset="0"/>
              <a:buChar char="•"/>
              <a:defRPr/>
            </a:pPr>
            <a:endParaRPr lang="en-US" sz="1100" b="0" i="0" u="none" strike="noStrike" kern="1200" cap="none" spc="0" normalizeH="0" baseline="0" noProof="0" dirty="0">
              <a:ln>
                <a:noFill/>
              </a:ln>
              <a:solidFill>
                <a:prstClr val="black">
                  <a:lumMod val="65000"/>
                  <a:lumOff val="35000"/>
                </a:prstClr>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t/>
            </a:r>
            <a:br>
              <a:rPr kumimoji="0" lang="en-US" sz="1400" b="1"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rPr>
            </a:br>
            <a:endParaRPr kumimoji="0" lang="en-US" sz="900" b="1" i="0" u="none" strike="noStrike" kern="1200" cap="none" spc="0" normalizeH="0" baseline="0" noProof="0" dirty="0">
              <a:ln>
                <a:noFill/>
              </a:ln>
              <a:solidFill>
                <a:prstClr val="black">
                  <a:lumMod val="65000"/>
                  <a:lumOff val="35000"/>
                </a:prstClr>
              </a:solidFill>
              <a:effectLst/>
              <a:uLnTx/>
              <a:uFillTx/>
              <a:latin typeface="Arial" pitchFamily="34" charset="0"/>
              <a:ea typeface="+mn-ea"/>
              <a:cs typeface="Arial" pitchFamily="34" charset="0"/>
            </a:endParaRPr>
          </a:p>
        </p:txBody>
      </p:sp>
      <p:sp>
        <p:nvSpPr>
          <p:cNvPr id="43"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6B928F7-0B9E-4C0D-8C58-796429458C04}"/>
              </a:ext>
            </a:extLst>
          </p:cNvPr>
          <p:cNvSpPr txBox="1"/>
          <p:nvPr/>
        </p:nvSpPr>
        <p:spPr>
          <a:xfrm>
            <a:off x="4003821" y="4542017"/>
            <a:ext cx="2219305" cy="482018"/>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150"/>
              </a:spcBef>
              <a:spcAft>
                <a:spcPts val="300"/>
              </a:spcAft>
              <a:buClr>
                <a:srgbClr val="4F81BD"/>
              </a:buClr>
              <a:buSzPct val="120000"/>
              <a:defRPr/>
            </a:pPr>
            <a:r>
              <a:rPr lang="es-ES" sz="1100" b="0" i="1" strike="noStrike" cap="none" spc="0" baseline="0" dirty="0">
                <a:solidFill>
                  <a:srgbClr val="737373"/>
                </a:solidFill>
                <a:effectLst/>
                <a:latin typeface="Arial"/>
                <a:ea typeface="Arial"/>
                <a:cs typeface="Arial"/>
              </a:rPr>
              <a:t>Tecnologías patentadas para una amplia gama de aplicaciones</a:t>
            </a:r>
          </a:p>
        </p:txBody>
      </p:sp>
      <p:pic>
        <p:nvPicPr>
          <p:cNvPr id="24" name="Picture 2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EB37183E-B66F-4D54-8FF0-88A10B03A9F8}"/>
              </a:ext>
            </a:extLst>
          </p:cNvPr>
          <p:cNvPicPr>
            <a:picLocks noChangeAspect="1"/>
          </p:cNvPicPr>
          <p:nvPr/>
        </p:nvPicPr>
        <p:blipFill>
          <a:blip r:embed="rId7"/>
          <a:stretch>
            <a:fillRect/>
          </a:stretch>
        </p:blipFill>
        <p:spPr>
          <a:xfrm>
            <a:off x="6912442" y="2490238"/>
            <a:ext cx="271462" cy="457200"/>
          </a:xfrm>
          <a:prstGeom prst="rect">
            <a:avLst/>
          </a:prstGeom>
        </p:spPr>
      </p:pic>
      <p:sp>
        <p:nvSpPr>
          <p:cNvPr id="25"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DDC1724-2F66-4266-B95D-D5E9CED9BCB6}"/>
              </a:ext>
            </a:extLst>
          </p:cNvPr>
          <p:cNvSpPr txBox="1"/>
          <p:nvPr/>
        </p:nvSpPr>
        <p:spPr>
          <a:xfrm>
            <a:off x="7236894" y="2490238"/>
            <a:ext cx="1417370" cy="457201"/>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s-ES" sz="1400" b="1" i="0" strike="noStrike" cap="none" spc="0" baseline="0">
                <a:solidFill>
                  <a:srgbClr val="009AC7"/>
                </a:solidFill>
                <a:effectLst/>
                <a:latin typeface="Arial"/>
                <a:ea typeface="Arial"/>
                <a:cs typeface="Arial"/>
              </a:rPr>
              <a:t>Fiabilidad </a:t>
            </a:r>
          </a:p>
          <a:p>
            <a:pPr marL="0" marR="0" lvl="0" indent="0" algn="l" defTabSz="914400" rtl="0" eaLnBrk="1" fontAlgn="base" latinLnBrk="0" hangingPunct="1">
              <a:lnSpc>
                <a:spcPct val="100000"/>
              </a:lnSpc>
              <a:spcBef>
                <a:spcPct val="0"/>
              </a:spcBef>
              <a:spcAft>
                <a:spcPct val="0"/>
              </a:spcAft>
              <a:buClrTx/>
              <a:buSzTx/>
              <a:buFontTx/>
              <a:buNone/>
              <a:defRPr/>
            </a:pPr>
            <a:r>
              <a:rPr lang="es-ES" sz="1400" b="1" i="0" strike="noStrike" cap="none" spc="0" baseline="0">
                <a:solidFill>
                  <a:srgbClr val="009AC7"/>
                </a:solidFill>
                <a:effectLst/>
                <a:latin typeface="Arial"/>
                <a:ea typeface="Arial"/>
                <a:cs typeface="Arial"/>
              </a:rPr>
              <a:t>probada</a:t>
            </a:r>
          </a:p>
        </p:txBody>
      </p:sp>
      <p:sp>
        <p:nvSpPr>
          <p:cNvPr id="26"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24EC10E-4C49-4CA8-96B2-CA086C0AC145}"/>
              </a:ext>
            </a:extLst>
          </p:cNvPr>
          <p:cNvSpPr txBox="1"/>
          <p:nvPr/>
        </p:nvSpPr>
        <p:spPr>
          <a:xfrm>
            <a:off x="6912442" y="2945858"/>
            <a:ext cx="1623515" cy="404602"/>
          </a:xfrm>
          <a:prstGeom prst="rect">
            <a:avLst/>
          </a:prstGeom>
        </p:spPr>
        <p:txBody>
          <a:bodyPr vert="horz" lIns="68580" tIns="34290" rIns="68580" bIns="34290" rtlCol="0" anchor="t"/>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spcAft>
                <a:spcPts val="300"/>
              </a:spcAft>
              <a:buClr>
                <a:srgbClr val="4F81BD"/>
              </a:buClr>
              <a:buSzPct val="120000"/>
              <a:defRPr/>
            </a:pPr>
            <a:r>
              <a:rPr lang="es-ES" sz="1100" b="0" i="1" strike="noStrike" cap="none" spc="0" baseline="0">
                <a:solidFill>
                  <a:srgbClr val="737373"/>
                </a:solidFill>
                <a:effectLst/>
                <a:latin typeface="Arial"/>
                <a:ea typeface="Arial"/>
                <a:cs typeface="Arial"/>
              </a:rPr>
              <a:t>Más de mil millones de productos entregados de forma segura</a:t>
            </a:r>
            <a:endParaRPr kumimoji="0" lang="en-US" sz="1200" b="0" i="0" u="none" strike="noStrike" kern="1200" cap="none" spc="0" normalizeH="0" baseline="0" noProof="0">
              <a:ln>
                <a:noFill/>
              </a:ln>
              <a:solidFill>
                <a:prstClr val="black">
                  <a:lumMod val="65000"/>
                  <a:lumOff val="35000"/>
                </a:prstClr>
              </a:solidFill>
              <a:effectLst/>
              <a:uLnTx/>
              <a:uFillTx/>
              <a:latin typeface="Arial" pitchFamily="34" charset="0"/>
              <a:ea typeface="+mn-ea"/>
              <a:cs typeface="Arial" pitchFamily="34" charset="0"/>
            </a:endParaRPr>
          </a:p>
          <a:p>
            <a:pPr marL="214313" marR="0" lvl="0" indent="-214313" algn="l" defTabSz="914400" rtl="0" eaLnBrk="1" fontAlgn="base" latinLnBrk="0" hangingPunct="1">
              <a:lnSpc>
                <a:spcPct val="100000"/>
              </a:lnSpc>
              <a:spcBef>
                <a:spcPts val="150"/>
              </a:spcBef>
              <a:spcAft>
                <a:spcPts val="300"/>
              </a:spcAft>
              <a:buClr>
                <a:srgbClr val="4F81BD"/>
              </a:buClr>
              <a:buSzPct val="120000"/>
              <a:buFont typeface="Arial" pitchFamily="34" charset="0"/>
              <a:buChar char="•"/>
              <a:defRPr/>
            </a:pPr>
            <a:endParaRPr kumimoji="0" lang="en-US" sz="1200" b="0" i="0" u="none" strike="noStrike" kern="1200" cap="none" spc="0" normalizeH="0" baseline="0" noProof="0">
              <a:ln>
                <a:noFill/>
              </a:ln>
              <a:solidFill>
                <a:prstClr val="black">
                  <a:lumMod val="65000"/>
                  <a:lumOff val="35000"/>
                </a:prstClr>
              </a:solidFill>
              <a:effectLst/>
              <a:uLnTx/>
              <a:uFillTx/>
              <a:latin typeface="Arial" pitchFamily="34" charset="0"/>
              <a:ea typeface="+mn-ea"/>
              <a:cs typeface="Arial" pitchFamily="34" charset="0"/>
            </a:endParaRPr>
          </a:p>
        </p:txBody>
      </p:sp>
      <p:pic>
        <p:nvPicPr>
          <p:cNvPr id="28" name="Picture 27" descr="Logo, company name&#10;&#10;Description automatically generated">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7EA4264C-B9EC-4817-8A33-89886BD2AB74}"/>
              </a:ext>
            </a:extLst>
          </p:cNvPr>
          <p:cNvPicPr>
            <a:picLocks noChangeAspect="1"/>
          </p:cNvPicPr>
          <p:nvPr/>
        </p:nvPicPr>
        <p:blipFill>
          <a:blip r:embed="rId8"/>
          <a:srcRect t="32970" b="15991"/>
          <a:stretch>
            <a:fillRect/>
          </a:stretch>
        </p:blipFill>
        <p:spPr>
          <a:xfrm>
            <a:off x="6801133" y="1578771"/>
            <a:ext cx="2288892" cy="583322"/>
          </a:xfrm>
          <a:prstGeom prst="rect">
            <a:avLst/>
          </a:prstGeom>
        </p:spPr>
      </p:pic>
      <p:pic>
        <p:nvPicPr>
          <p:cNvPr id="29" name="Picture 28">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D25E390-B5F6-41F0-BAD7-78ED5FEC22B8}"/>
              </a:ext>
            </a:extLst>
          </p:cNvPr>
          <p:cNvPicPr>
            <a:picLocks noChangeAspect="1"/>
          </p:cNvPicPr>
          <p:nvPr/>
        </p:nvPicPr>
        <p:blipFill>
          <a:blip r:embed="rId9"/>
          <a:stretch>
            <a:fillRect/>
          </a:stretch>
        </p:blipFill>
        <p:spPr>
          <a:xfrm>
            <a:off x="595863" y="4022325"/>
            <a:ext cx="537882" cy="457200"/>
          </a:xfrm>
          <a:prstGeom prst="rect">
            <a:avLst/>
          </a:prstGeom>
        </p:spPr>
      </p:pic>
      <p:sp>
        <p:nvSpPr>
          <p:cNvPr id="31"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DF247D49-0F01-4DA6-A88A-5DC3AECA5571}"/>
              </a:ext>
            </a:extLst>
          </p:cNvPr>
          <p:cNvSpPr txBox="1"/>
          <p:nvPr/>
        </p:nvSpPr>
        <p:spPr>
          <a:xfrm>
            <a:off x="1152005" y="4022325"/>
            <a:ext cx="1417370"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s-ES" sz="1400" b="1" i="0" strike="noStrike" cap="none" spc="0" baseline="0">
                <a:solidFill>
                  <a:srgbClr val="009AC7"/>
                </a:solidFill>
                <a:effectLst/>
                <a:latin typeface="Arial"/>
                <a:ea typeface="Arial"/>
                <a:cs typeface="Arial"/>
              </a:rPr>
              <a:t>Fiabilidad </a:t>
            </a:r>
          </a:p>
          <a:p>
            <a:pPr marL="0" marR="0" lvl="0" indent="0" algn="l" defTabSz="914400" rtl="0" eaLnBrk="1" fontAlgn="base" latinLnBrk="0" hangingPunct="1">
              <a:lnSpc>
                <a:spcPct val="100000"/>
              </a:lnSpc>
              <a:spcBef>
                <a:spcPct val="0"/>
              </a:spcBef>
              <a:spcAft>
                <a:spcPct val="0"/>
              </a:spcAft>
              <a:buClrTx/>
              <a:buSzTx/>
              <a:buFontTx/>
              <a:buNone/>
              <a:defRPr/>
            </a:pPr>
            <a:r>
              <a:rPr lang="es-ES" sz="1400" b="1" i="0" strike="noStrike" cap="none" spc="0" baseline="0">
                <a:solidFill>
                  <a:srgbClr val="009AC7"/>
                </a:solidFill>
                <a:effectLst/>
                <a:latin typeface="Arial"/>
                <a:ea typeface="Arial"/>
                <a:cs typeface="Arial"/>
              </a:rPr>
              <a:t>probada</a:t>
            </a:r>
          </a:p>
        </p:txBody>
      </p:sp>
      <p:sp>
        <p:nvSpPr>
          <p:cNvPr id="30" name="Rectangle 29">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CE64ACF5-E9DC-444F-8BC2-2048D0BEE020}"/>
              </a:ext>
            </a:extLst>
          </p:cNvPr>
          <p:cNvSpPr/>
          <p:nvPr/>
        </p:nvSpPr>
        <p:spPr>
          <a:xfrm>
            <a:off x="923316" y="6118777"/>
            <a:ext cx="7058526" cy="44196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nchorCtr="1"/>
          <a:lstStyle/>
          <a:p>
            <a:pPr marL="0" marR="0" lvl="0" indent="0" algn="ctr" defTabSz="914400" rtl="0" eaLnBrk="1" fontAlgn="auto" latinLnBrk="0" hangingPunct="1">
              <a:lnSpc>
                <a:spcPct val="100000"/>
              </a:lnSpc>
              <a:spcBef>
                <a:spcPct val="0"/>
              </a:spcBef>
              <a:spcAft>
                <a:spcPct val="0"/>
              </a:spcAft>
              <a:buClrTx/>
              <a:buSzTx/>
              <a:buFontTx/>
              <a:buNone/>
              <a:defRPr/>
            </a:pPr>
            <a:r>
              <a:rPr lang="es-ES" sz="2000" b="0" i="0" strike="noStrike" cap="none" spc="0" baseline="0" dirty="0">
                <a:solidFill>
                  <a:srgbClr val="009AC7"/>
                </a:solidFill>
                <a:effectLst/>
                <a:latin typeface="Arial"/>
                <a:ea typeface="Arial"/>
                <a:cs typeface="Arial"/>
              </a:rPr>
              <a:t>Soluciones innovadoras y de calidad respaldadas por un soporte técnico experto </a:t>
            </a:r>
          </a:p>
        </p:txBody>
      </p:sp>
      <p:sp>
        <p:nvSpPr>
          <p:cNvPr id="34" name="Content Placeholder 1">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A483E4E7-23C2-45DD-8D48-88D5AA4B5682}"/>
              </a:ext>
            </a:extLst>
          </p:cNvPr>
          <p:cNvSpPr txBox="1"/>
          <p:nvPr/>
        </p:nvSpPr>
        <p:spPr>
          <a:xfrm>
            <a:off x="1322148" y="2490238"/>
            <a:ext cx="2226270" cy="457200"/>
          </a:xfrm>
          <a:prstGeom prst="rect">
            <a:avLst/>
          </a:prstGeom>
        </p:spPr>
        <p:txBody>
          <a:bodyPr vert="horz" lIns="68580" tIns="34290" rIns="68580" bIns="3429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600"/>
              </a:spcAft>
              <a:buClrTx/>
              <a:buSzTx/>
              <a:buFontTx/>
              <a:buNone/>
              <a:defRPr/>
            </a:pPr>
            <a:r>
              <a:rPr lang="es-ES" sz="1400" b="1" i="0" strike="noStrike" cap="none" spc="0" baseline="0" dirty="0">
                <a:solidFill>
                  <a:srgbClr val="009AC7"/>
                </a:solidFill>
                <a:effectLst/>
                <a:latin typeface="Arial"/>
                <a:ea typeface="Arial"/>
                <a:cs typeface="Arial"/>
              </a:rPr>
              <a:t>Experiencia en ingeniería de baterías</a:t>
            </a:r>
            <a:endParaRPr kumimoji="0" lang="en-US" sz="1200" b="0" i="0" u="none" strike="noStrike" kern="1200" cap="none" spc="0" normalizeH="0" baseline="0" noProof="0" dirty="0">
              <a:ln>
                <a:noFill/>
              </a:ln>
              <a:solidFill>
                <a:srgbClr val="009AC7"/>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172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4157C8DF-AFDA-4B8F-9EFA-BDF095295E00}"/>
              </a:ext>
            </a:extLst>
          </p:cNvPr>
          <p:cNvSpPr>
            <a:spLocks noGrp="1"/>
          </p:cNvSpPr>
          <p:nvPr>
            <p:ph type="title"/>
          </p:nvPr>
        </p:nvSpPr>
        <p:spPr/>
        <p:txBody>
          <a:bodyPr/>
          <a:lstStyle/>
          <a:p>
            <a:r>
              <a:rPr lang="es-ES" sz="2400" b="0" i="0" strike="noStrike" cap="none" spc="0" baseline="0">
                <a:solidFill>
                  <a:srgbClr val="FFFFFF"/>
                </a:solidFill>
                <a:effectLst/>
                <a:latin typeface="Arial"/>
                <a:ea typeface="Arial"/>
                <a:cs typeface="Arial"/>
              </a:rPr>
              <a:t>Comparación de fuentes de alimentación</a:t>
            </a:r>
          </a:p>
        </p:txBody>
      </p:sp>
      <p:graphicFrame>
        <p:nvGraphicFramePr>
          <p:cNvPr id="7" name="Content Placeholder 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2605F619-D061-4FB3-A93A-9F148931BFD6}"/>
              </a:ext>
            </a:extLst>
          </p:cNvPr>
          <p:cNvGraphicFramePr/>
          <p:nvPr>
            <p:extLst>
              <p:ext uri="{D42A27DB-BD31-4B8C-83A1-F6EECF244321}">
                <p14:modId xmlns:p14="http://schemas.microsoft.com/office/powerpoint/2010/main" val="2435636383"/>
              </p:ext>
            </p:extLst>
          </p:nvPr>
        </p:nvGraphicFramePr>
        <p:xfrm>
          <a:off x="104362" y="1527009"/>
          <a:ext cx="8935275" cy="5189546"/>
        </p:xfrm>
        <a:graphic>
          <a:graphicData uri="http://schemas.openxmlformats.org/drawingml/2006/table">
            <a:tbl>
              <a:tblPr firstRow="1" bandRow="1">
                <a:tableStyleId>{5C22544A-7EE6-4342-B048-85BDC9FD1C3A}</a:tableStyleId>
              </a:tblPr>
              <a:tblGrid>
                <a:gridCol w="1756522">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239057095"/>
                    </a:ext>
                  </a:extLst>
                </a:gridCol>
                <a:gridCol w="1796716">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500331861"/>
                    </a:ext>
                  </a:extLst>
                </a:gridCol>
                <a:gridCol w="1860884">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456157963"/>
                    </a:ext>
                  </a:extLst>
                </a:gridCol>
                <a:gridCol w="1636295">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484791999"/>
                    </a:ext>
                  </a:extLst>
                </a:gridCol>
                <a:gridCol w="1884858">
                  <a:extLst>
                    <a:ext uri="{9D8B030D-6E8A-4147-A177-3AD203B41FA5}">
                      <a16:col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422458576"/>
                    </a:ext>
                  </a:extLst>
                </a:gridCol>
              </a:tblGrid>
              <a:tr h="725396">
                <a:tc>
                  <a:txBody>
                    <a:bodyPr/>
                    <a:lstStyle/>
                    <a:p>
                      <a:pPr algn="ctr"/>
                      <a:r>
                        <a:rPr lang="es-ES" sz="1300" b="1" i="0" strike="noStrike" cap="none" spc="0" baseline="0" dirty="0">
                          <a:solidFill>
                            <a:srgbClr val="FFFFFF"/>
                          </a:solidFill>
                          <a:effectLst/>
                          <a:latin typeface="Calibri"/>
                          <a:ea typeface="Calibri"/>
                          <a:cs typeface="Calibri"/>
                        </a:rPr>
                        <a:t>Categoría</a:t>
                      </a:r>
                    </a:p>
                  </a:txBody>
                  <a:tcPr anchor="ctr"/>
                </a:tc>
                <a:tc>
                  <a:txBody>
                    <a:bodyPr/>
                    <a:lstStyle/>
                    <a:p>
                      <a:pPr algn="ctr"/>
                      <a:r>
                        <a:rPr lang="es-ES" sz="1300" b="1" i="0" strike="noStrike" cap="none" spc="0" baseline="0">
                          <a:solidFill>
                            <a:srgbClr val="FFFFFF"/>
                          </a:solidFill>
                          <a:effectLst/>
                          <a:latin typeface="Calibri"/>
                          <a:ea typeface="Calibri"/>
                          <a:cs typeface="Calibri"/>
                        </a:rPr>
                        <a:t>Ion de litio</a:t>
                      </a:r>
                    </a:p>
                  </a:txBody>
                  <a:tcPr anchor="ctr">
                    <a:solidFill>
                      <a:schemeClr val="accent1"/>
                    </a:solidFill>
                  </a:tcPr>
                </a:tc>
                <a:tc>
                  <a:txBody>
                    <a:bodyPr/>
                    <a:lstStyle/>
                    <a:p>
                      <a:pPr algn="ctr"/>
                      <a:r>
                        <a:rPr lang="es-ES" sz="1300" b="1" i="0" strike="noStrike" cap="none" spc="0" baseline="0">
                          <a:solidFill>
                            <a:srgbClr val="FFFFFF"/>
                          </a:solidFill>
                          <a:effectLst/>
                          <a:latin typeface="Calibri"/>
                          <a:ea typeface="Calibri"/>
                          <a:cs typeface="Calibri"/>
                        </a:rPr>
                        <a:t>Placa fina de plomo puro (TPPL)</a:t>
                      </a:r>
                    </a:p>
                  </a:txBody>
                  <a:tcPr anchor="ctr">
                    <a:solidFill>
                      <a:schemeClr val="accent1"/>
                    </a:solidFill>
                  </a:tcPr>
                </a:tc>
                <a:tc>
                  <a:txBody>
                    <a:bodyPr/>
                    <a:lstStyle/>
                    <a:p>
                      <a:pPr algn="ctr"/>
                      <a:r>
                        <a:rPr lang="es-ES" sz="1300" b="1" i="0" strike="noStrike" cap="none" spc="0" baseline="0">
                          <a:solidFill>
                            <a:srgbClr val="FFFFFF"/>
                          </a:solidFill>
                          <a:effectLst/>
                          <a:latin typeface="Calibri"/>
                          <a:ea typeface="Calibri"/>
                          <a:cs typeface="Calibri"/>
                        </a:rPr>
                        <a:t>Ácido de plomo sellado</a:t>
                      </a:r>
                    </a:p>
                  </a:txBody>
                  <a:tcPr anchor="ctr">
                    <a:solidFill>
                      <a:schemeClr val="accent1"/>
                    </a:solidFill>
                  </a:tcPr>
                </a:tc>
                <a:tc>
                  <a:txBody>
                    <a:bodyPr/>
                    <a:lstStyle/>
                    <a:p>
                      <a:pPr algn="ctr"/>
                      <a:r>
                        <a:rPr lang="es-ES" sz="1300" b="1" i="0" strike="noStrike" cap="none" spc="0" baseline="0" dirty="0">
                          <a:solidFill>
                            <a:srgbClr val="FFFFFF"/>
                          </a:solidFill>
                          <a:effectLst/>
                          <a:latin typeface="Calibri"/>
                          <a:ea typeface="Calibri"/>
                          <a:cs typeface="Calibri"/>
                        </a:rPr>
                        <a:t>Ácido de plomo húmedo</a:t>
                      </a:r>
                    </a:p>
                  </a:txBody>
                  <a:tcPr anchor="ctr">
                    <a:solidFill>
                      <a:schemeClr val="accent1"/>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9811320"/>
                  </a:ext>
                </a:extLst>
              </a:tr>
              <a:tr h="365565">
                <a:tc>
                  <a:txBody>
                    <a:bodyPr/>
                    <a:lstStyle/>
                    <a:p>
                      <a:r>
                        <a:rPr lang="es-ES" sz="1300" b="0" i="0" strike="noStrike" cap="none" spc="0" baseline="0">
                          <a:solidFill>
                            <a:srgbClr val="595959"/>
                          </a:solidFill>
                          <a:effectLst/>
                          <a:latin typeface="Calibri"/>
                          <a:ea typeface="Calibri"/>
                          <a:cs typeface="Calibri"/>
                        </a:rPr>
                        <a:t>Coste inicial</a:t>
                      </a:r>
                    </a:p>
                  </a:txBody>
                  <a:tcPr anchor="ctr"/>
                </a:tc>
                <a:tc>
                  <a:txBody>
                    <a:bodyPr/>
                    <a:lstStyle/>
                    <a:p>
                      <a:pPr algn="ctr"/>
                      <a:r>
                        <a:rPr lang="en-US" sz="1050" dirty="0">
                          <a:solidFill>
                            <a:schemeClr val="tx1">
                              <a:lumMod val="65000"/>
                              <a:lumOff val="35000"/>
                            </a:schemeClr>
                          </a:solidFill>
                        </a:rPr>
                        <a:t>$$$$</a:t>
                      </a:r>
                    </a:p>
                  </a:txBody>
                  <a:tcPr anchor="ctr"/>
                </a:tc>
                <a:tc>
                  <a:txBody>
                    <a:bodyPr/>
                    <a:lstStyle/>
                    <a:p>
                      <a:pPr algn="ctr"/>
                      <a:r>
                        <a:rPr lang="en-US" sz="1050">
                          <a:solidFill>
                            <a:schemeClr val="tx1">
                              <a:lumMod val="65000"/>
                              <a:lumOff val="35000"/>
                            </a:schemeClr>
                          </a:solidFill>
                        </a:rPr>
                        <a:t>$$$</a:t>
                      </a:r>
                    </a:p>
                  </a:txBody>
                  <a:tcPr anchor="ctr"/>
                </a:tc>
                <a:tc>
                  <a:txBody>
                    <a:bodyPr/>
                    <a:lstStyle/>
                    <a:p>
                      <a:pPr algn="ctr"/>
                      <a:r>
                        <a:rPr lang="en-US" sz="1050">
                          <a:solidFill>
                            <a:schemeClr val="tx1">
                              <a:lumMod val="65000"/>
                              <a:lumOff val="35000"/>
                            </a:schemeClr>
                          </a:solidFill>
                        </a:rPr>
                        <a:t>$$</a:t>
                      </a:r>
                    </a:p>
                  </a:txBody>
                  <a:tcPr anchor="ctr"/>
                </a:tc>
                <a:tc>
                  <a:txBody>
                    <a:bodyPr/>
                    <a:lstStyle/>
                    <a:p>
                      <a:pPr algn="ctr"/>
                      <a:r>
                        <a:rPr lang="en-US" sz="1050" b="1">
                          <a:solidFill>
                            <a:srgbClr val="00B050"/>
                          </a:solidFill>
                        </a:rPr>
                        <a:t>$</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068302920"/>
                  </a:ext>
                </a:extLst>
              </a:tr>
              <a:tr h="514571">
                <a:tc>
                  <a:txBody>
                    <a:bodyPr/>
                    <a:lstStyle/>
                    <a:p>
                      <a:r>
                        <a:rPr lang="es-ES" sz="1300" b="0" i="0" strike="noStrike" cap="none" spc="0" baseline="0" dirty="0">
                          <a:solidFill>
                            <a:srgbClr val="595959"/>
                          </a:solidFill>
                          <a:effectLst/>
                          <a:latin typeface="Calibri"/>
                          <a:ea typeface="Calibri"/>
                          <a:cs typeface="Calibri"/>
                        </a:rPr>
                        <a:t>Ciclos de carga</a:t>
                      </a:r>
                    </a:p>
                  </a:txBody>
                  <a:tcPr anchor="ctr"/>
                </a:tc>
                <a:tc>
                  <a:txBody>
                    <a:bodyPr/>
                    <a:lstStyle/>
                    <a:p>
                      <a:pPr algn="ctr"/>
                      <a:r>
                        <a:rPr lang="es-ES" sz="1050" b="1" i="0" strike="noStrike" cap="none" spc="0" baseline="0" dirty="0">
                          <a:solidFill>
                            <a:srgbClr val="00B050"/>
                          </a:solidFill>
                          <a:effectLst/>
                          <a:latin typeface="Calibri"/>
                          <a:ea typeface="Calibri"/>
                          <a:cs typeface="Calibri"/>
                        </a:rPr>
                        <a:t>Más de 2000</a:t>
                      </a:r>
                    </a:p>
                    <a:p>
                      <a:pPr algn="ctr"/>
                      <a:r>
                        <a:rPr lang="es-ES" sz="1050" b="1" i="0" strike="noStrike" cap="none" spc="0" baseline="0" dirty="0">
                          <a:solidFill>
                            <a:srgbClr val="00B050"/>
                          </a:solidFill>
                          <a:effectLst/>
                          <a:latin typeface="Calibri"/>
                          <a:ea typeface="Calibri"/>
                          <a:cs typeface="Calibri"/>
                        </a:rPr>
                        <a:t>(95 % DE </a:t>
                      </a:r>
                      <a:r>
                        <a:rPr lang="es-ES" sz="1050" b="1" i="0" strike="noStrike" cap="none" spc="0" baseline="0" dirty="0" err="1">
                          <a:solidFill>
                            <a:srgbClr val="00B050"/>
                          </a:solidFill>
                          <a:effectLst/>
                          <a:latin typeface="Calibri"/>
                          <a:ea typeface="Calibri"/>
                          <a:cs typeface="Calibri"/>
                        </a:rPr>
                        <a:t>DOD</a:t>
                      </a:r>
                      <a:r>
                        <a:rPr lang="es-ES" sz="1050" b="1" i="0" strike="noStrike" cap="none" spc="0" baseline="0" dirty="0">
                          <a:solidFill>
                            <a:srgbClr val="00B050"/>
                          </a:solidFill>
                          <a:effectLst/>
                          <a:latin typeface="Calibri"/>
                          <a:ea typeface="Calibri"/>
                          <a:cs typeface="Calibri"/>
                        </a:rPr>
                        <a:t>)</a:t>
                      </a:r>
                    </a:p>
                  </a:txBody>
                  <a:tcPr anchor="ctr"/>
                </a:tc>
                <a:tc>
                  <a:txBody>
                    <a:bodyPr/>
                    <a:lstStyle/>
                    <a:p>
                      <a:pPr algn="ctr"/>
                      <a:r>
                        <a:rPr lang="es-ES" sz="1050" b="0" i="0" strike="noStrike" cap="none" spc="0" baseline="0">
                          <a:solidFill>
                            <a:srgbClr val="595959"/>
                          </a:solidFill>
                          <a:effectLst/>
                          <a:latin typeface="Calibri"/>
                          <a:ea typeface="Calibri"/>
                          <a:cs typeface="Calibri"/>
                        </a:rPr>
                        <a:t>~300 / ~600</a:t>
                      </a:r>
                    </a:p>
                    <a:p>
                      <a:pPr algn="ctr"/>
                      <a:r>
                        <a:rPr lang="es-ES" sz="1050" b="0" i="0" strike="noStrike" cap="none" spc="0" baseline="0">
                          <a:solidFill>
                            <a:srgbClr val="595959"/>
                          </a:solidFill>
                          <a:effectLst/>
                          <a:latin typeface="Calibri"/>
                          <a:ea typeface="Calibri"/>
                          <a:cs typeface="Calibri"/>
                        </a:rPr>
                        <a:t>(80 % / 60 % DE DOD)</a:t>
                      </a:r>
                    </a:p>
                  </a:txBody>
                  <a:tcPr anchor="ctr"/>
                </a:tc>
                <a:tc>
                  <a:txBody>
                    <a:bodyPr/>
                    <a:lstStyle/>
                    <a:p>
                      <a:pPr algn="ctr"/>
                      <a:r>
                        <a:rPr lang="es-ES" sz="1050" b="0" i="0" strike="noStrike" cap="none" spc="0" baseline="0">
                          <a:solidFill>
                            <a:srgbClr val="595959"/>
                          </a:solidFill>
                          <a:effectLst/>
                          <a:latin typeface="Calibri"/>
                          <a:ea typeface="Calibri"/>
                          <a:cs typeface="Calibri"/>
                        </a:rPr>
                        <a:t>Menos de 300</a:t>
                      </a:r>
                    </a:p>
                    <a:p>
                      <a:pPr marL="0" marR="0" lvl="0" indent="0" algn="ctr" defTabSz="914400" rtl="0" eaLnBrk="1" fontAlgn="auto" latinLnBrk="0" hangingPunct="1">
                        <a:lnSpc>
                          <a:spcPct val="100000"/>
                        </a:lnSpc>
                        <a:spcBef>
                          <a:spcPct val="0"/>
                        </a:spcBef>
                        <a:spcAft>
                          <a:spcPct val="0"/>
                        </a:spcAft>
                        <a:buClrTx/>
                        <a:buSzTx/>
                        <a:buFontTx/>
                        <a:buNone/>
                        <a:defRPr/>
                      </a:pPr>
                      <a:r>
                        <a:rPr lang="es-ES" sz="1050" b="0" i="0" strike="noStrike" cap="none" spc="0" baseline="0">
                          <a:solidFill>
                            <a:srgbClr val="595959"/>
                          </a:solidFill>
                          <a:effectLst/>
                          <a:latin typeface="Calibri"/>
                          <a:ea typeface="Calibri"/>
                          <a:cs typeface="Calibri"/>
                        </a:rPr>
                        <a:t>(80 % DE DOD)</a:t>
                      </a:r>
                    </a:p>
                  </a:txBody>
                  <a:tcPr anchor="ctr"/>
                </a:tc>
                <a:tc>
                  <a:txBody>
                    <a:bodyPr/>
                    <a:lstStyle/>
                    <a:p>
                      <a:pPr algn="ctr"/>
                      <a:r>
                        <a:rPr lang="es-ES" sz="1050" b="0" i="0" strike="noStrike" cap="none" spc="0" baseline="0">
                          <a:solidFill>
                            <a:srgbClr val="595959"/>
                          </a:solidFill>
                          <a:effectLst/>
                          <a:latin typeface="Calibri"/>
                          <a:ea typeface="Calibri"/>
                          <a:cs typeface="Calibri"/>
                        </a:rPr>
                        <a:t>400-700</a:t>
                      </a:r>
                    </a:p>
                    <a:p>
                      <a:pPr algn="ctr"/>
                      <a:r>
                        <a:rPr lang="es-ES" sz="1050" b="0" i="0" strike="noStrike" cap="none" spc="0" baseline="0">
                          <a:solidFill>
                            <a:srgbClr val="595959"/>
                          </a:solidFill>
                          <a:effectLst/>
                          <a:latin typeface="Calibri"/>
                          <a:ea typeface="Calibri"/>
                          <a:cs typeface="Calibri"/>
                        </a:rPr>
                        <a:t>1200 (T17 Y M17)</a:t>
                      </a:r>
                    </a:p>
                    <a:p>
                      <a:pPr marL="0" marR="0" lvl="0" indent="0" algn="ctr" defTabSz="914400" rtl="0" eaLnBrk="1" fontAlgn="auto" latinLnBrk="0" hangingPunct="1">
                        <a:lnSpc>
                          <a:spcPct val="100000"/>
                        </a:lnSpc>
                        <a:spcBef>
                          <a:spcPct val="0"/>
                        </a:spcBef>
                        <a:spcAft>
                          <a:spcPct val="0"/>
                        </a:spcAft>
                        <a:buClrTx/>
                        <a:buSzTx/>
                        <a:buFontTx/>
                        <a:buNone/>
                        <a:defRPr/>
                      </a:pPr>
                      <a:r>
                        <a:rPr lang="es-ES" sz="1050" b="0" i="0" strike="noStrike" cap="none" spc="0" baseline="0">
                          <a:solidFill>
                            <a:srgbClr val="595959"/>
                          </a:solidFill>
                          <a:effectLst/>
                          <a:latin typeface="Calibri"/>
                          <a:ea typeface="Calibri"/>
                          <a:cs typeface="Calibri"/>
                        </a:rPr>
                        <a:t>(80 % DE DOD)</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905117000"/>
                  </a:ext>
                </a:extLst>
              </a:tr>
              <a:tr h="365565">
                <a:tc>
                  <a:txBody>
                    <a:bodyPr/>
                    <a:lstStyle/>
                    <a:p>
                      <a:r>
                        <a:rPr lang="es-ES" sz="1300" b="0" i="0" strike="noStrike" cap="none" spc="0" baseline="0" dirty="0">
                          <a:solidFill>
                            <a:srgbClr val="595959"/>
                          </a:solidFill>
                          <a:effectLst/>
                          <a:latin typeface="Calibri"/>
                          <a:ea typeface="Calibri"/>
                          <a:cs typeface="Calibri"/>
                        </a:rPr>
                        <a:t>Llenar la batería con agua</a:t>
                      </a:r>
                    </a:p>
                  </a:txBody>
                  <a:tcPr anchor="ctr"/>
                </a:tc>
                <a:tc>
                  <a:txBody>
                    <a:bodyPr/>
                    <a:lstStyle/>
                    <a:p>
                      <a:pPr algn="ctr"/>
                      <a:r>
                        <a:rPr lang="es-ES" sz="1050" b="1" i="0" strike="noStrike" cap="none" spc="0" baseline="0" dirty="0">
                          <a:solidFill>
                            <a:srgbClr val="00B050"/>
                          </a:solidFill>
                          <a:effectLst/>
                          <a:latin typeface="Calibri"/>
                          <a:ea typeface="Calibri"/>
                          <a:cs typeface="Calibri"/>
                        </a:rPr>
                        <a:t>Ninguno</a:t>
                      </a:r>
                    </a:p>
                  </a:txBody>
                  <a:tcPr anchor="ctr"/>
                </a:tc>
                <a:tc>
                  <a:txBody>
                    <a:bodyPr/>
                    <a:lstStyle/>
                    <a:p>
                      <a:pPr algn="ctr"/>
                      <a:r>
                        <a:rPr lang="es-ES" sz="1050" b="1" i="0" strike="noStrike" cap="none" spc="0" baseline="0" dirty="0">
                          <a:solidFill>
                            <a:srgbClr val="00B050"/>
                          </a:solidFill>
                          <a:effectLst/>
                          <a:latin typeface="Calibri"/>
                          <a:ea typeface="Calibri"/>
                          <a:cs typeface="Calibri"/>
                        </a:rPr>
                        <a:t>Ninguno</a:t>
                      </a:r>
                    </a:p>
                  </a:txBody>
                  <a:tcPr anchor="ctr"/>
                </a:tc>
                <a:tc>
                  <a:txBody>
                    <a:bodyPr/>
                    <a:lstStyle/>
                    <a:p>
                      <a:pPr algn="ctr"/>
                      <a:r>
                        <a:rPr lang="es-ES" sz="1050" b="1" i="0" strike="noStrike" cap="none" spc="0" baseline="0">
                          <a:solidFill>
                            <a:srgbClr val="00B050"/>
                          </a:solidFill>
                          <a:effectLst/>
                          <a:latin typeface="Calibri"/>
                          <a:ea typeface="Calibri"/>
                          <a:cs typeface="Calibri"/>
                        </a:rPr>
                        <a:t>Ninguno</a:t>
                      </a:r>
                    </a:p>
                  </a:txBody>
                  <a:tcPr anchor="ctr"/>
                </a:tc>
                <a:tc>
                  <a:txBody>
                    <a:bodyPr/>
                    <a:lstStyle/>
                    <a:p>
                      <a:pPr algn="ctr"/>
                      <a:r>
                        <a:rPr lang="es-ES" sz="1050" b="0" i="0" strike="noStrike" cap="none" spc="0" baseline="0">
                          <a:solidFill>
                            <a:srgbClr val="595959"/>
                          </a:solidFill>
                          <a:effectLst/>
                          <a:latin typeface="Calibri"/>
                          <a:ea typeface="Calibri"/>
                          <a:cs typeface="Calibri"/>
                        </a:rPr>
                        <a:t>Semanalmente</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711913851"/>
                  </a:ext>
                </a:extLst>
              </a:tr>
              <a:tr h="365565">
                <a:tc>
                  <a:txBody>
                    <a:bodyPr/>
                    <a:lstStyle/>
                    <a:p>
                      <a:r>
                        <a:rPr lang="es-ES" sz="1300" b="0" i="0" strike="noStrike" cap="none" spc="0" baseline="0">
                          <a:solidFill>
                            <a:srgbClr val="595959"/>
                          </a:solidFill>
                          <a:effectLst/>
                          <a:latin typeface="Calibri"/>
                          <a:ea typeface="Calibri"/>
                          <a:cs typeface="Calibri"/>
                        </a:rPr>
                        <a:t>Carga a demanda</a:t>
                      </a:r>
                    </a:p>
                  </a:txBody>
                  <a:tcPr anchor="ctr"/>
                </a:tc>
                <a:tc>
                  <a:txBody>
                    <a:bodyPr/>
                    <a:lstStyle/>
                    <a:p>
                      <a:pPr algn="ctr"/>
                      <a:r>
                        <a:rPr lang="es-ES" sz="1050" b="1" i="0" strike="noStrike" cap="none" spc="0" baseline="0">
                          <a:solidFill>
                            <a:srgbClr val="00B050"/>
                          </a:solidFill>
                          <a:effectLst/>
                          <a:latin typeface="Calibri"/>
                          <a:ea typeface="Calibri"/>
                          <a:cs typeface="Calibri"/>
                        </a:rPr>
                        <a:t>Sin daños</a:t>
                      </a:r>
                    </a:p>
                  </a:txBody>
                  <a:tcPr anchor="ctr"/>
                </a:tc>
                <a:tc>
                  <a:txBody>
                    <a:bodyPr/>
                    <a:lstStyle/>
                    <a:p>
                      <a:pPr algn="ctr"/>
                      <a:r>
                        <a:rPr lang="es-ES" sz="1050" b="1" i="0" strike="noStrike" cap="none" spc="0" baseline="0" dirty="0">
                          <a:solidFill>
                            <a:srgbClr val="00B050"/>
                          </a:solidFill>
                          <a:effectLst/>
                          <a:latin typeface="Calibri"/>
                          <a:ea typeface="Calibri"/>
                          <a:cs typeface="Calibri"/>
                        </a:rPr>
                        <a:t>Sin daños</a:t>
                      </a: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ES" sz="1050" b="0" i="0" strike="noStrike" cap="none" spc="0" baseline="0">
                          <a:solidFill>
                            <a:srgbClr val="595959"/>
                          </a:solidFill>
                          <a:effectLst/>
                          <a:latin typeface="Calibri"/>
                          <a:ea typeface="Calibri"/>
                          <a:cs typeface="Calibri"/>
                        </a:rPr>
                        <a:t>Acorta la vida útil</a:t>
                      </a:r>
                    </a:p>
                  </a:txBody>
                  <a:tcPr anchor="ctr"/>
                </a:tc>
                <a:tc>
                  <a:txBody>
                    <a:bodyPr/>
                    <a:lstStyle/>
                    <a:p>
                      <a:pPr algn="ctr"/>
                      <a:r>
                        <a:rPr lang="es-ES" sz="1050" b="0" i="0" strike="noStrike" cap="none" spc="0" baseline="0">
                          <a:solidFill>
                            <a:srgbClr val="595959"/>
                          </a:solidFill>
                          <a:effectLst/>
                          <a:latin typeface="Calibri"/>
                          <a:ea typeface="Calibri"/>
                          <a:cs typeface="Calibri"/>
                        </a:rPr>
                        <a:t>Acorta la vida útil</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351824114"/>
                  </a:ext>
                </a:extLst>
              </a:tr>
              <a:tr h="365565">
                <a:tc>
                  <a:txBody>
                    <a:bodyPr/>
                    <a:lstStyle/>
                    <a:p>
                      <a:r>
                        <a:rPr lang="es-ES" sz="1300" b="0" i="0" strike="noStrike" cap="none" spc="0" baseline="0">
                          <a:solidFill>
                            <a:srgbClr val="595959"/>
                          </a:solidFill>
                          <a:effectLst/>
                          <a:latin typeface="Calibri"/>
                          <a:ea typeface="Calibri"/>
                          <a:cs typeface="Calibri"/>
                        </a:rPr>
                        <a:t>Autonomía</a:t>
                      </a:r>
                    </a:p>
                  </a:txBody>
                  <a:tcPr anchor="ctr"/>
                </a:tc>
                <a:tc>
                  <a:txBody>
                    <a:bodyPr/>
                    <a:lstStyle/>
                    <a:p>
                      <a:pPr algn="ctr"/>
                      <a:r>
                        <a:rPr lang="es-ES" sz="1050" b="1" i="0" strike="noStrike" cap="none" spc="0" baseline="0">
                          <a:solidFill>
                            <a:srgbClr val="00B050"/>
                          </a:solidFill>
                          <a:effectLst/>
                          <a:latin typeface="Calibri"/>
                          <a:ea typeface="Calibri"/>
                          <a:cs typeface="Calibri"/>
                        </a:rPr>
                        <a:t>Más larga</a:t>
                      </a:r>
                    </a:p>
                  </a:txBody>
                  <a:tcPr anchor="ctr"/>
                </a:tc>
                <a:tc>
                  <a:txBody>
                    <a:bodyPr/>
                    <a:lstStyle/>
                    <a:p>
                      <a:pPr algn="ctr"/>
                      <a:r>
                        <a:rPr lang="es-ES" sz="1050" b="0" i="0" strike="noStrike" cap="none" spc="0" baseline="0" dirty="0">
                          <a:solidFill>
                            <a:srgbClr val="595959"/>
                          </a:solidFill>
                          <a:effectLst/>
                          <a:latin typeface="Calibri"/>
                          <a:ea typeface="Calibri"/>
                          <a:cs typeface="Calibri"/>
                        </a:rPr>
                        <a:t>De serie</a:t>
                      </a:r>
                    </a:p>
                  </a:txBody>
                  <a:tcPr anchor="ctr"/>
                </a:tc>
                <a:tc>
                  <a:txBody>
                    <a:bodyPr/>
                    <a:lstStyle/>
                    <a:p>
                      <a:pPr algn="ctr"/>
                      <a:r>
                        <a:rPr lang="es-ES" sz="1050" b="0" i="0" strike="noStrike" cap="none" spc="0" baseline="0">
                          <a:solidFill>
                            <a:srgbClr val="595959"/>
                          </a:solidFill>
                          <a:effectLst/>
                          <a:latin typeface="Calibri"/>
                          <a:ea typeface="Calibri"/>
                          <a:cs typeface="Calibri"/>
                        </a:rPr>
                        <a:t>De serie</a:t>
                      </a:r>
                    </a:p>
                  </a:txBody>
                  <a:tcPr anchor="ctr"/>
                </a:tc>
                <a:tc>
                  <a:txBody>
                    <a:bodyPr/>
                    <a:lstStyle/>
                    <a:p>
                      <a:pPr algn="ctr"/>
                      <a:r>
                        <a:rPr lang="es-ES" sz="1050" b="0" i="0" strike="noStrike" cap="none" spc="0" baseline="0">
                          <a:solidFill>
                            <a:srgbClr val="595959"/>
                          </a:solidFill>
                          <a:effectLst/>
                          <a:latin typeface="Calibri"/>
                          <a:ea typeface="Calibri"/>
                          <a:cs typeface="Calibri"/>
                        </a:rPr>
                        <a:t>De serie</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3589077440"/>
                  </a:ext>
                </a:extLst>
              </a:tr>
              <a:tr h="365565">
                <a:tc>
                  <a:txBody>
                    <a:bodyPr/>
                    <a:lstStyle/>
                    <a:p>
                      <a:r>
                        <a:rPr lang="es-ES" sz="1300" b="0" i="0" strike="noStrike" cap="none" spc="0" baseline="0">
                          <a:solidFill>
                            <a:srgbClr val="595959"/>
                          </a:solidFill>
                          <a:effectLst/>
                          <a:latin typeface="Calibri"/>
                          <a:ea typeface="Calibri"/>
                          <a:cs typeface="Calibri"/>
                        </a:rPr>
                        <a:t>Seguridad</a:t>
                      </a:r>
                    </a:p>
                  </a:txBody>
                  <a:tcPr anchor="ctr"/>
                </a:tc>
                <a:tc>
                  <a:txBody>
                    <a:bodyPr/>
                    <a:lstStyle/>
                    <a:p>
                      <a:pPr algn="ctr"/>
                      <a:r>
                        <a:rPr lang="es-ES" sz="1050" b="1" i="0" strike="noStrike" cap="none" spc="0" baseline="0">
                          <a:solidFill>
                            <a:srgbClr val="00B050"/>
                          </a:solidFill>
                          <a:effectLst/>
                          <a:latin typeface="Calibri"/>
                          <a:ea typeface="Calibri"/>
                          <a:cs typeface="Calibri"/>
                        </a:rPr>
                        <a:t>BMS &amp; sin ácido</a:t>
                      </a: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ES" sz="1050" b="0" i="0" strike="noStrike" cap="none" spc="0" baseline="0" dirty="0">
                          <a:solidFill>
                            <a:srgbClr val="595959"/>
                          </a:solidFill>
                          <a:effectLst/>
                          <a:latin typeface="Calibri"/>
                          <a:ea typeface="Calibri"/>
                          <a:cs typeface="Calibri"/>
                        </a:rPr>
                        <a:t>Ácido sellado</a:t>
                      </a: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ES" sz="1050" b="0" i="0" strike="noStrike" cap="none" spc="0" baseline="0" dirty="0">
                          <a:solidFill>
                            <a:srgbClr val="595959"/>
                          </a:solidFill>
                          <a:effectLst/>
                          <a:latin typeface="Calibri"/>
                          <a:ea typeface="Calibri"/>
                          <a:cs typeface="Calibri"/>
                        </a:rPr>
                        <a:t>Ácido sellado</a:t>
                      </a:r>
                    </a:p>
                  </a:txBody>
                  <a:tcPr anchor="ctr"/>
                </a:tc>
                <a:tc>
                  <a:txBody>
                    <a:bodyPr/>
                    <a:lstStyle/>
                    <a:p>
                      <a:pPr algn="ctr"/>
                      <a:r>
                        <a:rPr lang="es-ES" sz="1050" b="0" i="0" strike="noStrike" cap="none" spc="0" baseline="0">
                          <a:solidFill>
                            <a:srgbClr val="595959"/>
                          </a:solidFill>
                          <a:effectLst/>
                          <a:latin typeface="Calibri"/>
                          <a:ea typeface="Calibri"/>
                          <a:cs typeface="Calibri"/>
                        </a:rPr>
                        <a:t>Exposición al ácido</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182467250"/>
                  </a:ext>
                </a:extLst>
              </a:tr>
              <a:tr h="365565">
                <a:tc>
                  <a:txBody>
                    <a:bodyPr/>
                    <a:lstStyle/>
                    <a:p>
                      <a:r>
                        <a:rPr lang="es-ES" sz="1300" b="0" i="0" strike="noStrike" cap="none" spc="0" baseline="0">
                          <a:solidFill>
                            <a:srgbClr val="595959"/>
                          </a:solidFill>
                          <a:effectLst/>
                          <a:latin typeface="Calibri"/>
                          <a:ea typeface="Calibri"/>
                          <a:cs typeface="Calibri"/>
                        </a:rPr>
                        <a:t>Costes de carga</a:t>
                      </a:r>
                    </a:p>
                  </a:txBody>
                  <a:tcPr anchor="ctr"/>
                </a:tc>
                <a:tc>
                  <a:txBody>
                    <a:bodyPr/>
                    <a:lstStyle/>
                    <a:p>
                      <a:pPr algn="ctr"/>
                      <a:r>
                        <a:rPr lang="es-ES" sz="1050" b="1" i="0" strike="noStrike" cap="none" spc="0" baseline="0">
                          <a:solidFill>
                            <a:srgbClr val="00B050"/>
                          </a:solidFill>
                          <a:effectLst/>
                          <a:latin typeface="Calibri"/>
                          <a:ea typeface="Calibri"/>
                          <a:cs typeface="Calibri"/>
                        </a:rPr>
                        <a:t>Baja</a:t>
                      </a:r>
                    </a:p>
                  </a:txBody>
                  <a:tcPr anchor="ctr"/>
                </a:tc>
                <a:tc>
                  <a:txBody>
                    <a:bodyPr/>
                    <a:lstStyle/>
                    <a:p>
                      <a:pPr algn="ctr"/>
                      <a:r>
                        <a:rPr lang="es-ES" sz="1050" b="0" i="0" strike="noStrike" cap="none" spc="0" baseline="0" dirty="0">
                          <a:solidFill>
                            <a:srgbClr val="595959"/>
                          </a:solidFill>
                          <a:effectLst/>
                          <a:latin typeface="Calibri"/>
                          <a:ea typeface="Calibri"/>
                          <a:cs typeface="Calibri"/>
                        </a:rPr>
                        <a:t>Alta</a:t>
                      </a:r>
                    </a:p>
                  </a:txBody>
                  <a:tcPr anchor="ctr"/>
                </a:tc>
                <a:tc>
                  <a:txBody>
                    <a:bodyPr/>
                    <a:lstStyle/>
                    <a:p>
                      <a:pPr algn="ctr"/>
                      <a:r>
                        <a:rPr lang="es-ES" sz="1050" b="0" i="0" strike="noStrike" cap="none" spc="0" baseline="0" dirty="0">
                          <a:solidFill>
                            <a:srgbClr val="595959"/>
                          </a:solidFill>
                          <a:effectLst/>
                          <a:latin typeface="Calibri"/>
                          <a:ea typeface="Calibri"/>
                          <a:cs typeface="Calibri"/>
                        </a:rPr>
                        <a:t>Alta</a:t>
                      </a:r>
                    </a:p>
                  </a:txBody>
                  <a:tcPr anchor="ctr"/>
                </a:tc>
                <a:tc>
                  <a:txBody>
                    <a:bodyPr/>
                    <a:lstStyle/>
                    <a:p>
                      <a:pPr algn="ctr"/>
                      <a:r>
                        <a:rPr lang="es-ES" sz="1050" b="0" i="0" strike="noStrike" cap="none" spc="0" baseline="0">
                          <a:solidFill>
                            <a:srgbClr val="595959"/>
                          </a:solidFill>
                          <a:effectLst/>
                          <a:latin typeface="Calibri"/>
                          <a:ea typeface="Calibri"/>
                          <a:cs typeface="Calibri"/>
                        </a:rPr>
                        <a:t>Alta</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4247078519"/>
                  </a:ext>
                </a:extLst>
              </a:tr>
              <a:tr h="365565">
                <a:tc>
                  <a:txBody>
                    <a:bodyPr/>
                    <a:lstStyle/>
                    <a:p>
                      <a:r>
                        <a:rPr lang="es-ES" sz="1300" b="0" i="0" strike="noStrike" cap="none" spc="0" baseline="0">
                          <a:solidFill>
                            <a:srgbClr val="595959"/>
                          </a:solidFill>
                          <a:effectLst/>
                          <a:latin typeface="Calibri"/>
                          <a:ea typeface="Calibri"/>
                          <a:cs typeface="Calibri"/>
                        </a:rPr>
                        <a:t>Garantía</a:t>
                      </a:r>
                    </a:p>
                  </a:txBody>
                  <a:tcPr anchor="ctr"/>
                </a:tc>
                <a:tc>
                  <a:txBody>
                    <a:bodyPr/>
                    <a:lstStyle/>
                    <a:p>
                      <a:pPr algn="ctr"/>
                      <a:r>
                        <a:rPr lang="es-ES" sz="1050" b="1" i="0" strike="noStrike" cap="none" spc="0" baseline="0">
                          <a:solidFill>
                            <a:srgbClr val="00B050"/>
                          </a:solidFill>
                          <a:effectLst/>
                          <a:latin typeface="Calibri"/>
                          <a:ea typeface="Calibri"/>
                          <a:cs typeface="Calibri"/>
                        </a:rPr>
                        <a:t>El mejor</a:t>
                      </a: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ES" sz="1050" b="0" i="0" strike="noStrike" cap="none" spc="0" baseline="0">
                          <a:solidFill>
                            <a:srgbClr val="595959"/>
                          </a:solidFill>
                          <a:effectLst/>
                          <a:latin typeface="Calibri"/>
                          <a:ea typeface="Calibri"/>
                          <a:cs typeface="Calibri"/>
                        </a:rPr>
                        <a:t>Mejor</a:t>
                      </a:r>
                    </a:p>
                  </a:txBody>
                  <a:tcPr anchor="ct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ES" sz="1050" b="0" i="0" strike="noStrike" cap="none" spc="0" baseline="0" dirty="0">
                          <a:solidFill>
                            <a:srgbClr val="595959"/>
                          </a:solidFill>
                          <a:effectLst/>
                          <a:latin typeface="Calibri"/>
                          <a:ea typeface="Calibri"/>
                          <a:cs typeface="Calibri"/>
                        </a:rPr>
                        <a:t>Bueno</a:t>
                      </a:r>
                    </a:p>
                  </a:txBody>
                  <a:tcPr anchor="ctr"/>
                </a:tc>
                <a:tc>
                  <a:txBody>
                    <a:bodyPr/>
                    <a:lstStyle/>
                    <a:p>
                      <a:pPr algn="ctr"/>
                      <a:r>
                        <a:rPr lang="es-ES" sz="1050" b="0" i="0" strike="noStrike" cap="none" spc="0" baseline="0">
                          <a:solidFill>
                            <a:srgbClr val="595959"/>
                          </a:solidFill>
                          <a:effectLst/>
                          <a:latin typeface="Calibri"/>
                          <a:ea typeface="Calibri"/>
                          <a:cs typeface="Calibri"/>
                        </a:rPr>
                        <a:t>Bueno - Mejor</a:t>
                      </a:r>
                    </a:p>
                  </a:txBody>
                  <a:tcPr anchor="ct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1703541558"/>
                  </a:ext>
                </a:extLst>
              </a:tr>
              <a:tr h="1175603">
                <a:tc>
                  <a:txBody>
                    <a:bodyPr/>
                    <a:lstStyle/>
                    <a:p>
                      <a:r>
                        <a:rPr lang="es-ES" sz="1300" b="0" i="0" strike="noStrike" cap="none" spc="0" baseline="0" dirty="0">
                          <a:solidFill>
                            <a:srgbClr val="595959"/>
                          </a:solidFill>
                          <a:effectLst/>
                          <a:latin typeface="Calibri"/>
                          <a:ea typeface="Calibri"/>
                          <a:cs typeface="Calibri"/>
                        </a:rPr>
                        <a:t>Resumen</a:t>
                      </a:r>
                    </a:p>
                  </a:txBody>
                  <a:tcPr anchor="ctr">
                    <a:solidFill>
                      <a:schemeClr val="accent6">
                        <a:lumMod val="20000"/>
                        <a:lumOff val="80000"/>
                      </a:schemeClr>
                    </a:solidFill>
                  </a:tcPr>
                </a:tc>
                <a:tc>
                  <a:txBody>
                    <a:bodyPr/>
                    <a:lstStyle/>
                    <a:p>
                      <a:pPr marL="171450" indent="-171450" algn="l">
                        <a:buFont typeface="Arial" pitchFamily="34" charset="0"/>
                        <a:buChar char="•"/>
                      </a:pPr>
                      <a:r>
                        <a:rPr lang="es-ES" sz="1050" b="0" i="0" strike="noStrike" cap="none" spc="0" baseline="0">
                          <a:solidFill>
                            <a:srgbClr val="595959"/>
                          </a:solidFill>
                          <a:effectLst/>
                          <a:latin typeface="Calibri"/>
                          <a:ea typeface="Calibri"/>
                          <a:cs typeface="Calibri"/>
                        </a:rPr>
                        <a:t>Coste inicial más alto</a:t>
                      </a:r>
                    </a:p>
                    <a:p>
                      <a:pPr marL="171450" indent="-171450" algn="l">
                        <a:buFont typeface="Arial" pitchFamily="34" charset="0"/>
                        <a:buChar char="•"/>
                      </a:pPr>
                      <a:r>
                        <a:rPr lang="es-ES" sz="1050" b="0" i="0" strike="noStrike" cap="none" spc="0" baseline="0">
                          <a:solidFill>
                            <a:srgbClr val="595959"/>
                          </a:solidFill>
                          <a:effectLst/>
                          <a:latin typeface="Calibri"/>
                          <a:ea typeface="Calibri"/>
                          <a:cs typeface="Calibri"/>
                        </a:rPr>
                        <a:t>Vida útil más larga</a:t>
                      </a:r>
                    </a:p>
                    <a:p>
                      <a:pPr marL="171450" indent="-171450" algn="l">
                        <a:buFont typeface="Arial" pitchFamily="34" charset="0"/>
                        <a:buChar char="•"/>
                      </a:pPr>
                      <a:r>
                        <a:rPr lang="es-ES" sz="1050" b="0" i="0" strike="noStrike" cap="none" spc="0" baseline="0">
                          <a:solidFill>
                            <a:srgbClr val="595959"/>
                          </a:solidFill>
                          <a:effectLst/>
                          <a:latin typeface="Calibri"/>
                          <a:ea typeface="Calibri"/>
                          <a:cs typeface="Calibri"/>
                        </a:rPr>
                        <a:t>Fácil carga</a:t>
                      </a:r>
                    </a:p>
                    <a:p>
                      <a:pPr marL="171450" indent="-171450" algn="l">
                        <a:buFont typeface="Arial" pitchFamily="34" charset="0"/>
                        <a:buChar char="•"/>
                      </a:pPr>
                      <a:r>
                        <a:rPr lang="es-ES" sz="1050" b="0" i="0" strike="noStrike" cap="none" spc="0" baseline="0">
                          <a:solidFill>
                            <a:srgbClr val="595959"/>
                          </a:solidFill>
                          <a:effectLst/>
                          <a:latin typeface="Calibri"/>
                          <a:ea typeface="Calibri"/>
                          <a:cs typeface="Calibri"/>
                        </a:rPr>
                        <a:t>Sin mantenimiento</a:t>
                      </a:r>
                    </a:p>
                    <a:p>
                      <a:pPr marL="171450" indent="-171450" algn="l">
                        <a:buFont typeface="Arial" pitchFamily="34" charset="0"/>
                        <a:buChar char="•"/>
                      </a:pPr>
                      <a:r>
                        <a:rPr lang="es-ES" sz="1050" b="0" i="0" strike="noStrike" cap="none" spc="0" baseline="0">
                          <a:solidFill>
                            <a:srgbClr val="595959"/>
                          </a:solidFill>
                          <a:effectLst/>
                          <a:latin typeface="Calibri"/>
                          <a:ea typeface="Calibri"/>
                          <a:cs typeface="Calibri"/>
                        </a:rPr>
                        <a:t>Sin ácido</a:t>
                      </a:r>
                    </a:p>
                    <a:p>
                      <a:pPr marL="171450" indent="-171450" algn="l">
                        <a:buFont typeface="Arial" pitchFamily="34" charset="0"/>
                        <a:buChar char="•"/>
                      </a:pPr>
                      <a:r>
                        <a:rPr lang="es-ES" sz="1050" b="0" i="0" strike="noStrike" cap="none" spc="0" baseline="0">
                          <a:solidFill>
                            <a:srgbClr val="595959"/>
                          </a:solidFill>
                          <a:effectLst/>
                          <a:latin typeface="Calibri"/>
                          <a:ea typeface="Calibri"/>
                          <a:cs typeface="Calibri"/>
                        </a:rPr>
                        <a:t>No hay problemas de batería húmeda</a:t>
                      </a:r>
                    </a:p>
                  </a:txBody>
                  <a:tcPr>
                    <a:solidFill>
                      <a:schemeClr val="accent6">
                        <a:lumMod val="20000"/>
                        <a:lumOff val="80000"/>
                      </a:schemeClr>
                    </a:solidFill>
                  </a:tcPr>
                </a:tc>
                <a:tc>
                  <a:txBody>
                    <a:bodyPr/>
                    <a:lstStyle/>
                    <a:p>
                      <a:pPr marL="171450" indent="-171450" algn="l">
                        <a:buFont typeface="Arial" pitchFamily="34" charset="0"/>
                        <a:buChar char="•"/>
                      </a:pPr>
                      <a:r>
                        <a:rPr lang="es-ES" sz="1050" b="0" i="0" strike="noStrike" cap="none" spc="0" baseline="0">
                          <a:solidFill>
                            <a:srgbClr val="595959"/>
                          </a:solidFill>
                          <a:effectLst/>
                          <a:latin typeface="Calibri"/>
                          <a:ea typeface="Calibri"/>
                          <a:cs typeface="Calibri"/>
                        </a:rPr>
                        <a:t>Mayor coste inicial</a:t>
                      </a:r>
                    </a:p>
                    <a:p>
                      <a:pPr marL="171450" indent="-171450" algn="l">
                        <a:buFont typeface="Arial" pitchFamily="34" charset="0"/>
                        <a:buChar char="•"/>
                      </a:pPr>
                      <a:r>
                        <a:rPr lang="es-ES" sz="1050" b="0" i="0" strike="noStrike" cap="none" spc="0" baseline="0">
                          <a:solidFill>
                            <a:srgbClr val="595959"/>
                          </a:solidFill>
                          <a:effectLst/>
                          <a:latin typeface="Calibri"/>
                          <a:ea typeface="Calibri"/>
                          <a:cs typeface="Calibri"/>
                        </a:rPr>
                        <a:t>Mayor duración</a:t>
                      </a:r>
                    </a:p>
                    <a:p>
                      <a:pPr marL="171450" indent="-171450" algn="l">
                        <a:buFont typeface="Arial" pitchFamily="34" charset="0"/>
                        <a:buChar char="•"/>
                      </a:pPr>
                      <a:r>
                        <a:rPr lang="es-ES" sz="1050" b="0" i="0" strike="noStrike" cap="none" spc="0" baseline="0">
                          <a:solidFill>
                            <a:srgbClr val="595959"/>
                          </a:solidFill>
                          <a:effectLst/>
                          <a:latin typeface="Calibri"/>
                          <a:ea typeface="Calibri"/>
                          <a:cs typeface="Calibri"/>
                        </a:rPr>
                        <a:t>Fácil carga</a:t>
                      </a:r>
                    </a:p>
                    <a:p>
                      <a:pPr marL="171450" indent="-171450" algn="l">
                        <a:buFont typeface="Arial" pitchFamily="34" charset="0"/>
                        <a:buChar char="•"/>
                      </a:pPr>
                      <a:r>
                        <a:rPr lang="es-ES" sz="1050" b="0" i="0" strike="noStrike" cap="none" spc="0" baseline="0">
                          <a:solidFill>
                            <a:srgbClr val="595959"/>
                          </a:solidFill>
                          <a:effectLst/>
                          <a:latin typeface="Calibri"/>
                          <a:ea typeface="Calibri"/>
                          <a:cs typeface="Calibri"/>
                        </a:rPr>
                        <a:t>Bajo mantenimiento</a:t>
                      </a:r>
                    </a:p>
                  </a:txBody>
                  <a:tcPr>
                    <a:solidFill>
                      <a:schemeClr val="accent6">
                        <a:lumMod val="20000"/>
                        <a:lumOff val="80000"/>
                      </a:schemeClr>
                    </a:solidFill>
                  </a:tcPr>
                </a:tc>
                <a:tc>
                  <a:txBody>
                    <a:bodyPr/>
                    <a:lstStyle/>
                    <a:p>
                      <a:pPr marL="171450" indent="-171450" algn="l">
                        <a:buFont typeface="Arial" pitchFamily="34" charset="0"/>
                        <a:buChar char="•"/>
                      </a:pPr>
                      <a:r>
                        <a:rPr lang="es-ES" sz="1050" b="0" i="0" strike="noStrike" cap="none" spc="0" baseline="0" dirty="0">
                          <a:solidFill>
                            <a:srgbClr val="595959"/>
                          </a:solidFill>
                          <a:effectLst/>
                          <a:latin typeface="Calibri"/>
                          <a:ea typeface="Calibri"/>
                          <a:cs typeface="Calibri"/>
                        </a:rPr>
                        <a:t>Bajo coste inicial</a:t>
                      </a:r>
                    </a:p>
                    <a:p>
                      <a:pPr marL="171450" indent="-171450" algn="l">
                        <a:buFont typeface="Arial" pitchFamily="34" charset="0"/>
                        <a:buChar char="•"/>
                      </a:pPr>
                      <a:r>
                        <a:rPr lang="es-ES" sz="1050" b="0" i="0" strike="noStrike" cap="none" spc="0" baseline="0" dirty="0">
                          <a:solidFill>
                            <a:srgbClr val="595959"/>
                          </a:solidFill>
                          <a:effectLst/>
                          <a:latin typeface="Calibri"/>
                          <a:ea typeface="Calibri"/>
                          <a:cs typeface="Calibri"/>
                        </a:rPr>
                        <a:t>Vida útil corta</a:t>
                      </a:r>
                    </a:p>
                    <a:p>
                      <a:pPr marL="171450" indent="-171450" algn="l">
                        <a:buFont typeface="Arial" pitchFamily="34" charset="0"/>
                        <a:buChar char="•"/>
                      </a:pPr>
                      <a:r>
                        <a:rPr lang="es-ES" sz="1050" b="0" i="0" strike="noStrike" cap="none" spc="0" baseline="0" dirty="0">
                          <a:solidFill>
                            <a:srgbClr val="595959"/>
                          </a:solidFill>
                          <a:effectLst/>
                          <a:latin typeface="Calibri"/>
                          <a:ea typeface="Calibri"/>
                          <a:cs typeface="Calibri"/>
                        </a:rPr>
                        <a:t>Carga compleja</a:t>
                      </a:r>
                    </a:p>
                    <a:p>
                      <a:pPr marL="171450" indent="-171450" algn="l">
                        <a:buFont typeface="Arial" pitchFamily="34" charset="0"/>
                        <a:buChar char="•"/>
                      </a:pPr>
                      <a:r>
                        <a:rPr lang="es-ES" sz="1050" b="0" i="0" strike="noStrike" cap="none" spc="0" baseline="0" dirty="0">
                          <a:solidFill>
                            <a:srgbClr val="595959"/>
                          </a:solidFill>
                          <a:effectLst/>
                          <a:latin typeface="Calibri"/>
                          <a:ea typeface="Calibri"/>
                          <a:cs typeface="Calibri"/>
                        </a:rPr>
                        <a:t>Bajo mantenimiento</a:t>
                      </a:r>
                    </a:p>
                  </a:txBody>
                  <a:tcPr>
                    <a:solidFill>
                      <a:schemeClr val="accent6">
                        <a:lumMod val="20000"/>
                        <a:lumOff val="80000"/>
                      </a:schemeClr>
                    </a:solidFill>
                  </a:tcPr>
                </a:tc>
                <a:tc>
                  <a:txBody>
                    <a:bodyPr/>
                    <a:lstStyle/>
                    <a:p>
                      <a:pPr marL="171450" indent="-171450" algn="l">
                        <a:buFont typeface="Arial" pitchFamily="34" charset="0"/>
                        <a:buChar char="•"/>
                      </a:pPr>
                      <a:r>
                        <a:rPr lang="es-ES" sz="1050" b="0" i="0" strike="noStrike" cap="none" spc="0" baseline="0" dirty="0">
                          <a:solidFill>
                            <a:srgbClr val="595959"/>
                          </a:solidFill>
                          <a:effectLst/>
                          <a:latin typeface="Calibri"/>
                          <a:ea typeface="Calibri"/>
                          <a:cs typeface="Calibri"/>
                        </a:rPr>
                        <a:t>Coste inicial más bajo</a:t>
                      </a:r>
                    </a:p>
                    <a:p>
                      <a:pPr marL="171450" indent="-171450" algn="l">
                        <a:buFont typeface="Arial" pitchFamily="34" charset="0"/>
                        <a:buChar char="•"/>
                      </a:pPr>
                      <a:r>
                        <a:rPr lang="es-ES" sz="1050" b="0" i="0" strike="noStrike" cap="none" spc="0" baseline="0" dirty="0">
                          <a:solidFill>
                            <a:srgbClr val="595959"/>
                          </a:solidFill>
                          <a:effectLst/>
                          <a:latin typeface="Calibri"/>
                          <a:ea typeface="Calibri"/>
                          <a:cs typeface="Calibri"/>
                        </a:rPr>
                        <a:t>Vida útil corta</a:t>
                      </a:r>
                    </a:p>
                    <a:p>
                      <a:pPr marL="171450" indent="-171450" algn="l">
                        <a:buFont typeface="Arial" pitchFamily="34" charset="0"/>
                        <a:buChar char="•"/>
                      </a:pPr>
                      <a:r>
                        <a:rPr lang="es-ES" sz="1050" b="0" i="0" strike="noStrike" cap="none" spc="0" baseline="0" dirty="0">
                          <a:solidFill>
                            <a:srgbClr val="595959"/>
                          </a:solidFill>
                          <a:effectLst/>
                          <a:latin typeface="Calibri"/>
                          <a:ea typeface="Calibri"/>
                          <a:cs typeface="Calibri"/>
                        </a:rPr>
                        <a:t>Carga compleja</a:t>
                      </a:r>
                    </a:p>
                    <a:p>
                      <a:pPr marL="171450" indent="-171450" algn="l">
                        <a:buFont typeface="Arial" pitchFamily="34" charset="0"/>
                        <a:buChar char="•"/>
                      </a:pPr>
                      <a:r>
                        <a:rPr lang="es-ES" sz="1050" b="0" i="0" strike="noStrike" cap="none" spc="0" baseline="0" dirty="0">
                          <a:solidFill>
                            <a:srgbClr val="595959"/>
                          </a:solidFill>
                          <a:effectLst/>
                          <a:latin typeface="Calibri"/>
                          <a:ea typeface="Calibri"/>
                          <a:cs typeface="Calibri"/>
                        </a:rPr>
                        <a:t>Alto mantenimiento</a:t>
                      </a:r>
                    </a:p>
                    <a:p>
                      <a:pPr marL="171450" indent="-171450" algn="l">
                        <a:buFont typeface="Arial" pitchFamily="34" charset="0"/>
                        <a:buChar char="•"/>
                      </a:pPr>
                      <a:r>
                        <a:rPr lang="es-ES" sz="1050" b="0" i="0" strike="noStrike" cap="none" spc="0" baseline="0" dirty="0">
                          <a:solidFill>
                            <a:srgbClr val="595959"/>
                          </a:solidFill>
                          <a:effectLst/>
                          <a:latin typeface="Calibri"/>
                          <a:ea typeface="Calibri"/>
                          <a:cs typeface="Calibri"/>
                        </a:rPr>
                        <a:t>Exposición al ácido</a:t>
                      </a:r>
                    </a:p>
                  </a:txBody>
                  <a:tcPr>
                    <a:solidFill>
                      <a:schemeClr val="accent6">
                        <a:lumMod val="20000"/>
                        <a:lumOff val="80000"/>
                      </a:schemeClr>
                    </a:solidFill>
                  </a:tcPr>
                </a:tc>
                <a:extLst>
                  <a:ext uri="{0D108BD9-81ED-4DB2-BD59-A6C34878D82A}">
                    <a16:row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4104227441"/>
                  </a:ext>
                </a:extLst>
              </a:tr>
            </a:tbl>
          </a:graphicData>
        </a:graphic>
      </p:graphicFrame>
    </p:spTree>
    <p:extLst>
      <p:ext uri="{BB962C8B-B14F-4D97-AF65-F5344CB8AC3E}">
        <p14:creationId xmlns:p14="http://schemas.microsoft.com/office/powerpoint/2010/main" val="329746902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10.31"/>
  <p:tag name="AS_TITLE" val="Aspose.Slides for Java"/>
  <p:tag name="AS_VERSION" val="21.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635EB0B033E64C9AE3186125C2A76B" ma:contentTypeVersion="10" ma:contentTypeDescription="Create a new document." ma:contentTypeScope="" ma:versionID="bf583145eadc4039366798e1f718b15b">
  <xsd:schema xmlns:xsd="http://www.w3.org/2001/XMLSchema" xmlns:xs="http://www.w3.org/2001/XMLSchema" xmlns:p="http://schemas.microsoft.com/office/2006/metadata/properties" xmlns:ns2="3cf05b33-6031-4b8a-8fbb-c4dd397c93af" targetNamespace="http://schemas.microsoft.com/office/2006/metadata/properties" ma:root="true" ma:fieldsID="27dec1bfa8eea5a0d53ff14e8205d9fc" ns2:_="">
    <xsd:import namespace="3cf05b33-6031-4b8a-8fbb-c4dd397c93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05b33-6031-4b8a-8fbb-c4dd397c93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FE2994-6D8D-477E-83FE-1C655B3CDAFA}">
  <ds:schemaRefs>
    <ds:schemaRef ds:uri="http://purl.org/dc/elements/1.1/"/>
    <ds:schemaRef ds:uri="http://schemas.microsoft.com/office/2006/metadata/properties"/>
    <ds:schemaRef ds:uri="3cf05b33-6031-4b8a-8fbb-c4dd397c93a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61E7182-C0CB-4D1A-A454-BFAAC7F89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f05b33-6031-4b8a-8fbb-c4dd397c9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F8922A-F02F-4C7F-B542-68BF33A74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2841</Words>
  <Application>Microsoft Office PowerPoint</Application>
  <PresentationFormat>On-screen Show (4:3)</PresentationFormat>
  <Paragraphs>395</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MS PGothic</vt:lpstr>
      <vt:lpstr>Arial</vt:lpstr>
      <vt:lpstr>Arial Narrow</vt:lpstr>
      <vt:lpstr>Calibri</vt:lpstr>
      <vt:lpstr>Wingdings</vt:lpstr>
      <vt:lpstr>Office Theme</vt:lpstr>
      <vt:lpstr>PowerPoint Presentation</vt:lpstr>
      <vt:lpstr>¿Por qué invertimos en iones de litio?</vt:lpstr>
      <vt:lpstr>Oferta de baterías de iones de litio para AMR</vt:lpstr>
      <vt:lpstr>Beneficios de los iones de litio</vt:lpstr>
      <vt:lpstr>Beneficios de los iones de litio</vt:lpstr>
      <vt:lpstr>ANATOMÍA DE LA BATERÍA</vt:lpstr>
      <vt:lpstr>PowerPoint Presentation</vt:lpstr>
      <vt:lpstr>¿Por qué Inventus Power?</vt:lpstr>
      <vt:lpstr>Comparación de fuentes de alimentación</vt:lpstr>
      <vt:lpstr>Baterías de iones de litio frente a baterías de plomo ácido: rendimiento</vt:lpstr>
      <vt:lpstr>Especificaciones del paquete de baterías y del cargador</vt:lpstr>
      <vt:lpstr>Las baterías de iones de litio de Tennant frente a la oferta de terceros</vt:lpstr>
      <vt:lpstr>Sin mantenimiento | Sin problemas | Sin preocupaciones</vt:lpstr>
      <vt:lpstr>Ventajas de la tecnología de iones de litio</vt:lpstr>
      <vt:lpstr>  </vt:lpstr>
    </vt:vector>
  </TitlesOfParts>
  <Company>Tennant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T350 PAS Guide</dc:title>
  <dc:creator>Commers, Barb</dc:creator>
  <cp:lastModifiedBy>Maribel Parra</cp:lastModifiedBy>
  <cp:revision>1116</cp:revision>
  <cp:lastPrinted>2019-08-20T20:37:09Z</cp:lastPrinted>
  <dcterms:created xsi:type="dcterms:W3CDTF">2012-06-05T14:24:02Z</dcterms:created>
  <dcterms:modified xsi:type="dcterms:W3CDTF">2022-05-04T08:01:09Z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0x010100BB635EB0B033E64C9AE3186125C2A76B</vt:lpwstr>
  </property>
  <property fmtid="{D5CDD505-2E9C-101B-9397-08002B2CF9AE}" pid="3" name="Order">
    <vt:r8>2382400</vt:r8>
  </property>
</Properties>
</file>