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65" r:id="rId5"/>
    <p:sldId id="291" r:id="rId6"/>
    <p:sldId id="304" r:id="rId7"/>
    <p:sldId id="302" r:id="rId8"/>
    <p:sldId id="340" r:id="rId9"/>
    <p:sldId id="4945" r:id="rId10"/>
    <p:sldId id="339" r:id="rId11"/>
    <p:sldId id="4946" r:id="rId12"/>
    <p:sldId id="303" r:id="rId13"/>
    <p:sldId id="334" r:id="rId14"/>
    <p:sldId id="332" r:id="rId15"/>
    <p:sldId id="321" r:id="rId16"/>
    <p:sldId id="320" r:id="rId17"/>
    <p:sldId id="335" r:id="rId18"/>
    <p:sldId id="336" r:id="rId19"/>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 Nguyen" initials="TN" lastIdx="2" clrIdx="0">
    <p:extLst>
      <p:ext uri="{19B8F6BF-5375-455C-9EA6-DF929625EA0E}">
        <p15:presenceInfo xmlns:p15="http://schemas.microsoft.com/office/powerpoint/2012/main" userId="S::Tom.Nguyen@inventuspower.com::0c68e0a3-9f4a-4e20-8337-3b8a09c9ee05" providerId="AD"/>
      </p:ext>
    </p:extLst>
  </p:cmAuthor>
  <p:cmAuthor id="2" name="Phu Tran" initials="PT" lastIdx="4" clrIdx="1">
    <p:extLst>
      <p:ext uri="{19B8F6BF-5375-455C-9EA6-DF929625EA0E}">
        <p15:presenceInfo xmlns:p15="http://schemas.microsoft.com/office/powerpoint/2012/main" userId="S::ptran@inventuspower.com::73124eb6-a296-4449-aa22-4af2ce2db7b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9AC7"/>
    <a:srgbClr val="000000"/>
    <a:srgbClr val="FF9800"/>
    <a:srgbClr val="4F81BD"/>
    <a:srgbClr val="CBCBCB"/>
    <a:srgbClr val="FFFF99"/>
    <a:srgbClr val="99FF99"/>
    <a:srgbClr val="B4CC9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6C6203-DDAB-493E-9499-4DCFD81BC786}" v="41" dt="2022-04-08T16:20:56.8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973" autoAdjust="0"/>
    <p:restoredTop sz="63761" autoAdjust="0"/>
  </p:normalViewPr>
  <p:slideViewPr>
    <p:cSldViewPr snapToGrid="0">
      <p:cViewPr varScale="1">
        <p:scale>
          <a:sx n="55" d="100"/>
          <a:sy n="55" d="100"/>
        </p:scale>
        <p:origin x="2731" y="3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p:scale>
          <a:sx n="110" d="100"/>
          <a:sy n="110" d="100"/>
        </p:scale>
        <p:origin x="321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hmke, Stefan" userId="735a3866-0cf9-479d-9c52-4c7827e26760" providerId="ADAL" clId="{06C9EC3C-D5C4-4299-9FEC-533813A5F9BE}"/>
    <pc:docChg chg="undo custSel addSld modSld">
      <pc:chgData name="Sehmke, Stefan" userId="735a3866-0cf9-479d-9c52-4c7827e26760" providerId="ADAL" clId="{06C9EC3C-D5C4-4299-9FEC-533813A5F9BE}" dt="2022-03-02T13:52:47.740" v="967" actId="14734"/>
      <pc:docMkLst>
        <pc:docMk/>
      </pc:docMkLst>
      <pc:sldChg chg="modSp modNotesTx">
        <pc:chgData name="Sehmke, Stefan" userId="735a3866-0cf9-479d-9c52-4c7827e26760" providerId="ADAL" clId="{06C9EC3C-D5C4-4299-9FEC-533813A5F9BE}" dt="2022-03-02T13:44:07.226" v="423" actId="20577"/>
        <pc:sldMkLst>
          <pc:docMk/>
          <pc:sldMk cId="4012555745" sldId="320"/>
        </pc:sldMkLst>
        <pc:spChg chg="mod">
          <ac:chgData name="Sehmke, Stefan" userId="735a3866-0cf9-479d-9c52-4c7827e26760" providerId="ADAL" clId="{06C9EC3C-D5C4-4299-9FEC-533813A5F9BE}" dt="2022-03-02T13:43:44.026" v="419" actId="13926"/>
          <ac:spMkLst>
            <pc:docMk/>
            <pc:sldMk cId="4012555745" sldId="320"/>
            <ac:spMk id="2" creationId="{B4D193E1-D96F-49B3-A0F1-FEA8E71FF608}"/>
          </ac:spMkLst>
        </pc:spChg>
      </pc:sldChg>
      <pc:sldChg chg="addSp delSp modSp modNotesTx">
        <pc:chgData name="Sehmke, Stefan" userId="735a3866-0cf9-479d-9c52-4c7827e26760" providerId="ADAL" clId="{06C9EC3C-D5C4-4299-9FEC-533813A5F9BE}" dt="2022-03-02T13:52:47.740" v="967" actId="14734"/>
        <pc:sldMkLst>
          <pc:docMk/>
          <pc:sldMk cId="634316864" sldId="332"/>
        </pc:sldMkLst>
        <pc:spChg chg="add mod">
          <ac:chgData name="Sehmke, Stefan" userId="735a3866-0cf9-479d-9c52-4c7827e26760" providerId="ADAL" clId="{06C9EC3C-D5C4-4299-9FEC-533813A5F9BE}" dt="2022-02-22T16:09:51.134" v="114" actId="207"/>
          <ac:spMkLst>
            <pc:docMk/>
            <pc:sldMk cId="634316864" sldId="332"/>
            <ac:spMk id="4" creationId="{3A49919F-348D-4C56-BF97-C2C3943F442F}"/>
          </ac:spMkLst>
        </pc:spChg>
        <pc:graphicFrameChg chg="add del modGraphic">
          <ac:chgData name="Sehmke, Stefan" userId="735a3866-0cf9-479d-9c52-4c7827e26760" providerId="ADAL" clId="{06C9EC3C-D5C4-4299-9FEC-533813A5F9BE}" dt="2022-02-22T16:09:05.481" v="81" actId="478"/>
          <ac:graphicFrameMkLst>
            <pc:docMk/>
            <pc:sldMk cId="634316864" sldId="332"/>
            <ac:graphicFrameMk id="2" creationId="{BC082A50-168D-46F2-A9A9-FC067C1F16BF}"/>
          </ac:graphicFrameMkLst>
        </pc:graphicFrameChg>
        <pc:graphicFrameChg chg="mod modGraphic">
          <ac:chgData name="Sehmke, Stefan" userId="735a3866-0cf9-479d-9c52-4c7827e26760" providerId="ADAL" clId="{06C9EC3C-D5C4-4299-9FEC-533813A5F9BE}" dt="2022-03-02T13:52:47.740" v="967" actId="14734"/>
          <ac:graphicFrameMkLst>
            <pc:docMk/>
            <pc:sldMk cId="634316864" sldId="332"/>
            <ac:graphicFrameMk id="6" creationId="{F6CC46E5-2BCF-4FDD-A8AA-6964064896A9}"/>
          </ac:graphicFrameMkLst>
        </pc:graphicFrameChg>
      </pc:sldChg>
      <pc:sldChg chg="addSp modSp">
        <pc:chgData name="Sehmke, Stefan" userId="735a3866-0cf9-479d-9c52-4c7827e26760" providerId="ADAL" clId="{06C9EC3C-D5C4-4299-9FEC-533813A5F9BE}" dt="2022-02-17T18:27:08.897" v="78" actId="14100"/>
        <pc:sldMkLst>
          <pc:docMk/>
          <pc:sldMk cId="338648151" sldId="334"/>
        </pc:sldMkLst>
        <pc:spChg chg="add mod">
          <ac:chgData name="Sehmke, Stefan" userId="735a3866-0cf9-479d-9c52-4c7827e26760" providerId="ADAL" clId="{06C9EC3C-D5C4-4299-9FEC-533813A5F9BE}" dt="2022-02-17T18:27:08.897" v="78" actId="14100"/>
          <ac:spMkLst>
            <pc:docMk/>
            <pc:sldMk cId="338648151" sldId="334"/>
            <ac:spMk id="5" creationId="{FF902501-0D7E-4AC0-BDAB-A460F1897CCD}"/>
          </ac:spMkLst>
        </pc:spChg>
        <pc:spChg chg="add mod">
          <ac:chgData name="Sehmke, Stefan" userId="735a3866-0cf9-479d-9c52-4c7827e26760" providerId="ADAL" clId="{06C9EC3C-D5C4-4299-9FEC-533813A5F9BE}" dt="2022-02-17T18:26:58.011" v="72" actId="207"/>
          <ac:spMkLst>
            <pc:docMk/>
            <pc:sldMk cId="338648151" sldId="334"/>
            <ac:spMk id="6" creationId="{725D0519-02CF-438C-A48E-80CDE850FFC0}"/>
          </ac:spMkLst>
        </pc:spChg>
      </pc:sldChg>
      <pc:sldChg chg="modSp">
        <pc:chgData name="Sehmke, Stefan" userId="735a3866-0cf9-479d-9c52-4c7827e26760" providerId="ADAL" clId="{06C9EC3C-D5C4-4299-9FEC-533813A5F9BE}" dt="2022-02-17T18:14:11.981" v="1" actId="20577"/>
        <pc:sldMkLst>
          <pc:docMk/>
          <pc:sldMk cId="3731029686" sldId="4945"/>
        </pc:sldMkLst>
        <pc:spChg chg="mod">
          <ac:chgData name="Sehmke, Stefan" userId="735a3866-0cf9-479d-9c52-4c7827e26760" providerId="ADAL" clId="{06C9EC3C-D5C4-4299-9FEC-533813A5F9BE}" dt="2022-02-17T18:14:11.981" v="1" actId="20577"/>
          <ac:spMkLst>
            <pc:docMk/>
            <pc:sldMk cId="3731029686" sldId="4945"/>
            <ac:spMk id="46" creationId="{14D4D153-7F76-458F-BD8E-F7A032D3AEFF}"/>
          </ac:spMkLst>
        </pc:spChg>
      </pc:sldChg>
      <pc:sldChg chg="addSp delSp modSp">
        <pc:chgData name="Sehmke, Stefan" userId="735a3866-0cf9-479d-9c52-4c7827e26760" providerId="ADAL" clId="{06C9EC3C-D5C4-4299-9FEC-533813A5F9BE}" dt="2022-02-23T12:36:26.605" v="372" actId="27636"/>
        <pc:sldMkLst>
          <pc:docMk/>
          <pc:sldMk cId="632102795" sldId="4950"/>
        </pc:sldMkLst>
        <pc:spChg chg="mod">
          <ac:chgData name="Sehmke, Stefan" userId="735a3866-0cf9-479d-9c52-4c7827e26760" providerId="ADAL" clId="{06C9EC3C-D5C4-4299-9FEC-533813A5F9BE}" dt="2022-02-23T12:36:26.605" v="372" actId="27636"/>
          <ac:spMkLst>
            <pc:docMk/>
            <pc:sldMk cId="632102795" sldId="4950"/>
            <ac:spMk id="3" creationId="{19B0AAEE-727D-412A-A510-721282C86506}"/>
          </ac:spMkLst>
        </pc:spChg>
        <pc:spChg chg="add del mod">
          <ac:chgData name="Sehmke, Stefan" userId="735a3866-0cf9-479d-9c52-4c7827e26760" providerId="ADAL" clId="{06C9EC3C-D5C4-4299-9FEC-533813A5F9BE}" dt="2022-02-23T12:35:54.910" v="324" actId="478"/>
          <ac:spMkLst>
            <pc:docMk/>
            <pc:sldMk cId="632102795" sldId="4950"/>
            <ac:spMk id="6" creationId="{A693AC61-33D6-4260-8520-AB3429A6965A}"/>
          </ac:spMkLst>
        </pc:spChg>
      </pc:sldChg>
    </pc:docChg>
  </pc:docChgLst>
  <pc:docChgLst>
    <pc:chgData name="Sehmke, Stefan" userId="735a3866-0cf9-479d-9c52-4c7827e26760" providerId="ADAL" clId="{8D6C6203-DDAB-493E-9499-4DCFD81BC786}"/>
    <pc:docChg chg="delSld modSld">
      <pc:chgData name="Sehmke, Stefan" userId="735a3866-0cf9-479d-9c52-4c7827e26760" providerId="ADAL" clId="{8D6C6203-DDAB-493E-9499-4DCFD81BC786}" dt="2022-04-08T16:20:56.865" v="40" actId="255"/>
      <pc:docMkLst>
        <pc:docMk/>
      </pc:docMkLst>
      <pc:sldChg chg="modNotesTx">
        <pc:chgData name="Sehmke, Stefan" userId="735a3866-0cf9-479d-9c52-4c7827e26760" providerId="ADAL" clId="{8D6C6203-DDAB-493E-9499-4DCFD81BC786}" dt="2022-04-08T16:11:15.342" v="1" actId="255"/>
        <pc:sldMkLst>
          <pc:docMk/>
          <pc:sldMk cId="2130921026" sldId="291"/>
        </pc:sldMkLst>
      </pc:sldChg>
      <pc:sldChg chg="modNotesTx">
        <pc:chgData name="Sehmke, Stefan" userId="735a3866-0cf9-479d-9c52-4c7827e26760" providerId="ADAL" clId="{8D6C6203-DDAB-493E-9499-4DCFD81BC786}" dt="2022-04-08T16:11:44.873" v="9" actId="20577"/>
        <pc:sldMkLst>
          <pc:docMk/>
          <pc:sldMk cId="4023777171" sldId="302"/>
        </pc:sldMkLst>
      </pc:sldChg>
      <pc:sldChg chg="modNotesTx">
        <pc:chgData name="Sehmke, Stefan" userId="735a3866-0cf9-479d-9c52-4c7827e26760" providerId="ADAL" clId="{8D6C6203-DDAB-493E-9499-4DCFD81BC786}" dt="2022-04-08T16:16:07.404" v="14" actId="20577"/>
        <pc:sldMkLst>
          <pc:docMk/>
          <pc:sldMk cId="3297469027" sldId="303"/>
        </pc:sldMkLst>
      </pc:sldChg>
      <pc:sldChg chg="modNotesTx">
        <pc:chgData name="Sehmke, Stefan" userId="735a3866-0cf9-479d-9c52-4c7827e26760" providerId="ADAL" clId="{8D6C6203-DDAB-493E-9499-4DCFD81BC786}" dt="2022-04-08T16:11:27.022" v="3" actId="255"/>
        <pc:sldMkLst>
          <pc:docMk/>
          <pc:sldMk cId="2121264306" sldId="304"/>
        </pc:sldMkLst>
      </pc:sldChg>
      <pc:sldChg chg="modNotesTx">
        <pc:chgData name="Sehmke, Stefan" userId="735a3866-0cf9-479d-9c52-4c7827e26760" providerId="ADAL" clId="{8D6C6203-DDAB-493E-9499-4DCFD81BC786}" dt="2022-04-08T16:20:32.949" v="38" actId="20577"/>
        <pc:sldMkLst>
          <pc:docMk/>
          <pc:sldMk cId="4012555745" sldId="320"/>
        </pc:sldMkLst>
      </pc:sldChg>
      <pc:sldChg chg="modNotesTx">
        <pc:chgData name="Sehmke, Stefan" userId="735a3866-0cf9-479d-9c52-4c7827e26760" providerId="ADAL" clId="{8D6C6203-DDAB-493E-9499-4DCFD81BC786}" dt="2022-04-08T16:18:55.949" v="31" actId="255"/>
        <pc:sldMkLst>
          <pc:docMk/>
          <pc:sldMk cId="1712298730" sldId="321"/>
        </pc:sldMkLst>
      </pc:sldChg>
      <pc:sldChg chg="modSp modNotesTx">
        <pc:chgData name="Sehmke, Stefan" userId="735a3866-0cf9-479d-9c52-4c7827e26760" providerId="ADAL" clId="{8D6C6203-DDAB-493E-9499-4DCFD81BC786}" dt="2022-04-08T16:18:28.747" v="30" actId="1076"/>
        <pc:sldMkLst>
          <pc:docMk/>
          <pc:sldMk cId="634316864" sldId="332"/>
        </pc:sldMkLst>
        <pc:graphicFrameChg chg="mod modGraphic">
          <ac:chgData name="Sehmke, Stefan" userId="735a3866-0cf9-479d-9c52-4c7827e26760" providerId="ADAL" clId="{8D6C6203-DDAB-493E-9499-4DCFD81BC786}" dt="2022-04-08T16:18:28.747" v="30" actId="1076"/>
          <ac:graphicFrameMkLst>
            <pc:docMk/>
            <pc:sldMk cId="634316864" sldId="332"/>
            <ac:graphicFrameMk id="2" creationId="{BC082A50-168D-46F2-A9A9-FC067C1F16BF}"/>
          </ac:graphicFrameMkLst>
        </pc:graphicFrameChg>
      </pc:sldChg>
      <pc:sldChg chg="modNotesTx">
        <pc:chgData name="Sehmke, Stefan" userId="735a3866-0cf9-479d-9c52-4c7827e26760" providerId="ADAL" clId="{8D6C6203-DDAB-493E-9499-4DCFD81BC786}" dt="2022-04-08T16:16:43.852" v="17" actId="20577"/>
        <pc:sldMkLst>
          <pc:docMk/>
          <pc:sldMk cId="338648151" sldId="334"/>
        </pc:sldMkLst>
      </pc:sldChg>
      <pc:sldChg chg="modNotesTx">
        <pc:chgData name="Sehmke, Stefan" userId="735a3866-0cf9-479d-9c52-4c7827e26760" providerId="ADAL" clId="{8D6C6203-DDAB-493E-9499-4DCFD81BC786}" dt="2022-04-08T16:20:56.865" v="40" actId="255"/>
        <pc:sldMkLst>
          <pc:docMk/>
          <pc:sldMk cId="1687779220" sldId="335"/>
        </pc:sldMkLst>
      </pc:sldChg>
      <pc:sldChg chg="modNotesTx">
        <pc:chgData name="Sehmke, Stefan" userId="735a3866-0cf9-479d-9c52-4c7827e26760" providerId="ADAL" clId="{8D6C6203-DDAB-493E-9499-4DCFD81BC786}" dt="2022-04-08T16:12:33.989" v="11" actId="255"/>
        <pc:sldMkLst>
          <pc:docMk/>
          <pc:sldMk cId="1829782596" sldId="339"/>
        </pc:sldMkLst>
      </pc:sldChg>
      <pc:sldChg chg="modSp">
        <pc:chgData name="Sehmke, Stefan" userId="735a3866-0cf9-479d-9c52-4c7827e26760" providerId="ADAL" clId="{8D6C6203-DDAB-493E-9499-4DCFD81BC786}" dt="2022-04-08T16:12:19.389" v="10" actId="12"/>
        <pc:sldMkLst>
          <pc:docMk/>
          <pc:sldMk cId="3731029686" sldId="4945"/>
        </pc:sldMkLst>
        <pc:spChg chg="mod">
          <ac:chgData name="Sehmke, Stefan" userId="735a3866-0cf9-479d-9c52-4c7827e26760" providerId="ADAL" clId="{8D6C6203-DDAB-493E-9499-4DCFD81BC786}" dt="2022-04-08T16:12:19.389" v="10" actId="12"/>
          <ac:spMkLst>
            <pc:docMk/>
            <pc:sldMk cId="3731029686" sldId="4945"/>
            <ac:spMk id="46" creationId="{14D4D153-7F76-458F-BD8E-F7A032D3AEFF}"/>
          </ac:spMkLst>
        </pc:spChg>
      </pc:sldChg>
      <pc:sldChg chg="del">
        <pc:chgData name="Sehmke, Stefan" userId="735a3866-0cf9-479d-9c52-4c7827e26760" providerId="ADAL" clId="{8D6C6203-DDAB-493E-9499-4DCFD81BC786}" dt="2022-04-08T16:20:48.240" v="39" actId="2696"/>
        <pc:sldMkLst>
          <pc:docMk/>
          <pc:sldMk cId="632102795" sldId="4950"/>
        </pc:sldMkLst>
      </pc:sldChg>
    </pc:docChg>
  </pc:docChgLst>
  <pc:docChgLst>
    <pc:chgData name="Sehmke, Stefan" userId="S::sse4@tennantco.com::735a3866-0cf9-479d-9c52-4c7827e26760" providerId="AD" clId="Web-{394087E8-48A1-3184-222B-2C74E2727B40}"/>
    <pc:docChg chg="delSld modSld">
      <pc:chgData name="Sehmke, Stefan" userId="S::sse4@tennantco.com::735a3866-0cf9-479d-9c52-4c7827e26760" providerId="AD" clId="Web-{394087E8-48A1-3184-222B-2C74E2727B40}" dt="2022-03-10T15:26:58.301" v="148"/>
      <pc:docMkLst>
        <pc:docMk/>
      </pc:docMkLst>
      <pc:sldChg chg="modSp">
        <pc:chgData name="Sehmke, Stefan" userId="S::sse4@tennantco.com::735a3866-0cf9-479d-9c52-4c7827e26760" providerId="AD" clId="Web-{394087E8-48A1-3184-222B-2C74E2727B40}" dt="2022-03-10T12:11:11.967" v="30" actId="20577"/>
        <pc:sldMkLst>
          <pc:docMk/>
          <pc:sldMk cId="4023777171" sldId="302"/>
        </pc:sldMkLst>
        <pc:spChg chg="mod">
          <ac:chgData name="Sehmke, Stefan" userId="S::sse4@tennantco.com::735a3866-0cf9-479d-9c52-4c7827e26760" providerId="AD" clId="Web-{394087E8-48A1-3184-222B-2C74E2727B40}" dt="2022-03-10T12:11:11.967" v="30" actId="20577"/>
          <ac:spMkLst>
            <pc:docMk/>
            <pc:sldMk cId="4023777171" sldId="302"/>
            <ac:spMk id="7" creationId="{554BCED0-8C63-482F-A417-ED9A738F55AB}"/>
          </ac:spMkLst>
        </pc:spChg>
        <pc:spChg chg="mod">
          <ac:chgData name="Sehmke, Stefan" userId="S::sse4@tennantco.com::735a3866-0cf9-479d-9c52-4c7827e26760" providerId="AD" clId="Web-{394087E8-48A1-3184-222B-2C74E2727B40}" dt="2022-03-10T12:09:24.121" v="23" actId="20577"/>
          <ac:spMkLst>
            <pc:docMk/>
            <pc:sldMk cId="4023777171" sldId="302"/>
            <ac:spMk id="30" creationId="{E2DF661D-A3FF-4CF5-9CF6-89999E4F7BDD}"/>
          </ac:spMkLst>
        </pc:spChg>
        <pc:spChg chg="mod">
          <ac:chgData name="Sehmke, Stefan" userId="S::sse4@tennantco.com::735a3866-0cf9-479d-9c52-4c7827e26760" providerId="AD" clId="Web-{394087E8-48A1-3184-222B-2C74E2727B40}" dt="2022-03-10T11:58:57.245" v="20" actId="20577"/>
          <ac:spMkLst>
            <pc:docMk/>
            <pc:sldMk cId="4023777171" sldId="302"/>
            <ac:spMk id="42" creationId="{C2D9F3BB-82C5-4B0B-9EDE-392D9D00D953}"/>
          </ac:spMkLst>
        </pc:spChg>
      </pc:sldChg>
      <pc:sldChg chg="modNotes">
        <pc:chgData name="Sehmke, Stefan" userId="S::sse4@tennantco.com::735a3866-0cf9-479d-9c52-4c7827e26760" providerId="AD" clId="Web-{394087E8-48A1-3184-222B-2C74E2727B40}" dt="2022-03-10T10:43:13.936" v="15"/>
        <pc:sldMkLst>
          <pc:docMk/>
          <pc:sldMk cId="2121264306" sldId="304"/>
        </pc:sldMkLst>
      </pc:sldChg>
      <pc:sldChg chg="modNotes">
        <pc:chgData name="Sehmke, Stefan" userId="S::sse4@tennantco.com::735a3866-0cf9-479d-9c52-4c7827e26760" providerId="AD" clId="Web-{394087E8-48A1-3184-222B-2C74E2727B40}" dt="2022-03-10T15:06:03.267" v="135"/>
        <pc:sldMkLst>
          <pc:docMk/>
          <pc:sldMk cId="4012555745" sldId="320"/>
        </pc:sldMkLst>
      </pc:sldChg>
      <pc:sldChg chg="modSp">
        <pc:chgData name="Sehmke, Stefan" userId="S::sse4@tennantco.com::735a3866-0cf9-479d-9c52-4c7827e26760" providerId="AD" clId="Web-{394087E8-48A1-3184-222B-2C74E2727B40}" dt="2022-03-10T14:51:05.694" v="124" actId="20577"/>
        <pc:sldMkLst>
          <pc:docMk/>
          <pc:sldMk cId="634316864" sldId="332"/>
        </pc:sldMkLst>
        <pc:spChg chg="mod">
          <ac:chgData name="Sehmke, Stefan" userId="S::sse4@tennantco.com::735a3866-0cf9-479d-9c52-4c7827e26760" providerId="AD" clId="Web-{394087E8-48A1-3184-222B-2C74E2727B40}" dt="2022-03-10T14:51:05.694" v="124" actId="20577"/>
          <ac:spMkLst>
            <pc:docMk/>
            <pc:sldMk cId="634316864" sldId="332"/>
            <ac:spMk id="9" creationId="{229873D2-B7CA-43EF-9FF6-4B1E822A709B}"/>
          </ac:spMkLst>
        </pc:spChg>
        <pc:graphicFrameChg chg="mod modGraphic">
          <ac:chgData name="Sehmke, Stefan" userId="S::sse4@tennantco.com::735a3866-0cf9-479d-9c52-4c7827e26760" providerId="AD" clId="Web-{394087E8-48A1-3184-222B-2C74E2727B40}" dt="2022-03-10T14:49:40.301" v="121"/>
          <ac:graphicFrameMkLst>
            <pc:docMk/>
            <pc:sldMk cId="634316864" sldId="332"/>
            <ac:graphicFrameMk id="2" creationId="{BC082A50-168D-46F2-A9A9-FC067C1F16BF}"/>
          </ac:graphicFrameMkLst>
        </pc:graphicFrameChg>
        <pc:graphicFrameChg chg="mod modGraphic">
          <ac:chgData name="Sehmke, Stefan" userId="S::sse4@tennantco.com::735a3866-0cf9-479d-9c52-4c7827e26760" providerId="AD" clId="Web-{394087E8-48A1-3184-222B-2C74E2727B40}" dt="2022-03-10T14:48:44.096" v="119"/>
          <ac:graphicFrameMkLst>
            <pc:docMk/>
            <pc:sldMk cId="634316864" sldId="332"/>
            <ac:graphicFrameMk id="6" creationId="{F6CC46E5-2BCF-4FDD-A8AA-6964064896A9}"/>
          </ac:graphicFrameMkLst>
        </pc:graphicFrameChg>
      </pc:sldChg>
      <pc:sldChg chg="delSp modSp">
        <pc:chgData name="Sehmke, Stefan" userId="S::sse4@tennantco.com::735a3866-0cf9-479d-9c52-4c7827e26760" providerId="AD" clId="Web-{394087E8-48A1-3184-222B-2C74E2727B40}" dt="2022-03-10T14:47:37.844" v="43"/>
        <pc:sldMkLst>
          <pc:docMk/>
          <pc:sldMk cId="338648151" sldId="334"/>
        </pc:sldMkLst>
        <pc:spChg chg="mod">
          <ac:chgData name="Sehmke, Stefan" userId="S::sse4@tennantco.com::735a3866-0cf9-479d-9c52-4c7827e26760" providerId="AD" clId="Web-{394087E8-48A1-3184-222B-2C74E2727B40}" dt="2022-03-10T12:22:58.267" v="39" actId="20577"/>
          <ac:spMkLst>
            <pc:docMk/>
            <pc:sldMk cId="338648151" sldId="334"/>
            <ac:spMk id="3" creationId="{3BEE4CB0-5CE4-47AB-90BC-CDD94DC6D81C}"/>
          </ac:spMkLst>
        </pc:spChg>
        <pc:spChg chg="del">
          <ac:chgData name="Sehmke, Stefan" userId="S::sse4@tennantco.com::735a3866-0cf9-479d-9c52-4c7827e26760" providerId="AD" clId="Web-{394087E8-48A1-3184-222B-2C74E2727B40}" dt="2022-03-10T14:47:35.141" v="42"/>
          <ac:spMkLst>
            <pc:docMk/>
            <pc:sldMk cId="338648151" sldId="334"/>
            <ac:spMk id="5" creationId="{FF902501-0D7E-4AC0-BDAB-A460F1897CCD}"/>
          </ac:spMkLst>
        </pc:spChg>
        <pc:spChg chg="del">
          <ac:chgData name="Sehmke, Stefan" userId="S::sse4@tennantco.com::735a3866-0cf9-479d-9c52-4c7827e26760" providerId="AD" clId="Web-{394087E8-48A1-3184-222B-2C74E2727B40}" dt="2022-03-10T14:47:37.844" v="43"/>
          <ac:spMkLst>
            <pc:docMk/>
            <pc:sldMk cId="338648151" sldId="334"/>
            <ac:spMk id="6" creationId="{725D0519-02CF-438C-A48E-80CDE850FFC0}"/>
          </ac:spMkLst>
        </pc:spChg>
        <pc:spChg chg="mod">
          <ac:chgData name="Sehmke, Stefan" userId="S::sse4@tennantco.com::735a3866-0cf9-479d-9c52-4c7827e26760" providerId="AD" clId="Web-{394087E8-48A1-3184-222B-2C74E2727B40}" dt="2022-03-10T12:23:21.659" v="41" actId="20577"/>
          <ac:spMkLst>
            <pc:docMk/>
            <pc:sldMk cId="338648151" sldId="334"/>
            <ac:spMk id="9" creationId="{8B11392D-E17B-4392-A9E2-B317804187C5}"/>
          </ac:spMkLst>
        </pc:spChg>
      </pc:sldChg>
      <pc:sldChg chg="modSp">
        <pc:chgData name="Sehmke, Stefan" userId="S::sse4@tennantco.com::735a3866-0cf9-479d-9c52-4c7827e26760" providerId="AD" clId="Web-{394087E8-48A1-3184-222B-2C74E2727B40}" dt="2022-03-10T12:13:12.767" v="38" actId="20577"/>
        <pc:sldMkLst>
          <pc:docMk/>
          <pc:sldMk cId="2148686365" sldId="340"/>
        </pc:sldMkLst>
        <pc:spChg chg="mod">
          <ac:chgData name="Sehmke, Stefan" userId="S::sse4@tennantco.com::735a3866-0cf9-479d-9c52-4c7827e26760" providerId="AD" clId="Web-{394087E8-48A1-3184-222B-2C74E2727B40}" dt="2022-03-10T12:13:12.767" v="38" actId="20577"/>
          <ac:spMkLst>
            <pc:docMk/>
            <pc:sldMk cId="2148686365" sldId="340"/>
            <ac:spMk id="2" creationId="{FB92A7E3-2ED8-41E3-BC5F-84C78437331A}"/>
          </ac:spMkLst>
        </pc:spChg>
      </pc:sldChg>
      <pc:sldChg chg="modSp">
        <pc:chgData name="Sehmke, Stefan" userId="S::sse4@tennantco.com::735a3866-0cf9-479d-9c52-4c7827e26760" providerId="AD" clId="Web-{394087E8-48A1-3184-222B-2C74E2727B40}" dt="2022-03-10T11:51:23.593" v="18" actId="20577"/>
        <pc:sldMkLst>
          <pc:docMk/>
          <pc:sldMk cId="281722891" sldId="4946"/>
        </pc:sldMkLst>
        <pc:spChg chg="mod">
          <ac:chgData name="Sehmke, Stefan" userId="S::sse4@tennantco.com::735a3866-0cf9-479d-9c52-4c7827e26760" providerId="AD" clId="Web-{394087E8-48A1-3184-222B-2C74E2727B40}" dt="2022-03-10T11:51:23.593" v="18" actId="20577"/>
          <ac:spMkLst>
            <pc:docMk/>
            <pc:sldMk cId="281722891" sldId="4946"/>
            <ac:spMk id="41" creationId="{76E2F542-51D9-44E6-A8FA-BC85ECFB9219}"/>
          </ac:spMkLst>
        </pc:spChg>
      </pc:sldChg>
    </pc:docChg>
  </pc:docChgLst>
  <pc:docChgLst>
    <pc:chgData name="Sehmke, Stefan" userId="S::sse4@tennantco.com::735a3866-0cf9-479d-9c52-4c7827e26760" providerId="AD" clId="Web-{7621E74F-F5F0-4DF4-8FFB-4DB06BB9BDFD}"/>
    <pc:docChg chg="modSld">
      <pc:chgData name="Sehmke, Stefan" userId="S::sse4@tennantco.com::735a3866-0cf9-479d-9c52-4c7827e26760" providerId="AD" clId="Web-{7621E74F-F5F0-4DF4-8FFB-4DB06BB9BDFD}" dt="2022-04-08T15:56:20.062" v="0"/>
      <pc:docMkLst>
        <pc:docMk/>
      </pc:docMkLst>
      <pc:sldChg chg="modNotes">
        <pc:chgData name="Sehmke, Stefan" userId="S::sse4@tennantco.com::735a3866-0cf9-479d-9c52-4c7827e26760" providerId="AD" clId="Web-{7621E74F-F5F0-4DF4-8FFB-4DB06BB9BDFD}" dt="2022-04-08T15:56:20.062" v="0"/>
        <pc:sldMkLst>
          <pc:docMk/>
          <pc:sldMk cId="4023777171" sldId="30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3177" tIns="46589" rIns="93177" bIns="46589" numCol="1" anchor="t" anchorCtr="0" compatLnSpc="1">
            <a:prstTxWarp prst="textNoShape">
              <a:avLst/>
            </a:prstTxWarp>
          </a:bodyPr>
          <a:lstStyle>
            <a:lvl1pPr eaLnBrk="1" hangingPunct="1">
              <a:defRPr sz="1200"/>
            </a:lvl1pPr>
          </a:lstStyle>
          <a:p>
            <a:pPr>
              <a:defRPr/>
            </a:pPr>
            <a:endParaRPr lang="en-US" alt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r>
              <a:rPr lang="en-US" dirty="0"/>
              <a:t>6/5/2012</a:t>
            </a:r>
          </a:p>
        </p:txBody>
      </p:sp>
      <p:sp>
        <p:nvSpPr>
          <p:cNvPr id="4" name="Footer Placeholder 3"/>
          <p:cNvSpPr>
            <a:spLocks noGrp="1"/>
          </p:cNvSpPr>
          <p:nvPr>
            <p:ph type="ftr" sz="quarter" idx="2"/>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eaLnBrk="1" hangingPunct="1">
              <a:defRPr sz="1200"/>
            </a:lvl1pPr>
          </a:lstStyle>
          <a:p>
            <a:pPr>
              <a:defRPr/>
            </a:pPr>
            <a:endParaRPr lang="en-US" alt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2529750B-B654-4C8C-A36A-8D95A9C8E65C}" type="slidenum">
              <a:rPr lang="en-US" altLang="en-US"/>
              <a:pPr>
                <a:defRPr/>
              </a:pPr>
              <a:t>‹#›</a:t>
            </a:fld>
            <a:endParaRPr lang="en-US" altLang="en-US" dirty="0"/>
          </a:p>
        </p:txBody>
      </p:sp>
    </p:spTree>
    <p:extLst>
      <p:ext uri="{BB962C8B-B14F-4D97-AF65-F5344CB8AC3E}">
        <p14:creationId xmlns:p14="http://schemas.microsoft.com/office/powerpoint/2010/main" val="394388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3177" tIns="46589" rIns="93177" bIns="46589" numCol="1" anchor="t" anchorCtr="0" compatLnSpc="1">
            <a:prstTxWarp prst="textNoShape">
              <a:avLst/>
            </a:prstTxWarp>
          </a:bodyPr>
          <a:lstStyle>
            <a:lvl1pPr eaLnBrk="1" hangingPunct="1">
              <a:defRPr sz="1200"/>
            </a:lvl1pPr>
          </a:lstStyle>
          <a:p>
            <a:pPr>
              <a:defRPr/>
            </a:pPr>
            <a:endParaRPr lang="en-US" alt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r>
              <a:rPr lang="en-US" dirty="0"/>
              <a:t>6/5/2012</a:t>
            </a:r>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eaLnBrk="1" hangingPunct="1">
              <a:defRPr sz="1200"/>
            </a:lvl1pPr>
          </a:lstStyle>
          <a:p>
            <a:pPr>
              <a:defRPr/>
            </a:pPr>
            <a:endParaRPr lang="en-US" alt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4CCCF2DF-31DB-44AF-A92E-B0BDDF848338}" type="slidenum">
              <a:rPr lang="en-US" altLang="en-US"/>
              <a:pPr>
                <a:defRPr/>
              </a:pPr>
              <a:t>‹#›</a:t>
            </a:fld>
            <a:endParaRPr lang="en-US" altLang="en-US" dirty="0"/>
          </a:p>
        </p:txBody>
      </p:sp>
    </p:spTree>
    <p:extLst>
      <p:ext uri="{BB962C8B-B14F-4D97-AF65-F5344CB8AC3E}">
        <p14:creationId xmlns:p14="http://schemas.microsoft.com/office/powerpoint/2010/main" val="65248840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137673"/>
          </a:xfrm>
        </p:spPr>
        <p:txBody>
          <a:bodyPr/>
          <a:lstStyle/>
          <a:p>
            <a:r>
              <a:rPr lang="en-US" sz="1000" dirty="0">
                <a:latin typeface="+mn-lt"/>
              </a:rPr>
              <a:t>So why are we launching lithium-ion at this time?  First there is growing acceptance for the technology.  Lithium-ion is growing in the automotive industry with hybrid's and Tesla leading the way.  More and more golf carts are making the switch to lithium-ion to reduce its labor and maintenance costs and it allows longer runtime.  Off-road vehicles are adopting the technology as well for some of the same reasons. To lower costs and improve environmental impact, public transportation is beginning to convert their busses to lithium.  So lithium-ion is gaining a foothold in many parts of our society.</a:t>
            </a:r>
          </a:p>
          <a:p>
            <a:endParaRPr lang="en-US" sz="1000" dirty="0">
              <a:latin typeface="+mn-lt"/>
            </a:endParaRPr>
          </a:p>
          <a:p>
            <a:r>
              <a:rPr lang="en-US" sz="1000" dirty="0">
                <a:latin typeface="+mn-lt"/>
              </a:rPr>
              <a:t>Getting a little closer to home, lithium-ion is expected to grow over 15% per year through to 2021 in material handling industry when 1 in 5 machines like forklifts and pallet jacks will have lithium-ion batteries. (Site source)</a:t>
            </a:r>
          </a:p>
          <a:p>
            <a:endParaRPr lang="en-US" sz="1000" dirty="0">
              <a:latin typeface="+mn-lt"/>
            </a:endParaRPr>
          </a:p>
          <a:p>
            <a:r>
              <a:rPr lang="en-US" sz="1000" dirty="0">
                <a:latin typeface="+mn-lt"/>
              </a:rPr>
              <a:t>The bottom line is there is growing acceptance of the technology and Tennant is gearing up for it.</a:t>
            </a:r>
          </a:p>
        </p:txBody>
      </p:sp>
      <p:sp>
        <p:nvSpPr>
          <p:cNvPr id="4" name="Slide Number Placeholder 3"/>
          <p:cNvSpPr>
            <a:spLocks noGrp="1"/>
          </p:cNvSpPr>
          <p:nvPr>
            <p:ph type="sldNum" sz="quarter" idx="10"/>
          </p:nvPr>
        </p:nvSpPr>
        <p:spPr/>
        <p:txBody>
          <a:bodyPr/>
          <a:lstStyle/>
          <a:p>
            <a:fld id="{FFD2142C-5CFA-F74B-9743-4909898F86F7}" type="slidenum">
              <a:rPr lang="en-US" smtClean="0"/>
              <a:t>2</a:t>
            </a:fld>
            <a:endParaRPr lang="en-US" dirty="0"/>
          </a:p>
        </p:txBody>
      </p:sp>
    </p:spTree>
    <p:extLst>
      <p:ext uri="{BB962C8B-B14F-4D97-AF65-F5344CB8AC3E}">
        <p14:creationId xmlns:p14="http://schemas.microsoft.com/office/powerpoint/2010/main" val="4059747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2779" y="4414837"/>
            <a:ext cx="5607050" cy="4183063"/>
          </a:xfrm>
        </p:spPr>
        <p:txBody>
          <a:bodyPr/>
          <a:lstStyle/>
          <a:p>
            <a:r>
              <a:rPr lang="en-US" sz="1000" dirty="0"/>
              <a:t>At the end of the day, Tennant’s lithium-ion batteries are maintenance-free, hassle-free and worry-free.  They never need maintenance or watering.  It is a battery that is long-lasting, can be opportunity charged without penalty, eliminates fuel tank swap outs, and does not require any extensive training.  Additionally, extensive testing has been done by Tennant and our main supplier, Inventus Power, to ensure durability, reliability and safety.  Tennant’s lithium-ion batteries are meeting CE, UL and UN38.3 requirements adding an additional level of safety.  This is all backed by Tennant’s extensive service network and product backing.</a:t>
            </a:r>
          </a:p>
        </p:txBody>
      </p:sp>
      <p:sp>
        <p:nvSpPr>
          <p:cNvPr id="4" name="Slide Number Placeholder 3"/>
          <p:cNvSpPr>
            <a:spLocks noGrp="1"/>
          </p:cNvSpPr>
          <p:nvPr>
            <p:ph type="sldNum" sz="quarter" idx="10"/>
          </p:nvPr>
        </p:nvSpPr>
        <p:spPr/>
        <p:txBody>
          <a:bodyPr/>
          <a:lstStyle/>
          <a:p>
            <a:pPr>
              <a:defRPr/>
            </a:pPr>
            <a:fld id="{4CCCF2DF-31DB-44AF-A92E-B0BDDF848338}" type="slidenum">
              <a:rPr lang="en-US" altLang="en-US" smtClean="0"/>
              <a:pPr>
                <a:defRPr/>
              </a:pPr>
              <a:t>13</a:t>
            </a:fld>
            <a:endParaRPr lang="en-US" altLang="en-US" dirty="0"/>
          </a:p>
        </p:txBody>
      </p:sp>
    </p:spTree>
    <p:extLst>
      <p:ext uri="{BB962C8B-B14F-4D97-AF65-F5344CB8AC3E}">
        <p14:creationId xmlns:p14="http://schemas.microsoft.com/office/powerpoint/2010/main" val="4171327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To summarize.  Tennant’s lithium-ion battery:</a:t>
            </a:r>
          </a:p>
          <a:p>
            <a:r>
              <a:rPr lang="en-US" sz="1000" dirty="0"/>
              <a:t>Requires no maintenance</a:t>
            </a:r>
          </a:p>
          <a:p>
            <a:r>
              <a:rPr lang="en-US" sz="1000" dirty="0"/>
              <a:t>Has an extremely long life</a:t>
            </a:r>
          </a:p>
          <a:p>
            <a:r>
              <a:rPr lang="en-US" sz="1000" dirty="0"/>
              <a:t>It simplifies your operations</a:t>
            </a:r>
          </a:p>
          <a:p>
            <a:r>
              <a:rPr lang="en-US" sz="1000" dirty="0"/>
              <a:t>Allows you a safer facility to work in</a:t>
            </a:r>
          </a:p>
          <a:p>
            <a:r>
              <a:rPr lang="en-US" sz="1000" dirty="0"/>
              <a:t>And can maximize your productivity</a:t>
            </a:r>
          </a:p>
        </p:txBody>
      </p:sp>
      <p:sp>
        <p:nvSpPr>
          <p:cNvPr id="4" name="Slide Number Placeholder 3"/>
          <p:cNvSpPr>
            <a:spLocks noGrp="1"/>
          </p:cNvSpPr>
          <p:nvPr>
            <p:ph type="sldNum" sz="quarter" idx="10"/>
          </p:nvPr>
        </p:nvSpPr>
        <p:spPr/>
        <p:txBody>
          <a:bodyPr/>
          <a:lstStyle/>
          <a:p>
            <a:pPr>
              <a:defRPr/>
            </a:pPr>
            <a:fld id="{4CCCF2DF-31DB-44AF-A92E-B0BDDF848338}" type="slidenum">
              <a:rPr lang="en-US" altLang="en-US" smtClean="0"/>
              <a:pPr>
                <a:defRPr/>
              </a:pPr>
              <a:t>14</a:t>
            </a:fld>
            <a:endParaRPr lang="en-US" altLang="en-US" dirty="0"/>
          </a:p>
        </p:txBody>
      </p:sp>
    </p:spTree>
    <p:extLst>
      <p:ext uri="{BB962C8B-B14F-4D97-AF65-F5344CB8AC3E}">
        <p14:creationId xmlns:p14="http://schemas.microsoft.com/office/powerpoint/2010/main" val="122464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mn-lt"/>
              </a:rPr>
              <a:t>Tennant is happy to announce its new line up of lithium-ion batteries.  The machines that will have Tennant’s lithium-ion battery are the T380AMR, T7AMR and T16AMR.</a:t>
            </a:r>
          </a:p>
        </p:txBody>
      </p:sp>
      <p:sp>
        <p:nvSpPr>
          <p:cNvPr id="4" name="Slide Number Placeholder 3"/>
          <p:cNvSpPr>
            <a:spLocks noGrp="1"/>
          </p:cNvSpPr>
          <p:nvPr>
            <p:ph type="sldNum" sz="quarter" idx="10"/>
          </p:nvPr>
        </p:nvSpPr>
        <p:spPr/>
        <p:txBody>
          <a:bodyPr/>
          <a:lstStyle/>
          <a:p>
            <a:pPr>
              <a:defRPr/>
            </a:pPr>
            <a:fld id="{4CCCF2DF-31DB-44AF-A92E-B0BDDF848338}" type="slidenum">
              <a:rPr lang="en-US" altLang="en-US" smtClean="0"/>
              <a:pPr>
                <a:defRPr/>
              </a:pPr>
              <a:t>3</a:t>
            </a:fld>
            <a:endParaRPr lang="en-US" altLang="en-US" dirty="0"/>
          </a:p>
        </p:txBody>
      </p:sp>
    </p:spTree>
    <p:extLst>
      <p:ext uri="{BB962C8B-B14F-4D97-AF65-F5344CB8AC3E}">
        <p14:creationId xmlns:p14="http://schemas.microsoft.com/office/powerpoint/2010/main" val="1630963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xfrm>
            <a:off x="701675" y="4416425"/>
            <a:ext cx="5607050" cy="4530805"/>
          </a:xfrm>
          <a:noFill/>
        </p:spPr>
        <p:txBody>
          <a:bodyPr/>
          <a:lstStyle/>
          <a:p>
            <a:r>
              <a:rPr lang="en-US" altLang="en-US" sz="1000" dirty="0">
                <a:latin typeface="+mn-lt"/>
                <a:cs typeface="Arial" pitchFamily="34" charset="0"/>
              </a:rPr>
              <a:t>There are many advantages with it comes to Tennant’s lithium-ion power source.</a:t>
            </a:r>
          </a:p>
          <a:p>
            <a:endParaRPr lang="en-US" altLang="en-US" sz="1000" dirty="0">
              <a:latin typeface="+mn-lt"/>
              <a:cs typeface="Arial" pitchFamily="34" charset="0"/>
            </a:endParaRPr>
          </a:p>
          <a:p>
            <a:r>
              <a:rPr lang="en-US" altLang="en-US" sz="1000" b="1" u="sng" dirty="0">
                <a:latin typeface="+mn-lt"/>
                <a:cs typeface="Arial" pitchFamily="34" charset="0"/>
              </a:rPr>
              <a:t>Advantages Over Fuel</a:t>
            </a:r>
          </a:p>
          <a:p>
            <a:pPr marL="171450" indent="-171450">
              <a:buFont typeface="Arial" panose="020B0604020202020204" pitchFamily="34" charset="0"/>
              <a:buChar char="•"/>
            </a:pPr>
            <a:r>
              <a:rPr lang="en-US" altLang="en-US" sz="1000" dirty="0">
                <a:latin typeface="+mn-lt"/>
                <a:cs typeface="Arial" pitchFamily="34" charset="0"/>
              </a:rPr>
              <a:t>Eliminates costly fuel usage</a:t>
            </a:r>
          </a:p>
          <a:p>
            <a:pPr marL="171450" indent="-171450">
              <a:buFont typeface="Arial" panose="020B0604020202020204" pitchFamily="34" charset="0"/>
              <a:buChar char="•"/>
            </a:pPr>
            <a:r>
              <a:rPr lang="en-US" altLang="en-US" sz="1000" dirty="0">
                <a:latin typeface="+mn-lt"/>
                <a:cs typeface="Arial" pitchFamily="34" charset="0"/>
              </a:rPr>
              <a:t>Eliminates fuels storage processes and related costs</a:t>
            </a:r>
          </a:p>
          <a:p>
            <a:pPr marL="171450" indent="-171450">
              <a:buFont typeface="Arial" panose="020B0604020202020204" pitchFamily="34" charset="0"/>
              <a:buChar char="•"/>
            </a:pPr>
            <a:r>
              <a:rPr lang="en-US" altLang="en-US" sz="1000" dirty="0">
                <a:latin typeface="+mn-lt"/>
                <a:cs typeface="Arial" pitchFamily="34" charset="0"/>
              </a:rPr>
              <a:t>Removes flammable fuels from the facility</a:t>
            </a:r>
          </a:p>
          <a:p>
            <a:pPr marL="171450" indent="-171450">
              <a:buFont typeface="Arial" panose="020B0604020202020204" pitchFamily="34" charset="0"/>
              <a:buChar char="•"/>
            </a:pPr>
            <a:r>
              <a:rPr lang="en-US" altLang="en-US" sz="1000" dirty="0">
                <a:latin typeface="+mn-lt"/>
                <a:cs typeface="Arial" pitchFamily="34" charset="0"/>
              </a:rPr>
              <a:t>Lithium-ion has no emissions</a:t>
            </a:r>
          </a:p>
          <a:p>
            <a:pPr marL="171450" indent="-171450">
              <a:buFont typeface="Arial" panose="020B0604020202020204" pitchFamily="34" charset="0"/>
              <a:buChar char="•"/>
            </a:pPr>
            <a:r>
              <a:rPr lang="en-US" altLang="en-US" sz="1000" dirty="0">
                <a:latin typeface="+mn-lt"/>
                <a:cs typeface="Arial" pitchFamily="34" charset="0"/>
              </a:rPr>
              <a:t>Lithium-ion machines operate at a much lower dBa</a:t>
            </a:r>
          </a:p>
          <a:p>
            <a:endParaRPr lang="en-US" altLang="en-US" sz="1000" dirty="0">
              <a:latin typeface="+mn-lt"/>
              <a:cs typeface="Arial" pitchFamily="34" charset="0"/>
            </a:endParaRPr>
          </a:p>
          <a:p>
            <a:r>
              <a:rPr lang="en-US" altLang="en-US" sz="1000" b="1" u="sng" dirty="0">
                <a:latin typeface="+mn-lt"/>
                <a:cs typeface="Arial" pitchFamily="34" charset="0"/>
              </a:rPr>
              <a:t>Advantages Over Traditional Batteries</a:t>
            </a:r>
          </a:p>
          <a:p>
            <a:pPr marL="171450" indent="-171450">
              <a:buFont typeface="Arial" panose="020B0604020202020204" pitchFamily="34" charset="0"/>
              <a:buChar char="•"/>
            </a:pPr>
            <a:r>
              <a:rPr lang="en-US" altLang="en-US" sz="1000" dirty="0">
                <a:latin typeface="+mn-lt"/>
                <a:cs typeface="Arial" pitchFamily="34" charset="0"/>
              </a:rPr>
              <a:t>Extremely longer life – 2000 charge cycles</a:t>
            </a:r>
          </a:p>
          <a:p>
            <a:pPr marL="171450" indent="-171450">
              <a:buFont typeface="Arial" panose="020B0604020202020204" pitchFamily="34" charset="0"/>
              <a:buChar char="•"/>
            </a:pPr>
            <a:r>
              <a:rPr lang="en-US" altLang="en-US" sz="1000" dirty="0">
                <a:latin typeface="+mn-lt"/>
                <a:cs typeface="Arial" pitchFamily="34" charset="0"/>
              </a:rPr>
              <a:t>Lithium-ion is more energy dense so more runtime is possible and can eliminate battery swaps</a:t>
            </a:r>
          </a:p>
          <a:p>
            <a:pPr marL="171450" indent="-171450">
              <a:buFont typeface="Arial" panose="020B0604020202020204" pitchFamily="34" charset="0"/>
              <a:buChar char="•"/>
            </a:pPr>
            <a:r>
              <a:rPr lang="en-US" altLang="en-US" sz="1000" dirty="0">
                <a:latin typeface="+mn-lt"/>
                <a:cs typeface="Arial" pitchFamily="34" charset="0"/>
              </a:rPr>
              <a:t>It is a maintenance-free system that does not need watering and it can be opportunity charged without reducing the battery’s life</a:t>
            </a:r>
          </a:p>
          <a:p>
            <a:pPr marL="171450" indent="-171450">
              <a:buFont typeface="Arial" panose="020B0604020202020204" pitchFamily="34" charset="0"/>
              <a:buChar char="•"/>
            </a:pPr>
            <a:r>
              <a:rPr lang="en-US" altLang="en-US" sz="1000" dirty="0">
                <a:latin typeface="+mn-lt"/>
                <a:cs typeface="Arial" pitchFamily="34" charset="0"/>
              </a:rPr>
              <a:t>It is more efficient to charge so charging costs are lower and it can be charged quickly</a:t>
            </a:r>
          </a:p>
          <a:p>
            <a:pPr marL="171450" indent="-171450">
              <a:buFont typeface="Arial" panose="020B0604020202020204" pitchFamily="34" charset="0"/>
              <a:buChar char="•"/>
            </a:pPr>
            <a:r>
              <a:rPr lang="en-US" altLang="en-US" sz="1000" dirty="0">
                <a:latin typeface="+mn-lt"/>
                <a:cs typeface="Arial" pitchFamily="34" charset="0"/>
              </a:rPr>
              <a:t>There is no acid to worry about</a:t>
            </a:r>
          </a:p>
        </p:txBody>
      </p:sp>
      <p:sp>
        <p:nvSpPr>
          <p:cNvPr id="32772" name="Slide Number Placeholder 3"/>
          <p:cNvSpPr>
            <a:spLocks noGrp="1"/>
          </p:cNvSpPr>
          <p:nvPr>
            <p:ph type="sldNum" sz="quarter" idx="5"/>
          </p:nvPr>
        </p:nvSpPr>
        <p:spPr>
          <a:noFill/>
        </p:spPr>
        <p:txBody>
          <a:bodyPr/>
          <a:lstStyle>
            <a:lvl1pPr defTabSz="931863" eaLnBrk="0" hangingPunct="0">
              <a:defRPr b="1">
                <a:solidFill>
                  <a:schemeClr val="tx1"/>
                </a:solidFill>
                <a:latin typeface="Arial" pitchFamily="34" charset="0"/>
                <a:cs typeface="Arial" pitchFamily="34" charset="0"/>
              </a:defRPr>
            </a:lvl1pPr>
            <a:lvl2pPr marL="742950" indent="-285750" defTabSz="931863" eaLnBrk="0" hangingPunct="0">
              <a:defRPr b="1">
                <a:solidFill>
                  <a:schemeClr val="tx1"/>
                </a:solidFill>
                <a:latin typeface="Arial" pitchFamily="34" charset="0"/>
                <a:cs typeface="Arial" pitchFamily="34" charset="0"/>
              </a:defRPr>
            </a:lvl2pPr>
            <a:lvl3pPr marL="1143000" indent="-228600" defTabSz="931863" eaLnBrk="0" hangingPunct="0">
              <a:defRPr b="1">
                <a:solidFill>
                  <a:schemeClr val="tx1"/>
                </a:solidFill>
                <a:latin typeface="Arial" pitchFamily="34" charset="0"/>
                <a:cs typeface="Arial" pitchFamily="34" charset="0"/>
              </a:defRPr>
            </a:lvl3pPr>
            <a:lvl4pPr marL="1600200" indent="-228600" defTabSz="931863" eaLnBrk="0" hangingPunct="0">
              <a:defRPr b="1">
                <a:solidFill>
                  <a:schemeClr val="tx1"/>
                </a:solidFill>
                <a:latin typeface="Arial" pitchFamily="34" charset="0"/>
                <a:cs typeface="Arial" pitchFamily="34" charset="0"/>
              </a:defRPr>
            </a:lvl4pPr>
            <a:lvl5pPr marL="2057400" indent="-228600" defTabSz="931863" eaLnBrk="0" hangingPunct="0">
              <a:defRPr b="1">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8B0942EE-3983-4EEA-A2B4-F869A8F4F6A1}" type="slidenum">
              <a:rPr lang="en-US" altLang="en-US" b="0"/>
              <a:pPr eaLnBrk="1" hangingPunct="1"/>
              <a:t>4</a:t>
            </a:fld>
            <a:endParaRPr lang="en-US" altLang="en-US" b="0" dirty="0"/>
          </a:p>
        </p:txBody>
      </p:sp>
    </p:spTree>
    <p:extLst>
      <p:ext uri="{BB962C8B-B14F-4D97-AF65-F5344CB8AC3E}">
        <p14:creationId xmlns:p14="http://schemas.microsoft.com/office/powerpoint/2010/main" val="3987763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The components of a battery pack are the battery management system (BMS) the cell module and cabling.</a:t>
            </a:r>
          </a:p>
          <a:p>
            <a:endParaRPr lang="en-US" sz="1000" dirty="0"/>
          </a:p>
          <a:p>
            <a:r>
              <a:rPr lang="en-US" sz="1000" b="1" u="sng" dirty="0"/>
              <a:t>Cell Module</a:t>
            </a:r>
          </a:p>
          <a:p>
            <a:r>
              <a:rPr lang="en-US" sz="1000" dirty="0"/>
              <a:t>The modules hold 240 lithium-ion cells.  The number of cell modules determines the over all power of the battery pack</a:t>
            </a:r>
          </a:p>
          <a:p>
            <a:endParaRPr lang="en-US" sz="1000" dirty="0"/>
          </a:p>
          <a:p>
            <a:r>
              <a:rPr lang="en-US" sz="1000" b="1" u="sng" dirty="0"/>
              <a:t>Battery Management System (BMS) And Cabling</a:t>
            </a:r>
          </a:p>
          <a:p>
            <a:r>
              <a:rPr lang="en-US" sz="1000" dirty="0"/>
              <a:t>The BMS is the “brains” of the system and the cabling allows constant communications in real-time between the battery and the machine.  It delivers any alerts necessary to the operator and will shut down the machine when necessary to protect the battery, machine and the operator.</a:t>
            </a:r>
          </a:p>
        </p:txBody>
      </p:sp>
      <p:sp>
        <p:nvSpPr>
          <p:cNvPr id="4" name="Slide Number Placeholder 3"/>
          <p:cNvSpPr>
            <a:spLocks noGrp="1"/>
          </p:cNvSpPr>
          <p:nvPr>
            <p:ph type="sldNum" sz="quarter" idx="10"/>
          </p:nvPr>
        </p:nvSpPr>
        <p:spPr/>
        <p:txBody>
          <a:bodyPr/>
          <a:lstStyle/>
          <a:p>
            <a:pPr>
              <a:defRPr/>
            </a:pPr>
            <a:fld id="{4CCCF2DF-31DB-44AF-A92E-B0BDDF848338}" type="slidenum">
              <a:rPr lang="en-US" altLang="en-US" smtClean="0"/>
              <a:pPr>
                <a:defRPr/>
              </a:pPr>
              <a:t>7</a:t>
            </a:fld>
            <a:endParaRPr lang="en-US" altLang="en-US" dirty="0"/>
          </a:p>
        </p:txBody>
      </p:sp>
    </p:spTree>
    <p:extLst>
      <p:ext uri="{BB962C8B-B14F-4D97-AF65-F5344CB8AC3E}">
        <p14:creationId xmlns:p14="http://schemas.microsoft.com/office/powerpoint/2010/main" val="2367340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58126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As you know there are several power sources in the marketplace, and there is a place for all of them depending on the customer’s needs, budget and operator skill set.  While the lithium-ion battery has the highest initial cost, it comes with a number of benefits that make lithium-ion a great choice at a great value.</a:t>
            </a:r>
          </a:p>
        </p:txBody>
      </p:sp>
      <p:sp>
        <p:nvSpPr>
          <p:cNvPr id="4" name="Slide Number Placeholder 3"/>
          <p:cNvSpPr>
            <a:spLocks noGrp="1"/>
          </p:cNvSpPr>
          <p:nvPr>
            <p:ph type="sldNum" sz="quarter" idx="10"/>
          </p:nvPr>
        </p:nvSpPr>
        <p:spPr/>
        <p:txBody>
          <a:bodyPr/>
          <a:lstStyle/>
          <a:p>
            <a:pPr>
              <a:defRPr/>
            </a:pPr>
            <a:fld id="{4CCCF2DF-31DB-44AF-A92E-B0BDDF848338}" type="slidenum">
              <a:rPr lang="en-US" altLang="en-US" smtClean="0"/>
              <a:pPr>
                <a:defRPr/>
              </a:pPr>
              <a:t>9</a:t>
            </a:fld>
            <a:endParaRPr lang="en-US" altLang="en-US" dirty="0"/>
          </a:p>
        </p:txBody>
      </p:sp>
    </p:spTree>
    <p:extLst>
      <p:ext uri="{BB962C8B-B14F-4D97-AF65-F5344CB8AC3E}">
        <p14:creationId xmlns:p14="http://schemas.microsoft.com/office/powerpoint/2010/main" val="2801937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Another advantage of lithium-ion batteries is longevity of the battery and how well it holds its state of charge throughout its life and during the actual cleaning period.  As you can see from this chart, lithium-ion compares favorably over traditional wet batteries on both counts.</a:t>
            </a:r>
          </a:p>
        </p:txBody>
      </p:sp>
      <p:sp>
        <p:nvSpPr>
          <p:cNvPr id="4" name="Slide Number Placeholder 3"/>
          <p:cNvSpPr>
            <a:spLocks noGrp="1"/>
          </p:cNvSpPr>
          <p:nvPr>
            <p:ph type="sldNum" sz="quarter" idx="10"/>
          </p:nvPr>
        </p:nvSpPr>
        <p:spPr/>
        <p:txBody>
          <a:bodyPr/>
          <a:lstStyle/>
          <a:p>
            <a:pPr>
              <a:defRPr/>
            </a:pPr>
            <a:fld id="{4CCCF2DF-31DB-44AF-A92E-B0BDDF848338}" type="slidenum">
              <a:rPr lang="en-US" altLang="en-US" smtClean="0"/>
              <a:pPr>
                <a:defRPr/>
              </a:pPr>
              <a:t>10</a:t>
            </a:fld>
            <a:endParaRPr lang="en-US" altLang="en-US" dirty="0"/>
          </a:p>
        </p:txBody>
      </p:sp>
    </p:spTree>
    <p:extLst>
      <p:ext uri="{BB962C8B-B14F-4D97-AF65-F5344CB8AC3E}">
        <p14:creationId xmlns:p14="http://schemas.microsoft.com/office/powerpoint/2010/main" val="3156567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Tennant offers a variety of lithium-ion batteries that have significantly more runtime options and can be charged more quickly.  This allows you to choose the battery that best fits your operations</a:t>
            </a:r>
          </a:p>
          <a:p>
            <a:r>
              <a:rPr lang="en-US" dirty="0"/>
              <a:t>It should be noted that there is a specific charger for lithium-ion batteries.  Please make sure you select the right charger.</a:t>
            </a:r>
            <a:endParaRPr lang="en-US" sz="1200" kern="1200" dirty="0">
              <a:solidFill>
                <a:schemeClr val="tx1"/>
              </a:solidFill>
              <a:effectLst/>
              <a:latin typeface="+mn-lt"/>
              <a:ea typeface="+mn-ea"/>
              <a:cs typeface="+mn-cs"/>
            </a:endParaRPr>
          </a:p>
          <a:p>
            <a:pPr rtl="0" eaLnBrk="1" fontAlgn="ctr" latinLnBrk="0" hangingPunct="1"/>
            <a:endParaRPr lang="en-US" sz="1200" kern="1200" dirty="0">
              <a:solidFill>
                <a:schemeClr val="tx1"/>
              </a:solidFill>
              <a:latin typeface="+mn-lt"/>
              <a:ea typeface="+mn-ea"/>
              <a:cs typeface="+mn-cs"/>
            </a:endParaRPr>
          </a:p>
          <a:p>
            <a:pPr rtl="0" eaLnBrk="1" fontAlgn="ctr" latinLnBrk="0" hangingPunct="1"/>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4CCCF2DF-31DB-44AF-A92E-B0BDDF848338}" type="slidenum">
              <a:rPr lang="en-US" altLang="en-US" smtClean="0"/>
              <a:pPr>
                <a:defRPr/>
              </a:pPr>
              <a:t>11</a:t>
            </a:fld>
            <a:endParaRPr lang="en-US" altLang="en-US" dirty="0"/>
          </a:p>
        </p:txBody>
      </p:sp>
    </p:spTree>
    <p:extLst>
      <p:ext uri="{BB962C8B-B14F-4D97-AF65-F5344CB8AC3E}">
        <p14:creationId xmlns:p14="http://schemas.microsoft.com/office/powerpoint/2010/main" val="1812112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We have been asked, “can I put in someone else’s lithium battery in a Tennant machine.”  The short answer is yes you can but there may be trade-offs.  The main trade-off is the “other” battery is not integrated with the machine.  This can mean:</a:t>
            </a:r>
          </a:p>
          <a:p>
            <a:endParaRPr lang="en-US" sz="1000" dirty="0"/>
          </a:p>
          <a:p>
            <a:r>
              <a:rPr lang="en-US" sz="1000" dirty="0"/>
              <a:t>The battery may be not hooked up to the battery discharge indicator (BDI).  In many cases the BDI will be on the battery,  In this case, the operator will not have the state of charge right in from of them.  Instead the operator will need to stop working and check the battery to understand how much power they have left in the battery.</a:t>
            </a:r>
          </a:p>
          <a:p>
            <a:pPr marL="171450" indent="-171450">
              <a:buFont typeface="Arial" panose="020B0604020202020204" pitchFamily="34" charset="0"/>
              <a:buChar char="•"/>
            </a:pPr>
            <a:r>
              <a:rPr lang="en-US" sz="1000" dirty="0"/>
              <a:t>With our lithium-ion battery, the scrub head will shut off at 95% depth of discharge (DOD).  This allows the operator enough power to get the machine back to a charging area with out shutting down the machine.  The other battery will not be able to do that and could leave the machine stranded away from a charging area.</a:t>
            </a:r>
          </a:p>
          <a:p>
            <a:pPr marL="171450" indent="-171450">
              <a:buFont typeface="Arial" panose="020B0604020202020204" pitchFamily="34" charset="0"/>
              <a:buChar char="•"/>
            </a:pPr>
            <a:r>
              <a:rPr lang="en-US" sz="1000" dirty="0"/>
              <a:t>The Tennant battery is constantly communicating with the machine.  This may not be the case with another lithium battery and could cause some performance problems.</a:t>
            </a:r>
          </a:p>
          <a:p>
            <a:pPr marL="171450" indent="-171450">
              <a:buFont typeface="Arial" panose="020B0604020202020204" pitchFamily="34" charset="0"/>
              <a:buChar char="•"/>
            </a:pPr>
            <a:r>
              <a:rPr lang="en-US" sz="1000" dirty="0"/>
              <a:t>The Tenant lithium-ion battery is backed by our service team.  If something goes wrong with the 3</a:t>
            </a:r>
            <a:r>
              <a:rPr lang="en-US" sz="1000" baseline="30000" dirty="0"/>
              <a:t>rd </a:t>
            </a:r>
            <a:r>
              <a:rPr lang="en-US" sz="1000" baseline="0" dirty="0"/>
              <a:t>party</a:t>
            </a:r>
            <a:r>
              <a:rPr lang="en-US" sz="1000" baseline="30000" dirty="0"/>
              <a:t> </a:t>
            </a:r>
            <a:r>
              <a:rPr lang="en-US" sz="1000" dirty="0"/>
              <a:t>battery, the customer will need to work with them to resolve the issue.  Additionally, if the customer or 3</a:t>
            </a:r>
            <a:r>
              <a:rPr lang="en-US" sz="1000" baseline="30000" dirty="0"/>
              <a:t>rd</a:t>
            </a:r>
            <a:r>
              <a:rPr lang="en-US" sz="1000" dirty="0"/>
              <a:t> party battery provider modifies the machine in an attempt to integrate some of its features, the customers runs the risk of voiding the Tennant machine warranty.</a:t>
            </a:r>
          </a:p>
          <a:p>
            <a:pPr marL="0" indent="0">
              <a:buFont typeface="Arial" panose="020B0604020202020204" pitchFamily="34" charset="0"/>
              <a:buNone/>
            </a:pPr>
            <a:endParaRPr lang="en-US" sz="1000" dirty="0"/>
          </a:p>
          <a:p>
            <a:pPr marL="0" indent="0">
              <a:buFont typeface="Arial" panose="020B0604020202020204" pitchFamily="34" charset="0"/>
              <a:buNone/>
            </a:pPr>
            <a:r>
              <a:rPr lang="en-US" sz="1000" dirty="0"/>
              <a:t>Additionally, the Tennant lithium-ion battery is designed to maximize the available space in the battery compartment, which means more runtime.</a:t>
            </a:r>
          </a:p>
        </p:txBody>
      </p:sp>
      <p:sp>
        <p:nvSpPr>
          <p:cNvPr id="4" name="Slide Number Placeholder 3"/>
          <p:cNvSpPr>
            <a:spLocks noGrp="1"/>
          </p:cNvSpPr>
          <p:nvPr>
            <p:ph type="sldNum" sz="quarter" idx="10"/>
          </p:nvPr>
        </p:nvSpPr>
        <p:spPr/>
        <p:txBody>
          <a:bodyPr/>
          <a:lstStyle/>
          <a:p>
            <a:pPr>
              <a:defRPr/>
            </a:pPr>
            <a:fld id="{4CCCF2DF-31DB-44AF-A92E-B0BDDF848338}" type="slidenum">
              <a:rPr lang="en-US" altLang="en-US" smtClean="0"/>
              <a:pPr>
                <a:defRPr/>
              </a:pPr>
              <a:t>12</a:t>
            </a:fld>
            <a:endParaRPr lang="en-US" altLang="en-US" dirty="0"/>
          </a:p>
        </p:txBody>
      </p:sp>
    </p:spTree>
    <p:extLst>
      <p:ext uri="{BB962C8B-B14F-4D97-AF65-F5344CB8AC3E}">
        <p14:creationId xmlns:p14="http://schemas.microsoft.com/office/powerpoint/2010/main" val="2906432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endParaRPr lang="en-US" altLang="en-US" dirty="0"/>
          </a:p>
        </p:txBody>
      </p:sp>
    </p:spTree>
    <p:extLst>
      <p:ext uri="{BB962C8B-B14F-4D97-AF65-F5344CB8AC3E}">
        <p14:creationId xmlns:p14="http://schemas.microsoft.com/office/powerpoint/2010/main" val="124787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4267200"/>
          </a:xfrm>
          <a:prstGeom prst="rect">
            <a:avLst/>
          </a:prstGeo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a:t>
            </a:r>
          </a:p>
        </p:txBody>
      </p:sp>
      <p:sp>
        <p:nvSpPr>
          <p:cNvPr id="10" name="Title Placeholder 1"/>
          <p:cNvSpPr>
            <a:spLocks noGrp="1"/>
          </p:cNvSpPr>
          <p:nvPr>
            <p:ph type="title"/>
          </p:nvPr>
        </p:nvSpPr>
        <p:spPr>
          <a:xfrm>
            <a:off x="457200" y="986411"/>
            <a:ext cx="8229600" cy="543325"/>
          </a:xfrm>
          <a:prstGeom prst="rect">
            <a:avLst/>
          </a:prstGeom>
        </p:spPr>
        <p:txBody>
          <a:bodyPr rtlCol="0">
            <a:normAutofit/>
          </a:bodyPr>
          <a:lstStyle/>
          <a:p>
            <a:r>
              <a:rPr lang="en-US" dirty="0"/>
              <a:t>Click to edit</a:t>
            </a:r>
          </a:p>
        </p:txBody>
      </p:sp>
    </p:spTree>
    <p:extLst>
      <p:ext uri="{BB962C8B-B14F-4D97-AF65-F5344CB8AC3E}">
        <p14:creationId xmlns:p14="http://schemas.microsoft.com/office/powerpoint/2010/main" val="3411891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pic>
        <p:nvPicPr>
          <p:cNvPr id="2" name="Picture 2" descr="X:\zzz LIBRARIES\LOGO LIBRARY\Tennant (TEN)\_Tennant\Tennant logo_sq_color_RGB.jp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156450" y="0"/>
            <a:ext cx="987552" cy="987552"/>
          </a:xfrm>
          <a:prstGeom prst="rect">
            <a:avLst/>
          </a:prstGeom>
          <a:ln>
            <a:noFill/>
          </a:ln>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824623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1221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6" name="Content Placeholder 2"/>
          <p:cNvSpPr>
            <a:spLocks noGrp="1"/>
          </p:cNvSpPr>
          <p:nvPr>
            <p:ph sz="half" idx="11"/>
          </p:nvPr>
        </p:nvSpPr>
        <p:spPr>
          <a:xfrm>
            <a:off x="488083" y="1524700"/>
            <a:ext cx="8121254" cy="4568824"/>
          </a:xfrm>
          <a:prstGeom prst="rect">
            <a:avLst/>
          </a:prstGeom>
        </p:spPr>
        <p:txBody>
          <a:bodyPr/>
          <a:lstStyle>
            <a:lvl1pPr>
              <a:spcBef>
                <a:spcPts val="0"/>
              </a:spcBef>
              <a:defRPr>
                <a:solidFill>
                  <a:schemeClr val="accent2"/>
                </a:solidFill>
              </a:defRPr>
            </a:lvl1pPr>
            <a:lvl2pPr marL="517525" indent="-285750">
              <a:spcBef>
                <a:spcPts val="0"/>
              </a:spcBef>
              <a:buFont typeface="Arial" panose="020B0604020202020204" pitchFamily="34" charset="0"/>
              <a:buChar char="–"/>
              <a:defRPr>
                <a:solidFill>
                  <a:schemeClr val="accent2"/>
                </a:solidFill>
              </a:defRPr>
            </a:lvl2pPr>
            <a:lvl3pPr marL="690563" indent="-173038">
              <a:spcBef>
                <a:spcPts val="0"/>
              </a:spcBef>
              <a:buClr>
                <a:schemeClr val="accent1"/>
              </a:buClr>
              <a:defRPr>
                <a:solidFill>
                  <a:schemeClr val="accent2"/>
                </a:solidFill>
              </a:defRPr>
            </a:lvl3pPr>
            <a:lvl4pPr marL="801688" indent="-171450">
              <a:spcBef>
                <a:spcPts val="0"/>
              </a:spcBef>
              <a:buClr>
                <a:schemeClr val="accent1"/>
              </a:buClr>
              <a:defRPr>
                <a:solidFill>
                  <a:schemeClr val="accent2"/>
                </a:solidFill>
              </a:defRPr>
            </a:lvl4pPr>
            <a:lvl5pPr>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itle 22"/>
          <p:cNvSpPr>
            <a:spLocks noGrp="1"/>
          </p:cNvSpPr>
          <p:nvPr>
            <p:ph type="title"/>
          </p:nvPr>
        </p:nvSpPr>
        <p:spPr>
          <a:xfrm>
            <a:off x="491082" y="502496"/>
            <a:ext cx="6747919" cy="583321"/>
          </a:xfrm>
        </p:spPr>
        <p:txBody>
          <a:bodyPr/>
          <a:lstStyle>
            <a:lvl1pPr>
              <a:defRPr>
                <a:solidFill>
                  <a:schemeClr val="accent2"/>
                </a:solidFill>
              </a:defRPr>
            </a:lvl1pPr>
          </a:lstStyle>
          <a:p>
            <a:r>
              <a:rPr lang="en-US" dirty="0"/>
              <a:t>Click to edit Master title style</a:t>
            </a:r>
          </a:p>
        </p:txBody>
      </p:sp>
    </p:spTree>
    <p:extLst>
      <p:ext uri="{BB962C8B-B14F-4D97-AF65-F5344CB8AC3E}">
        <p14:creationId xmlns:p14="http://schemas.microsoft.com/office/powerpoint/2010/main" val="658578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946275"/>
            <a:ext cx="8229600"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 name="Date Placeholder 3"/>
          <p:cNvSpPr>
            <a:spLocks noGrp="1"/>
          </p:cNvSpPr>
          <p:nvPr>
            <p:ph type="dt" sz="half" idx="2"/>
          </p:nvPr>
        </p:nvSpPr>
        <p:spPr>
          <a:xfrm>
            <a:off x="457200" y="6569075"/>
            <a:ext cx="2133600" cy="2889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700">
                <a:solidFill>
                  <a:schemeClr val="tx1">
                    <a:tint val="75000"/>
                  </a:schemeClr>
                </a:solidFill>
                <a:latin typeface="Arial" pitchFamily="34" charset="0"/>
                <a:cs typeface="Arial" pitchFamily="34" charset="0"/>
              </a:defRPr>
            </a:lvl1pPr>
          </a:lstStyle>
          <a:p>
            <a:pPr>
              <a:defRPr/>
            </a:pPr>
            <a:endParaRPr lang="en-US" dirty="0"/>
          </a:p>
        </p:txBody>
      </p:sp>
      <p:sp>
        <p:nvSpPr>
          <p:cNvPr id="14" name="Footer Placeholder 4"/>
          <p:cNvSpPr>
            <a:spLocks noGrp="1"/>
          </p:cNvSpPr>
          <p:nvPr>
            <p:ph type="ftr" sz="quarter" idx="3"/>
          </p:nvPr>
        </p:nvSpPr>
        <p:spPr>
          <a:xfrm>
            <a:off x="3124200" y="6569075"/>
            <a:ext cx="2895600" cy="288925"/>
          </a:xfrm>
          <a:prstGeom prst="rect">
            <a:avLst/>
          </a:prstGeom>
        </p:spPr>
        <p:txBody>
          <a:bodyPr vert="horz" lIns="91440" tIns="45720" rIns="91440" bIns="45720" rtlCol="0" anchor="ctr"/>
          <a:lstStyle>
            <a:lvl1pPr algn="ctr" eaLnBrk="1" fontAlgn="auto" hangingPunct="1">
              <a:spcBef>
                <a:spcPts val="0"/>
              </a:spcBef>
              <a:spcAft>
                <a:spcPts val="0"/>
              </a:spcAft>
              <a:defRPr sz="800" b="1">
                <a:solidFill>
                  <a:schemeClr val="accent6">
                    <a:lumMod val="75000"/>
                  </a:schemeClr>
                </a:solidFill>
                <a:latin typeface="Arial" pitchFamily="34" charset="0"/>
                <a:cs typeface="Arial" pitchFamily="34" charset="0"/>
              </a:defRPr>
            </a:lvl1pPr>
          </a:lstStyle>
          <a:p>
            <a:pPr>
              <a:defRPr/>
            </a:pPr>
            <a:endParaRPr lang="en-US" dirty="0"/>
          </a:p>
        </p:txBody>
      </p:sp>
      <p:sp>
        <p:nvSpPr>
          <p:cNvPr id="15" name="Slide Number Placeholder 5"/>
          <p:cNvSpPr>
            <a:spLocks noGrp="1"/>
          </p:cNvSpPr>
          <p:nvPr>
            <p:ph type="sldNum" sz="quarter" idx="4"/>
          </p:nvPr>
        </p:nvSpPr>
        <p:spPr>
          <a:xfrm>
            <a:off x="6553200" y="6569075"/>
            <a:ext cx="2133600" cy="2889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00">
                <a:solidFill>
                  <a:srgbClr val="898989"/>
                </a:solidFill>
                <a:latin typeface="Arial" panose="020B0604020202020204" pitchFamily="34" charset="0"/>
              </a:defRPr>
            </a:lvl1pPr>
          </a:lstStyle>
          <a:p>
            <a:pPr>
              <a:defRPr/>
            </a:pPr>
            <a:r>
              <a:rPr lang="en-US" altLang="en-US" dirty="0"/>
              <a:t> </a:t>
            </a:r>
          </a:p>
        </p:txBody>
      </p:sp>
      <p:pic>
        <p:nvPicPr>
          <p:cNvPr id="1030" name="Picture 7"/>
          <p:cNvPicPr>
            <a:picLocks noChangeAspect="1"/>
          </p:cNvPicPr>
          <p:nvPr userDrawn="1"/>
        </p:nvPicPr>
        <p:blipFill>
          <a:blip r:embed="rId7" cstate="print">
            <a:extLst>
              <a:ext uri="{28A0092B-C50C-407E-A947-70E740481C1C}">
                <a14:useLocalDpi xmlns:a14="http://schemas.microsoft.com/office/drawing/2010/main"/>
              </a:ext>
            </a:extLst>
          </a:blip>
          <a:srcRect/>
          <a:stretch>
            <a:fillRect/>
          </a:stretch>
        </p:blipFill>
        <p:spPr bwMode="auto">
          <a:xfrm>
            <a:off x="8162925" y="0"/>
            <a:ext cx="98107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3175" y="0"/>
            <a:ext cx="177800" cy="1219200"/>
          </a:xfrm>
          <a:prstGeom prst="rect">
            <a:avLst/>
          </a:prstGeom>
          <a:solidFill>
            <a:srgbClr val="C1E3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ectangle 9"/>
          <p:cNvSpPr/>
          <p:nvPr userDrawn="1"/>
        </p:nvSpPr>
        <p:spPr>
          <a:xfrm>
            <a:off x="0" y="981075"/>
            <a:ext cx="9144000" cy="514350"/>
          </a:xfrm>
          <a:prstGeom prst="rect">
            <a:avLst/>
          </a:prstGeom>
          <a:solidFill>
            <a:srgbClr val="46B9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33" name="Title Placeholder 1"/>
          <p:cNvSpPr>
            <a:spLocks noGrp="1"/>
          </p:cNvSpPr>
          <p:nvPr>
            <p:ph type="title"/>
          </p:nvPr>
        </p:nvSpPr>
        <p:spPr bwMode="auto">
          <a:xfrm>
            <a:off x="457200" y="985838"/>
            <a:ext cx="82296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a:t>
            </a:r>
          </a:p>
        </p:txBody>
      </p:sp>
      <p:sp>
        <p:nvSpPr>
          <p:cNvPr id="12" name="TextBox 11"/>
          <p:cNvSpPr txBox="1"/>
          <p:nvPr userDrawn="1"/>
        </p:nvSpPr>
        <p:spPr>
          <a:xfrm>
            <a:off x="354013" y="688975"/>
            <a:ext cx="5003800" cy="276225"/>
          </a:xfrm>
          <a:prstGeom prst="rect">
            <a:avLst/>
          </a:prstGeom>
          <a:noFill/>
          <a:ln>
            <a:noFill/>
          </a:ln>
        </p:spPr>
        <p:txBody>
          <a:bodyPr>
            <a:spAutoFit/>
          </a:bodyPr>
          <a:lstStyle/>
          <a:p>
            <a:pPr>
              <a:defRPr/>
            </a:pPr>
            <a:r>
              <a:rPr lang="en-US" sz="1200" spc="200" dirty="0">
                <a:solidFill>
                  <a:schemeClr val="bg1">
                    <a:lumMod val="65000"/>
                  </a:schemeClr>
                </a:solidFill>
              </a:rPr>
              <a:t>CREATING A CLEANER, SAFER, HEALTHIER WORLD.</a:t>
            </a:r>
          </a:p>
        </p:txBody>
      </p:sp>
      <p:sp>
        <p:nvSpPr>
          <p:cNvPr id="11" name="TextBox 10">
            <a:extLst>
              <a:ext uri="{FF2B5EF4-FFF2-40B4-BE49-F238E27FC236}">
                <a16:creationId xmlns:a16="http://schemas.microsoft.com/office/drawing/2014/main" id="{551976B8-70D8-448C-914E-7387A289CE64}"/>
              </a:ext>
            </a:extLst>
          </p:cNvPr>
          <p:cNvSpPr txBox="1"/>
          <p:nvPr userDrawn="1"/>
        </p:nvSpPr>
        <p:spPr>
          <a:xfrm>
            <a:off x="7620000" y="6666924"/>
            <a:ext cx="1590261" cy="200055"/>
          </a:xfrm>
          <a:prstGeom prst="rect">
            <a:avLst/>
          </a:prstGeom>
          <a:noFill/>
        </p:spPr>
        <p:txBody>
          <a:bodyPr wrap="square" rtlCol="0">
            <a:spAutoFit/>
          </a:bodyPr>
          <a:lstStyle/>
          <a:p>
            <a:pPr algn="r"/>
            <a:r>
              <a:rPr lang="en-US" sz="700" i="1" dirty="0">
                <a:solidFill>
                  <a:schemeClr val="bg1">
                    <a:lumMod val="50000"/>
                  </a:schemeClr>
                </a:solidFill>
              </a:rPr>
              <a:t>©2022 The Tennant Company</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Lst>
  <p:hf hdr="0"/>
  <p:txStyles>
    <p:titleStyle>
      <a:lvl1pPr algn="l" rtl="0" eaLnBrk="0" fontAlgn="base" hangingPunct="0">
        <a:spcBef>
          <a:spcPct val="0"/>
        </a:spcBef>
        <a:spcAft>
          <a:spcPct val="0"/>
        </a:spcAft>
        <a:defRPr sz="24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400">
          <a:solidFill>
            <a:schemeClr val="bg1"/>
          </a:solidFill>
          <a:latin typeface="Arial" charset="0"/>
          <a:cs typeface="Arial" charset="0"/>
        </a:defRPr>
      </a:lvl2pPr>
      <a:lvl3pPr algn="l" rtl="0" eaLnBrk="0" fontAlgn="base" hangingPunct="0">
        <a:spcBef>
          <a:spcPct val="0"/>
        </a:spcBef>
        <a:spcAft>
          <a:spcPct val="0"/>
        </a:spcAft>
        <a:defRPr sz="2400">
          <a:solidFill>
            <a:schemeClr val="bg1"/>
          </a:solidFill>
          <a:latin typeface="Arial" charset="0"/>
          <a:cs typeface="Arial" charset="0"/>
        </a:defRPr>
      </a:lvl3pPr>
      <a:lvl4pPr algn="l" rtl="0" eaLnBrk="0" fontAlgn="base" hangingPunct="0">
        <a:spcBef>
          <a:spcPct val="0"/>
        </a:spcBef>
        <a:spcAft>
          <a:spcPct val="0"/>
        </a:spcAft>
        <a:defRPr sz="2400">
          <a:solidFill>
            <a:schemeClr val="bg1"/>
          </a:solidFill>
          <a:latin typeface="Arial" charset="0"/>
          <a:cs typeface="Arial" charset="0"/>
        </a:defRPr>
      </a:lvl4pPr>
      <a:lvl5pPr algn="l" rtl="0" eaLnBrk="0" fontAlgn="base" hangingPunct="0">
        <a:spcBef>
          <a:spcPct val="0"/>
        </a:spcBef>
        <a:spcAft>
          <a:spcPct val="0"/>
        </a:spcAft>
        <a:defRPr sz="2400">
          <a:solidFill>
            <a:schemeClr val="bg1"/>
          </a:solidFill>
          <a:latin typeface="Arial" charset="0"/>
          <a:cs typeface="Arial" charset="0"/>
        </a:defRPr>
      </a:lvl5pPr>
      <a:lvl6pPr marL="457200" algn="l" rtl="0" fontAlgn="base">
        <a:spcBef>
          <a:spcPct val="0"/>
        </a:spcBef>
        <a:spcAft>
          <a:spcPct val="0"/>
        </a:spcAft>
        <a:defRPr sz="2400">
          <a:solidFill>
            <a:schemeClr val="bg1"/>
          </a:solidFill>
          <a:latin typeface="Arial" charset="0"/>
          <a:cs typeface="Arial" charset="0"/>
        </a:defRPr>
      </a:lvl6pPr>
      <a:lvl7pPr marL="914400" algn="l" rtl="0" fontAlgn="base">
        <a:spcBef>
          <a:spcPct val="0"/>
        </a:spcBef>
        <a:spcAft>
          <a:spcPct val="0"/>
        </a:spcAft>
        <a:defRPr sz="2400">
          <a:solidFill>
            <a:schemeClr val="bg1"/>
          </a:solidFill>
          <a:latin typeface="Arial" charset="0"/>
          <a:cs typeface="Arial" charset="0"/>
        </a:defRPr>
      </a:lvl7pPr>
      <a:lvl8pPr marL="1371600" algn="l" rtl="0" fontAlgn="base">
        <a:spcBef>
          <a:spcPct val="0"/>
        </a:spcBef>
        <a:spcAft>
          <a:spcPct val="0"/>
        </a:spcAft>
        <a:defRPr sz="2400">
          <a:solidFill>
            <a:schemeClr val="bg1"/>
          </a:solidFill>
          <a:latin typeface="Arial" charset="0"/>
          <a:cs typeface="Arial" charset="0"/>
        </a:defRPr>
      </a:lvl8pPr>
      <a:lvl9pPr marL="1828800" algn="l" rtl="0" fontAlgn="base">
        <a:spcBef>
          <a:spcPct val="0"/>
        </a:spcBef>
        <a:spcAft>
          <a:spcPct val="0"/>
        </a:spcAft>
        <a:defRPr sz="24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12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2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2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5.jpg"/><Relationship Id="rId7" Type="http://schemas.openxmlformats.org/officeDocument/2006/relationships/image" Target="../media/image49.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1.xm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3" Type="http://schemas.openxmlformats.org/officeDocument/2006/relationships/image" Target="../media/image16.png"/><Relationship Id="rId7" Type="http://schemas.microsoft.com/office/2007/relationships/hdphoto" Target="../media/hdphoto1.wdp"/><Relationship Id="rId12"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18.jpeg"/><Relationship Id="rId10" Type="http://schemas.openxmlformats.org/officeDocument/2006/relationships/image" Target="../media/image22.jpeg"/><Relationship Id="rId4" Type="http://schemas.openxmlformats.org/officeDocument/2006/relationships/image" Target="../media/image17.png"/><Relationship Id="rId9" Type="http://schemas.openxmlformats.org/officeDocument/2006/relationships/image" Target="../media/image21.png"/><Relationship Id="rId1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1.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69343" y="1760561"/>
            <a:ext cx="8117457" cy="1231106"/>
          </a:xfrm>
          <a:prstGeom prst="rect">
            <a:avLst/>
          </a:prstGeom>
          <a:noFill/>
        </p:spPr>
        <p:txBody>
          <a:bodyPr wrap="square" rtlCol="0">
            <a:spAutoFit/>
          </a:bodyPr>
          <a:lstStyle/>
          <a:p>
            <a:pPr>
              <a:lnSpc>
                <a:spcPct val="80000"/>
              </a:lnSpc>
              <a:spcBef>
                <a:spcPct val="0"/>
              </a:spcBef>
              <a:buFontTx/>
              <a:buNone/>
            </a:pPr>
            <a:r>
              <a:rPr lang="en-US" altLang="en-US" sz="7200" b="1" dirty="0">
                <a:solidFill>
                  <a:srgbClr val="009AC7"/>
                </a:solidFill>
              </a:rPr>
              <a:t>AMR L</a:t>
            </a:r>
            <a:r>
              <a:rPr lang="en-US" altLang="en-US" sz="7200" b="1" dirty="0">
                <a:solidFill>
                  <a:srgbClr val="009AC7"/>
                </a:solidFill>
                <a:cs typeface="Arial" panose="020B0604020202020204" pitchFamily="34" charset="0"/>
              </a:rPr>
              <a:t>ithium-ion</a:t>
            </a:r>
            <a:r>
              <a:rPr lang="en-US" altLang="en-US" b="1" dirty="0">
                <a:solidFill>
                  <a:srgbClr val="009AC7"/>
                </a:solidFill>
                <a:cs typeface="Arial" panose="020B0604020202020204" pitchFamily="34" charset="0"/>
              </a:rPr>
              <a:t> </a:t>
            </a:r>
          </a:p>
          <a:p>
            <a:pPr>
              <a:lnSpc>
                <a:spcPct val="80000"/>
              </a:lnSpc>
              <a:spcBef>
                <a:spcPct val="0"/>
              </a:spcBef>
              <a:buFontTx/>
              <a:buNone/>
            </a:pPr>
            <a:r>
              <a:rPr lang="en-US" altLang="en-US" sz="2000" b="1" dirty="0">
                <a:solidFill>
                  <a:srgbClr val="009AC7"/>
                </a:solidFill>
              </a:rPr>
              <a:t>POWER SOURCE</a:t>
            </a:r>
            <a:endParaRPr lang="en-US" altLang="en-US" sz="2000" b="1" dirty="0">
              <a:solidFill>
                <a:srgbClr val="009AC7"/>
              </a:solidFill>
              <a:cs typeface="Arial" panose="020B0604020202020204" pitchFamily="34" charset="0"/>
            </a:endParaRPr>
          </a:p>
        </p:txBody>
      </p:sp>
      <p:sp>
        <p:nvSpPr>
          <p:cNvPr id="5" name="Title 1"/>
          <p:cNvSpPr txBox="1">
            <a:spLocks/>
          </p:cNvSpPr>
          <p:nvPr/>
        </p:nvSpPr>
        <p:spPr>
          <a:xfrm>
            <a:off x="457200" y="982639"/>
            <a:ext cx="8229600" cy="518615"/>
          </a:xfrm>
          <a:prstGeom prst="rect">
            <a:avLst/>
          </a:prstGeom>
        </p:spPr>
        <p:txBody>
          <a:bodyPr>
            <a:normAutofit/>
          </a:bodyPr>
          <a:lstStyle>
            <a:lvl1pPr algn="l" rtl="0" eaLnBrk="0" fontAlgn="base" hangingPunct="0">
              <a:spcBef>
                <a:spcPct val="0"/>
              </a:spcBef>
              <a:spcAft>
                <a:spcPct val="0"/>
              </a:spcAft>
              <a:defRPr sz="24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400">
                <a:solidFill>
                  <a:schemeClr val="bg1"/>
                </a:solidFill>
                <a:latin typeface="Arial" charset="0"/>
                <a:cs typeface="Arial" charset="0"/>
              </a:defRPr>
            </a:lvl2pPr>
            <a:lvl3pPr algn="l" rtl="0" eaLnBrk="0" fontAlgn="base" hangingPunct="0">
              <a:spcBef>
                <a:spcPct val="0"/>
              </a:spcBef>
              <a:spcAft>
                <a:spcPct val="0"/>
              </a:spcAft>
              <a:defRPr sz="2400">
                <a:solidFill>
                  <a:schemeClr val="bg1"/>
                </a:solidFill>
                <a:latin typeface="Arial" charset="0"/>
                <a:cs typeface="Arial" charset="0"/>
              </a:defRPr>
            </a:lvl3pPr>
            <a:lvl4pPr algn="l" rtl="0" eaLnBrk="0" fontAlgn="base" hangingPunct="0">
              <a:spcBef>
                <a:spcPct val="0"/>
              </a:spcBef>
              <a:spcAft>
                <a:spcPct val="0"/>
              </a:spcAft>
              <a:defRPr sz="2400">
                <a:solidFill>
                  <a:schemeClr val="bg1"/>
                </a:solidFill>
                <a:latin typeface="Arial" charset="0"/>
                <a:cs typeface="Arial" charset="0"/>
              </a:defRPr>
            </a:lvl4pPr>
            <a:lvl5pPr algn="l" rtl="0" eaLnBrk="0" fontAlgn="base" hangingPunct="0">
              <a:spcBef>
                <a:spcPct val="0"/>
              </a:spcBef>
              <a:spcAft>
                <a:spcPct val="0"/>
              </a:spcAft>
              <a:defRPr sz="2400">
                <a:solidFill>
                  <a:schemeClr val="bg1"/>
                </a:solidFill>
                <a:latin typeface="Arial" charset="0"/>
                <a:cs typeface="Arial" charset="0"/>
              </a:defRPr>
            </a:lvl5pPr>
            <a:lvl6pPr marL="457200" algn="l" rtl="0" fontAlgn="base">
              <a:spcBef>
                <a:spcPct val="0"/>
              </a:spcBef>
              <a:spcAft>
                <a:spcPct val="0"/>
              </a:spcAft>
              <a:defRPr sz="2400">
                <a:solidFill>
                  <a:schemeClr val="bg1"/>
                </a:solidFill>
                <a:latin typeface="Arial" charset="0"/>
                <a:cs typeface="Arial" charset="0"/>
              </a:defRPr>
            </a:lvl6pPr>
            <a:lvl7pPr marL="914400" algn="l" rtl="0" fontAlgn="base">
              <a:spcBef>
                <a:spcPct val="0"/>
              </a:spcBef>
              <a:spcAft>
                <a:spcPct val="0"/>
              </a:spcAft>
              <a:defRPr sz="2400">
                <a:solidFill>
                  <a:schemeClr val="bg1"/>
                </a:solidFill>
                <a:latin typeface="Arial" charset="0"/>
                <a:cs typeface="Arial" charset="0"/>
              </a:defRPr>
            </a:lvl7pPr>
            <a:lvl8pPr marL="1371600" algn="l" rtl="0" fontAlgn="base">
              <a:spcBef>
                <a:spcPct val="0"/>
              </a:spcBef>
              <a:spcAft>
                <a:spcPct val="0"/>
              </a:spcAft>
              <a:defRPr sz="2400">
                <a:solidFill>
                  <a:schemeClr val="bg1"/>
                </a:solidFill>
                <a:latin typeface="Arial" charset="0"/>
                <a:cs typeface="Arial" charset="0"/>
              </a:defRPr>
            </a:lvl8pPr>
            <a:lvl9pPr marL="1828800" algn="l" rtl="0" fontAlgn="base">
              <a:spcBef>
                <a:spcPct val="0"/>
              </a:spcBef>
              <a:spcAft>
                <a:spcPct val="0"/>
              </a:spcAft>
              <a:defRPr sz="2400">
                <a:solidFill>
                  <a:schemeClr val="bg1"/>
                </a:solidFill>
                <a:latin typeface="Arial" charset="0"/>
                <a:cs typeface="Arial" charset="0"/>
              </a:defRPr>
            </a:lvl9pPr>
          </a:lstStyle>
          <a:p>
            <a:pPr eaLnBrk="1" hangingPunct="1"/>
            <a:r>
              <a:rPr lang="en-US" altLang="en-US" dirty="0"/>
              <a:t>Product Application and Solution Guide</a:t>
            </a:r>
          </a:p>
        </p:txBody>
      </p:sp>
      <p:pic>
        <p:nvPicPr>
          <p:cNvPr id="6" name="Picture 5">
            <a:extLst>
              <a:ext uri="{FF2B5EF4-FFF2-40B4-BE49-F238E27FC236}">
                <a16:creationId xmlns:a16="http://schemas.microsoft.com/office/drawing/2014/main" id="{E6661A88-45F1-4AD1-8FEA-23F8BAEE5D42}"/>
              </a:ext>
            </a:extLst>
          </p:cNvPr>
          <p:cNvPicPr>
            <a:picLocks noChangeAspect="1"/>
          </p:cNvPicPr>
          <p:nvPr/>
        </p:nvPicPr>
        <p:blipFill rotWithShape="1">
          <a:blip r:embed="rId2"/>
          <a:srcRect b="27526"/>
          <a:stretch/>
        </p:blipFill>
        <p:spPr>
          <a:xfrm>
            <a:off x="1349111" y="3429000"/>
            <a:ext cx="6445778" cy="2260786"/>
          </a:xfrm>
          <a:prstGeom prst="rect">
            <a:avLst/>
          </a:prstGeom>
        </p:spPr>
      </p:pic>
    </p:spTree>
    <p:extLst>
      <p:ext uri="{BB962C8B-B14F-4D97-AF65-F5344CB8AC3E}">
        <p14:creationId xmlns:p14="http://schemas.microsoft.com/office/powerpoint/2010/main" val="2488171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EE4CB0-5CE4-47AB-90BC-CDD94DC6D81C}"/>
              </a:ext>
            </a:extLst>
          </p:cNvPr>
          <p:cNvSpPr>
            <a:spLocks noGrp="1"/>
          </p:cNvSpPr>
          <p:nvPr>
            <p:ph type="title"/>
          </p:nvPr>
        </p:nvSpPr>
        <p:spPr/>
        <p:txBody>
          <a:bodyPr/>
          <a:lstStyle/>
          <a:p>
            <a:r>
              <a:rPr lang="en-US" dirty="0">
                <a:latin typeface="Arial"/>
                <a:cs typeface="Arial"/>
              </a:rPr>
              <a:t>Lithium-ion vs Lead-Acid Batteries – Performance</a:t>
            </a:r>
          </a:p>
        </p:txBody>
      </p:sp>
      <p:sp>
        <p:nvSpPr>
          <p:cNvPr id="2" name="Rectangle 1">
            <a:extLst>
              <a:ext uri="{FF2B5EF4-FFF2-40B4-BE49-F238E27FC236}">
                <a16:creationId xmlns:a16="http://schemas.microsoft.com/office/drawing/2014/main" id="{1EE4B59E-84C5-45F7-BA5E-0996D14B03D5}"/>
              </a:ext>
            </a:extLst>
          </p:cNvPr>
          <p:cNvSpPr/>
          <p:nvPr/>
        </p:nvSpPr>
        <p:spPr>
          <a:xfrm>
            <a:off x="13745" y="6629885"/>
            <a:ext cx="7954419" cy="253916"/>
          </a:xfrm>
          <a:prstGeom prst="rect">
            <a:avLst/>
          </a:prstGeom>
        </p:spPr>
        <p:txBody>
          <a:bodyPr wrap="square">
            <a:spAutoFit/>
          </a:bodyPr>
          <a:lstStyle/>
          <a:p>
            <a:r>
              <a:rPr lang="en-US" sz="1050" dirty="0">
                <a:solidFill>
                  <a:schemeClr val="tx1">
                    <a:lumMod val="65000"/>
                    <a:lumOff val="35000"/>
                  </a:schemeClr>
                </a:solidFill>
              </a:rPr>
              <a:t>Based on Tennant’s internal test data. For general comparisons purposes only.</a:t>
            </a:r>
          </a:p>
        </p:txBody>
      </p:sp>
      <p:grpSp>
        <p:nvGrpSpPr>
          <p:cNvPr id="183" name="Group 182">
            <a:extLst>
              <a:ext uri="{FF2B5EF4-FFF2-40B4-BE49-F238E27FC236}">
                <a16:creationId xmlns:a16="http://schemas.microsoft.com/office/drawing/2014/main" id="{D9EEBB13-8AC1-4121-9D63-D21CEE4B5DC8}"/>
              </a:ext>
            </a:extLst>
          </p:cNvPr>
          <p:cNvGrpSpPr>
            <a:grpSpLocks noChangeAspect="1"/>
          </p:cNvGrpSpPr>
          <p:nvPr/>
        </p:nvGrpSpPr>
        <p:grpSpPr>
          <a:xfrm>
            <a:off x="463520" y="3197448"/>
            <a:ext cx="5135204" cy="3418746"/>
            <a:chOff x="1436988" y="2282192"/>
            <a:chExt cx="7133331" cy="4858263"/>
          </a:xfrm>
        </p:grpSpPr>
        <p:sp>
          <p:nvSpPr>
            <p:cNvPr id="270" name="Line 5">
              <a:extLst>
                <a:ext uri="{FF2B5EF4-FFF2-40B4-BE49-F238E27FC236}">
                  <a16:creationId xmlns:a16="http://schemas.microsoft.com/office/drawing/2014/main" id="{7363136C-AF86-4CCB-B7BE-E66A45A87D47}"/>
                </a:ext>
              </a:extLst>
            </p:cNvPr>
            <p:cNvSpPr>
              <a:spLocks noChangeShapeType="1"/>
            </p:cNvSpPr>
            <p:nvPr/>
          </p:nvSpPr>
          <p:spPr bwMode="auto">
            <a:xfrm>
              <a:off x="2009474" y="5184516"/>
              <a:ext cx="6070600"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71" name="Line 7">
              <a:extLst>
                <a:ext uri="{FF2B5EF4-FFF2-40B4-BE49-F238E27FC236}">
                  <a16:creationId xmlns:a16="http://schemas.microsoft.com/office/drawing/2014/main" id="{A7A18BD1-CB20-48D3-A08D-050F9DA97D48}"/>
                </a:ext>
              </a:extLst>
            </p:cNvPr>
            <p:cNvSpPr>
              <a:spLocks noChangeShapeType="1"/>
            </p:cNvSpPr>
            <p:nvPr/>
          </p:nvSpPr>
          <p:spPr bwMode="auto">
            <a:xfrm>
              <a:off x="2009474" y="4793873"/>
              <a:ext cx="6070600"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72" name="Line 8">
              <a:extLst>
                <a:ext uri="{FF2B5EF4-FFF2-40B4-BE49-F238E27FC236}">
                  <a16:creationId xmlns:a16="http://schemas.microsoft.com/office/drawing/2014/main" id="{B6644658-CD35-433F-9718-1A552080FBC0}"/>
                </a:ext>
              </a:extLst>
            </p:cNvPr>
            <p:cNvSpPr>
              <a:spLocks noChangeShapeType="1"/>
            </p:cNvSpPr>
            <p:nvPr/>
          </p:nvSpPr>
          <p:spPr bwMode="auto">
            <a:xfrm>
              <a:off x="2009474" y="4413981"/>
              <a:ext cx="6070600"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73" name="Line 9">
              <a:extLst>
                <a:ext uri="{FF2B5EF4-FFF2-40B4-BE49-F238E27FC236}">
                  <a16:creationId xmlns:a16="http://schemas.microsoft.com/office/drawing/2014/main" id="{3C05102F-A942-43CD-BF72-803FD6DD470B}"/>
                </a:ext>
              </a:extLst>
            </p:cNvPr>
            <p:cNvSpPr>
              <a:spLocks noChangeShapeType="1"/>
            </p:cNvSpPr>
            <p:nvPr/>
          </p:nvSpPr>
          <p:spPr bwMode="auto">
            <a:xfrm>
              <a:off x="1998901" y="4002205"/>
              <a:ext cx="6070600"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74" name="Line 11">
              <a:extLst>
                <a:ext uri="{FF2B5EF4-FFF2-40B4-BE49-F238E27FC236}">
                  <a16:creationId xmlns:a16="http://schemas.microsoft.com/office/drawing/2014/main" id="{6BAC0B31-FBC1-425D-8686-555364E75C0D}"/>
                </a:ext>
              </a:extLst>
            </p:cNvPr>
            <p:cNvSpPr>
              <a:spLocks noChangeShapeType="1"/>
            </p:cNvSpPr>
            <p:nvPr/>
          </p:nvSpPr>
          <p:spPr bwMode="auto">
            <a:xfrm>
              <a:off x="1998901" y="3195156"/>
              <a:ext cx="6070600"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75" name="Line 12">
              <a:extLst>
                <a:ext uri="{FF2B5EF4-FFF2-40B4-BE49-F238E27FC236}">
                  <a16:creationId xmlns:a16="http://schemas.microsoft.com/office/drawing/2014/main" id="{FAED30EA-C631-402B-859E-DA674D49357B}"/>
                </a:ext>
              </a:extLst>
            </p:cNvPr>
            <p:cNvSpPr>
              <a:spLocks noChangeShapeType="1"/>
            </p:cNvSpPr>
            <p:nvPr/>
          </p:nvSpPr>
          <p:spPr bwMode="auto">
            <a:xfrm>
              <a:off x="1998901" y="2806848"/>
              <a:ext cx="6070600"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76" name="Line 13">
              <a:extLst>
                <a:ext uri="{FF2B5EF4-FFF2-40B4-BE49-F238E27FC236}">
                  <a16:creationId xmlns:a16="http://schemas.microsoft.com/office/drawing/2014/main" id="{A3B196CC-AFF1-4BE5-9A97-6C30ED2FD977}"/>
                </a:ext>
              </a:extLst>
            </p:cNvPr>
            <p:cNvSpPr>
              <a:spLocks noChangeShapeType="1"/>
            </p:cNvSpPr>
            <p:nvPr/>
          </p:nvSpPr>
          <p:spPr bwMode="auto">
            <a:xfrm>
              <a:off x="1998901" y="2444701"/>
              <a:ext cx="6070600"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77" name="Line 14">
              <a:extLst>
                <a:ext uri="{FF2B5EF4-FFF2-40B4-BE49-F238E27FC236}">
                  <a16:creationId xmlns:a16="http://schemas.microsoft.com/office/drawing/2014/main" id="{6F78AC4B-E216-484C-B7D7-6332AE3DB253}"/>
                </a:ext>
              </a:extLst>
            </p:cNvPr>
            <p:cNvSpPr>
              <a:spLocks noChangeShapeType="1"/>
            </p:cNvSpPr>
            <p:nvPr/>
          </p:nvSpPr>
          <p:spPr bwMode="auto">
            <a:xfrm>
              <a:off x="2004712" y="2282194"/>
              <a:ext cx="6070600"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78" name="Line 15">
              <a:extLst>
                <a:ext uri="{FF2B5EF4-FFF2-40B4-BE49-F238E27FC236}">
                  <a16:creationId xmlns:a16="http://schemas.microsoft.com/office/drawing/2014/main" id="{002272AC-E99F-4BD1-B5EA-F49FE04B0F42}"/>
                </a:ext>
              </a:extLst>
            </p:cNvPr>
            <p:cNvSpPr>
              <a:spLocks noChangeShapeType="1"/>
            </p:cNvSpPr>
            <p:nvPr/>
          </p:nvSpPr>
          <p:spPr bwMode="auto">
            <a:xfrm>
              <a:off x="2384123" y="2282194"/>
              <a:ext cx="0" cy="4124882"/>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79" name="Line 17">
              <a:extLst>
                <a:ext uri="{FF2B5EF4-FFF2-40B4-BE49-F238E27FC236}">
                  <a16:creationId xmlns:a16="http://schemas.microsoft.com/office/drawing/2014/main" id="{68E48A13-8B6B-44EA-B53B-350B4992CE23}"/>
                </a:ext>
              </a:extLst>
            </p:cNvPr>
            <p:cNvSpPr>
              <a:spLocks noChangeShapeType="1"/>
            </p:cNvSpPr>
            <p:nvPr/>
          </p:nvSpPr>
          <p:spPr bwMode="auto">
            <a:xfrm>
              <a:off x="3147712" y="2282194"/>
              <a:ext cx="0" cy="4139084"/>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80" name="Line 18">
              <a:extLst>
                <a:ext uri="{FF2B5EF4-FFF2-40B4-BE49-F238E27FC236}">
                  <a16:creationId xmlns:a16="http://schemas.microsoft.com/office/drawing/2014/main" id="{99B72A76-467A-4B47-B0DD-057FEFBA98D4}"/>
                </a:ext>
              </a:extLst>
            </p:cNvPr>
            <p:cNvSpPr>
              <a:spLocks noChangeShapeType="1"/>
            </p:cNvSpPr>
            <p:nvPr/>
          </p:nvSpPr>
          <p:spPr bwMode="auto">
            <a:xfrm>
              <a:off x="3525537" y="2282194"/>
              <a:ext cx="0" cy="4124882"/>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81" name="Line 19">
              <a:extLst>
                <a:ext uri="{FF2B5EF4-FFF2-40B4-BE49-F238E27FC236}">
                  <a16:creationId xmlns:a16="http://schemas.microsoft.com/office/drawing/2014/main" id="{28CB67F9-77D8-4A9F-AE3C-224E3BF2DEB8}"/>
                </a:ext>
              </a:extLst>
            </p:cNvPr>
            <p:cNvSpPr>
              <a:spLocks noChangeShapeType="1"/>
            </p:cNvSpPr>
            <p:nvPr/>
          </p:nvSpPr>
          <p:spPr bwMode="auto">
            <a:xfrm>
              <a:off x="3903362" y="2282194"/>
              <a:ext cx="0" cy="4124882"/>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82" name="Line 20">
              <a:extLst>
                <a:ext uri="{FF2B5EF4-FFF2-40B4-BE49-F238E27FC236}">
                  <a16:creationId xmlns:a16="http://schemas.microsoft.com/office/drawing/2014/main" id="{7B8E4199-E6C5-45A5-86D4-E140091154DD}"/>
                </a:ext>
              </a:extLst>
            </p:cNvPr>
            <p:cNvSpPr>
              <a:spLocks noChangeShapeType="1"/>
            </p:cNvSpPr>
            <p:nvPr/>
          </p:nvSpPr>
          <p:spPr bwMode="auto">
            <a:xfrm>
              <a:off x="4281188" y="2282194"/>
              <a:ext cx="0" cy="4124882"/>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83" name="Line 21">
              <a:extLst>
                <a:ext uri="{FF2B5EF4-FFF2-40B4-BE49-F238E27FC236}">
                  <a16:creationId xmlns:a16="http://schemas.microsoft.com/office/drawing/2014/main" id="{55CD7BB2-F00A-42B9-A96E-88F6E4487622}"/>
                </a:ext>
              </a:extLst>
            </p:cNvPr>
            <p:cNvSpPr>
              <a:spLocks noChangeShapeType="1"/>
            </p:cNvSpPr>
            <p:nvPr/>
          </p:nvSpPr>
          <p:spPr bwMode="auto">
            <a:xfrm>
              <a:off x="4657424" y="2282194"/>
              <a:ext cx="0" cy="4124882"/>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84" name="Line 23">
              <a:extLst>
                <a:ext uri="{FF2B5EF4-FFF2-40B4-BE49-F238E27FC236}">
                  <a16:creationId xmlns:a16="http://schemas.microsoft.com/office/drawing/2014/main" id="{0335B95C-3EF1-40AB-AB26-048240C1068E}"/>
                </a:ext>
              </a:extLst>
            </p:cNvPr>
            <p:cNvSpPr>
              <a:spLocks noChangeShapeType="1"/>
            </p:cNvSpPr>
            <p:nvPr/>
          </p:nvSpPr>
          <p:spPr bwMode="auto">
            <a:xfrm>
              <a:off x="5040010" y="2282192"/>
              <a:ext cx="0" cy="4124884"/>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85" name="Line 24">
              <a:extLst>
                <a:ext uri="{FF2B5EF4-FFF2-40B4-BE49-F238E27FC236}">
                  <a16:creationId xmlns:a16="http://schemas.microsoft.com/office/drawing/2014/main" id="{8DC21DE2-2D97-48D6-92BA-AD0D51A3339F}"/>
                </a:ext>
              </a:extLst>
            </p:cNvPr>
            <p:cNvSpPr>
              <a:spLocks noChangeShapeType="1"/>
            </p:cNvSpPr>
            <p:nvPr/>
          </p:nvSpPr>
          <p:spPr bwMode="auto">
            <a:xfrm>
              <a:off x="5800424" y="2282193"/>
              <a:ext cx="0" cy="4139084"/>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86" name="Line 25">
              <a:extLst>
                <a:ext uri="{FF2B5EF4-FFF2-40B4-BE49-F238E27FC236}">
                  <a16:creationId xmlns:a16="http://schemas.microsoft.com/office/drawing/2014/main" id="{3BBC4722-B850-4715-8864-B24E75779CCD}"/>
                </a:ext>
              </a:extLst>
            </p:cNvPr>
            <p:cNvSpPr>
              <a:spLocks noChangeShapeType="1"/>
            </p:cNvSpPr>
            <p:nvPr/>
          </p:nvSpPr>
          <p:spPr bwMode="auto">
            <a:xfrm>
              <a:off x="6178249" y="2282193"/>
              <a:ext cx="0" cy="4124882"/>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87" name="Line 26">
              <a:extLst>
                <a:ext uri="{FF2B5EF4-FFF2-40B4-BE49-F238E27FC236}">
                  <a16:creationId xmlns:a16="http://schemas.microsoft.com/office/drawing/2014/main" id="{A57E8F15-BD78-4187-8A62-3D8903E3B613}"/>
                </a:ext>
              </a:extLst>
            </p:cNvPr>
            <p:cNvSpPr>
              <a:spLocks noChangeShapeType="1"/>
            </p:cNvSpPr>
            <p:nvPr/>
          </p:nvSpPr>
          <p:spPr bwMode="auto">
            <a:xfrm>
              <a:off x="6556074" y="2282193"/>
              <a:ext cx="0" cy="4139084"/>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88" name="Line 27">
              <a:extLst>
                <a:ext uri="{FF2B5EF4-FFF2-40B4-BE49-F238E27FC236}">
                  <a16:creationId xmlns:a16="http://schemas.microsoft.com/office/drawing/2014/main" id="{159E7719-56C0-4F3D-9B4F-9D947B1B4000}"/>
                </a:ext>
              </a:extLst>
            </p:cNvPr>
            <p:cNvSpPr>
              <a:spLocks noChangeShapeType="1"/>
            </p:cNvSpPr>
            <p:nvPr/>
          </p:nvSpPr>
          <p:spPr bwMode="auto">
            <a:xfrm>
              <a:off x="6932311" y="2282193"/>
              <a:ext cx="0" cy="4124882"/>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89" name="Line 28">
              <a:extLst>
                <a:ext uri="{FF2B5EF4-FFF2-40B4-BE49-F238E27FC236}">
                  <a16:creationId xmlns:a16="http://schemas.microsoft.com/office/drawing/2014/main" id="{59507EE1-E743-4F84-9C12-B920B4C5BFA8}"/>
                </a:ext>
              </a:extLst>
            </p:cNvPr>
            <p:cNvSpPr>
              <a:spLocks noChangeShapeType="1"/>
            </p:cNvSpPr>
            <p:nvPr/>
          </p:nvSpPr>
          <p:spPr bwMode="auto">
            <a:xfrm>
              <a:off x="7319662" y="2282193"/>
              <a:ext cx="0" cy="4124882"/>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90" name="Line 29">
              <a:extLst>
                <a:ext uri="{FF2B5EF4-FFF2-40B4-BE49-F238E27FC236}">
                  <a16:creationId xmlns:a16="http://schemas.microsoft.com/office/drawing/2014/main" id="{6677FE8E-E176-4C17-B8AA-C0F3C523CDC3}"/>
                </a:ext>
              </a:extLst>
            </p:cNvPr>
            <p:cNvSpPr>
              <a:spLocks noChangeShapeType="1"/>
            </p:cNvSpPr>
            <p:nvPr/>
          </p:nvSpPr>
          <p:spPr bwMode="auto">
            <a:xfrm>
              <a:off x="7697487" y="2282193"/>
              <a:ext cx="0" cy="4124882"/>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91" name="Line 30">
              <a:extLst>
                <a:ext uri="{FF2B5EF4-FFF2-40B4-BE49-F238E27FC236}">
                  <a16:creationId xmlns:a16="http://schemas.microsoft.com/office/drawing/2014/main" id="{C3F98444-AABF-4D17-87ED-43218D7B8626}"/>
                </a:ext>
              </a:extLst>
            </p:cNvPr>
            <p:cNvSpPr>
              <a:spLocks noChangeShapeType="1"/>
            </p:cNvSpPr>
            <p:nvPr/>
          </p:nvSpPr>
          <p:spPr bwMode="auto">
            <a:xfrm>
              <a:off x="8075312" y="2282194"/>
              <a:ext cx="0" cy="3287713"/>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92" name="Line 31">
              <a:extLst>
                <a:ext uri="{FF2B5EF4-FFF2-40B4-BE49-F238E27FC236}">
                  <a16:creationId xmlns:a16="http://schemas.microsoft.com/office/drawing/2014/main" id="{45D11914-8004-4DCE-B461-B26EFD9D1B70}"/>
                </a:ext>
              </a:extLst>
            </p:cNvPr>
            <p:cNvSpPr>
              <a:spLocks noChangeShapeType="1"/>
            </p:cNvSpPr>
            <p:nvPr/>
          </p:nvSpPr>
          <p:spPr bwMode="auto">
            <a:xfrm>
              <a:off x="2004712" y="2282193"/>
              <a:ext cx="0" cy="4124884"/>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93" name="Line 32">
              <a:extLst>
                <a:ext uri="{FF2B5EF4-FFF2-40B4-BE49-F238E27FC236}">
                  <a16:creationId xmlns:a16="http://schemas.microsoft.com/office/drawing/2014/main" id="{3A4F5E0E-EEA1-4685-98DC-2134463F0EB1}"/>
                </a:ext>
              </a:extLst>
            </p:cNvPr>
            <p:cNvSpPr>
              <a:spLocks noChangeShapeType="1"/>
            </p:cNvSpPr>
            <p:nvPr/>
          </p:nvSpPr>
          <p:spPr bwMode="auto">
            <a:xfrm>
              <a:off x="1950737" y="5569907"/>
              <a:ext cx="5397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94" name="Line 33">
              <a:extLst>
                <a:ext uri="{FF2B5EF4-FFF2-40B4-BE49-F238E27FC236}">
                  <a16:creationId xmlns:a16="http://schemas.microsoft.com/office/drawing/2014/main" id="{CFB90C79-C718-471C-8B0D-A2652A09DDBF}"/>
                </a:ext>
              </a:extLst>
            </p:cNvPr>
            <p:cNvSpPr>
              <a:spLocks noChangeShapeType="1"/>
            </p:cNvSpPr>
            <p:nvPr/>
          </p:nvSpPr>
          <p:spPr bwMode="auto">
            <a:xfrm>
              <a:off x="1950737" y="5242882"/>
              <a:ext cx="5397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95" name="Line 34">
              <a:extLst>
                <a:ext uri="{FF2B5EF4-FFF2-40B4-BE49-F238E27FC236}">
                  <a16:creationId xmlns:a16="http://schemas.microsoft.com/office/drawing/2014/main" id="{11E09700-9E34-445F-964E-DED0DD98D6FB}"/>
                </a:ext>
              </a:extLst>
            </p:cNvPr>
            <p:cNvSpPr>
              <a:spLocks noChangeShapeType="1"/>
            </p:cNvSpPr>
            <p:nvPr/>
          </p:nvSpPr>
          <p:spPr bwMode="auto">
            <a:xfrm>
              <a:off x="1950737" y="4915857"/>
              <a:ext cx="5397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96" name="Line 35">
              <a:extLst>
                <a:ext uri="{FF2B5EF4-FFF2-40B4-BE49-F238E27FC236}">
                  <a16:creationId xmlns:a16="http://schemas.microsoft.com/office/drawing/2014/main" id="{43A4DCE2-8B4C-4094-A337-45E2B4E2D742}"/>
                </a:ext>
              </a:extLst>
            </p:cNvPr>
            <p:cNvSpPr>
              <a:spLocks noChangeShapeType="1"/>
            </p:cNvSpPr>
            <p:nvPr/>
          </p:nvSpPr>
          <p:spPr bwMode="auto">
            <a:xfrm>
              <a:off x="1950737" y="4579307"/>
              <a:ext cx="5397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97" name="Line 36">
              <a:extLst>
                <a:ext uri="{FF2B5EF4-FFF2-40B4-BE49-F238E27FC236}">
                  <a16:creationId xmlns:a16="http://schemas.microsoft.com/office/drawing/2014/main" id="{86D40C90-7896-4BBD-85EF-3201DD6A23DB}"/>
                </a:ext>
              </a:extLst>
            </p:cNvPr>
            <p:cNvSpPr>
              <a:spLocks noChangeShapeType="1"/>
            </p:cNvSpPr>
            <p:nvPr/>
          </p:nvSpPr>
          <p:spPr bwMode="auto">
            <a:xfrm>
              <a:off x="1950737" y="4252282"/>
              <a:ext cx="5397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98" name="Line 37">
              <a:extLst>
                <a:ext uri="{FF2B5EF4-FFF2-40B4-BE49-F238E27FC236}">
                  <a16:creationId xmlns:a16="http://schemas.microsoft.com/office/drawing/2014/main" id="{FEC48D3A-78EB-41FA-B39A-A69221F6D80F}"/>
                </a:ext>
              </a:extLst>
            </p:cNvPr>
            <p:cNvSpPr>
              <a:spLocks noChangeShapeType="1"/>
            </p:cNvSpPr>
            <p:nvPr/>
          </p:nvSpPr>
          <p:spPr bwMode="auto">
            <a:xfrm>
              <a:off x="1950737" y="3926844"/>
              <a:ext cx="5397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99" name="Line 38">
              <a:extLst>
                <a:ext uri="{FF2B5EF4-FFF2-40B4-BE49-F238E27FC236}">
                  <a16:creationId xmlns:a16="http://schemas.microsoft.com/office/drawing/2014/main" id="{428311C2-0D9E-41C5-9064-F1464E05B5C4}"/>
                </a:ext>
              </a:extLst>
            </p:cNvPr>
            <p:cNvSpPr>
              <a:spLocks noChangeShapeType="1"/>
            </p:cNvSpPr>
            <p:nvPr/>
          </p:nvSpPr>
          <p:spPr bwMode="auto">
            <a:xfrm>
              <a:off x="1950737" y="3598232"/>
              <a:ext cx="5397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300" name="Line 39">
              <a:extLst>
                <a:ext uri="{FF2B5EF4-FFF2-40B4-BE49-F238E27FC236}">
                  <a16:creationId xmlns:a16="http://schemas.microsoft.com/office/drawing/2014/main" id="{35D4C1B7-A965-4C0C-99F1-766F2157B96C}"/>
                </a:ext>
              </a:extLst>
            </p:cNvPr>
            <p:cNvSpPr>
              <a:spLocks noChangeShapeType="1"/>
            </p:cNvSpPr>
            <p:nvPr/>
          </p:nvSpPr>
          <p:spPr bwMode="auto">
            <a:xfrm>
              <a:off x="1950737" y="3272794"/>
              <a:ext cx="5397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301" name="Line 40">
              <a:extLst>
                <a:ext uri="{FF2B5EF4-FFF2-40B4-BE49-F238E27FC236}">
                  <a16:creationId xmlns:a16="http://schemas.microsoft.com/office/drawing/2014/main" id="{E28DF5E7-2A20-40EA-B5F0-FACE5A610773}"/>
                </a:ext>
              </a:extLst>
            </p:cNvPr>
            <p:cNvSpPr>
              <a:spLocks noChangeShapeType="1"/>
            </p:cNvSpPr>
            <p:nvPr/>
          </p:nvSpPr>
          <p:spPr bwMode="auto">
            <a:xfrm>
              <a:off x="1950737" y="2936244"/>
              <a:ext cx="5397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302" name="Line 41">
              <a:extLst>
                <a:ext uri="{FF2B5EF4-FFF2-40B4-BE49-F238E27FC236}">
                  <a16:creationId xmlns:a16="http://schemas.microsoft.com/office/drawing/2014/main" id="{0EEBEF39-1B2F-4B11-B3D1-219763B2AC07}"/>
                </a:ext>
              </a:extLst>
            </p:cNvPr>
            <p:cNvSpPr>
              <a:spLocks noChangeShapeType="1"/>
            </p:cNvSpPr>
            <p:nvPr/>
          </p:nvSpPr>
          <p:spPr bwMode="auto">
            <a:xfrm>
              <a:off x="1950737" y="2609219"/>
              <a:ext cx="5397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303" name="Line 42">
              <a:extLst>
                <a:ext uri="{FF2B5EF4-FFF2-40B4-BE49-F238E27FC236}">
                  <a16:creationId xmlns:a16="http://schemas.microsoft.com/office/drawing/2014/main" id="{41C00A95-5C1C-466A-91B0-FCB7552D138B}"/>
                </a:ext>
              </a:extLst>
            </p:cNvPr>
            <p:cNvSpPr>
              <a:spLocks noChangeShapeType="1"/>
            </p:cNvSpPr>
            <p:nvPr/>
          </p:nvSpPr>
          <p:spPr bwMode="auto">
            <a:xfrm>
              <a:off x="1950737" y="2282194"/>
              <a:ext cx="5397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304" name="Line 44">
              <a:extLst>
                <a:ext uri="{FF2B5EF4-FFF2-40B4-BE49-F238E27FC236}">
                  <a16:creationId xmlns:a16="http://schemas.microsoft.com/office/drawing/2014/main" id="{EF8E0E4F-E101-4BEB-A465-A8885769B3CB}"/>
                </a:ext>
              </a:extLst>
            </p:cNvPr>
            <p:cNvSpPr>
              <a:spLocks noChangeShapeType="1"/>
            </p:cNvSpPr>
            <p:nvPr/>
          </p:nvSpPr>
          <p:spPr bwMode="auto">
            <a:xfrm flipV="1">
              <a:off x="2004712"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305" name="Line 45">
              <a:extLst>
                <a:ext uri="{FF2B5EF4-FFF2-40B4-BE49-F238E27FC236}">
                  <a16:creationId xmlns:a16="http://schemas.microsoft.com/office/drawing/2014/main" id="{D30D2BA4-3733-4165-B487-A6CD2EF0FC7F}"/>
                </a:ext>
              </a:extLst>
            </p:cNvPr>
            <p:cNvSpPr>
              <a:spLocks noChangeShapeType="1"/>
            </p:cNvSpPr>
            <p:nvPr/>
          </p:nvSpPr>
          <p:spPr bwMode="auto">
            <a:xfrm flipV="1">
              <a:off x="2384124"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306" name="Line 46">
              <a:extLst>
                <a:ext uri="{FF2B5EF4-FFF2-40B4-BE49-F238E27FC236}">
                  <a16:creationId xmlns:a16="http://schemas.microsoft.com/office/drawing/2014/main" id="{C39F6AB4-E7CE-4340-8EF0-4469D76E56B3}"/>
                </a:ext>
              </a:extLst>
            </p:cNvPr>
            <p:cNvSpPr>
              <a:spLocks noChangeShapeType="1"/>
            </p:cNvSpPr>
            <p:nvPr/>
          </p:nvSpPr>
          <p:spPr bwMode="auto">
            <a:xfrm flipV="1">
              <a:off x="2760362"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307" name="Line 47">
              <a:extLst>
                <a:ext uri="{FF2B5EF4-FFF2-40B4-BE49-F238E27FC236}">
                  <a16:creationId xmlns:a16="http://schemas.microsoft.com/office/drawing/2014/main" id="{9E93220A-27F4-4E53-913C-F377BDC59521}"/>
                </a:ext>
              </a:extLst>
            </p:cNvPr>
            <p:cNvSpPr>
              <a:spLocks noChangeShapeType="1"/>
            </p:cNvSpPr>
            <p:nvPr/>
          </p:nvSpPr>
          <p:spPr bwMode="auto">
            <a:xfrm flipV="1">
              <a:off x="3147712"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308" name="Line 48">
              <a:extLst>
                <a:ext uri="{FF2B5EF4-FFF2-40B4-BE49-F238E27FC236}">
                  <a16:creationId xmlns:a16="http://schemas.microsoft.com/office/drawing/2014/main" id="{F5F406FD-C06B-46F8-91BE-E60AC7C4E3AD}"/>
                </a:ext>
              </a:extLst>
            </p:cNvPr>
            <p:cNvSpPr>
              <a:spLocks noChangeShapeType="1"/>
            </p:cNvSpPr>
            <p:nvPr/>
          </p:nvSpPr>
          <p:spPr bwMode="auto">
            <a:xfrm flipV="1">
              <a:off x="3525537"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309" name="Line 49">
              <a:extLst>
                <a:ext uri="{FF2B5EF4-FFF2-40B4-BE49-F238E27FC236}">
                  <a16:creationId xmlns:a16="http://schemas.microsoft.com/office/drawing/2014/main" id="{D765D569-7F99-4328-96BC-EB2DEF12EB06}"/>
                </a:ext>
              </a:extLst>
            </p:cNvPr>
            <p:cNvSpPr>
              <a:spLocks noChangeShapeType="1"/>
            </p:cNvSpPr>
            <p:nvPr/>
          </p:nvSpPr>
          <p:spPr bwMode="auto">
            <a:xfrm flipV="1">
              <a:off x="3903362"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310" name="Line 50">
              <a:extLst>
                <a:ext uri="{FF2B5EF4-FFF2-40B4-BE49-F238E27FC236}">
                  <a16:creationId xmlns:a16="http://schemas.microsoft.com/office/drawing/2014/main" id="{67545D43-5699-4A9D-A146-F609F324CD74}"/>
                </a:ext>
              </a:extLst>
            </p:cNvPr>
            <p:cNvSpPr>
              <a:spLocks noChangeShapeType="1"/>
            </p:cNvSpPr>
            <p:nvPr/>
          </p:nvSpPr>
          <p:spPr bwMode="auto">
            <a:xfrm flipV="1">
              <a:off x="4281187"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311" name="Line 51">
              <a:extLst>
                <a:ext uri="{FF2B5EF4-FFF2-40B4-BE49-F238E27FC236}">
                  <a16:creationId xmlns:a16="http://schemas.microsoft.com/office/drawing/2014/main" id="{0F1AD5C7-2F9B-4300-8A07-23B2F451C8E7}"/>
                </a:ext>
              </a:extLst>
            </p:cNvPr>
            <p:cNvSpPr>
              <a:spLocks noChangeShapeType="1"/>
            </p:cNvSpPr>
            <p:nvPr/>
          </p:nvSpPr>
          <p:spPr bwMode="auto">
            <a:xfrm flipV="1">
              <a:off x="4657424"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312" name="Line 52">
              <a:extLst>
                <a:ext uri="{FF2B5EF4-FFF2-40B4-BE49-F238E27FC236}">
                  <a16:creationId xmlns:a16="http://schemas.microsoft.com/office/drawing/2014/main" id="{1EE47636-393F-484C-813C-9326EF2BFC51}"/>
                </a:ext>
              </a:extLst>
            </p:cNvPr>
            <p:cNvSpPr>
              <a:spLocks noChangeShapeType="1"/>
            </p:cNvSpPr>
            <p:nvPr/>
          </p:nvSpPr>
          <p:spPr bwMode="auto">
            <a:xfrm flipV="1">
              <a:off x="5044774"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313" name="Line 53">
              <a:extLst>
                <a:ext uri="{FF2B5EF4-FFF2-40B4-BE49-F238E27FC236}">
                  <a16:creationId xmlns:a16="http://schemas.microsoft.com/office/drawing/2014/main" id="{4DE77611-6257-4562-8172-A7BF419B4722}"/>
                </a:ext>
              </a:extLst>
            </p:cNvPr>
            <p:cNvSpPr>
              <a:spLocks noChangeShapeType="1"/>
            </p:cNvSpPr>
            <p:nvPr/>
          </p:nvSpPr>
          <p:spPr bwMode="auto">
            <a:xfrm flipV="1">
              <a:off x="5422599"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314" name="Line 54">
              <a:extLst>
                <a:ext uri="{FF2B5EF4-FFF2-40B4-BE49-F238E27FC236}">
                  <a16:creationId xmlns:a16="http://schemas.microsoft.com/office/drawing/2014/main" id="{4F2E3C28-B059-4625-AB45-A94B894F512F}"/>
                </a:ext>
              </a:extLst>
            </p:cNvPr>
            <p:cNvSpPr>
              <a:spLocks noChangeShapeType="1"/>
            </p:cNvSpPr>
            <p:nvPr/>
          </p:nvSpPr>
          <p:spPr bwMode="auto">
            <a:xfrm flipV="1">
              <a:off x="5800424"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315" name="Line 55">
              <a:extLst>
                <a:ext uri="{FF2B5EF4-FFF2-40B4-BE49-F238E27FC236}">
                  <a16:creationId xmlns:a16="http://schemas.microsoft.com/office/drawing/2014/main" id="{5758B137-45BA-46D9-A1C3-F47787341A72}"/>
                </a:ext>
              </a:extLst>
            </p:cNvPr>
            <p:cNvSpPr>
              <a:spLocks noChangeShapeType="1"/>
            </p:cNvSpPr>
            <p:nvPr/>
          </p:nvSpPr>
          <p:spPr bwMode="auto">
            <a:xfrm flipV="1">
              <a:off x="6178249"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316" name="Line 56">
              <a:extLst>
                <a:ext uri="{FF2B5EF4-FFF2-40B4-BE49-F238E27FC236}">
                  <a16:creationId xmlns:a16="http://schemas.microsoft.com/office/drawing/2014/main" id="{48417190-BC18-47BF-818C-3C68F45EB50B}"/>
                </a:ext>
              </a:extLst>
            </p:cNvPr>
            <p:cNvSpPr>
              <a:spLocks noChangeShapeType="1"/>
            </p:cNvSpPr>
            <p:nvPr/>
          </p:nvSpPr>
          <p:spPr bwMode="auto">
            <a:xfrm flipV="1">
              <a:off x="6556074"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317" name="Line 57">
              <a:extLst>
                <a:ext uri="{FF2B5EF4-FFF2-40B4-BE49-F238E27FC236}">
                  <a16:creationId xmlns:a16="http://schemas.microsoft.com/office/drawing/2014/main" id="{ADB3DF31-DA85-42F6-ADBC-F484BC728067}"/>
                </a:ext>
              </a:extLst>
            </p:cNvPr>
            <p:cNvSpPr>
              <a:spLocks noChangeShapeType="1"/>
            </p:cNvSpPr>
            <p:nvPr/>
          </p:nvSpPr>
          <p:spPr bwMode="auto">
            <a:xfrm flipV="1">
              <a:off x="6932312"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318" name="Line 58">
              <a:extLst>
                <a:ext uri="{FF2B5EF4-FFF2-40B4-BE49-F238E27FC236}">
                  <a16:creationId xmlns:a16="http://schemas.microsoft.com/office/drawing/2014/main" id="{23A0AB03-28F5-4430-AB72-CC12BB04D943}"/>
                </a:ext>
              </a:extLst>
            </p:cNvPr>
            <p:cNvSpPr>
              <a:spLocks noChangeShapeType="1"/>
            </p:cNvSpPr>
            <p:nvPr/>
          </p:nvSpPr>
          <p:spPr bwMode="auto">
            <a:xfrm flipV="1">
              <a:off x="7319662"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319" name="Line 59">
              <a:extLst>
                <a:ext uri="{FF2B5EF4-FFF2-40B4-BE49-F238E27FC236}">
                  <a16:creationId xmlns:a16="http://schemas.microsoft.com/office/drawing/2014/main" id="{DB6E962C-BCA5-426D-B38B-A533817AC85F}"/>
                </a:ext>
              </a:extLst>
            </p:cNvPr>
            <p:cNvSpPr>
              <a:spLocks noChangeShapeType="1"/>
            </p:cNvSpPr>
            <p:nvPr/>
          </p:nvSpPr>
          <p:spPr bwMode="auto">
            <a:xfrm flipV="1">
              <a:off x="7697487"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320" name="Line 60">
              <a:extLst>
                <a:ext uri="{FF2B5EF4-FFF2-40B4-BE49-F238E27FC236}">
                  <a16:creationId xmlns:a16="http://schemas.microsoft.com/office/drawing/2014/main" id="{9F60B7AD-7D0C-44AB-A839-D34CFFC216F1}"/>
                </a:ext>
              </a:extLst>
            </p:cNvPr>
            <p:cNvSpPr>
              <a:spLocks noChangeShapeType="1"/>
            </p:cNvSpPr>
            <p:nvPr/>
          </p:nvSpPr>
          <p:spPr bwMode="auto">
            <a:xfrm flipV="1">
              <a:off x="8075312"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321" name="Line 61">
              <a:extLst>
                <a:ext uri="{FF2B5EF4-FFF2-40B4-BE49-F238E27FC236}">
                  <a16:creationId xmlns:a16="http://schemas.microsoft.com/office/drawing/2014/main" id="{AD7027B0-B217-4D26-8078-E0D4EB20753F}"/>
                </a:ext>
              </a:extLst>
            </p:cNvPr>
            <p:cNvSpPr>
              <a:spLocks noChangeShapeType="1"/>
            </p:cNvSpPr>
            <p:nvPr/>
          </p:nvSpPr>
          <p:spPr bwMode="auto">
            <a:xfrm>
              <a:off x="8075312" y="2282193"/>
              <a:ext cx="0" cy="4134581"/>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322" name="Line 62">
              <a:extLst>
                <a:ext uri="{FF2B5EF4-FFF2-40B4-BE49-F238E27FC236}">
                  <a16:creationId xmlns:a16="http://schemas.microsoft.com/office/drawing/2014/main" id="{68CE02AA-BC14-434D-9F06-58147AE8BC3A}"/>
                </a:ext>
              </a:extLst>
            </p:cNvPr>
            <p:cNvSpPr>
              <a:spLocks noChangeShapeType="1"/>
            </p:cNvSpPr>
            <p:nvPr/>
          </p:nvSpPr>
          <p:spPr bwMode="auto">
            <a:xfrm>
              <a:off x="8019749" y="5569907"/>
              <a:ext cx="11112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323" name="Line 63">
              <a:extLst>
                <a:ext uri="{FF2B5EF4-FFF2-40B4-BE49-F238E27FC236}">
                  <a16:creationId xmlns:a16="http://schemas.microsoft.com/office/drawing/2014/main" id="{3EF64E76-AF1D-418D-8000-A5F689CDEC89}"/>
                </a:ext>
              </a:extLst>
            </p:cNvPr>
            <p:cNvSpPr>
              <a:spLocks noChangeShapeType="1"/>
            </p:cNvSpPr>
            <p:nvPr/>
          </p:nvSpPr>
          <p:spPr bwMode="auto">
            <a:xfrm>
              <a:off x="8019749" y="4915857"/>
              <a:ext cx="11112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324" name="Line 64">
              <a:extLst>
                <a:ext uri="{FF2B5EF4-FFF2-40B4-BE49-F238E27FC236}">
                  <a16:creationId xmlns:a16="http://schemas.microsoft.com/office/drawing/2014/main" id="{813B9058-3578-48D0-B8D8-18C3DADE7D0C}"/>
                </a:ext>
              </a:extLst>
            </p:cNvPr>
            <p:cNvSpPr>
              <a:spLocks noChangeShapeType="1"/>
            </p:cNvSpPr>
            <p:nvPr/>
          </p:nvSpPr>
          <p:spPr bwMode="auto">
            <a:xfrm>
              <a:off x="8019749" y="4252282"/>
              <a:ext cx="11112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325" name="Line 65">
              <a:extLst>
                <a:ext uri="{FF2B5EF4-FFF2-40B4-BE49-F238E27FC236}">
                  <a16:creationId xmlns:a16="http://schemas.microsoft.com/office/drawing/2014/main" id="{BCCE1158-011C-40B0-94AE-CFDF46A7F553}"/>
                </a:ext>
              </a:extLst>
            </p:cNvPr>
            <p:cNvSpPr>
              <a:spLocks noChangeShapeType="1"/>
            </p:cNvSpPr>
            <p:nvPr/>
          </p:nvSpPr>
          <p:spPr bwMode="auto">
            <a:xfrm>
              <a:off x="8019749" y="3598232"/>
              <a:ext cx="11112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326" name="Line 66">
              <a:extLst>
                <a:ext uri="{FF2B5EF4-FFF2-40B4-BE49-F238E27FC236}">
                  <a16:creationId xmlns:a16="http://schemas.microsoft.com/office/drawing/2014/main" id="{88056EE9-4EF2-4B22-89B6-6DFB6769C437}"/>
                </a:ext>
              </a:extLst>
            </p:cNvPr>
            <p:cNvSpPr>
              <a:spLocks noChangeShapeType="1"/>
            </p:cNvSpPr>
            <p:nvPr/>
          </p:nvSpPr>
          <p:spPr bwMode="auto">
            <a:xfrm>
              <a:off x="8019749" y="2936244"/>
              <a:ext cx="11112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327" name="Line 67">
              <a:extLst>
                <a:ext uri="{FF2B5EF4-FFF2-40B4-BE49-F238E27FC236}">
                  <a16:creationId xmlns:a16="http://schemas.microsoft.com/office/drawing/2014/main" id="{007B5BCC-699B-4E1F-B306-A1AC912DB00D}"/>
                </a:ext>
              </a:extLst>
            </p:cNvPr>
            <p:cNvSpPr>
              <a:spLocks noChangeShapeType="1"/>
            </p:cNvSpPr>
            <p:nvPr/>
          </p:nvSpPr>
          <p:spPr bwMode="auto">
            <a:xfrm>
              <a:off x="8019749" y="2282194"/>
              <a:ext cx="11112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328" name="Rectangle 70">
              <a:extLst>
                <a:ext uri="{FF2B5EF4-FFF2-40B4-BE49-F238E27FC236}">
                  <a16:creationId xmlns:a16="http://schemas.microsoft.com/office/drawing/2014/main" id="{F0AE3D4B-DBD5-4332-A727-93E2A0C980E5}"/>
                </a:ext>
              </a:extLst>
            </p:cNvPr>
            <p:cNvSpPr>
              <a:spLocks noChangeArrowheads="1"/>
            </p:cNvSpPr>
            <p:nvPr/>
          </p:nvSpPr>
          <p:spPr bwMode="auto">
            <a:xfrm>
              <a:off x="1559021" y="5385286"/>
              <a:ext cx="416399" cy="34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spcBef>
                  <a:spcPct val="20000"/>
                </a:spcBef>
                <a:buClr>
                  <a:srgbClr val="800000"/>
                </a:buClr>
                <a:buChar char="•"/>
                <a:defRPr sz="2800">
                  <a:solidFill>
                    <a:schemeClr val="tx1"/>
                  </a:solidFill>
                  <a:latin typeface="Arial" panose="020B0604020202020204" pitchFamily="34" charset="0"/>
                  <a:ea typeface="Geneva" charset="0"/>
                  <a:cs typeface="Arial" panose="020B0604020202020204" pitchFamily="34" charset="0"/>
                </a:defRPr>
              </a:lvl1pPr>
              <a:lvl2pPr marL="742950" indent="-285750">
                <a:spcBef>
                  <a:spcPct val="20000"/>
                </a:spcBef>
                <a:buClr>
                  <a:srgbClr val="800000"/>
                </a:buClr>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lang="en-US" sz="1125" b="0" kern="0" dirty="0">
                  <a:solidFill>
                    <a:srgbClr val="000000"/>
                  </a:solidFill>
                  <a:ea typeface="MS PGothic" panose="020B0600070205080204" pitchFamily="34" charset="-128"/>
                </a:rPr>
                <a:t>6</a:t>
              </a:r>
              <a:r>
                <a:rPr kumimoji="0" lang="en-US" sz="1125" b="0" i="0" u="none" strike="noStrike" kern="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0</a:t>
              </a:r>
            </a:p>
          </p:txBody>
        </p:sp>
        <p:sp>
          <p:nvSpPr>
            <p:cNvPr id="329" name="Rectangle 71">
              <a:extLst>
                <a:ext uri="{FF2B5EF4-FFF2-40B4-BE49-F238E27FC236}">
                  <a16:creationId xmlns:a16="http://schemas.microsoft.com/office/drawing/2014/main" id="{EA2ACD16-60D2-4F49-9AC7-6D1EB17EED93}"/>
                </a:ext>
              </a:extLst>
            </p:cNvPr>
            <p:cNvSpPr>
              <a:spLocks noChangeArrowheads="1"/>
            </p:cNvSpPr>
            <p:nvPr/>
          </p:nvSpPr>
          <p:spPr bwMode="auto">
            <a:xfrm>
              <a:off x="1559021" y="5004711"/>
              <a:ext cx="416399" cy="34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spcBef>
                  <a:spcPct val="20000"/>
                </a:spcBef>
                <a:buClr>
                  <a:srgbClr val="800000"/>
                </a:buClr>
                <a:buChar char="•"/>
                <a:defRPr sz="2800">
                  <a:solidFill>
                    <a:schemeClr val="tx1"/>
                  </a:solidFill>
                  <a:latin typeface="Arial" panose="020B0604020202020204" pitchFamily="34" charset="0"/>
                  <a:ea typeface="Geneva" charset="0"/>
                  <a:cs typeface="Arial" panose="020B0604020202020204" pitchFamily="34" charset="0"/>
                </a:defRPr>
              </a:lvl1pPr>
              <a:lvl2pPr marL="742950" indent="-285750">
                <a:spcBef>
                  <a:spcPct val="20000"/>
                </a:spcBef>
                <a:buClr>
                  <a:srgbClr val="800000"/>
                </a:buClr>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1125" b="0" i="0" u="none" strike="noStrike" kern="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65</a:t>
              </a:r>
            </a:p>
          </p:txBody>
        </p:sp>
        <p:sp>
          <p:nvSpPr>
            <p:cNvPr id="330" name="Rectangle 72">
              <a:extLst>
                <a:ext uri="{FF2B5EF4-FFF2-40B4-BE49-F238E27FC236}">
                  <a16:creationId xmlns:a16="http://schemas.microsoft.com/office/drawing/2014/main" id="{232BAD86-193D-4BE3-89A2-8A741ECD13F8}"/>
                </a:ext>
              </a:extLst>
            </p:cNvPr>
            <p:cNvSpPr>
              <a:spLocks noChangeArrowheads="1"/>
            </p:cNvSpPr>
            <p:nvPr/>
          </p:nvSpPr>
          <p:spPr bwMode="auto">
            <a:xfrm>
              <a:off x="1559021" y="4643600"/>
              <a:ext cx="416399" cy="34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spcBef>
                  <a:spcPct val="20000"/>
                </a:spcBef>
                <a:buClr>
                  <a:srgbClr val="800000"/>
                </a:buClr>
                <a:buChar char="•"/>
                <a:defRPr sz="2800">
                  <a:solidFill>
                    <a:schemeClr val="tx1"/>
                  </a:solidFill>
                  <a:latin typeface="Arial" panose="020B0604020202020204" pitchFamily="34" charset="0"/>
                  <a:ea typeface="Geneva" charset="0"/>
                  <a:cs typeface="Arial" panose="020B0604020202020204" pitchFamily="34" charset="0"/>
                </a:defRPr>
              </a:lvl1pPr>
              <a:lvl2pPr marL="742950" indent="-285750">
                <a:spcBef>
                  <a:spcPct val="20000"/>
                </a:spcBef>
                <a:buClr>
                  <a:srgbClr val="800000"/>
                </a:buClr>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lang="en-US" sz="1125" b="0" kern="0" dirty="0">
                  <a:solidFill>
                    <a:srgbClr val="000000"/>
                  </a:solidFill>
                  <a:ea typeface="MS PGothic" panose="020B0600070205080204" pitchFamily="34" charset="-128"/>
                </a:rPr>
                <a:t>7</a:t>
              </a:r>
              <a:r>
                <a:rPr kumimoji="0" lang="en-US" sz="1125" b="0" i="0" u="none" strike="noStrike" kern="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0</a:t>
              </a:r>
            </a:p>
          </p:txBody>
        </p:sp>
        <p:sp>
          <p:nvSpPr>
            <p:cNvPr id="331" name="Rectangle 73">
              <a:extLst>
                <a:ext uri="{FF2B5EF4-FFF2-40B4-BE49-F238E27FC236}">
                  <a16:creationId xmlns:a16="http://schemas.microsoft.com/office/drawing/2014/main" id="{50F18ABA-517A-4ABA-A9C8-9CAF6E01F46A}"/>
                </a:ext>
              </a:extLst>
            </p:cNvPr>
            <p:cNvSpPr>
              <a:spLocks noChangeArrowheads="1"/>
            </p:cNvSpPr>
            <p:nvPr/>
          </p:nvSpPr>
          <p:spPr bwMode="auto">
            <a:xfrm>
              <a:off x="1550055" y="4238741"/>
              <a:ext cx="416399" cy="34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spcBef>
                  <a:spcPct val="20000"/>
                </a:spcBef>
                <a:buClr>
                  <a:srgbClr val="800000"/>
                </a:buClr>
                <a:buChar char="•"/>
                <a:defRPr sz="2800">
                  <a:solidFill>
                    <a:schemeClr val="tx1"/>
                  </a:solidFill>
                  <a:latin typeface="Arial" panose="020B0604020202020204" pitchFamily="34" charset="0"/>
                  <a:ea typeface="Geneva" charset="0"/>
                  <a:cs typeface="Arial" panose="020B0604020202020204" pitchFamily="34" charset="0"/>
                </a:defRPr>
              </a:lvl1pPr>
              <a:lvl2pPr marL="742950" indent="-285750">
                <a:spcBef>
                  <a:spcPct val="20000"/>
                </a:spcBef>
                <a:buClr>
                  <a:srgbClr val="800000"/>
                </a:buClr>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1125" b="0" i="0" u="none" strike="noStrike" kern="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75</a:t>
              </a:r>
            </a:p>
          </p:txBody>
        </p:sp>
        <p:sp>
          <p:nvSpPr>
            <p:cNvPr id="332" name="Rectangle 75">
              <a:extLst>
                <a:ext uri="{FF2B5EF4-FFF2-40B4-BE49-F238E27FC236}">
                  <a16:creationId xmlns:a16="http://schemas.microsoft.com/office/drawing/2014/main" id="{9A42C156-F7D2-48FA-92E4-BD42A655DA49}"/>
                </a:ext>
              </a:extLst>
            </p:cNvPr>
            <p:cNvSpPr>
              <a:spLocks noChangeArrowheads="1"/>
            </p:cNvSpPr>
            <p:nvPr/>
          </p:nvSpPr>
          <p:spPr bwMode="auto">
            <a:xfrm>
              <a:off x="1548118" y="3831943"/>
              <a:ext cx="416399" cy="34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spcBef>
                  <a:spcPct val="20000"/>
                </a:spcBef>
                <a:buClr>
                  <a:srgbClr val="800000"/>
                </a:buClr>
                <a:buChar char="•"/>
                <a:defRPr sz="2800">
                  <a:solidFill>
                    <a:schemeClr val="tx1"/>
                  </a:solidFill>
                  <a:latin typeface="Arial" panose="020B0604020202020204" pitchFamily="34" charset="0"/>
                  <a:ea typeface="Geneva" charset="0"/>
                  <a:cs typeface="Arial" panose="020B0604020202020204" pitchFamily="34" charset="0"/>
                </a:defRPr>
              </a:lvl1pPr>
              <a:lvl2pPr marL="742950" indent="-285750">
                <a:spcBef>
                  <a:spcPct val="20000"/>
                </a:spcBef>
                <a:buClr>
                  <a:srgbClr val="800000"/>
                </a:buClr>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lang="en-US" sz="1125" b="0" kern="0" dirty="0">
                  <a:solidFill>
                    <a:srgbClr val="000000"/>
                  </a:solidFill>
                  <a:ea typeface="MS PGothic" panose="020B0600070205080204" pitchFamily="34" charset="-128"/>
                </a:rPr>
                <a:t>8</a:t>
              </a:r>
              <a:r>
                <a:rPr kumimoji="0" lang="en-US" sz="1125" b="0" i="0" u="none" strike="noStrike" kern="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0</a:t>
              </a:r>
            </a:p>
          </p:txBody>
        </p:sp>
        <p:sp>
          <p:nvSpPr>
            <p:cNvPr id="333" name="Rectangle 76">
              <a:extLst>
                <a:ext uri="{FF2B5EF4-FFF2-40B4-BE49-F238E27FC236}">
                  <a16:creationId xmlns:a16="http://schemas.microsoft.com/office/drawing/2014/main" id="{9318B80C-6621-4ADA-8B08-459528D9233C}"/>
                </a:ext>
              </a:extLst>
            </p:cNvPr>
            <p:cNvSpPr>
              <a:spLocks noChangeArrowheads="1"/>
            </p:cNvSpPr>
            <p:nvPr/>
          </p:nvSpPr>
          <p:spPr bwMode="auto">
            <a:xfrm>
              <a:off x="1530396" y="3423382"/>
              <a:ext cx="416399" cy="34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spcBef>
                  <a:spcPct val="20000"/>
                </a:spcBef>
                <a:buClr>
                  <a:srgbClr val="800000"/>
                </a:buClr>
                <a:buChar char="•"/>
                <a:defRPr sz="2800">
                  <a:solidFill>
                    <a:schemeClr val="tx1"/>
                  </a:solidFill>
                  <a:latin typeface="Arial" panose="020B0604020202020204" pitchFamily="34" charset="0"/>
                  <a:ea typeface="Geneva" charset="0"/>
                  <a:cs typeface="Arial" panose="020B0604020202020204" pitchFamily="34" charset="0"/>
                </a:defRPr>
              </a:lvl1pPr>
              <a:lvl2pPr marL="742950" indent="-285750">
                <a:spcBef>
                  <a:spcPct val="20000"/>
                </a:spcBef>
                <a:buClr>
                  <a:srgbClr val="800000"/>
                </a:buClr>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lang="en-US" sz="1125" b="0" kern="0" dirty="0">
                  <a:solidFill>
                    <a:srgbClr val="000000"/>
                  </a:solidFill>
                  <a:ea typeface="MS PGothic" panose="020B0600070205080204" pitchFamily="34" charset="-128"/>
                </a:rPr>
                <a:t>85</a:t>
              </a:r>
              <a:endParaRPr kumimoji="0" lang="en-US" sz="1125" b="0" i="0" u="none" strike="noStrike" kern="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34" name="Rectangle 77">
              <a:extLst>
                <a:ext uri="{FF2B5EF4-FFF2-40B4-BE49-F238E27FC236}">
                  <a16:creationId xmlns:a16="http://schemas.microsoft.com/office/drawing/2014/main" id="{0CBE77A3-C9E9-4751-9F60-A6243525083D}"/>
                </a:ext>
              </a:extLst>
            </p:cNvPr>
            <p:cNvSpPr>
              <a:spLocks noChangeArrowheads="1"/>
            </p:cNvSpPr>
            <p:nvPr/>
          </p:nvSpPr>
          <p:spPr bwMode="auto">
            <a:xfrm>
              <a:off x="1526350" y="3032767"/>
              <a:ext cx="416399" cy="34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spcBef>
                  <a:spcPct val="20000"/>
                </a:spcBef>
                <a:buClr>
                  <a:srgbClr val="800000"/>
                </a:buClr>
                <a:buChar char="•"/>
                <a:defRPr sz="2800">
                  <a:solidFill>
                    <a:schemeClr val="tx1"/>
                  </a:solidFill>
                  <a:latin typeface="Arial" panose="020B0604020202020204" pitchFamily="34" charset="0"/>
                  <a:ea typeface="Geneva" charset="0"/>
                  <a:cs typeface="Arial" panose="020B0604020202020204" pitchFamily="34" charset="0"/>
                </a:defRPr>
              </a:lvl1pPr>
              <a:lvl2pPr marL="742950" indent="-285750">
                <a:spcBef>
                  <a:spcPct val="20000"/>
                </a:spcBef>
                <a:buClr>
                  <a:srgbClr val="800000"/>
                </a:buClr>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lang="en-US" sz="1125" b="0" kern="0" noProof="0" dirty="0">
                  <a:solidFill>
                    <a:srgbClr val="000000"/>
                  </a:solidFill>
                  <a:ea typeface="MS PGothic" panose="020B0600070205080204" pitchFamily="34" charset="-128"/>
                </a:rPr>
                <a:t>9</a:t>
              </a:r>
              <a:r>
                <a:rPr kumimoji="0" lang="en-US" sz="1125" b="0" i="0" u="none" strike="noStrike" kern="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0</a:t>
              </a:r>
            </a:p>
          </p:txBody>
        </p:sp>
        <p:sp>
          <p:nvSpPr>
            <p:cNvPr id="335" name="Rectangle 78">
              <a:extLst>
                <a:ext uri="{FF2B5EF4-FFF2-40B4-BE49-F238E27FC236}">
                  <a16:creationId xmlns:a16="http://schemas.microsoft.com/office/drawing/2014/main" id="{D7E925B4-51A1-4515-B344-C95B2D1EE40B}"/>
                </a:ext>
              </a:extLst>
            </p:cNvPr>
            <p:cNvSpPr>
              <a:spLocks noChangeArrowheads="1"/>
            </p:cNvSpPr>
            <p:nvPr/>
          </p:nvSpPr>
          <p:spPr bwMode="auto">
            <a:xfrm>
              <a:off x="1436988" y="2648907"/>
              <a:ext cx="527736" cy="34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spcBef>
                  <a:spcPct val="20000"/>
                </a:spcBef>
                <a:buClr>
                  <a:srgbClr val="800000"/>
                </a:buClr>
                <a:buChar char="•"/>
                <a:defRPr sz="2800">
                  <a:solidFill>
                    <a:schemeClr val="tx1"/>
                  </a:solidFill>
                  <a:latin typeface="Arial" panose="020B0604020202020204" pitchFamily="34" charset="0"/>
                  <a:ea typeface="Geneva" charset="0"/>
                  <a:cs typeface="Arial" panose="020B0604020202020204" pitchFamily="34" charset="0"/>
                </a:defRPr>
              </a:lvl1pPr>
              <a:lvl2pPr marL="742950" indent="-285750">
                <a:spcBef>
                  <a:spcPct val="20000"/>
                </a:spcBef>
                <a:buClr>
                  <a:srgbClr val="800000"/>
                </a:buClr>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1125" b="0" i="0" u="none" strike="noStrike" kern="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95</a:t>
              </a:r>
            </a:p>
          </p:txBody>
        </p:sp>
        <p:sp>
          <p:nvSpPr>
            <p:cNvPr id="336" name="Rectangle 79">
              <a:extLst>
                <a:ext uri="{FF2B5EF4-FFF2-40B4-BE49-F238E27FC236}">
                  <a16:creationId xmlns:a16="http://schemas.microsoft.com/office/drawing/2014/main" id="{16E1D7C6-2C97-480B-B335-9F451D142B5A}"/>
                </a:ext>
              </a:extLst>
            </p:cNvPr>
            <p:cNvSpPr>
              <a:spLocks noChangeArrowheads="1"/>
            </p:cNvSpPr>
            <p:nvPr/>
          </p:nvSpPr>
          <p:spPr bwMode="auto">
            <a:xfrm>
              <a:off x="1461110" y="2302873"/>
              <a:ext cx="527736" cy="34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spcBef>
                  <a:spcPct val="20000"/>
                </a:spcBef>
                <a:buClr>
                  <a:srgbClr val="800000"/>
                </a:buClr>
                <a:buChar char="•"/>
                <a:defRPr sz="2800">
                  <a:solidFill>
                    <a:schemeClr val="tx1"/>
                  </a:solidFill>
                  <a:latin typeface="Arial" panose="020B0604020202020204" pitchFamily="34" charset="0"/>
                  <a:ea typeface="Geneva" charset="0"/>
                  <a:cs typeface="Arial" panose="020B0604020202020204" pitchFamily="34" charset="0"/>
                </a:defRPr>
              </a:lvl1pPr>
              <a:lvl2pPr marL="742950" indent="-285750">
                <a:spcBef>
                  <a:spcPct val="20000"/>
                </a:spcBef>
                <a:buClr>
                  <a:srgbClr val="800000"/>
                </a:buClr>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1125" b="0" i="0" u="none" strike="noStrike" kern="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100</a:t>
              </a:r>
            </a:p>
          </p:txBody>
        </p:sp>
        <p:sp>
          <p:nvSpPr>
            <p:cNvPr id="337" name="Rectangle 81">
              <a:extLst>
                <a:ext uri="{FF2B5EF4-FFF2-40B4-BE49-F238E27FC236}">
                  <a16:creationId xmlns:a16="http://schemas.microsoft.com/office/drawing/2014/main" id="{42506A45-9BDC-4D02-8D2A-AEACA719B263}"/>
                </a:ext>
              </a:extLst>
            </p:cNvPr>
            <p:cNvSpPr>
              <a:spLocks noChangeArrowheads="1"/>
            </p:cNvSpPr>
            <p:nvPr/>
          </p:nvSpPr>
          <p:spPr bwMode="auto">
            <a:xfrm>
              <a:off x="1855487" y="6421279"/>
              <a:ext cx="305062" cy="34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25" b="0" i="0" u="none" strike="noStrike" kern="0" cap="none" spc="0" normalizeH="0" baseline="0" noProof="0" dirty="0">
                  <a:ln>
                    <a:noFill/>
                  </a:ln>
                  <a:solidFill>
                    <a:srgbClr val="000000"/>
                  </a:solidFill>
                  <a:effectLst/>
                  <a:uLnTx/>
                  <a:uFillTx/>
                  <a:ea typeface="MS PGothic" panose="020B0600070205080204" pitchFamily="34" charset="-128"/>
                </a:rPr>
                <a:t>1</a:t>
              </a:r>
            </a:p>
          </p:txBody>
        </p:sp>
        <p:sp>
          <p:nvSpPr>
            <p:cNvPr id="338" name="Rectangle 83">
              <a:extLst>
                <a:ext uri="{FF2B5EF4-FFF2-40B4-BE49-F238E27FC236}">
                  <a16:creationId xmlns:a16="http://schemas.microsoft.com/office/drawing/2014/main" id="{61BD7DDE-2C2D-41ED-A933-B942B5FAB6D2}"/>
                </a:ext>
              </a:extLst>
            </p:cNvPr>
            <p:cNvSpPr>
              <a:spLocks noChangeArrowheads="1"/>
            </p:cNvSpPr>
            <p:nvPr/>
          </p:nvSpPr>
          <p:spPr bwMode="auto">
            <a:xfrm>
              <a:off x="2527000" y="6421279"/>
              <a:ext cx="527736" cy="34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125" b="0" kern="0" dirty="0">
                  <a:solidFill>
                    <a:srgbClr val="000000"/>
                  </a:solidFill>
                  <a:ea typeface="MS PGothic" panose="020B0600070205080204" pitchFamily="34" charset="-128"/>
                </a:rPr>
                <a:t>2</a:t>
              </a:r>
              <a:r>
                <a:rPr kumimoji="0" lang="en-US" sz="1125" b="0" i="0" u="none" strike="noStrike" kern="0" cap="none" spc="0" normalizeH="0" baseline="0" noProof="0" dirty="0">
                  <a:ln>
                    <a:noFill/>
                  </a:ln>
                  <a:solidFill>
                    <a:srgbClr val="000000"/>
                  </a:solidFill>
                  <a:effectLst/>
                  <a:uLnTx/>
                  <a:uFillTx/>
                  <a:ea typeface="MS PGothic" panose="020B0600070205080204" pitchFamily="34" charset="-128"/>
                </a:rPr>
                <a:t>00</a:t>
              </a:r>
            </a:p>
          </p:txBody>
        </p:sp>
        <p:sp>
          <p:nvSpPr>
            <p:cNvPr id="339" name="Rectangle 85">
              <a:extLst>
                <a:ext uri="{FF2B5EF4-FFF2-40B4-BE49-F238E27FC236}">
                  <a16:creationId xmlns:a16="http://schemas.microsoft.com/office/drawing/2014/main" id="{1C3540E9-0543-490D-A407-31274A549F40}"/>
                </a:ext>
              </a:extLst>
            </p:cNvPr>
            <p:cNvSpPr>
              <a:spLocks noChangeArrowheads="1"/>
            </p:cNvSpPr>
            <p:nvPr/>
          </p:nvSpPr>
          <p:spPr bwMode="auto">
            <a:xfrm>
              <a:off x="3292174" y="6421279"/>
              <a:ext cx="527736" cy="34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25" b="0" i="0" u="none" strike="noStrike" kern="0" cap="none" spc="0" normalizeH="0" baseline="0" noProof="0" dirty="0">
                  <a:ln>
                    <a:noFill/>
                  </a:ln>
                  <a:solidFill>
                    <a:srgbClr val="000000"/>
                  </a:solidFill>
                  <a:effectLst/>
                  <a:uLnTx/>
                  <a:uFillTx/>
                  <a:ea typeface="MS PGothic" panose="020B0600070205080204" pitchFamily="34" charset="-128"/>
                </a:rPr>
                <a:t>400</a:t>
              </a:r>
            </a:p>
          </p:txBody>
        </p:sp>
        <p:sp>
          <p:nvSpPr>
            <p:cNvPr id="340" name="Rectangle 87">
              <a:extLst>
                <a:ext uri="{FF2B5EF4-FFF2-40B4-BE49-F238E27FC236}">
                  <a16:creationId xmlns:a16="http://schemas.microsoft.com/office/drawing/2014/main" id="{BD739724-9314-41B8-BD50-F0340A3C9650}"/>
                </a:ext>
              </a:extLst>
            </p:cNvPr>
            <p:cNvSpPr>
              <a:spLocks noChangeArrowheads="1"/>
            </p:cNvSpPr>
            <p:nvPr/>
          </p:nvSpPr>
          <p:spPr bwMode="auto">
            <a:xfrm>
              <a:off x="4047824" y="6421279"/>
              <a:ext cx="527736" cy="34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125" b="0" kern="0" dirty="0">
                  <a:solidFill>
                    <a:srgbClr val="000000"/>
                  </a:solidFill>
                  <a:ea typeface="MS PGothic" panose="020B0600070205080204" pitchFamily="34" charset="-128"/>
                </a:rPr>
                <a:t>6</a:t>
              </a:r>
              <a:r>
                <a:rPr kumimoji="0" lang="en-US" sz="1125" b="0" i="0" u="none" strike="noStrike" kern="0" cap="none" spc="0" normalizeH="0" baseline="0" noProof="0" dirty="0">
                  <a:ln>
                    <a:noFill/>
                  </a:ln>
                  <a:solidFill>
                    <a:srgbClr val="000000"/>
                  </a:solidFill>
                  <a:effectLst/>
                  <a:uLnTx/>
                  <a:uFillTx/>
                  <a:ea typeface="MS PGothic" panose="020B0600070205080204" pitchFamily="34" charset="-128"/>
                </a:rPr>
                <a:t>00</a:t>
              </a:r>
            </a:p>
          </p:txBody>
        </p:sp>
        <p:sp>
          <p:nvSpPr>
            <p:cNvPr id="341" name="Rectangle 89">
              <a:extLst>
                <a:ext uri="{FF2B5EF4-FFF2-40B4-BE49-F238E27FC236}">
                  <a16:creationId xmlns:a16="http://schemas.microsoft.com/office/drawing/2014/main" id="{DEC71A87-484E-416B-A96C-CCF46A528FF2}"/>
                </a:ext>
              </a:extLst>
            </p:cNvPr>
            <p:cNvSpPr>
              <a:spLocks noChangeArrowheads="1"/>
            </p:cNvSpPr>
            <p:nvPr/>
          </p:nvSpPr>
          <p:spPr bwMode="auto">
            <a:xfrm>
              <a:off x="4811413" y="6421279"/>
              <a:ext cx="527736" cy="34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125" b="0" kern="0" dirty="0">
                  <a:solidFill>
                    <a:srgbClr val="000000"/>
                  </a:solidFill>
                  <a:ea typeface="MS PGothic" panose="020B0600070205080204" pitchFamily="34" charset="-128"/>
                </a:rPr>
                <a:t>8</a:t>
              </a:r>
              <a:r>
                <a:rPr kumimoji="0" lang="en-US" sz="1125" b="0" i="0" u="none" strike="noStrike" kern="0" cap="none" spc="0" normalizeH="0" baseline="0" noProof="0" dirty="0">
                  <a:ln>
                    <a:noFill/>
                  </a:ln>
                  <a:solidFill>
                    <a:srgbClr val="000000"/>
                  </a:solidFill>
                  <a:effectLst/>
                  <a:uLnTx/>
                  <a:uFillTx/>
                  <a:ea typeface="MS PGothic" panose="020B0600070205080204" pitchFamily="34" charset="-128"/>
                </a:rPr>
                <a:t>00</a:t>
              </a:r>
            </a:p>
          </p:txBody>
        </p:sp>
        <p:sp>
          <p:nvSpPr>
            <p:cNvPr id="342" name="Rectangle 91">
              <a:extLst>
                <a:ext uri="{FF2B5EF4-FFF2-40B4-BE49-F238E27FC236}">
                  <a16:creationId xmlns:a16="http://schemas.microsoft.com/office/drawing/2014/main" id="{A92C7CFE-3126-439B-A102-C8DFD8409823}"/>
                </a:ext>
              </a:extLst>
            </p:cNvPr>
            <p:cNvSpPr>
              <a:spLocks noChangeArrowheads="1"/>
            </p:cNvSpPr>
            <p:nvPr/>
          </p:nvSpPr>
          <p:spPr bwMode="auto">
            <a:xfrm>
              <a:off x="5567061" y="6421279"/>
              <a:ext cx="639072" cy="34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125" b="0" kern="0" dirty="0">
                  <a:solidFill>
                    <a:srgbClr val="000000"/>
                  </a:solidFill>
                  <a:ea typeface="MS PGothic" panose="020B0600070205080204" pitchFamily="34" charset="-128"/>
                </a:rPr>
                <a:t>10</a:t>
              </a:r>
              <a:r>
                <a:rPr kumimoji="0" lang="en-US" sz="1125" b="0" i="0" u="none" strike="noStrike" kern="0" cap="none" spc="0" normalizeH="0" baseline="0" noProof="0" dirty="0">
                  <a:ln>
                    <a:noFill/>
                  </a:ln>
                  <a:solidFill>
                    <a:srgbClr val="000000"/>
                  </a:solidFill>
                  <a:effectLst/>
                  <a:uLnTx/>
                  <a:uFillTx/>
                  <a:ea typeface="MS PGothic" panose="020B0600070205080204" pitchFamily="34" charset="-128"/>
                </a:rPr>
                <a:t>00</a:t>
              </a:r>
            </a:p>
          </p:txBody>
        </p:sp>
        <p:sp>
          <p:nvSpPr>
            <p:cNvPr id="343" name="Rectangle 93">
              <a:extLst>
                <a:ext uri="{FF2B5EF4-FFF2-40B4-BE49-F238E27FC236}">
                  <a16:creationId xmlns:a16="http://schemas.microsoft.com/office/drawing/2014/main" id="{C90A5AFC-3EF2-407B-BE48-5F89C2A1E406}"/>
                </a:ext>
              </a:extLst>
            </p:cNvPr>
            <p:cNvSpPr>
              <a:spLocks noChangeArrowheads="1"/>
            </p:cNvSpPr>
            <p:nvPr/>
          </p:nvSpPr>
          <p:spPr bwMode="auto">
            <a:xfrm>
              <a:off x="6321124" y="6421279"/>
              <a:ext cx="639072" cy="34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125" b="0" kern="0" dirty="0">
                  <a:solidFill>
                    <a:srgbClr val="000000"/>
                  </a:solidFill>
                  <a:ea typeface="MS PGothic" panose="020B0600070205080204" pitchFamily="34" charset="-128"/>
                </a:rPr>
                <a:t>12</a:t>
              </a:r>
              <a:r>
                <a:rPr kumimoji="0" lang="en-US" sz="1125" b="0" i="0" u="none" strike="noStrike" kern="0" cap="none" spc="0" normalizeH="0" baseline="0" noProof="0" dirty="0">
                  <a:ln>
                    <a:noFill/>
                  </a:ln>
                  <a:solidFill>
                    <a:srgbClr val="000000"/>
                  </a:solidFill>
                  <a:effectLst/>
                  <a:uLnTx/>
                  <a:uFillTx/>
                  <a:ea typeface="MS PGothic" panose="020B0600070205080204" pitchFamily="34" charset="-128"/>
                </a:rPr>
                <a:t>00</a:t>
              </a:r>
            </a:p>
          </p:txBody>
        </p:sp>
        <p:sp>
          <p:nvSpPr>
            <p:cNvPr id="344" name="Rectangle 95">
              <a:extLst>
                <a:ext uri="{FF2B5EF4-FFF2-40B4-BE49-F238E27FC236}">
                  <a16:creationId xmlns:a16="http://schemas.microsoft.com/office/drawing/2014/main" id="{83D2D5B3-FACA-4A31-9821-9060C6782B99}"/>
                </a:ext>
              </a:extLst>
            </p:cNvPr>
            <p:cNvSpPr>
              <a:spLocks noChangeArrowheads="1"/>
            </p:cNvSpPr>
            <p:nvPr/>
          </p:nvSpPr>
          <p:spPr bwMode="auto">
            <a:xfrm>
              <a:off x="7087890" y="6421279"/>
              <a:ext cx="639072" cy="34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125" b="0" kern="0" dirty="0">
                  <a:solidFill>
                    <a:srgbClr val="000000"/>
                  </a:solidFill>
                  <a:ea typeface="MS PGothic" panose="020B0600070205080204" pitchFamily="34" charset="-128"/>
                </a:rPr>
                <a:t>14</a:t>
              </a:r>
              <a:r>
                <a:rPr kumimoji="0" lang="en-US" sz="1125" b="0" i="0" u="none" strike="noStrike" kern="0" cap="none" spc="0" normalizeH="0" baseline="0" noProof="0" dirty="0">
                  <a:ln>
                    <a:noFill/>
                  </a:ln>
                  <a:solidFill>
                    <a:srgbClr val="000000"/>
                  </a:solidFill>
                  <a:effectLst/>
                  <a:uLnTx/>
                  <a:uFillTx/>
                  <a:ea typeface="MS PGothic" panose="020B0600070205080204" pitchFamily="34" charset="-128"/>
                </a:rPr>
                <a:t>00</a:t>
              </a:r>
            </a:p>
          </p:txBody>
        </p:sp>
        <p:sp>
          <p:nvSpPr>
            <p:cNvPr id="345" name="Rectangle 97">
              <a:extLst>
                <a:ext uri="{FF2B5EF4-FFF2-40B4-BE49-F238E27FC236}">
                  <a16:creationId xmlns:a16="http://schemas.microsoft.com/office/drawing/2014/main" id="{FBD5A1F2-5655-4E05-B8A9-18EC89BBB7B7}"/>
                </a:ext>
              </a:extLst>
            </p:cNvPr>
            <p:cNvSpPr>
              <a:spLocks noChangeArrowheads="1"/>
            </p:cNvSpPr>
            <p:nvPr/>
          </p:nvSpPr>
          <p:spPr bwMode="auto">
            <a:xfrm>
              <a:off x="7840362" y="6421279"/>
              <a:ext cx="639072" cy="34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25" b="0" i="0" u="none" strike="noStrike" kern="0" cap="none" spc="0" normalizeH="0" baseline="0" noProof="0" dirty="0">
                  <a:ln>
                    <a:noFill/>
                  </a:ln>
                  <a:solidFill>
                    <a:srgbClr val="000000"/>
                  </a:solidFill>
                  <a:effectLst/>
                  <a:uLnTx/>
                  <a:uFillTx/>
                  <a:ea typeface="MS PGothic" panose="020B0600070205080204" pitchFamily="34" charset="-128"/>
                </a:rPr>
                <a:t>1600</a:t>
              </a:r>
            </a:p>
          </p:txBody>
        </p:sp>
        <p:sp>
          <p:nvSpPr>
            <p:cNvPr id="346" name="Rectangle 98">
              <a:extLst>
                <a:ext uri="{FF2B5EF4-FFF2-40B4-BE49-F238E27FC236}">
                  <a16:creationId xmlns:a16="http://schemas.microsoft.com/office/drawing/2014/main" id="{A2701416-214F-46C5-943F-0622F517D37B}"/>
                </a:ext>
              </a:extLst>
            </p:cNvPr>
            <p:cNvSpPr>
              <a:spLocks noChangeArrowheads="1"/>
            </p:cNvSpPr>
            <p:nvPr/>
          </p:nvSpPr>
          <p:spPr bwMode="auto">
            <a:xfrm>
              <a:off x="6385891" y="6746135"/>
              <a:ext cx="2184428" cy="39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spcBef>
                  <a:spcPct val="20000"/>
                </a:spcBef>
                <a:buClr>
                  <a:srgbClr val="800000"/>
                </a:buClr>
                <a:buChar char="•"/>
                <a:defRPr sz="2800">
                  <a:solidFill>
                    <a:schemeClr val="tx1"/>
                  </a:solidFill>
                  <a:latin typeface="Arial" panose="020B0604020202020204" pitchFamily="34" charset="0"/>
                  <a:ea typeface="Geneva" charset="0"/>
                  <a:cs typeface="Arial" panose="020B0604020202020204" pitchFamily="34" charset="0"/>
                </a:defRPr>
              </a:lvl1pPr>
              <a:lvl2pPr marL="742950" indent="-285750">
                <a:spcBef>
                  <a:spcPct val="20000"/>
                </a:spcBef>
                <a:buClr>
                  <a:srgbClr val="800000"/>
                </a:buClr>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1350" b="0" i="0" u="none" strike="noStrike" kern="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Estimated Cycles</a:t>
              </a:r>
            </a:p>
          </p:txBody>
        </p:sp>
        <p:sp>
          <p:nvSpPr>
            <p:cNvPr id="347" name="Line 13">
              <a:extLst>
                <a:ext uri="{FF2B5EF4-FFF2-40B4-BE49-F238E27FC236}">
                  <a16:creationId xmlns:a16="http://schemas.microsoft.com/office/drawing/2014/main" id="{368C214C-D75E-4324-AA60-5A5950C0F0EF}"/>
                </a:ext>
              </a:extLst>
            </p:cNvPr>
            <p:cNvSpPr>
              <a:spLocks noChangeShapeType="1"/>
            </p:cNvSpPr>
            <p:nvPr/>
          </p:nvSpPr>
          <p:spPr bwMode="auto">
            <a:xfrm>
              <a:off x="2011363" y="2282194"/>
              <a:ext cx="6070600"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348" name="Line 11">
              <a:extLst>
                <a:ext uri="{FF2B5EF4-FFF2-40B4-BE49-F238E27FC236}">
                  <a16:creationId xmlns:a16="http://schemas.microsoft.com/office/drawing/2014/main" id="{AA519009-0E00-430B-8C28-0B32D2512D9A}"/>
                </a:ext>
              </a:extLst>
            </p:cNvPr>
            <p:cNvSpPr>
              <a:spLocks noChangeShapeType="1"/>
            </p:cNvSpPr>
            <p:nvPr/>
          </p:nvSpPr>
          <p:spPr bwMode="auto">
            <a:xfrm>
              <a:off x="2009474" y="3598233"/>
              <a:ext cx="6070600"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349" name="Line 5">
              <a:extLst>
                <a:ext uri="{FF2B5EF4-FFF2-40B4-BE49-F238E27FC236}">
                  <a16:creationId xmlns:a16="http://schemas.microsoft.com/office/drawing/2014/main" id="{F9C37D3F-3CAB-42C7-A9F4-2B96D1B3EE83}"/>
                </a:ext>
              </a:extLst>
            </p:cNvPr>
            <p:cNvSpPr>
              <a:spLocks noChangeShapeType="1"/>
            </p:cNvSpPr>
            <p:nvPr/>
          </p:nvSpPr>
          <p:spPr bwMode="auto">
            <a:xfrm>
              <a:off x="2009474" y="5569907"/>
              <a:ext cx="6070600"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350" name="Freeform 184">
              <a:extLst>
                <a:ext uri="{FF2B5EF4-FFF2-40B4-BE49-F238E27FC236}">
                  <a16:creationId xmlns:a16="http://schemas.microsoft.com/office/drawing/2014/main" id="{7671BF94-2067-4630-86BB-4AFFA19EA6FC}"/>
                </a:ext>
              </a:extLst>
            </p:cNvPr>
            <p:cNvSpPr/>
            <p:nvPr/>
          </p:nvSpPr>
          <p:spPr>
            <a:xfrm>
              <a:off x="2936316" y="2467000"/>
              <a:ext cx="1724282" cy="3889814"/>
            </a:xfrm>
            <a:custGeom>
              <a:avLst/>
              <a:gdLst>
                <a:gd name="connsiteX0" fmla="*/ 2952750 w 2952750"/>
                <a:gd name="connsiteY0" fmla="*/ 2552700 h 2552700"/>
                <a:gd name="connsiteX1" fmla="*/ 2209800 w 2952750"/>
                <a:gd name="connsiteY1" fmla="*/ 1209675 h 2552700"/>
                <a:gd name="connsiteX2" fmla="*/ 1885950 w 2952750"/>
                <a:gd name="connsiteY2" fmla="*/ 790575 h 2552700"/>
                <a:gd name="connsiteX3" fmla="*/ 1562100 w 2952750"/>
                <a:gd name="connsiteY3" fmla="*/ 485775 h 2552700"/>
                <a:gd name="connsiteX4" fmla="*/ 1285875 w 2952750"/>
                <a:gd name="connsiteY4" fmla="*/ 285750 h 2552700"/>
                <a:gd name="connsiteX5" fmla="*/ 1114425 w 2952750"/>
                <a:gd name="connsiteY5" fmla="*/ 200025 h 2552700"/>
                <a:gd name="connsiteX6" fmla="*/ 914400 w 2952750"/>
                <a:gd name="connsiteY6" fmla="*/ 133350 h 2552700"/>
                <a:gd name="connsiteX7" fmla="*/ 600075 w 2952750"/>
                <a:gd name="connsiteY7" fmla="*/ 57150 h 2552700"/>
                <a:gd name="connsiteX8" fmla="*/ 247650 w 2952750"/>
                <a:gd name="connsiteY8" fmla="*/ 9525 h 2552700"/>
                <a:gd name="connsiteX9" fmla="*/ 0 w 2952750"/>
                <a:gd name="connsiteY9" fmla="*/ 0 h 255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50" h="2552700">
                  <a:moveTo>
                    <a:pt x="2952750" y="2552700"/>
                  </a:moveTo>
                  <a:cubicBezTo>
                    <a:pt x="2670175" y="2028031"/>
                    <a:pt x="2387600" y="1503362"/>
                    <a:pt x="2209800" y="1209675"/>
                  </a:cubicBezTo>
                  <a:cubicBezTo>
                    <a:pt x="2032000" y="915988"/>
                    <a:pt x="1993900" y="911225"/>
                    <a:pt x="1885950" y="790575"/>
                  </a:cubicBezTo>
                  <a:cubicBezTo>
                    <a:pt x="1778000" y="669925"/>
                    <a:pt x="1662112" y="569912"/>
                    <a:pt x="1562100" y="485775"/>
                  </a:cubicBezTo>
                  <a:cubicBezTo>
                    <a:pt x="1462088" y="401638"/>
                    <a:pt x="1360487" y="333375"/>
                    <a:pt x="1285875" y="285750"/>
                  </a:cubicBezTo>
                  <a:cubicBezTo>
                    <a:pt x="1211263" y="238125"/>
                    <a:pt x="1176337" y="225425"/>
                    <a:pt x="1114425" y="200025"/>
                  </a:cubicBezTo>
                  <a:cubicBezTo>
                    <a:pt x="1052513" y="174625"/>
                    <a:pt x="1000125" y="157162"/>
                    <a:pt x="914400" y="133350"/>
                  </a:cubicBezTo>
                  <a:cubicBezTo>
                    <a:pt x="828675" y="109538"/>
                    <a:pt x="711200" y="77787"/>
                    <a:pt x="600075" y="57150"/>
                  </a:cubicBezTo>
                  <a:cubicBezTo>
                    <a:pt x="488950" y="36513"/>
                    <a:pt x="347662" y="19050"/>
                    <a:pt x="247650" y="9525"/>
                  </a:cubicBezTo>
                  <a:cubicBezTo>
                    <a:pt x="147638" y="0"/>
                    <a:pt x="73819" y="0"/>
                    <a:pt x="0" y="0"/>
                  </a:cubicBezTo>
                </a:path>
              </a:pathLst>
            </a:custGeom>
            <a:noFill/>
            <a:ln w="31750" cap="flat" cmpd="sng" algn="ctr">
              <a:solidFill>
                <a:srgbClr val="0099C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Narrow"/>
                <a:ea typeface="+mn-ea"/>
                <a:cs typeface="+mn-cs"/>
              </a:endParaRPr>
            </a:p>
          </p:txBody>
        </p:sp>
        <p:sp>
          <p:nvSpPr>
            <p:cNvPr id="351" name="Freeform 185">
              <a:extLst>
                <a:ext uri="{FF2B5EF4-FFF2-40B4-BE49-F238E27FC236}">
                  <a16:creationId xmlns:a16="http://schemas.microsoft.com/office/drawing/2014/main" id="{6F0CD534-480A-4EC4-9401-AFBF73D1661F}"/>
                </a:ext>
              </a:extLst>
            </p:cNvPr>
            <p:cNvSpPr/>
            <p:nvPr/>
          </p:nvSpPr>
          <p:spPr>
            <a:xfrm>
              <a:off x="2029732" y="2625097"/>
              <a:ext cx="141859" cy="1774687"/>
            </a:xfrm>
            <a:custGeom>
              <a:avLst/>
              <a:gdLst>
                <a:gd name="connsiteX0" fmla="*/ 481460 w 481460"/>
                <a:gd name="connsiteY0" fmla="*/ 0 h 850952"/>
                <a:gd name="connsiteX1" fmla="*/ 246328 w 481460"/>
                <a:gd name="connsiteY1" fmla="*/ 354563 h 850952"/>
                <a:gd name="connsiteX2" fmla="*/ 246328 w 481460"/>
                <a:gd name="connsiteY2" fmla="*/ 354563 h 850952"/>
                <a:gd name="connsiteX3" fmla="*/ 104503 w 481460"/>
                <a:gd name="connsiteY3" fmla="*/ 634481 h 850952"/>
                <a:gd name="connsiteX4" fmla="*/ 0 w 481460"/>
                <a:gd name="connsiteY4" fmla="*/ 850952 h 850952"/>
                <a:gd name="connsiteX5" fmla="*/ 0 w 481460"/>
                <a:gd name="connsiteY5" fmla="*/ 850952 h 85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460" h="850952">
                  <a:moveTo>
                    <a:pt x="481460" y="0"/>
                  </a:moveTo>
                  <a:lnTo>
                    <a:pt x="246328" y="354563"/>
                  </a:lnTo>
                  <a:lnTo>
                    <a:pt x="246328" y="354563"/>
                  </a:lnTo>
                  <a:cubicBezTo>
                    <a:pt x="222691" y="401216"/>
                    <a:pt x="145558" y="551750"/>
                    <a:pt x="104503" y="634481"/>
                  </a:cubicBezTo>
                  <a:cubicBezTo>
                    <a:pt x="63448" y="717212"/>
                    <a:pt x="0" y="850952"/>
                    <a:pt x="0" y="850952"/>
                  </a:cubicBezTo>
                  <a:lnTo>
                    <a:pt x="0" y="850952"/>
                  </a:lnTo>
                </a:path>
              </a:pathLst>
            </a:custGeom>
            <a:noFill/>
            <a:ln w="31750" cap="flat" cmpd="sng" algn="ctr">
              <a:solidFill>
                <a:srgbClr val="0099C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Narrow"/>
                <a:ea typeface="+mn-ea"/>
                <a:cs typeface="+mn-cs"/>
              </a:endParaRPr>
            </a:p>
          </p:txBody>
        </p:sp>
        <p:sp>
          <p:nvSpPr>
            <p:cNvPr id="352" name="Freeform 186">
              <a:extLst>
                <a:ext uri="{FF2B5EF4-FFF2-40B4-BE49-F238E27FC236}">
                  <a16:creationId xmlns:a16="http://schemas.microsoft.com/office/drawing/2014/main" id="{870FB412-62B3-486D-9103-EF8D5C44DC1D}"/>
                </a:ext>
              </a:extLst>
            </p:cNvPr>
            <p:cNvSpPr/>
            <p:nvPr/>
          </p:nvSpPr>
          <p:spPr>
            <a:xfrm>
              <a:off x="2164798" y="2463455"/>
              <a:ext cx="439728" cy="178875"/>
            </a:xfrm>
            <a:custGeom>
              <a:avLst/>
              <a:gdLst>
                <a:gd name="connsiteX0" fmla="*/ 769620 w 769620"/>
                <a:gd name="connsiteY0" fmla="*/ 0 h 403860"/>
                <a:gd name="connsiteX1" fmla="*/ 384810 w 769620"/>
                <a:gd name="connsiteY1" fmla="*/ 38100 h 403860"/>
                <a:gd name="connsiteX2" fmla="*/ 198120 w 769620"/>
                <a:gd name="connsiteY2" fmla="*/ 163830 h 403860"/>
                <a:gd name="connsiteX3" fmla="*/ 0 w 769620"/>
                <a:gd name="connsiteY3" fmla="*/ 403860 h 403860"/>
              </a:gdLst>
              <a:ahLst/>
              <a:cxnLst>
                <a:cxn ang="0">
                  <a:pos x="connsiteX0" y="connsiteY0"/>
                </a:cxn>
                <a:cxn ang="0">
                  <a:pos x="connsiteX1" y="connsiteY1"/>
                </a:cxn>
                <a:cxn ang="0">
                  <a:pos x="connsiteX2" y="connsiteY2"/>
                </a:cxn>
                <a:cxn ang="0">
                  <a:pos x="connsiteX3" y="connsiteY3"/>
                </a:cxn>
              </a:cxnLst>
              <a:rect l="l" t="t" r="r" b="b"/>
              <a:pathLst>
                <a:path w="769620" h="403860">
                  <a:moveTo>
                    <a:pt x="769620" y="0"/>
                  </a:moveTo>
                  <a:cubicBezTo>
                    <a:pt x="624840" y="5397"/>
                    <a:pt x="480060" y="10795"/>
                    <a:pt x="384810" y="38100"/>
                  </a:cubicBezTo>
                  <a:cubicBezTo>
                    <a:pt x="289560" y="65405"/>
                    <a:pt x="262255" y="102870"/>
                    <a:pt x="198120" y="163830"/>
                  </a:cubicBezTo>
                  <a:cubicBezTo>
                    <a:pt x="133985" y="224790"/>
                    <a:pt x="66992" y="314325"/>
                    <a:pt x="0" y="403860"/>
                  </a:cubicBezTo>
                </a:path>
              </a:pathLst>
            </a:custGeom>
            <a:noFill/>
            <a:ln w="31750" cap="flat" cmpd="sng" algn="ctr">
              <a:solidFill>
                <a:srgbClr val="0099C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Narrow"/>
                <a:ea typeface="+mn-ea"/>
                <a:cs typeface="+mn-cs"/>
              </a:endParaRPr>
            </a:p>
          </p:txBody>
        </p:sp>
      </p:grpSp>
      <p:sp>
        <p:nvSpPr>
          <p:cNvPr id="184" name="Oval 183">
            <a:extLst>
              <a:ext uri="{FF2B5EF4-FFF2-40B4-BE49-F238E27FC236}">
                <a16:creationId xmlns:a16="http://schemas.microsoft.com/office/drawing/2014/main" id="{1DFC61C7-6184-4CD3-83F8-CAEA4DD5A157}"/>
              </a:ext>
            </a:extLst>
          </p:cNvPr>
          <p:cNvSpPr/>
          <p:nvPr/>
        </p:nvSpPr>
        <p:spPr>
          <a:xfrm>
            <a:off x="2734790" y="6030202"/>
            <a:ext cx="118786" cy="108857"/>
          </a:xfrm>
          <a:prstGeom prst="ellipse">
            <a:avLst/>
          </a:prstGeom>
          <a:solidFill>
            <a:srgbClr val="F47B29"/>
          </a:solidFill>
          <a:ln w="12700" cap="flat" cmpd="sng" algn="ctr">
            <a:solidFill>
              <a:srgbClr val="F47B2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Narrow"/>
              <a:ea typeface="+mn-ea"/>
              <a:cs typeface="+mn-cs"/>
            </a:endParaRPr>
          </a:p>
        </p:txBody>
      </p:sp>
      <p:sp>
        <p:nvSpPr>
          <p:cNvPr id="185" name="Rectangle 110">
            <a:extLst>
              <a:ext uri="{FF2B5EF4-FFF2-40B4-BE49-F238E27FC236}">
                <a16:creationId xmlns:a16="http://schemas.microsoft.com/office/drawing/2014/main" id="{8388A9C9-2249-4AA6-B775-915EA2241F7F}"/>
              </a:ext>
            </a:extLst>
          </p:cNvPr>
          <p:cNvSpPr>
            <a:spLocks noChangeArrowheads="1"/>
          </p:cNvSpPr>
          <p:nvPr/>
        </p:nvSpPr>
        <p:spPr bwMode="auto">
          <a:xfrm rot="16200000">
            <a:off x="-839651" y="4263192"/>
            <a:ext cx="2638633" cy="277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spcBef>
                <a:spcPct val="20000"/>
              </a:spcBef>
              <a:buClr>
                <a:srgbClr val="800000"/>
              </a:buClr>
              <a:buChar char="•"/>
              <a:defRPr sz="2800">
                <a:solidFill>
                  <a:schemeClr val="tx1"/>
                </a:solidFill>
                <a:latin typeface="Arial" panose="020B0604020202020204" pitchFamily="34" charset="0"/>
                <a:ea typeface="Geneva" charset="0"/>
                <a:cs typeface="Arial" panose="020B0604020202020204" pitchFamily="34" charset="0"/>
              </a:defRPr>
            </a:lvl1pPr>
            <a:lvl2pPr marL="742950" indent="-285750">
              <a:spcBef>
                <a:spcPct val="20000"/>
              </a:spcBef>
              <a:buClr>
                <a:srgbClr val="800000"/>
              </a:buClr>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fontAlgn="auto" hangingPunct="1">
              <a:spcBef>
                <a:spcPct val="0"/>
              </a:spcBef>
              <a:spcAft>
                <a:spcPts val="0"/>
              </a:spcAft>
              <a:buClrTx/>
              <a:buFontTx/>
              <a:buNone/>
            </a:pPr>
            <a:r>
              <a:rPr lang="en-US" sz="1350" dirty="0">
                <a:solidFill>
                  <a:srgbClr val="000000"/>
                </a:solidFill>
                <a:ea typeface="MS PGothic" panose="020B0600070205080204" pitchFamily="34" charset="-128"/>
              </a:rPr>
              <a:t>% of Rated Capacity</a:t>
            </a:r>
          </a:p>
        </p:txBody>
      </p:sp>
      <p:sp>
        <p:nvSpPr>
          <p:cNvPr id="186" name="Oval 185">
            <a:extLst>
              <a:ext uri="{FF2B5EF4-FFF2-40B4-BE49-F238E27FC236}">
                <a16:creationId xmlns:a16="http://schemas.microsoft.com/office/drawing/2014/main" id="{C9827252-1268-432D-9E9A-E24FF0DD7E00}"/>
              </a:ext>
            </a:extLst>
          </p:cNvPr>
          <p:cNvSpPr/>
          <p:nvPr/>
        </p:nvSpPr>
        <p:spPr>
          <a:xfrm>
            <a:off x="826171" y="4634743"/>
            <a:ext cx="118786" cy="108857"/>
          </a:xfrm>
          <a:prstGeom prst="ellipse">
            <a:avLst/>
          </a:prstGeom>
          <a:solidFill>
            <a:srgbClr val="F47B29"/>
          </a:solidFill>
          <a:ln w="12700" cap="flat" cmpd="sng" algn="ctr">
            <a:solidFill>
              <a:srgbClr val="F47B2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Narrow"/>
              <a:ea typeface="+mn-ea"/>
              <a:cs typeface="+mn-cs"/>
            </a:endParaRPr>
          </a:p>
        </p:txBody>
      </p:sp>
      <p:grpSp>
        <p:nvGrpSpPr>
          <p:cNvPr id="187" name="Group 186">
            <a:extLst>
              <a:ext uri="{FF2B5EF4-FFF2-40B4-BE49-F238E27FC236}">
                <a16:creationId xmlns:a16="http://schemas.microsoft.com/office/drawing/2014/main" id="{168EB2F8-22B8-4AE7-A783-6773CE74DE35}"/>
              </a:ext>
            </a:extLst>
          </p:cNvPr>
          <p:cNvGrpSpPr>
            <a:grpSpLocks noChangeAspect="1"/>
          </p:cNvGrpSpPr>
          <p:nvPr/>
        </p:nvGrpSpPr>
        <p:grpSpPr>
          <a:xfrm>
            <a:off x="4103141" y="3199665"/>
            <a:ext cx="4699933" cy="3150136"/>
            <a:chOff x="1950737" y="2282193"/>
            <a:chExt cx="6528698" cy="4476551"/>
          </a:xfrm>
        </p:grpSpPr>
        <p:sp>
          <p:nvSpPr>
            <p:cNvPr id="207" name="Line 5">
              <a:extLst>
                <a:ext uri="{FF2B5EF4-FFF2-40B4-BE49-F238E27FC236}">
                  <a16:creationId xmlns:a16="http://schemas.microsoft.com/office/drawing/2014/main" id="{30A48146-3495-4C37-9A18-7A4633ABDE00}"/>
                </a:ext>
              </a:extLst>
            </p:cNvPr>
            <p:cNvSpPr>
              <a:spLocks noChangeShapeType="1"/>
            </p:cNvSpPr>
            <p:nvPr/>
          </p:nvSpPr>
          <p:spPr bwMode="auto">
            <a:xfrm>
              <a:off x="3525528" y="5184515"/>
              <a:ext cx="4554545"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08" name="Line 7">
              <a:extLst>
                <a:ext uri="{FF2B5EF4-FFF2-40B4-BE49-F238E27FC236}">
                  <a16:creationId xmlns:a16="http://schemas.microsoft.com/office/drawing/2014/main" id="{C217F37A-BED3-4C41-83A1-8983F617F3C4}"/>
                </a:ext>
              </a:extLst>
            </p:cNvPr>
            <p:cNvSpPr>
              <a:spLocks noChangeShapeType="1"/>
            </p:cNvSpPr>
            <p:nvPr/>
          </p:nvSpPr>
          <p:spPr bwMode="auto">
            <a:xfrm>
              <a:off x="3525528" y="4793873"/>
              <a:ext cx="4554545"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09" name="Line 8">
              <a:extLst>
                <a:ext uri="{FF2B5EF4-FFF2-40B4-BE49-F238E27FC236}">
                  <a16:creationId xmlns:a16="http://schemas.microsoft.com/office/drawing/2014/main" id="{92115932-CFEA-4DA1-916D-8E58843EBFF7}"/>
                </a:ext>
              </a:extLst>
            </p:cNvPr>
            <p:cNvSpPr>
              <a:spLocks noChangeShapeType="1"/>
            </p:cNvSpPr>
            <p:nvPr/>
          </p:nvSpPr>
          <p:spPr bwMode="auto">
            <a:xfrm>
              <a:off x="3525528" y="4413982"/>
              <a:ext cx="4554544"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10" name="Line 9">
              <a:extLst>
                <a:ext uri="{FF2B5EF4-FFF2-40B4-BE49-F238E27FC236}">
                  <a16:creationId xmlns:a16="http://schemas.microsoft.com/office/drawing/2014/main" id="{0A0A513C-79D1-44B0-9FD7-9FA00EB08D9D}"/>
                </a:ext>
              </a:extLst>
            </p:cNvPr>
            <p:cNvSpPr>
              <a:spLocks noChangeShapeType="1"/>
            </p:cNvSpPr>
            <p:nvPr/>
          </p:nvSpPr>
          <p:spPr bwMode="auto">
            <a:xfrm>
              <a:off x="3525529" y="3996790"/>
              <a:ext cx="4543971"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11" name="Line 11">
              <a:extLst>
                <a:ext uri="{FF2B5EF4-FFF2-40B4-BE49-F238E27FC236}">
                  <a16:creationId xmlns:a16="http://schemas.microsoft.com/office/drawing/2014/main" id="{788F4D13-86F1-464A-9F3F-E9124BF6E667}"/>
                </a:ext>
              </a:extLst>
            </p:cNvPr>
            <p:cNvSpPr>
              <a:spLocks noChangeShapeType="1"/>
            </p:cNvSpPr>
            <p:nvPr/>
          </p:nvSpPr>
          <p:spPr bwMode="auto">
            <a:xfrm>
              <a:off x="3525532" y="3195155"/>
              <a:ext cx="4543968"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12" name="Line 12">
              <a:extLst>
                <a:ext uri="{FF2B5EF4-FFF2-40B4-BE49-F238E27FC236}">
                  <a16:creationId xmlns:a16="http://schemas.microsoft.com/office/drawing/2014/main" id="{08EA8FDE-D595-42AF-A84E-B4F3D5B75FFE}"/>
                </a:ext>
              </a:extLst>
            </p:cNvPr>
            <p:cNvSpPr>
              <a:spLocks noChangeShapeType="1"/>
            </p:cNvSpPr>
            <p:nvPr/>
          </p:nvSpPr>
          <p:spPr bwMode="auto">
            <a:xfrm>
              <a:off x="3525532" y="2806848"/>
              <a:ext cx="4543968"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13" name="Line 13">
              <a:extLst>
                <a:ext uri="{FF2B5EF4-FFF2-40B4-BE49-F238E27FC236}">
                  <a16:creationId xmlns:a16="http://schemas.microsoft.com/office/drawing/2014/main" id="{8F1E57A3-A073-4A9A-89EB-745B60B17B4F}"/>
                </a:ext>
              </a:extLst>
            </p:cNvPr>
            <p:cNvSpPr>
              <a:spLocks noChangeShapeType="1"/>
            </p:cNvSpPr>
            <p:nvPr/>
          </p:nvSpPr>
          <p:spPr bwMode="auto">
            <a:xfrm>
              <a:off x="3525532" y="2444702"/>
              <a:ext cx="4543967"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14" name="Line 14">
              <a:extLst>
                <a:ext uri="{FF2B5EF4-FFF2-40B4-BE49-F238E27FC236}">
                  <a16:creationId xmlns:a16="http://schemas.microsoft.com/office/drawing/2014/main" id="{DC83CD63-9C3C-4F68-ABF3-B662CE110275}"/>
                </a:ext>
              </a:extLst>
            </p:cNvPr>
            <p:cNvSpPr>
              <a:spLocks noChangeShapeType="1"/>
            </p:cNvSpPr>
            <p:nvPr/>
          </p:nvSpPr>
          <p:spPr bwMode="auto">
            <a:xfrm>
              <a:off x="3525533" y="2282194"/>
              <a:ext cx="4549776"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15" name="Line 19">
              <a:extLst>
                <a:ext uri="{FF2B5EF4-FFF2-40B4-BE49-F238E27FC236}">
                  <a16:creationId xmlns:a16="http://schemas.microsoft.com/office/drawing/2014/main" id="{8CFD0475-946B-4EB7-9590-0038EA2522E3}"/>
                </a:ext>
              </a:extLst>
            </p:cNvPr>
            <p:cNvSpPr>
              <a:spLocks noChangeShapeType="1"/>
            </p:cNvSpPr>
            <p:nvPr/>
          </p:nvSpPr>
          <p:spPr bwMode="auto">
            <a:xfrm>
              <a:off x="3903361" y="2282194"/>
              <a:ext cx="0" cy="412173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16" name="Line 20">
              <a:extLst>
                <a:ext uri="{FF2B5EF4-FFF2-40B4-BE49-F238E27FC236}">
                  <a16:creationId xmlns:a16="http://schemas.microsoft.com/office/drawing/2014/main" id="{F5BB79EC-6D29-4372-A53B-1589C647962B}"/>
                </a:ext>
              </a:extLst>
            </p:cNvPr>
            <p:cNvSpPr>
              <a:spLocks noChangeShapeType="1"/>
            </p:cNvSpPr>
            <p:nvPr/>
          </p:nvSpPr>
          <p:spPr bwMode="auto">
            <a:xfrm>
              <a:off x="4281187" y="2282194"/>
              <a:ext cx="0" cy="412173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17" name="Line 21">
              <a:extLst>
                <a:ext uri="{FF2B5EF4-FFF2-40B4-BE49-F238E27FC236}">
                  <a16:creationId xmlns:a16="http://schemas.microsoft.com/office/drawing/2014/main" id="{9749D4B9-9FD4-46D7-AF86-A500F3ACBE0A}"/>
                </a:ext>
              </a:extLst>
            </p:cNvPr>
            <p:cNvSpPr>
              <a:spLocks noChangeShapeType="1"/>
            </p:cNvSpPr>
            <p:nvPr/>
          </p:nvSpPr>
          <p:spPr bwMode="auto">
            <a:xfrm>
              <a:off x="4657424" y="2282194"/>
              <a:ext cx="0" cy="412173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18" name="Line 23">
              <a:extLst>
                <a:ext uri="{FF2B5EF4-FFF2-40B4-BE49-F238E27FC236}">
                  <a16:creationId xmlns:a16="http://schemas.microsoft.com/office/drawing/2014/main" id="{A86665B2-1A1B-481D-A759-7293E942BF0A}"/>
                </a:ext>
              </a:extLst>
            </p:cNvPr>
            <p:cNvSpPr>
              <a:spLocks noChangeShapeType="1"/>
            </p:cNvSpPr>
            <p:nvPr/>
          </p:nvSpPr>
          <p:spPr bwMode="auto">
            <a:xfrm>
              <a:off x="5040011" y="2282194"/>
              <a:ext cx="0" cy="412173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19" name="Line 24">
              <a:extLst>
                <a:ext uri="{FF2B5EF4-FFF2-40B4-BE49-F238E27FC236}">
                  <a16:creationId xmlns:a16="http://schemas.microsoft.com/office/drawing/2014/main" id="{2606C778-6429-4F38-8D8C-AF197C70E93D}"/>
                </a:ext>
              </a:extLst>
            </p:cNvPr>
            <p:cNvSpPr>
              <a:spLocks noChangeShapeType="1"/>
            </p:cNvSpPr>
            <p:nvPr/>
          </p:nvSpPr>
          <p:spPr bwMode="auto">
            <a:xfrm>
              <a:off x="5800424" y="2282194"/>
              <a:ext cx="0" cy="412173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20" name="Line 25">
              <a:extLst>
                <a:ext uri="{FF2B5EF4-FFF2-40B4-BE49-F238E27FC236}">
                  <a16:creationId xmlns:a16="http://schemas.microsoft.com/office/drawing/2014/main" id="{6EE8D310-A84D-4771-9173-B9A65C7689AE}"/>
                </a:ext>
              </a:extLst>
            </p:cNvPr>
            <p:cNvSpPr>
              <a:spLocks noChangeShapeType="1"/>
            </p:cNvSpPr>
            <p:nvPr/>
          </p:nvSpPr>
          <p:spPr bwMode="auto">
            <a:xfrm>
              <a:off x="6178249" y="2282194"/>
              <a:ext cx="0" cy="412173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21" name="Line 26">
              <a:extLst>
                <a:ext uri="{FF2B5EF4-FFF2-40B4-BE49-F238E27FC236}">
                  <a16:creationId xmlns:a16="http://schemas.microsoft.com/office/drawing/2014/main" id="{A1CBE250-176B-44C3-9524-D23ED78C75EF}"/>
                </a:ext>
              </a:extLst>
            </p:cNvPr>
            <p:cNvSpPr>
              <a:spLocks noChangeShapeType="1"/>
            </p:cNvSpPr>
            <p:nvPr/>
          </p:nvSpPr>
          <p:spPr bwMode="auto">
            <a:xfrm>
              <a:off x="6556074" y="2282194"/>
              <a:ext cx="0" cy="412173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22" name="Line 27">
              <a:extLst>
                <a:ext uri="{FF2B5EF4-FFF2-40B4-BE49-F238E27FC236}">
                  <a16:creationId xmlns:a16="http://schemas.microsoft.com/office/drawing/2014/main" id="{AC02C136-EAD6-4326-A202-02E49CDB64DB}"/>
                </a:ext>
              </a:extLst>
            </p:cNvPr>
            <p:cNvSpPr>
              <a:spLocks noChangeShapeType="1"/>
            </p:cNvSpPr>
            <p:nvPr/>
          </p:nvSpPr>
          <p:spPr bwMode="auto">
            <a:xfrm>
              <a:off x="6932312" y="2282194"/>
              <a:ext cx="0" cy="412173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23" name="Line 28">
              <a:extLst>
                <a:ext uri="{FF2B5EF4-FFF2-40B4-BE49-F238E27FC236}">
                  <a16:creationId xmlns:a16="http://schemas.microsoft.com/office/drawing/2014/main" id="{D34FBB49-050E-4745-A302-F5D508FD8251}"/>
                </a:ext>
              </a:extLst>
            </p:cNvPr>
            <p:cNvSpPr>
              <a:spLocks noChangeShapeType="1"/>
            </p:cNvSpPr>
            <p:nvPr/>
          </p:nvSpPr>
          <p:spPr bwMode="auto">
            <a:xfrm>
              <a:off x="7319662" y="2282193"/>
              <a:ext cx="0" cy="4131432"/>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24" name="Line 29">
              <a:extLst>
                <a:ext uri="{FF2B5EF4-FFF2-40B4-BE49-F238E27FC236}">
                  <a16:creationId xmlns:a16="http://schemas.microsoft.com/office/drawing/2014/main" id="{39E8E10D-6631-406F-8B3D-C4BBE2B42E00}"/>
                </a:ext>
              </a:extLst>
            </p:cNvPr>
            <p:cNvSpPr>
              <a:spLocks noChangeShapeType="1"/>
            </p:cNvSpPr>
            <p:nvPr/>
          </p:nvSpPr>
          <p:spPr bwMode="auto">
            <a:xfrm>
              <a:off x="7697487" y="2282194"/>
              <a:ext cx="0" cy="412173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25" name="Line 30">
              <a:extLst>
                <a:ext uri="{FF2B5EF4-FFF2-40B4-BE49-F238E27FC236}">
                  <a16:creationId xmlns:a16="http://schemas.microsoft.com/office/drawing/2014/main" id="{EA2D1B69-7EFB-4383-8FA1-4A34EA6C7390}"/>
                </a:ext>
              </a:extLst>
            </p:cNvPr>
            <p:cNvSpPr>
              <a:spLocks noChangeShapeType="1"/>
            </p:cNvSpPr>
            <p:nvPr/>
          </p:nvSpPr>
          <p:spPr bwMode="auto">
            <a:xfrm>
              <a:off x="8075312" y="2282194"/>
              <a:ext cx="0" cy="3287713"/>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26" name="Line 32">
              <a:extLst>
                <a:ext uri="{FF2B5EF4-FFF2-40B4-BE49-F238E27FC236}">
                  <a16:creationId xmlns:a16="http://schemas.microsoft.com/office/drawing/2014/main" id="{DE004C03-5E5A-4948-9F81-D1B3DBD1011D}"/>
                </a:ext>
              </a:extLst>
            </p:cNvPr>
            <p:cNvSpPr>
              <a:spLocks noChangeShapeType="1"/>
            </p:cNvSpPr>
            <p:nvPr/>
          </p:nvSpPr>
          <p:spPr bwMode="auto">
            <a:xfrm>
              <a:off x="1950737" y="5569907"/>
              <a:ext cx="5397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27" name="Line 33">
              <a:extLst>
                <a:ext uri="{FF2B5EF4-FFF2-40B4-BE49-F238E27FC236}">
                  <a16:creationId xmlns:a16="http://schemas.microsoft.com/office/drawing/2014/main" id="{8580DBC0-A09F-441D-9860-73399EC3892F}"/>
                </a:ext>
              </a:extLst>
            </p:cNvPr>
            <p:cNvSpPr>
              <a:spLocks noChangeShapeType="1"/>
            </p:cNvSpPr>
            <p:nvPr/>
          </p:nvSpPr>
          <p:spPr bwMode="auto">
            <a:xfrm>
              <a:off x="1950737" y="5242882"/>
              <a:ext cx="5397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28" name="Line 34">
              <a:extLst>
                <a:ext uri="{FF2B5EF4-FFF2-40B4-BE49-F238E27FC236}">
                  <a16:creationId xmlns:a16="http://schemas.microsoft.com/office/drawing/2014/main" id="{133C73B4-1F50-49E2-BF6D-449028728181}"/>
                </a:ext>
              </a:extLst>
            </p:cNvPr>
            <p:cNvSpPr>
              <a:spLocks noChangeShapeType="1"/>
            </p:cNvSpPr>
            <p:nvPr/>
          </p:nvSpPr>
          <p:spPr bwMode="auto">
            <a:xfrm>
              <a:off x="1950737" y="4915857"/>
              <a:ext cx="5397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29" name="Line 35">
              <a:extLst>
                <a:ext uri="{FF2B5EF4-FFF2-40B4-BE49-F238E27FC236}">
                  <a16:creationId xmlns:a16="http://schemas.microsoft.com/office/drawing/2014/main" id="{D8D78851-9DB6-464D-B314-6466608A4B37}"/>
                </a:ext>
              </a:extLst>
            </p:cNvPr>
            <p:cNvSpPr>
              <a:spLocks noChangeShapeType="1"/>
            </p:cNvSpPr>
            <p:nvPr/>
          </p:nvSpPr>
          <p:spPr bwMode="auto">
            <a:xfrm>
              <a:off x="1950737" y="4579307"/>
              <a:ext cx="5397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30" name="Line 36">
              <a:extLst>
                <a:ext uri="{FF2B5EF4-FFF2-40B4-BE49-F238E27FC236}">
                  <a16:creationId xmlns:a16="http://schemas.microsoft.com/office/drawing/2014/main" id="{60832254-F9C6-4D52-9CC5-85F09A471359}"/>
                </a:ext>
              </a:extLst>
            </p:cNvPr>
            <p:cNvSpPr>
              <a:spLocks noChangeShapeType="1"/>
            </p:cNvSpPr>
            <p:nvPr/>
          </p:nvSpPr>
          <p:spPr bwMode="auto">
            <a:xfrm>
              <a:off x="1950737" y="4252282"/>
              <a:ext cx="5397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31" name="Line 37">
              <a:extLst>
                <a:ext uri="{FF2B5EF4-FFF2-40B4-BE49-F238E27FC236}">
                  <a16:creationId xmlns:a16="http://schemas.microsoft.com/office/drawing/2014/main" id="{1D79F5B5-AD12-4915-B02A-40156AB02BD0}"/>
                </a:ext>
              </a:extLst>
            </p:cNvPr>
            <p:cNvSpPr>
              <a:spLocks noChangeShapeType="1"/>
            </p:cNvSpPr>
            <p:nvPr/>
          </p:nvSpPr>
          <p:spPr bwMode="auto">
            <a:xfrm>
              <a:off x="1950737" y="3926844"/>
              <a:ext cx="5397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32" name="Line 38">
              <a:extLst>
                <a:ext uri="{FF2B5EF4-FFF2-40B4-BE49-F238E27FC236}">
                  <a16:creationId xmlns:a16="http://schemas.microsoft.com/office/drawing/2014/main" id="{025E5A69-2E31-4B9E-A6D2-3469464FD1A7}"/>
                </a:ext>
              </a:extLst>
            </p:cNvPr>
            <p:cNvSpPr>
              <a:spLocks noChangeShapeType="1"/>
            </p:cNvSpPr>
            <p:nvPr/>
          </p:nvSpPr>
          <p:spPr bwMode="auto">
            <a:xfrm flipH="1">
              <a:off x="3525531" y="3598234"/>
              <a:ext cx="12482"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33" name="Line 39">
              <a:extLst>
                <a:ext uri="{FF2B5EF4-FFF2-40B4-BE49-F238E27FC236}">
                  <a16:creationId xmlns:a16="http://schemas.microsoft.com/office/drawing/2014/main" id="{F063750B-33FC-4FB0-ADE3-96737F4B291B}"/>
                </a:ext>
              </a:extLst>
            </p:cNvPr>
            <p:cNvSpPr>
              <a:spLocks noChangeShapeType="1"/>
            </p:cNvSpPr>
            <p:nvPr/>
          </p:nvSpPr>
          <p:spPr bwMode="auto">
            <a:xfrm>
              <a:off x="1950737" y="3272794"/>
              <a:ext cx="5397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34" name="Line 40">
              <a:extLst>
                <a:ext uri="{FF2B5EF4-FFF2-40B4-BE49-F238E27FC236}">
                  <a16:creationId xmlns:a16="http://schemas.microsoft.com/office/drawing/2014/main" id="{7461F439-8EA7-40FC-B955-AAC77524FD4D}"/>
                </a:ext>
              </a:extLst>
            </p:cNvPr>
            <p:cNvSpPr>
              <a:spLocks noChangeShapeType="1"/>
            </p:cNvSpPr>
            <p:nvPr/>
          </p:nvSpPr>
          <p:spPr bwMode="auto">
            <a:xfrm>
              <a:off x="1950737" y="2936244"/>
              <a:ext cx="5397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35" name="Line 41">
              <a:extLst>
                <a:ext uri="{FF2B5EF4-FFF2-40B4-BE49-F238E27FC236}">
                  <a16:creationId xmlns:a16="http://schemas.microsoft.com/office/drawing/2014/main" id="{6465F013-3E0B-4020-8132-9A07E42AF8E5}"/>
                </a:ext>
              </a:extLst>
            </p:cNvPr>
            <p:cNvSpPr>
              <a:spLocks noChangeShapeType="1"/>
            </p:cNvSpPr>
            <p:nvPr/>
          </p:nvSpPr>
          <p:spPr bwMode="auto">
            <a:xfrm>
              <a:off x="1950737" y="2609219"/>
              <a:ext cx="5397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36" name="Line 42">
              <a:extLst>
                <a:ext uri="{FF2B5EF4-FFF2-40B4-BE49-F238E27FC236}">
                  <a16:creationId xmlns:a16="http://schemas.microsoft.com/office/drawing/2014/main" id="{58C3C288-2DCD-4569-A2A6-F83FFFF89FB0}"/>
                </a:ext>
              </a:extLst>
            </p:cNvPr>
            <p:cNvSpPr>
              <a:spLocks noChangeShapeType="1"/>
            </p:cNvSpPr>
            <p:nvPr/>
          </p:nvSpPr>
          <p:spPr bwMode="auto">
            <a:xfrm>
              <a:off x="1950737" y="2282194"/>
              <a:ext cx="5397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37" name="Line 44">
              <a:extLst>
                <a:ext uri="{FF2B5EF4-FFF2-40B4-BE49-F238E27FC236}">
                  <a16:creationId xmlns:a16="http://schemas.microsoft.com/office/drawing/2014/main" id="{CA8BA219-AF1D-46C1-A292-E48F46B90130}"/>
                </a:ext>
              </a:extLst>
            </p:cNvPr>
            <p:cNvSpPr>
              <a:spLocks noChangeShapeType="1"/>
            </p:cNvSpPr>
            <p:nvPr/>
          </p:nvSpPr>
          <p:spPr bwMode="auto">
            <a:xfrm flipV="1">
              <a:off x="2004712"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38" name="Line 45">
              <a:extLst>
                <a:ext uri="{FF2B5EF4-FFF2-40B4-BE49-F238E27FC236}">
                  <a16:creationId xmlns:a16="http://schemas.microsoft.com/office/drawing/2014/main" id="{6C23A067-7CB9-4BDE-8CFB-2B56C69D8171}"/>
                </a:ext>
              </a:extLst>
            </p:cNvPr>
            <p:cNvSpPr>
              <a:spLocks noChangeShapeType="1"/>
            </p:cNvSpPr>
            <p:nvPr/>
          </p:nvSpPr>
          <p:spPr bwMode="auto">
            <a:xfrm flipV="1">
              <a:off x="2384124"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39" name="Line 46">
              <a:extLst>
                <a:ext uri="{FF2B5EF4-FFF2-40B4-BE49-F238E27FC236}">
                  <a16:creationId xmlns:a16="http://schemas.microsoft.com/office/drawing/2014/main" id="{82C46393-0A6D-4C49-B8C5-86D8222C40E0}"/>
                </a:ext>
              </a:extLst>
            </p:cNvPr>
            <p:cNvSpPr>
              <a:spLocks noChangeShapeType="1"/>
            </p:cNvSpPr>
            <p:nvPr/>
          </p:nvSpPr>
          <p:spPr bwMode="auto">
            <a:xfrm flipV="1">
              <a:off x="2760362"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40" name="Line 47">
              <a:extLst>
                <a:ext uri="{FF2B5EF4-FFF2-40B4-BE49-F238E27FC236}">
                  <a16:creationId xmlns:a16="http://schemas.microsoft.com/office/drawing/2014/main" id="{13BBC0F0-B5E1-4172-A5C7-73162C22815F}"/>
                </a:ext>
              </a:extLst>
            </p:cNvPr>
            <p:cNvSpPr>
              <a:spLocks noChangeShapeType="1"/>
            </p:cNvSpPr>
            <p:nvPr/>
          </p:nvSpPr>
          <p:spPr bwMode="auto">
            <a:xfrm flipV="1">
              <a:off x="3147712"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41" name="Line 48">
              <a:extLst>
                <a:ext uri="{FF2B5EF4-FFF2-40B4-BE49-F238E27FC236}">
                  <a16:creationId xmlns:a16="http://schemas.microsoft.com/office/drawing/2014/main" id="{99FE7DAD-DB1B-40C8-8B58-FD68C48DAAC2}"/>
                </a:ext>
              </a:extLst>
            </p:cNvPr>
            <p:cNvSpPr>
              <a:spLocks noChangeShapeType="1"/>
            </p:cNvSpPr>
            <p:nvPr/>
          </p:nvSpPr>
          <p:spPr bwMode="auto">
            <a:xfrm flipV="1">
              <a:off x="3525537"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42" name="Line 49">
              <a:extLst>
                <a:ext uri="{FF2B5EF4-FFF2-40B4-BE49-F238E27FC236}">
                  <a16:creationId xmlns:a16="http://schemas.microsoft.com/office/drawing/2014/main" id="{7A43A771-45F2-47E6-9930-32472331DA00}"/>
                </a:ext>
              </a:extLst>
            </p:cNvPr>
            <p:cNvSpPr>
              <a:spLocks noChangeShapeType="1"/>
            </p:cNvSpPr>
            <p:nvPr/>
          </p:nvSpPr>
          <p:spPr bwMode="auto">
            <a:xfrm flipV="1">
              <a:off x="3903362"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43" name="Line 50">
              <a:extLst>
                <a:ext uri="{FF2B5EF4-FFF2-40B4-BE49-F238E27FC236}">
                  <a16:creationId xmlns:a16="http://schemas.microsoft.com/office/drawing/2014/main" id="{4B50005D-7CB2-4901-A586-B4D0DFBBA64B}"/>
                </a:ext>
              </a:extLst>
            </p:cNvPr>
            <p:cNvSpPr>
              <a:spLocks noChangeShapeType="1"/>
            </p:cNvSpPr>
            <p:nvPr/>
          </p:nvSpPr>
          <p:spPr bwMode="auto">
            <a:xfrm flipV="1">
              <a:off x="4281187"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44" name="Line 51">
              <a:extLst>
                <a:ext uri="{FF2B5EF4-FFF2-40B4-BE49-F238E27FC236}">
                  <a16:creationId xmlns:a16="http://schemas.microsoft.com/office/drawing/2014/main" id="{C421E18C-B17D-4490-81F0-C4B048E227C9}"/>
                </a:ext>
              </a:extLst>
            </p:cNvPr>
            <p:cNvSpPr>
              <a:spLocks noChangeShapeType="1"/>
            </p:cNvSpPr>
            <p:nvPr/>
          </p:nvSpPr>
          <p:spPr bwMode="auto">
            <a:xfrm flipV="1">
              <a:off x="4657424"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45" name="Line 52">
              <a:extLst>
                <a:ext uri="{FF2B5EF4-FFF2-40B4-BE49-F238E27FC236}">
                  <a16:creationId xmlns:a16="http://schemas.microsoft.com/office/drawing/2014/main" id="{69815E04-C69D-450D-852A-ABD5594D08B1}"/>
                </a:ext>
              </a:extLst>
            </p:cNvPr>
            <p:cNvSpPr>
              <a:spLocks noChangeShapeType="1"/>
            </p:cNvSpPr>
            <p:nvPr/>
          </p:nvSpPr>
          <p:spPr bwMode="auto">
            <a:xfrm flipV="1">
              <a:off x="5044774"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46" name="Line 53">
              <a:extLst>
                <a:ext uri="{FF2B5EF4-FFF2-40B4-BE49-F238E27FC236}">
                  <a16:creationId xmlns:a16="http://schemas.microsoft.com/office/drawing/2014/main" id="{385D9EC8-1E13-4DE2-AC5B-F9C07AD266EE}"/>
                </a:ext>
              </a:extLst>
            </p:cNvPr>
            <p:cNvSpPr>
              <a:spLocks noChangeShapeType="1"/>
            </p:cNvSpPr>
            <p:nvPr/>
          </p:nvSpPr>
          <p:spPr bwMode="auto">
            <a:xfrm flipV="1">
              <a:off x="5422599"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47" name="Line 54">
              <a:extLst>
                <a:ext uri="{FF2B5EF4-FFF2-40B4-BE49-F238E27FC236}">
                  <a16:creationId xmlns:a16="http://schemas.microsoft.com/office/drawing/2014/main" id="{13B78344-D719-4E8C-AC20-ABD4E65549A4}"/>
                </a:ext>
              </a:extLst>
            </p:cNvPr>
            <p:cNvSpPr>
              <a:spLocks noChangeShapeType="1"/>
            </p:cNvSpPr>
            <p:nvPr/>
          </p:nvSpPr>
          <p:spPr bwMode="auto">
            <a:xfrm flipV="1">
              <a:off x="5800424"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48" name="Line 55">
              <a:extLst>
                <a:ext uri="{FF2B5EF4-FFF2-40B4-BE49-F238E27FC236}">
                  <a16:creationId xmlns:a16="http://schemas.microsoft.com/office/drawing/2014/main" id="{6D9C0145-CCA1-4094-8DF0-F97F2FC13F0E}"/>
                </a:ext>
              </a:extLst>
            </p:cNvPr>
            <p:cNvSpPr>
              <a:spLocks noChangeShapeType="1"/>
            </p:cNvSpPr>
            <p:nvPr/>
          </p:nvSpPr>
          <p:spPr bwMode="auto">
            <a:xfrm flipV="1">
              <a:off x="6178249"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49" name="Line 56">
              <a:extLst>
                <a:ext uri="{FF2B5EF4-FFF2-40B4-BE49-F238E27FC236}">
                  <a16:creationId xmlns:a16="http://schemas.microsoft.com/office/drawing/2014/main" id="{BADD9CD1-5FB9-4D5C-9ECF-156324758741}"/>
                </a:ext>
              </a:extLst>
            </p:cNvPr>
            <p:cNvSpPr>
              <a:spLocks noChangeShapeType="1"/>
            </p:cNvSpPr>
            <p:nvPr/>
          </p:nvSpPr>
          <p:spPr bwMode="auto">
            <a:xfrm flipV="1">
              <a:off x="6556074"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50" name="Line 57">
              <a:extLst>
                <a:ext uri="{FF2B5EF4-FFF2-40B4-BE49-F238E27FC236}">
                  <a16:creationId xmlns:a16="http://schemas.microsoft.com/office/drawing/2014/main" id="{9DCF8DD3-CF43-40C3-9E6C-672A7D09CEF5}"/>
                </a:ext>
              </a:extLst>
            </p:cNvPr>
            <p:cNvSpPr>
              <a:spLocks noChangeShapeType="1"/>
            </p:cNvSpPr>
            <p:nvPr/>
          </p:nvSpPr>
          <p:spPr bwMode="auto">
            <a:xfrm flipV="1">
              <a:off x="6932312"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51" name="Line 58">
              <a:extLst>
                <a:ext uri="{FF2B5EF4-FFF2-40B4-BE49-F238E27FC236}">
                  <a16:creationId xmlns:a16="http://schemas.microsoft.com/office/drawing/2014/main" id="{A3EC7B77-DF9C-42C3-9D1E-72FE84F30933}"/>
                </a:ext>
              </a:extLst>
            </p:cNvPr>
            <p:cNvSpPr>
              <a:spLocks noChangeShapeType="1"/>
            </p:cNvSpPr>
            <p:nvPr/>
          </p:nvSpPr>
          <p:spPr bwMode="auto">
            <a:xfrm flipV="1">
              <a:off x="7319662"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52" name="Line 59">
              <a:extLst>
                <a:ext uri="{FF2B5EF4-FFF2-40B4-BE49-F238E27FC236}">
                  <a16:creationId xmlns:a16="http://schemas.microsoft.com/office/drawing/2014/main" id="{86507DD6-1C1E-429A-8750-0AAC4F615FEA}"/>
                </a:ext>
              </a:extLst>
            </p:cNvPr>
            <p:cNvSpPr>
              <a:spLocks noChangeShapeType="1"/>
            </p:cNvSpPr>
            <p:nvPr/>
          </p:nvSpPr>
          <p:spPr bwMode="auto">
            <a:xfrm flipV="1">
              <a:off x="7697487"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53" name="Line 60">
              <a:extLst>
                <a:ext uri="{FF2B5EF4-FFF2-40B4-BE49-F238E27FC236}">
                  <a16:creationId xmlns:a16="http://schemas.microsoft.com/office/drawing/2014/main" id="{1FC24EC5-331A-45DE-85ED-787CE97B0514}"/>
                </a:ext>
              </a:extLst>
            </p:cNvPr>
            <p:cNvSpPr>
              <a:spLocks noChangeShapeType="1"/>
            </p:cNvSpPr>
            <p:nvPr/>
          </p:nvSpPr>
          <p:spPr bwMode="auto">
            <a:xfrm flipV="1">
              <a:off x="8075312"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54" name="Line 61">
              <a:extLst>
                <a:ext uri="{FF2B5EF4-FFF2-40B4-BE49-F238E27FC236}">
                  <a16:creationId xmlns:a16="http://schemas.microsoft.com/office/drawing/2014/main" id="{B5F1DD78-37F9-4C14-AD72-C1A5AA579CC1}"/>
                </a:ext>
              </a:extLst>
            </p:cNvPr>
            <p:cNvSpPr>
              <a:spLocks noChangeShapeType="1"/>
            </p:cNvSpPr>
            <p:nvPr/>
          </p:nvSpPr>
          <p:spPr bwMode="auto">
            <a:xfrm>
              <a:off x="8075313" y="2282193"/>
              <a:ext cx="0" cy="4121732"/>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55" name="Line 62">
              <a:extLst>
                <a:ext uri="{FF2B5EF4-FFF2-40B4-BE49-F238E27FC236}">
                  <a16:creationId xmlns:a16="http://schemas.microsoft.com/office/drawing/2014/main" id="{B383E15A-6F85-4A25-8E5A-D7A75F618A88}"/>
                </a:ext>
              </a:extLst>
            </p:cNvPr>
            <p:cNvSpPr>
              <a:spLocks noChangeShapeType="1"/>
            </p:cNvSpPr>
            <p:nvPr/>
          </p:nvSpPr>
          <p:spPr bwMode="auto">
            <a:xfrm>
              <a:off x="8019749" y="5569907"/>
              <a:ext cx="11112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56" name="Line 63">
              <a:extLst>
                <a:ext uri="{FF2B5EF4-FFF2-40B4-BE49-F238E27FC236}">
                  <a16:creationId xmlns:a16="http://schemas.microsoft.com/office/drawing/2014/main" id="{51ABDA5C-E296-4146-9B63-172CEF9FF2AF}"/>
                </a:ext>
              </a:extLst>
            </p:cNvPr>
            <p:cNvSpPr>
              <a:spLocks noChangeShapeType="1"/>
            </p:cNvSpPr>
            <p:nvPr/>
          </p:nvSpPr>
          <p:spPr bwMode="auto">
            <a:xfrm>
              <a:off x="8019749" y="4915857"/>
              <a:ext cx="11112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57" name="Line 64">
              <a:extLst>
                <a:ext uri="{FF2B5EF4-FFF2-40B4-BE49-F238E27FC236}">
                  <a16:creationId xmlns:a16="http://schemas.microsoft.com/office/drawing/2014/main" id="{826E06BA-973B-4CBC-A8DC-29914B7ACFA0}"/>
                </a:ext>
              </a:extLst>
            </p:cNvPr>
            <p:cNvSpPr>
              <a:spLocks noChangeShapeType="1"/>
            </p:cNvSpPr>
            <p:nvPr/>
          </p:nvSpPr>
          <p:spPr bwMode="auto">
            <a:xfrm>
              <a:off x="8019749" y="4252282"/>
              <a:ext cx="11112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58" name="Line 65">
              <a:extLst>
                <a:ext uri="{FF2B5EF4-FFF2-40B4-BE49-F238E27FC236}">
                  <a16:creationId xmlns:a16="http://schemas.microsoft.com/office/drawing/2014/main" id="{09CCA10E-1255-477A-B4A9-18A135DA96BB}"/>
                </a:ext>
              </a:extLst>
            </p:cNvPr>
            <p:cNvSpPr>
              <a:spLocks noChangeShapeType="1"/>
            </p:cNvSpPr>
            <p:nvPr/>
          </p:nvSpPr>
          <p:spPr bwMode="auto">
            <a:xfrm>
              <a:off x="8019749" y="3598232"/>
              <a:ext cx="11112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59" name="Line 66">
              <a:extLst>
                <a:ext uri="{FF2B5EF4-FFF2-40B4-BE49-F238E27FC236}">
                  <a16:creationId xmlns:a16="http://schemas.microsoft.com/office/drawing/2014/main" id="{9BC6935E-0EDC-4ACC-8382-53EE5248BC57}"/>
                </a:ext>
              </a:extLst>
            </p:cNvPr>
            <p:cNvSpPr>
              <a:spLocks noChangeShapeType="1"/>
            </p:cNvSpPr>
            <p:nvPr/>
          </p:nvSpPr>
          <p:spPr bwMode="auto">
            <a:xfrm>
              <a:off x="8019749" y="2936244"/>
              <a:ext cx="11112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60" name="Line 67">
              <a:extLst>
                <a:ext uri="{FF2B5EF4-FFF2-40B4-BE49-F238E27FC236}">
                  <a16:creationId xmlns:a16="http://schemas.microsoft.com/office/drawing/2014/main" id="{17B26928-A003-4DE3-A7D7-925474C66027}"/>
                </a:ext>
              </a:extLst>
            </p:cNvPr>
            <p:cNvSpPr>
              <a:spLocks noChangeShapeType="1"/>
            </p:cNvSpPr>
            <p:nvPr/>
          </p:nvSpPr>
          <p:spPr bwMode="auto">
            <a:xfrm>
              <a:off x="8019749" y="2282194"/>
              <a:ext cx="11112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61" name="Rectangle 87">
              <a:extLst>
                <a:ext uri="{FF2B5EF4-FFF2-40B4-BE49-F238E27FC236}">
                  <a16:creationId xmlns:a16="http://schemas.microsoft.com/office/drawing/2014/main" id="{85C893A7-F78C-4739-BC7B-805D27A9EAD4}"/>
                </a:ext>
              </a:extLst>
            </p:cNvPr>
            <p:cNvSpPr>
              <a:spLocks noChangeArrowheads="1"/>
            </p:cNvSpPr>
            <p:nvPr/>
          </p:nvSpPr>
          <p:spPr bwMode="auto">
            <a:xfrm>
              <a:off x="4047824" y="6413628"/>
              <a:ext cx="639073" cy="34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125" b="0" kern="0" dirty="0">
                  <a:solidFill>
                    <a:srgbClr val="000000"/>
                  </a:solidFill>
                  <a:ea typeface="MS PGothic" panose="020B0600070205080204" pitchFamily="34" charset="-128"/>
                </a:rPr>
                <a:t>18</a:t>
              </a:r>
              <a:r>
                <a:rPr kumimoji="0" lang="en-US" sz="1125" b="0" i="0" u="none" strike="noStrike" kern="0" cap="none" spc="0" normalizeH="0" baseline="0" noProof="0" dirty="0">
                  <a:ln>
                    <a:noFill/>
                  </a:ln>
                  <a:solidFill>
                    <a:srgbClr val="000000"/>
                  </a:solidFill>
                  <a:effectLst/>
                  <a:uLnTx/>
                  <a:uFillTx/>
                  <a:ea typeface="MS PGothic" panose="020B0600070205080204" pitchFamily="34" charset="-128"/>
                </a:rPr>
                <a:t>00</a:t>
              </a:r>
            </a:p>
          </p:txBody>
        </p:sp>
        <p:sp>
          <p:nvSpPr>
            <p:cNvPr id="262" name="Rectangle 89">
              <a:extLst>
                <a:ext uri="{FF2B5EF4-FFF2-40B4-BE49-F238E27FC236}">
                  <a16:creationId xmlns:a16="http://schemas.microsoft.com/office/drawing/2014/main" id="{0851A2F3-4A45-44ED-8537-21889029648C}"/>
                </a:ext>
              </a:extLst>
            </p:cNvPr>
            <p:cNvSpPr>
              <a:spLocks noChangeArrowheads="1"/>
            </p:cNvSpPr>
            <p:nvPr/>
          </p:nvSpPr>
          <p:spPr bwMode="auto">
            <a:xfrm>
              <a:off x="4811411" y="6413628"/>
              <a:ext cx="639073" cy="34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125" b="0" kern="0" dirty="0">
                  <a:solidFill>
                    <a:srgbClr val="000000"/>
                  </a:solidFill>
                  <a:ea typeface="MS PGothic" panose="020B0600070205080204" pitchFamily="34" charset="-128"/>
                </a:rPr>
                <a:t>20</a:t>
              </a:r>
              <a:r>
                <a:rPr kumimoji="0" lang="en-US" sz="1125" b="0" i="0" u="none" strike="noStrike" kern="0" cap="none" spc="0" normalizeH="0" baseline="0" noProof="0" dirty="0">
                  <a:ln>
                    <a:noFill/>
                  </a:ln>
                  <a:solidFill>
                    <a:srgbClr val="000000"/>
                  </a:solidFill>
                  <a:effectLst/>
                  <a:uLnTx/>
                  <a:uFillTx/>
                  <a:ea typeface="MS PGothic" panose="020B0600070205080204" pitchFamily="34" charset="-128"/>
                </a:rPr>
                <a:t>00</a:t>
              </a:r>
            </a:p>
          </p:txBody>
        </p:sp>
        <p:sp>
          <p:nvSpPr>
            <p:cNvPr id="263" name="Rectangle 91">
              <a:extLst>
                <a:ext uri="{FF2B5EF4-FFF2-40B4-BE49-F238E27FC236}">
                  <a16:creationId xmlns:a16="http://schemas.microsoft.com/office/drawing/2014/main" id="{6D2B4F9E-FC62-4347-94D9-4B711210120E}"/>
                </a:ext>
              </a:extLst>
            </p:cNvPr>
            <p:cNvSpPr>
              <a:spLocks noChangeArrowheads="1"/>
            </p:cNvSpPr>
            <p:nvPr/>
          </p:nvSpPr>
          <p:spPr bwMode="auto">
            <a:xfrm>
              <a:off x="5567063" y="6413628"/>
              <a:ext cx="639073" cy="34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125" b="0" kern="0" dirty="0">
                  <a:solidFill>
                    <a:srgbClr val="000000"/>
                  </a:solidFill>
                  <a:ea typeface="MS PGothic" panose="020B0600070205080204" pitchFamily="34" charset="-128"/>
                </a:rPr>
                <a:t>22</a:t>
              </a:r>
              <a:r>
                <a:rPr kumimoji="0" lang="en-US" sz="1125" b="0" i="0" u="none" strike="noStrike" kern="0" cap="none" spc="0" normalizeH="0" baseline="0" noProof="0" dirty="0">
                  <a:ln>
                    <a:noFill/>
                  </a:ln>
                  <a:solidFill>
                    <a:srgbClr val="000000"/>
                  </a:solidFill>
                  <a:effectLst/>
                  <a:uLnTx/>
                  <a:uFillTx/>
                  <a:ea typeface="MS PGothic" panose="020B0600070205080204" pitchFamily="34" charset="-128"/>
                </a:rPr>
                <a:t>00</a:t>
              </a:r>
            </a:p>
          </p:txBody>
        </p:sp>
        <p:sp>
          <p:nvSpPr>
            <p:cNvPr id="264" name="Rectangle 93">
              <a:extLst>
                <a:ext uri="{FF2B5EF4-FFF2-40B4-BE49-F238E27FC236}">
                  <a16:creationId xmlns:a16="http://schemas.microsoft.com/office/drawing/2014/main" id="{D8D51281-A326-4D85-A530-CB67B5CAE75B}"/>
                </a:ext>
              </a:extLst>
            </p:cNvPr>
            <p:cNvSpPr>
              <a:spLocks noChangeArrowheads="1"/>
            </p:cNvSpPr>
            <p:nvPr/>
          </p:nvSpPr>
          <p:spPr bwMode="auto">
            <a:xfrm>
              <a:off x="6321124" y="6413628"/>
              <a:ext cx="639073" cy="34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125" b="0" kern="0" dirty="0">
                  <a:solidFill>
                    <a:srgbClr val="000000"/>
                  </a:solidFill>
                  <a:ea typeface="MS PGothic" panose="020B0600070205080204" pitchFamily="34" charset="-128"/>
                </a:rPr>
                <a:t>24</a:t>
              </a:r>
              <a:r>
                <a:rPr kumimoji="0" lang="en-US" sz="1125" b="0" i="0" u="none" strike="noStrike" kern="0" cap="none" spc="0" normalizeH="0" baseline="0" noProof="0" dirty="0">
                  <a:ln>
                    <a:noFill/>
                  </a:ln>
                  <a:solidFill>
                    <a:srgbClr val="000000"/>
                  </a:solidFill>
                  <a:effectLst/>
                  <a:uLnTx/>
                  <a:uFillTx/>
                  <a:ea typeface="MS PGothic" panose="020B0600070205080204" pitchFamily="34" charset="-128"/>
                </a:rPr>
                <a:t>00</a:t>
              </a:r>
            </a:p>
          </p:txBody>
        </p:sp>
        <p:sp>
          <p:nvSpPr>
            <p:cNvPr id="265" name="Rectangle 95">
              <a:extLst>
                <a:ext uri="{FF2B5EF4-FFF2-40B4-BE49-F238E27FC236}">
                  <a16:creationId xmlns:a16="http://schemas.microsoft.com/office/drawing/2014/main" id="{941AB965-A42C-4820-81AB-D34C2ADFA7E4}"/>
                </a:ext>
              </a:extLst>
            </p:cNvPr>
            <p:cNvSpPr>
              <a:spLocks noChangeArrowheads="1"/>
            </p:cNvSpPr>
            <p:nvPr/>
          </p:nvSpPr>
          <p:spPr bwMode="auto">
            <a:xfrm>
              <a:off x="7087889" y="6413626"/>
              <a:ext cx="639073" cy="34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125" b="0" kern="0" dirty="0">
                  <a:solidFill>
                    <a:srgbClr val="000000"/>
                  </a:solidFill>
                  <a:ea typeface="MS PGothic" panose="020B0600070205080204" pitchFamily="34" charset="-128"/>
                </a:rPr>
                <a:t>26</a:t>
              </a:r>
              <a:r>
                <a:rPr kumimoji="0" lang="en-US" sz="1125" b="0" i="0" u="none" strike="noStrike" kern="0" cap="none" spc="0" normalizeH="0" baseline="0" noProof="0" dirty="0">
                  <a:ln>
                    <a:noFill/>
                  </a:ln>
                  <a:solidFill>
                    <a:srgbClr val="000000"/>
                  </a:solidFill>
                  <a:effectLst/>
                  <a:uLnTx/>
                  <a:uFillTx/>
                  <a:ea typeface="MS PGothic" panose="020B0600070205080204" pitchFamily="34" charset="-128"/>
                </a:rPr>
                <a:t>00</a:t>
              </a:r>
            </a:p>
          </p:txBody>
        </p:sp>
        <p:sp>
          <p:nvSpPr>
            <p:cNvPr id="266" name="Rectangle 97">
              <a:extLst>
                <a:ext uri="{FF2B5EF4-FFF2-40B4-BE49-F238E27FC236}">
                  <a16:creationId xmlns:a16="http://schemas.microsoft.com/office/drawing/2014/main" id="{E5969526-3515-4F21-AEAE-836C66E9EFA8}"/>
                </a:ext>
              </a:extLst>
            </p:cNvPr>
            <p:cNvSpPr>
              <a:spLocks noChangeArrowheads="1"/>
            </p:cNvSpPr>
            <p:nvPr/>
          </p:nvSpPr>
          <p:spPr bwMode="auto">
            <a:xfrm>
              <a:off x="7840362" y="6413626"/>
              <a:ext cx="639073" cy="34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125" b="0" kern="0" dirty="0">
                  <a:solidFill>
                    <a:srgbClr val="000000"/>
                  </a:solidFill>
                  <a:ea typeface="MS PGothic" panose="020B0600070205080204" pitchFamily="34" charset="-128"/>
                </a:rPr>
                <a:t>28</a:t>
              </a:r>
              <a:r>
                <a:rPr kumimoji="0" lang="en-US" sz="1125" b="0" i="0" u="none" strike="noStrike" kern="0" cap="none" spc="0" normalizeH="0" baseline="0" noProof="0" dirty="0">
                  <a:ln>
                    <a:noFill/>
                  </a:ln>
                  <a:solidFill>
                    <a:srgbClr val="000000"/>
                  </a:solidFill>
                  <a:effectLst/>
                  <a:uLnTx/>
                  <a:uFillTx/>
                  <a:ea typeface="MS PGothic" panose="020B0600070205080204" pitchFamily="34" charset="-128"/>
                </a:rPr>
                <a:t>00</a:t>
              </a:r>
            </a:p>
          </p:txBody>
        </p:sp>
        <p:sp>
          <p:nvSpPr>
            <p:cNvPr id="267" name="Line 13">
              <a:extLst>
                <a:ext uri="{FF2B5EF4-FFF2-40B4-BE49-F238E27FC236}">
                  <a16:creationId xmlns:a16="http://schemas.microsoft.com/office/drawing/2014/main" id="{2E093D30-76C3-49CB-9BAF-D8C8181B2123}"/>
                </a:ext>
              </a:extLst>
            </p:cNvPr>
            <p:cNvSpPr>
              <a:spLocks noChangeShapeType="1"/>
            </p:cNvSpPr>
            <p:nvPr/>
          </p:nvSpPr>
          <p:spPr bwMode="auto">
            <a:xfrm>
              <a:off x="3525536" y="2282194"/>
              <a:ext cx="4556424"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68" name="Line 11">
              <a:extLst>
                <a:ext uri="{FF2B5EF4-FFF2-40B4-BE49-F238E27FC236}">
                  <a16:creationId xmlns:a16="http://schemas.microsoft.com/office/drawing/2014/main" id="{FD424E0B-0378-43AE-AF26-E9CA7378032A}"/>
                </a:ext>
              </a:extLst>
            </p:cNvPr>
            <p:cNvSpPr>
              <a:spLocks noChangeShapeType="1"/>
            </p:cNvSpPr>
            <p:nvPr/>
          </p:nvSpPr>
          <p:spPr bwMode="auto">
            <a:xfrm>
              <a:off x="3525531" y="3598233"/>
              <a:ext cx="4554542"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269" name="Line 5">
              <a:extLst>
                <a:ext uri="{FF2B5EF4-FFF2-40B4-BE49-F238E27FC236}">
                  <a16:creationId xmlns:a16="http://schemas.microsoft.com/office/drawing/2014/main" id="{EB3EE9DE-A0CC-47B5-BF85-05B4F4BE919A}"/>
                </a:ext>
              </a:extLst>
            </p:cNvPr>
            <p:cNvSpPr>
              <a:spLocks noChangeShapeType="1"/>
            </p:cNvSpPr>
            <p:nvPr/>
          </p:nvSpPr>
          <p:spPr bwMode="auto">
            <a:xfrm>
              <a:off x="3525528" y="5569907"/>
              <a:ext cx="4554545"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grpSp>
      <p:sp>
        <p:nvSpPr>
          <p:cNvPr id="188" name="Freeform 10">
            <a:extLst>
              <a:ext uri="{FF2B5EF4-FFF2-40B4-BE49-F238E27FC236}">
                <a16:creationId xmlns:a16="http://schemas.microsoft.com/office/drawing/2014/main" id="{273D13C3-72FC-41F3-B4ED-06CBA77C2306}"/>
              </a:ext>
            </a:extLst>
          </p:cNvPr>
          <p:cNvSpPr/>
          <p:nvPr/>
        </p:nvSpPr>
        <p:spPr>
          <a:xfrm>
            <a:off x="888337" y="3290926"/>
            <a:ext cx="5413492" cy="1099327"/>
          </a:xfrm>
          <a:custGeom>
            <a:avLst/>
            <a:gdLst>
              <a:gd name="connsiteX0" fmla="*/ 2952750 w 2952750"/>
              <a:gd name="connsiteY0" fmla="*/ 2552700 h 2552700"/>
              <a:gd name="connsiteX1" fmla="*/ 2209800 w 2952750"/>
              <a:gd name="connsiteY1" fmla="*/ 1209675 h 2552700"/>
              <a:gd name="connsiteX2" fmla="*/ 1885950 w 2952750"/>
              <a:gd name="connsiteY2" fmla="*/ 790575 h 2552700"/>
              <a:gd name="connsiteX3" fmla="*/ 1562100 w 2952750"/>
              <a:gd name="connsiteY3" fmla="*/ 485775 h 2552700"/>
              <a:gd name="connsiteX4" fmla="*/ 1285875 w 2952750"/>
              <a:gd name="connsiteY4" fmla="*/ 285750 h 2552700"/>
              <a:gd name="connsiteX5" fmla="*/ 1114425 w 2952750"/>
              <a:gd name="connsiteY5" fmla="*/ 200025 h 2552700"/>
              <a:gd name="connsiteX6" fmla="*/ 914400 w 2952750"/>
              <a:gd name="connsiteY6" fmla="*/ 133350 h 2552700"/>
              <a:gd name="connsiteX7" fmla="*/ 600075 w 2952750"/>
              <a:gd name="connsiteY7" fmla="*/ 57150 h 2552700"/>
              <a:gd name="connsiteX8" fmla="*/ 247650 w 2952750"/>
              <a:gd name="connsiteY8" fmla="*/ 9525 h 2552700"/>
              <a:gd name="connsiteX9" fmla="*/ 0 w 2952750"/>
              <a:gd name="connsiteY9" fmla="*/ 0 h 255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50" h="2552700">
                <a:moveTo>
                  <a:pt x="2952750" y="2552700"/>
                </a:moveTo>
                <a:cubicBezTo>
                  <a:pt x="2670175" y="2028031"/>
                  <a:pt x="2387600" y="1503362"/>
                  <a:pt x="2209800" y="1209675"/>
                </a:cubicBezTo>
                <a:cubicBezTo>
                  <a:pt x="2032000" y="915988"/>
                  <a:pt x="1993900" y="911225"/>
                  <a:pt x="1885950" y="790575"/>
                </a:cubicBezTo>
                <a:cubicBezTo>
                  <a:pt x="1778000" y="669925"/>
                  <a:pt x="1662112" y="569912"/>
                  <a:pt x="1562100" y="485775"/>
                </a:cubicBezTo>
                <a:cubicBezTo>
                  <a:pt x="1462088" y="401638"/>
                  <a:pt x="1360487" y="333375"/>
                  <a:pt x="1285875" y="285750"/>
                </a:cubicBezTo>
                <a:cubicBezTo>
                  <a:pt x="1211263" y="238125"/>
                  <a:pt x="1176337" y="225425"/>
                  <a:pt x="1114425" y="200025"/>
                </a:cubicBezTo>
                <a:cubicBezTo>
                  <a:pt x="1052513" y="174625"/>
                  <a:pt x="1000125" y="157162"/>
                  <a:pt x="914400" y="133350"/>
                </a:cubicBezTo>
                <a:cubicBezTo>
                  <a:pt x="828675" y="109538"/>
                  <a:pt x="711200" y="77787"/>
                  <a:pt x="600075" y="57150"/>
                </a:cubicBezTo>
                <a:cubicBezTo>
                  <a:pt x="488950" y="36513"/>
                  <a:pt x="347662" y="19050"/>
                  <a:pt x="247650" y="9525"/>
                </a:cubicBezTo>
                <a:cubicBezTo>
                  <a:pt x="147638" y="0"/>
                  <a:pt x="73819" y="0"/>
                  <a:pt x="0" y="0"/>
                </a:cubicBezTo>
              </a:path>
            </a:pathLst>
          </a:custGeom>
          <a:noFill/>
          <a:ln w="3175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Narrow"/>
              <a:ea typeface="+mn-ea"/>
              <a:cs typeface="+mn-cs"/>
            </a:endParaRPr>
          </a:p>
        </p:txBody>
      </p:sp>
      <p:sp>
        <p:nvSpPr>
          <p:cNvPr id="189" name="Line 5">
            <a:extLst>
              <a:ext uri="{FF2B5EF4-FFF2-40B4-BE49-F238E27FC236}">
                <a16:creationId xmlns:a16="http://schemas.microsoft.com/office/drawing/2014/main" id="{898D992A-63A3-4D40-88E2-A0A3109463DF}"/>
              </a:ext>
            </a:extLst>
          </p:cNvPr>
          <p:cNvSpPr>
            <a:spLocks noChangeShapeType="1"/>
          </p:cNvSpPr>
          <p:nvPr/>
        </p:nvSpPr>
        <p:spPr bwMode="auto">
          <a:xfrm>
            <a:off x="874323" y="5771711"/>
            <a:ext cx="7641253"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190" name="Rectangle 70">
            <a:extLst>
              <a:ext uri="{FF2B5EF4-FFF2-40B4-BE49-F238E27FC236}">
                <a16:creationId xmlns:a16="http://schemas.microsoft.com/office/drawing/2014/main" id="{8785B031-799D-4265-9CDB-25A4B8CA68A7}"/>
              </a:ext>
            </a:extLst>
          </p:cNvPr>
          <p:cNvSpPr>
            <a:spLocks noChangeArrowheads="1"/>
          </p:cNvSpPr>
          <p:nvPr/>
        </p:nvSpPr>
        <p:spPr bwMode="auto">
          <a:xfrm>
            <a:off x="569524" y="5652912"/>
            <a:ext cx="299761" cy="242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spcBef>
                <a:spcPct val="20000"/>
              </a:spcBef>
              <a:buClr>
                <a:srgbClr val="800000"/>
              </a:buClr>
              <a:buChar char="•"/>
              <a:defRPr sz="2800">
                <a:solidFill>
                  <a:schemeClr val="tx1"/>
                </a:solidFill>
                <a:latin typeface="Arial" panose="020B0604020202020204" pitchFamily="34" charset="0"/>
                <a:ea typeface="Geneva" charset="0"/>
                <a:cs typeface="Arial" panose="020B0604020202020204" pitchFamily="34" charset="0"/>
              </a:defRPr>
            </a:lvl1pPr>
            <a:lvl2pPr marL="742950" indent="-285750">
              <a:spcBef>
                <a:spcPct val="20000"/>
              </a:spcBef>
              <a:buClr>
                <a:srgbClr val="800000"/>
              </a:buClr>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1125" b="0" i="0" u="none" strike="noStrike" kern="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55</a:t>
            </a:r>
          </a:p>
        </p:txBody>
      </p:sp>
      <p:sp>
        <p:nvSpPr>
          <p:cNvPr id="191" name="Line 5">
            <a:extLst>
              <a:ext uri="{FF2B5EF4-FFF2-40B4-BE49-F238E27FC236}">
                <a16:creationId xmlns:a16="http://schemas.microsoft.com/office/drawing/2014/main" id="{BE248240-4327-44CE-84B3-547083161BE1}"/>
              </a:ext>
            </a:extLst>
          </p:cNvPr>
          <p:cNvSpPr>
            <a:spLocks noChangeShapeType="1"/>
          </p:cNvSpPr>
          <p:nvPr/>
        </p:nvSpPr>
        <p:spPr bwMode="auto">
          <a:xfrm>
            <a:off x="874323" y="6100115"/>
            <a:ext cx="7641253"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192" name="Rectangle 70">
            <a:extLst>
              <a:ext uri="{FF2B5EF4-FFF2-40B4-BE49-F238E27FC236}">
                <a16:creationId xmlns:a16="http://schemas.microsoft.com/office/drawing/2014/main" id="{36897F24-0A24-4FE7-9302-8CE686565ACC}"/>
              </a:ext>
            </a:extLst>
          </p:cNvPr>
          <p:cNvSpPr>
            <a:spLocks noChangeArrowheads="1"/>
          </p:cNvSpPr>
          <p:nvPr/>
        </p:nvSpPr>
        <p:spPr bwMode="auto">
          <a:xfrm>
            <a:off x="574563" y="5957712"/>
            <a:ext cx="299761" cy="242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spcBef>
                <a:spcPct val="20000"/>
              </a:spcBef>
              <a:buClr>
                <a:srgbClr val="800000"/>
              </a:buClr>
              <a:buChar char="•"/>
              <a:defRPr sz="2800">
                <a:solidFill>
                  <a:schemeClr val="tx1"/>
                </a:solidFill>
                <a:latin typeface="Arial" panose="020B0604020202020204" pitchFamily="34" charset="0"/>
                <a:ea typeface="Geneva" charset="0"/>
                <a:cs typeface="Arial" panose="020B0604020202020204" pitchFamily="34" charset="0"/>
              </a:defRPr>
            </a:lvl1pPr>
            <a:lvl2pPr marL="742950" indent="-285750">
              <a:spcBef>
                <a:spcPct val="20000"/>
              </a:spcBef>
              <a:buClr>
                <a:srgbClr val="800000"/>
              </a:buClr>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800000"/>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1125" b="0" i="0" u="none" strike="noStrike" kern="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50</a:t>
            </a:r>
          </a:p>
        </p:txBody>
      </p:sp>
      <p:sp>
        <p:nvSpPr>
          <p:cNvPr id="193" name="Line 17">
            <a:extLst>
              <a:ext uri="{FF2B5EF4-FFF2-40B4-BE49-F238E27FC236}">
                <a16:creationId xmlns:a16="http://schemas.microsoft.com/office/drawing/2014/main" id="{16592B20-09F1-4220-9FD4-C8564183C45A}"/>
              </a:ext>
            </a:extLst>
          </p:cNvPr>
          <p:cNvSpPr>
            <a:spLocks noChangeShapeType="1"/>
          </p:cNvSpPr>
          <p:nvPr/>
        </p:nvSpPr>
        <p:spPr bwMode="auto">
          <a:xfrm>
            <a:off x="1407724" y="3197450"/>
            <a:ext cx="0" cy="2912662"/>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194" name="Line 17">
            <a:extLst>
              <a:ext uri="{FF2B5EF4-FFF2-40B4-BE49-F238E27FC236}">
                <a16:creationId xmlns:a16="http://schemas.microsoft.com/office/drawing/2014/main" id="{A6072E4B-D3EA-457B-AA95-8DECA0260B7A}"/>
              </a:ext>
            </a:extLst>
          </p:cNvPr>
          <p:cNvSpPr>
            <a:spLocks noChangeShapeType="1"/>
          </p:cNvSpPr>
          <p:nvPr/>
        </p:nvSpPr>
        <p:spPr bwMode="auto">
          <a:xfrm>
            <a:off x="3312724" y="3197450"/>
            <a:ext cx="0" cy="2912662"/>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195" name="Line 17">
            <a:extLst>
              <a:ext uri="{FF2B5EF4-FFF2-40B4-BE49-F238E27FC236}">
                <a16:creationId xmlns:a16="http://schemas.microsoft.com/office/drawing/2014/main" id="{ABAF0661-2C36-44F7-92D4-5EF84239A767}"/>
              </a:ext>
            </a:extLst>
          </p:cNvPr>
          <p:cNvSpPr>
            <a:spLocks noChangeShapeType="1"/>
          </p:cNvSpPr>
          <p:nvPr/>
        </p:nvSpPr>
        <p:spPr bwMode="auto">
          <a:xfrm>
            <a:off x="6589324" y="3197450"/>
            <a:ext cx="0" cy="2912662"/>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F2F"/>
              </a:solidFill>
              <a:effectLst/>
              <a:uLnTx/>
              <a:uFillTx/>
              <a:latin typeface="Arial Narrow"/>
            </a:endParaRPr>
          </a:p>
        </p:txBody>
      </p:sp>
      <p:sp>
        <p:nvSpPr>
          <p:cNvPr id="196" name="Freeform 18">
            <a:extLst>
              <a:ext uri="{FF2B5EF4-FFF2-40B4-BE49-F238E27FC236}">
                <a16:creationId xmlns:a16="http://schemas.microsoft.com/office/drawing/2014/main" id="{2CEF4CE7-406C-4F06-948E-DD528269B277}"/>
              </a:ext>
            </a:extLst>
          </p:cNvPr>
          <p:cNvSpPr/>
          <p:nvPr/>
        </p:nvSpPr>
        <p:spPr>
          <a:xfrm>
            <a:off x="2228694" y="3339853"/>
            <a:ext cx="1918629" cy="2724895"/>
          </a:xfrm>
          <a:custGeom>
            <a:avLst/>
            <a:gdLst>
              <a:gd name="connsiteX0" fmla="*/ 2952750 w 2952750"/>
              <a:gd name="connsiteY0" fmla="*/ 2552700 h 2552700"/>
              <a:gd name="connsiteX1" fmla="*/ 2209800 w 2952750"/>
              <a:gd name="connsiteY1" fmla="*/ 1209675 h 2552700"/>
              <a:gd name="connsiteX2" fmla="*/ 1885950 w 2952750"/>
              <a:gd name="connsiteY2" fmla="*/ 790575 h 2552700"/>
              <a:gd name="connsiteX3" fmla="*/ 1562100 w 2952750"/>
              <a:gd name="connsiteY3" fmla="*/ 485775 h 2552700"/>
              <a:gd name="connsiteX4" fmla="*/ 1285875 w 2952750"/>
              <a:gd name="connsiteY4" fmla="*/ 285750 h 2552700"/>
              <a:gd name="connsiteX5" fmla="*/ 1114425 w 2952750"/>
              <a:gd name="connsiteY5" fmla="*/ 200025 h 2552700"/>
              <a:gd name="connsiteX6" fmla="*/ 914400 w 2952750"/>
              <a:gd name="connsiteY6" fmla="*/ 133350 h 2552700"/>
              <a:gd name="connsiteX7" fmla="*/ 600075 w 2952750"/>
              <a:gd name="connsiteY7" fmla="*/ 57150 h 2552700"/>
              <a:gd name="connsiteX8" fmla="*/ 247650 w 2952750"/>
              <a:gd name="connsiteY8" fmla="*/ 9525 h 2552700"/>
              <a:gd name="connsiteX9" fmla="*/ 0 w 2952750"/>
              <a:gd name="connsiteY9" fmla="*/ 0 h 255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50" h="2552700">
                <a:moveTo>
                  <a:pt x="2952750" y="2552700"/>
                </a:moveTo>
                <a:cubicBezTo>
                  <a:pt x="2670175" y="2028031"/>
                  <a:pt x="2387600" y="1503362"/>
                  <a:pt x="2209800" y="1209675"/>
                </a:cubicBezTo>
                <a:cubicBezTo>
                  <a:pt x="2032000" y="915988"/>
                  <a:pt x="1993900" y="911225"/>
                  <a:pt x="1885950" y="790575"/>
                </a:cubicBezTo>
                <a:cubicBezTo>
                  <a:pt x="1778000" y="669925"/>
                  <a:pt x="1662112" y="569912"/>
                  <a:pt x="1562100" y="485775"/>
                </a:cubicBezTo>
                <a:cubicBezTo>
                  <a:pt x="1462088" y="401638"/>
                  <a:pt x="1360487" y="333375"/>
                  <a:pt x="1285875" y="285750"/>
                </a:cubicBezTo>
                <a:cubicBezTo>
                  <a:pt x="1211263" y="238125"/>
                  <a:pt x="1176337" y="225425"/>
                  <a:pt x="1114425" y="200025"/>
                </a:cubicBezTo>
                <a:cubicBezTo>
                  <a:pt x="1052513" y="174625"/>
                  <a:pt x="1000125" y="157162"/>
                  <a:pt x="914400" y="133350"/>
                </a:cubicBezTo>
                <a:cubicBezTo>
                  <a:pt x="828675" y="109538"/>
                  <a:pt x="711200" y="77787"/>
                  <a:pt x="600075" y="57150"/>
                </a:cubicBezTo>
                <a:cubicBezTo>
                  <a:pt x="488950" y="36513"/>
                  <a:pt x="347662" y="19050"/>
                  <a:pt x="247650" y="9525"/>
                </a:cubicBezTo>
                <a:cubicBezTo>
                  <a:pt x="147638" y="0"/>
                  <a:pt x="73819" y="0"/>
                  <a:pt x="0" y="0"/>
                </a:cubicBezTo>
              </a:path>
            </a:pathLst>
          </a:custGeom>
          <a:noFill/>
          <a:ln w="3175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Narrow"/>
              <a:ea typeface="+mn-ea"/>
              <a:cs typeface="+mn-cs"/>
            </a:endParaRPr>
          </a:p>
        </p:txBody>
      </p:sp>
      <p:sp>
        <p:nvSpPr>
          <p:cNvPr id="197" name="Freeform 19">
            <a:extLst>
              <a:ext uri="{FF2B5EF4-FFF2-40B4-BE49-F238E27FC236}">
                <a16:creationId xmlns:a16="http://schemas.microsoft.com/office/drawing/2014/main" id="{6E1BCA21-F1CE-4BD2-851F-2DC041BE0C23}"/>
              </a:ext>
            </a:extLst>
          </p:cNvPr>
          <p:cNvSpPr/>
          <p:nvPr/>
        </p:nvSpPr>
        <p:spPr>
          <a:xfrm>
            <a:off x="874324" y="3434829"/>
            <a:ext cx="45719" cy="402853"/>
          </a:xfrm>
          <a:custGeom>
            <a:avLst/>
            <a:gdLst>
              <a:gd name="connsiteX0" fmla="*/ 481460 w 481460"/>
              <a:gd name="connsiteY0" fmla="*/ 0 h 850952"/>
              <a:gd name="connsiteX1" fmla="*/ 246328 w 481460"/>
              <a:gd name="connsiteY1" fmla="*/ 354563 h 850952"/>
              <a:gd name="connsiteX2" fmla="*/ 246328 w 481460"/>
              <a:gd name="connsiteY2" fmla="*/ 354563 h 850952"/>
              <a:gd name="connsiteX3" fmla="*/ 104503 w 481460"/>
              <a:gd name="connsiteY3" fmla="*/ 634481 h 850952"/>
              <a:gd name="connsiteX4" fmla="*/ 0 w 481460"/>
              <a:gd name="connsiteY4" fmla="*/ 850952 h 850952"/>
              <a:gd name="connsiteX5" fmla="*/ 0 w 481460"/>
              <a:gd name="connsiteY5" fmla="*/ 850952 h 85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460" h="850952">
                <a:moveTo>
                  <a:pt x="481460" y="0"/>
                </a:moveTo>
                <a:lnTo>
                  <a:pt x="246328" y="354563"/>
                </a:lnTo>
                <a:lnTo>
                  <a:pt x="246328" y="354563"/>
                </a:lnTo>
                <a:cubicBezTo>
                  <a:pt x="222691" y="401216"/>
                  <a:pt x="145558" y="551750"/>
                  <a:pt x="104503" y="634481"/>
                </a:cubicBezTo>
                <a:cubicBezTo>
                  <a:pt x="63448" y="717212"/>
                  <a:pt x="0" y="850952"/>
                  <a:pt x="0" y="850952"/>
                </a:cubicBezTo>
                <a:lnTo>
                  <a:pt x="0" y="850952"/>
                </a:lnTo>
              </a:path>
            </a:pathLst>
          </a:custGeom>
          <a:noFill/>
          <a:ln w="3175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Narrow"/>
              <a:ea typeface="+mn-ea"/>
              <a:cs typeface="+mn-cs"/>
            </a:endParaRPr>
          </a:p>
        </p:txBody>
      </p:sp>
      <p:sp>
        <p:nvSpPr>
          <p:cNvPr id="198" name="Freeform 20">
            <a:extLst>
              <a:ext uri="{FF2B5EF4-FFF2-40B4-BE49-F238E27FC236}">
                <a16:creationId xmlns:a16="http://schemas.microsoft.com/office/drawing/2014/main" id="{4931B7C1-9A0B-4CC9-8F6C-BBAD7AF9D0E9}"/>
              </a:ext>
            </a:extLst>
          </p:cNvPr>
          <p:cNvSpPr/>
          <p:nvPr/>
        </p:nvSpPr>
        <p:spPr>
          <a:xfrm>
            <a:off x="917473" y="3316271"/>
            <a:ext cx="316555" cy="125874"/>
          </a:xfrm>
          <a:custGeom>
            <a:avLst/>
            <a:gdLst>
              <a:gd name="connsiteX0" fmla="*/ 769620 w 769620"/>
              <a:gd name="connsiteY0" fmla="*/ 0 h 403860"/>
              <a:gd name="connsiteX1" fmla="*/ 384810 w 769620"/>
              <a:gd name="connsiteY1" fmla="*/ 38100 h 403860"/>
              <a:gd name="connsiteX2" fmla="*/ 198120 w 769620"/>
              <a:gd name="connsiteY2" fmla="*/ 163830 h 403860"/>
              <a:gd name="connsiteX3" fmla="*/ 0 w 769620"/>
              <a:gd name="connsiteY3" fmla="*/ 403860 h 403860"/>
            </a:gdLst>
            <a:ahLst/>
            <a:cxnLst>
              <a:cxn ang="0">
                <a:pos x="connsiteX0" y="connsiteY0"/>
              </a:cxn>
              <a:cxn ang="0">
                <a:pos x="connsiteX1" y="connsiteY1"/>
              </a:cxn>
              <a:cxn ang="0">
                <a:pos x="connsiteX2" y="connsiteY2"/>
              </a:cxn>
              <a:cxn ang="0">
                <a:pos x="connsiteX3" y="connsiteY3"/>
              </a:cxn>
            </a:cxnLst>
            <a:rect l="l" t="t" r="r" b="b"/>
            <a:pathLst>
              <a:path w="769620" h="403860">
                <a:moveTo>
                  <a:pt x="769620" y="0"/>
                </a:moveTo>
                <a:cubicBezTo>
                  <a:pt x="624840" y="5397"/>
                  <a:pt x="480060" y="10795"/>
                  <a:pt x="384810" y="38100"/>
                </a:cubicBezTo>
                <a:cubicBezTo>
                  <a:pt x="289560" y="65405"/>
                  <a:pt x="262255" y="102870"/>
                  <a:pt x="198120" y="163830"/>
                </a:cubicBezTo>
                <a:cubicBezTo>
                  <a:pt x="133985" y="224790"/>
                  <a:pt x="66992" y="314325"/>
                  <a:pt x="0" y="403860"/>
                </a:cubicBezTo>
              </a:path>
            </a:pathLst>
          </a:custGeom>
          <a:noFill/>
          <a:ln w="3175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Narrow"/>
              <a:ea typeface="+mn-ea"/>
              <a:cs typeface="+mn-cs"/>
            </a:endParaRPr>
          </a:p>
        </p:txBody>
      </p:sp>
      <p:cxnSp>
        <p:nvCxnSpPr>
          <p:cNvPr id="199" name="Straight Connector 198">
            <a:extLst>
              <a:ext uri="{FF2B5EF4-FFF2-40B4-BE49-F238E27FC236}">
                <a16:creationId xmlns:a16="http://schemas.microsoft.com/office/drawing/2014/main" id="{0C50E4CA-7A4E-437E-B54F-B2E22B195399}"/>
              </a:ext>
            </a:extLst>
          </p:cNvPr>
          <p:cNvCxnSpPr>
            <a:cxnSpLocks/>
            <a:endCxn id="196" idx="9"/>
          </p:cNvCxnSpPr>
          <p:nvPr/>
        </p:nvCxnSpPr>
        <p:spPr>
          <a:xfrm>
            <a:off x="1227075" y="3315162"/>
            <a:ext cx="1001619" cy="24691"/>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sp>
        <p:nvSpPr>
          <p:cNvPr id="200" name="Oval 199">
            <a:extLst>
              <a:ext uri="{FF2B5EF4-FFF2-40B4-BE49-F238E27FC236}">
                <a16:creationId xmlns:a16="http://schemas.microsoft.com/office/drawing/2014/main" id="{B4501F27-419D-4286-976E-F63338CAD16C}"/>
              </a:ext>
            </a:extLst>
          </p:cNvPr>
          <p:cNvSpPr/>
          <p:nvPr/>
        </p:nvSpPr>
        <p:spPr>
          <a:xfrm>
            <a:off x="4082492" y="6021342"/>
            <a:ext cx="118786" cy="108857"/>
          </a:xfrm>
          <a:prstGeom prst="ellipse">
            <a:avLst/>
          </a:prstGeom>
          <a:solidFill>
            <a:srgbClr val="F47B29"/>
          </a:solidFill>
          <a:ln w="12700" cap="flat" cmpd="sng" algn="ctr">
            <a:solidFill>
              <a:srgbClr val="F47B2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Narrow"/>
              <a:ea typeface="+mn-ea"/>
              <a:cs typeface="+mn-cs"/>
            </a:endParaRPr>
          </a:p>
        </p:txBody>
      </p:sp>
      <p:sp>
        <p:nvSpPr>
          <p:cNvPr id="201" name="Oval 200">
            <a:extLst>
              <a:ext uri="{FF2B5EF4-FFF2-40B4-BE49-F238E27FC236}">
                <a16:creationId xmlns:a16="http://schemas.microsoft.com/office/drawing/2014/main" id="{0D3BEFD8-4E1F-49D6-977D-1D1EE53669C1}"/>
              </a:ext>
            </a:extLst>
          </p:cNvPr>
          <p:cNvSpPr/>
          <p:nvPr/>
        </p:nvSpPr>
        <p:spPr>
          <a:xfrm>
            <a:off x="839541" y="3807701"/>
            <a:ext cx="64008" cy="64008"/>
          </a:xfrm>
          <a:prstGeom prst="ellipse">
            <a:avLst/>
          </a:prstGeom>
          <a:solidFill>
            <a:srgbClr val="F47B29"/>
          </a:solidFill>
          <a:ln w="12700" cap="flat" cmpd="sng" algn="ctr">
            <a:solidFill>
              <a:srgbClr val="F47B2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Narrow"/>
              <a:ea typeface="+mn-ea"/>
              <a:cs typeface="+mn-cs"/>
            </a:endParaRPr>
          </a:p>
        </p:txBody>
      </p:sp>
      <p:sp>
        <p:nvSpPr>
          <p:cNvPr id="202" name="Oval 201">
            <a:extLst>
              <a:ext uri="{FF2B5EF4-FFF2-40B4-BE49-F238E27FC236}">
                <a16:creationId xmlns:a16="http://schemas.microsoft.com/office/drawing/2014/main" id="{BB641885-0A51-4E5A-B2D3-290A9979F73A}"/>
              </a:ext>
            </a:extLst>
          </p:cNvPr>
          <p:cNvSpPr/>
          <p:nvPr/>
        </p:nvSpPr>
        <p:spPr>
          <a:xfrm>
            <a:off x="837391" y="3290926"/>
            <a:ext cx="64008" cy="64008"/>
          </a:xfrm>
          <a:prstGeom prst="ellipse">
            <a:avLst/>
          </a:prstGeom>
          <a:solidFill>
            <a:srgbClr val="F47B29"/>
          </a:solidFill>
          <a:ln w="12700" cap="flat" cmpd="sng" algn="ctr">
            <a:solidFill>
              <a:srgbClr val="F47B2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Narrow"/>
              <a:ea typeface="+mn-ea"/>
              <a:cs typeface="+mn-cs"/>
            </a:endParaRPr>
          </a:p>
        </p:txBody>
      </p:sp>
      <p:sp>
        <p:nvSpPr>
          <p:cNvPr id="203" name="Oval 202">
            <a:extLst>
              <a:ext uri="{FF2B5EF4-FFF2-40B4-BE49-F238E27FC236}">
                <a16:creationId xmlns:a16="http://schemas.microsoft.com/office/drawing/2014/main" id="{DF117EA5-6089-4430-B4C5-0BD2BE80552A}"/>
              </a:ext>
            </a:extLst>
          </p:cNvPr>
          <p:cNvSpPr/>
          <p:nvPr/>
        </p:nvSpPr>
        <p:spPr>
          <a:xfrm>
            <a:off x="6268438" y="4338230"/>
            <a:ext cx="118786" cy="108857"/>
          </a:xfrm>
          <a:prstGeom prst="ellipse">
            <a:avLst/>
          </a:prstGeom>
          <a:solidFill>
            <a:srgbClr val="F47B29"/>
          </a:solidFill>
          <a:ln w="12700" cap="flat" cmpd="sng" algn="ctr">
            <a:solidFill>
              <a:srgbClr val="F47B2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Narrow"/>
              <a:ea typeface="+mn-ea"/>
              <a:cs typeface="+mn-cs"/>
            </a:endParaRPr>
          </a:p>
        </p:txBody>
      </p:sp>
      <p:sp>
        <p:nvSpPr>
          <p:cNvPr id="204" name="Freeform 30">
            <a:extLst>
              <a:ext uri="{FF2B5EF4-FFF2-40B4-BE49-F238E27FC236}">
                <a16:creationId xmlns:a16="http://schemas.microsoft.com/office/drawing/2014/main" id="{1220A8D2-836D-470F-94D3-E12391AB5AF3}"/>
              </a:ext>
            </a:extLst>
          </p:cNvPr>
          <p:cNvSpPr/>
          <p:nvPr/>
        </p:nvSpPr>
        <p:spPr>
          <a:xfrm>
            <a:off x="861625" y="3326457"/>
            <a:ext cx="825474" cy="2770488"/>
          </a:xfrm>
          <a:custGeom>
            <a:avLst/>
            <a:gdLst>
              <a:gd name="connsiteX0" fmla="*/ 2952750 w 2952750"/>
              <a:gd name="connsiteY0" fmla="*/ 2552700 h 2552700"/>
              <a:gd name="connsiteX1" fmla="*/ 2209800 w 2952750"/>
              <a:gd name="connsiteY1" fmla="*/ 1209675 h 2552700"/>
              <a:gd name="connsiteX2" fmla="*/ 1885950 w 2952750"/>
              <a:gd name="connsiteY2" fmla="*/ 790575 h 2552700"/>
              <a:gd name="connsiteX3" fmla="*/ 1562100 w 2952750"/>
              <a:gd name="connsiteY3" fmla="*/ 485775 h 2552700"/>
              <a:gd name="connsiteX4" fmla="*/ 1285875 w 2952750"/>
              <a:gd name="connsiteY4" fmla="*/ 285750 h 2552700"/>
              <a:gd name="connsiteX5" fmla="*/ 1114425 w 2952750"/>
              <a:gd name="connsiteY5" fmla="*/ 200025 h 2552700"/>
              <a:gd name="connsiteX6" fmla="*/ 914400 w 2952750"/>
              <a:gd name="connsiteY6" fmla="*/ 133350 h 2552700"/>
              <a:gd name="connsiteX7" fmla="*/ 600075 w 2952750"/>
              <a:gd name="connsiteY7" fmla="*/ 57150 h 2552700"/>
              <a:gd name="connsiteX8" fmla="*/ 247650 w 2952750"/>
              <a:gd name="connsiteY8" fmla="*/ 9525 h 2552700"/>
              <a:gd name="connsiteX9" fmla="*/ 0 w 2952750"/>
              <a:gd name="connsiteY9" fmla="*/ 0 h 255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50" h="2552700">
                <a:moveTo>
                  <a:pt x="2952750" y="2552700"/>
                </a:moveTo>
                <a:cubicBezTo>
                  <a:pt x="2670175" y="2028031"/>
                  <a:pt x="2387600" y="1503362"/>
                  <a:pt x="2209800" y="1209675"/>
                </a:cubicBezTo>
                <a:cubicBezTo>
                  <a:pt x="2032000" y="915988"/>
                  <a:pt x="1993900" y="911225"/>
                  <a:pt x="1885950" y="790575"/>
                </a:cubicBezTo>
                <a:cubicBezTo>
                  <a:pt x="1778000" y="669925"/>
                  <a:pt x="1662112" y="569912"/>
                  <a:pt x="1562100" y="485775"/>
                </a:cubicBezTo>
                <a:cubicBezTo>
                  <a:pt x="1462088" y="401638"/>
                  <a:pt x="1360487" y="333375"/>
                  <a:pt x="1285875" y="285750"/>
                </a:cubicBezTo>
                <a:cubicBezTo>
                  <a:pt x="1211263" y="238125"/>
                  <a:pt x="1176337" y="225425"/>
                  <a:pt x="1114425" y="200025"/>
                </a:cubicBezTo>
                <a:cubicBezTo>
                  <a:pt x="1052513" y="174625"/>
                  <a:pt x="1000125" y="157162"/>
                  <a:pt x="914400" y="133350"/>
                </a:cubicBezTo>
                <a:cubicBezTo>
                  <a:pt x="828675" y="109538"/>
                  <a:pt x="711200" y="77787"/>
                  <a:pt x="600075" y="57150"/>
                </a:cubicBezTo>
                <a:cubicBezTo>
                  <a:pt x="488950" y="36513"/>
                  <a:pt x="347662" y="19050"/>
                  <a:pt x="247650" y="9525"/>
                </a:cubicBezTo>
                <a:cubicBezTo>
                  <a:pt x="147638" y="0"/>
                  <a:pt x="73819" y="0"/>
                  <a:pt x="0" y="0"/>
                </a:cubicBezTo>
              </a:path>
            </a:pathLst>
          </a:custGeom>
          <a:noFill/>
          <a:ln w="317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Narrow"/>
              <a:ea typeface="+mn-ea"/>
              <a:cs typeface="+mn-cs"/>
            </a:endParaRPr>
          </a:p>
        </p:txBody>
      </p:sp>
      <p:sp>
        <p:nvSpPr>
          <p:cNvPr id="205" name="Oval 204">
            <a:extLst>
              <a:ext uri="{FF2B5EF4-FFF2-40B4-BE49-F238E27FC236}">
                <a16:creationId xmlns:a16="http://schemas.microsoft.com/office/drawing/2014/main" id="{BD204348-CA10-446C-8927-C14E601263FC}"/>
              </a:ext>
            </a:extLst>
          </p:cNvPr>
          <p:cNvSpPr/>
          <p:nvPr/>
        </p:nvSpPr>
        <p:spPr>
          <a:xfrm>
            <a:off x="1624139" y="6033451"/>
            <a:ext cx="118786" cy="108857"/>
          </a:xfrm>
          <a:prstGeom prst="ellipse">
            <a:avLst/>
          </a:prstGeom>
          <a:solidFill>
            <a:srgbClr val="F47B29"/>
          </a:solidFill>
          <a:ln w="12700" cap="flat" cmpd="sng" algn="ctr">
            <a:solidFill>
              <a:srgbClr val="F47B2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Narrow"/>
              <a:ea typeface="+mn-ea"/>
              <a:cs typeface="+mn-cs"/>
            </a:endParaRPr>
          </a:p>
        </p:txBody>
      </p:sp>
      <p:cxnSp>
        <p:nvCxnSpPr>
          <p:cNvPr id="206" name="Straight Connector 205">
            <a:extLst>
              <a:ext uri="{FF2B5EF4-FFF2-40B4-BE49-F238E27FC236}">
                <a16:creationId xmlns:a16="http://schemas.microsoft.com/office/drawing/2014/main" id="{81B6BA7D-407B-42C2-AEBB-BC4A03BA7045}"/>
              </a:ext>
            </a:extLst>
          </p:cNvPr>
          <p:cNvCxnSpPr/>
          <p:nvPr/>
        </p:nvCxnSpPr>
        <p:spPr>
          <a:xfrm flipV="1">
            <a:off x="865848" y="4398718"/>
            <a:ext cx="7640266" cy="1"/>
          </a:xfrm>
          <a:prstGeom prst="line">
            <a:avLst/>
          </a:prstGeom>
          <a:noFill/>
          <a:ln w="25400" cap="flat" cmpd="sng" algn="ctr">
            <a:solidFill>
              <a:srgbClr val="FF0000"/>
            </a:solidFill>
            <a:prstDash val="solid"/>
            <a:miter lim="800000"/>
          </a:ln>
          <a:effectLst/>
        </p:spPr>
      </p:cxnSp>
      <p:sp>
        <p:nvSpPr>
          <p:cNvPr id="8" name="Rectangle 7">
            <a:extLst>
              <a:ext uri="{FF2B5EF4-FFF2-40B4-BE49-F238E27FC236}">
                <a16:creationId xmlns:a16="http://schemas.microsoft.com/office/drawing/2014/main" id="{805C74A2-3629-4409-8B4D-AFD3349BF1B6}"/>
              </a:ext>
            </a:extLst>
          </p:cNvPr>
          <p:cNvSpPr/>
          <p:nvPr/>
        </p:nvSpPr>
        <p:spPr>
          <a:xfrm>
            <a:off x="5780805" y="3202268"/>
            <a:ext cx="2728328" cy="91678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ACA0839-70A8-4E4B-A225-B7F5BD99A857}"/>
              </a:ext>
            </a:extLst>
          </p:cNvPr>
          <p:cNvSpPr txBox="1"/>
          <p:nvPr/>
        </p:nvSpPr>
        <p:spPr>
          <a:xfrm>
            <a:off x="6261301" y="3271830"/>
            <a:ext cx="2208238" cy="769441"/>
          </a:xfrm>
          <a:prstGeom prst="rect">
            <a:avLst/>
          </a:prstGeom>
          <a:noFill/>
        </p:spPr>
        <p:txBody>
          <a:bodyPr wrap="square" rtlCol="0">
            <a:spAutoFit/>
          </a:bodyPr>
          <a:lstStyle/>
          <a:p>
            <a:r>
              <a:rPr lang="en-US" sz="1100" dirty="0"/>
              <a:t>Sealed Lead Acid</a:t>
            </a:r>
          </a:p>
          <a:p>
            <a:r>
              <a:rPr lang="en-US" sz="1100" dirty="0"/>
              <a:t>Deep Cycle Wet Lead Acid</a:t>
            </a:r>
          </a:p>
          <a:p>
            <a:r>
              <a:rPr lang="en-US" sz="1100" dirty="0"/>
              <a:t>Steel Case Wet Batteries</a:t>
            </a:r>
          </a:p>
          <a:p>
            <a:r>
              <a:rPr lang="en-US" sz="1100" dirty="0"/>
              <a:t>Lithium-Ion</a:t>
            </a:r>
          </a:p>
        </p:txBody>
      </p:sp>
      <p:sp>
        <p:nvSpPr>
          <p:cNvPr id="7" name="Rectangle 6">
            <a:extLst>
              <a:ext uri="{FF2B5EF4-FFF2-40B4-BE49-F238E27FC236}">
                <a16:creationId xmlns:a16="http://schemas.microsoft.com/office/drawing/2014/main" id="{129B7426-B9AE-4719-8CA1-AABA893E39D8}"/>
              </a:ext>
            </a:extLst>
          </p:cNvPr>
          <p:cNvSpPr/>
          <p:nvPr/>
        </p:nvSpPr>
        <p:spPr>
          <a:xfrm>
            <a:off x="5914495" y="3357451"/>
            <a:ext cx="379911" cy="9393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3" name="Rectangle 352">
            <a:extLst>
              <a:ext uri="{FF2B5EF4-FFF2-40B4-BE49-F238E27FC236}">
                <a16:creationId xmlns:a16="http://schemas.microsoft.com/office/drawing/2014/main" id="{33AAA476-7FFE-40FC-B985-A55992447E3C}"/>
              </a:ext>
            </a:extLst>
          </p:cNvPr>
          <p:cNvSpPr/>
          <p:nvPr/>
        </p:nvSpPr>
        <p:spPr>
          <a:xfrm>
            <a:off x="5914495" y="3524261"/>
            <a:ext cx="379911" cy="93939"/>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4" name="Rectangle 353">
            <a:extLst>
              <a:ext uri="{FF2B5EF4-FFF2-40B4-BE49-F238E27FC236}">
                <a16:creationId xmlns:a16="http://schemas.microsoft.com/office/drawing/2014/main" id="{5B6932F7-41BF-4272-9E3C-F44F7A0DDACA}"/>
              </a:ext>
            </a:extLst>
          </p:cNvPr>
          <p:cNvSpPr/>
          <p:nvPr/>
        </p:nvSpPr>
        <p:spPr>
          <a:xfrm>
            <a:off x="5914495" y="3693986"/>
            <a:ext cx="379911" cy="9393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5" name="Rectangle 354">
            <a:extLst>
              <a:ext uri="{FF2B5EF4-FFF2-40B4-BE49-F238E27FC236}">
                <a16:creationId xmlns:a16="http://schemas.microsoft.com/office/drawing/2014/main" id="{93DB3528-8FB4-4F2D-87A1-3E4DFA74CCC1}"/>
              </a:ext>
            </a:extLst>
          </p:cNvPr>
          <p:cNvSpPr/>
          <p:nvPr/>
        </p:nvSpPr>
        <p:spPr>
          <a:xfrm>
            <a:off x="5914495" y="3864574"/>
            <a:ext cx="379911" cy="9393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B11392D-E17B-4392-A9E2-B317804187C5}"/>
              </a:ext>
            </a:extLst>
          </p:cNvPr>
          <p:cNvSpPr txBox="1"/>
          <p:nvPr/>
        </p:nvSpPr>
        <p:spPr>
          <a:xfrm>
            <a:off x="209106" y="1574511"/>
            <a:ext cx="8847807" cy="1785104"/>
          </a:xfrm>
          <a:prstGeom prst="rect">
            <a:avLst/>
          </a:prstGeom>
          <a:noFill/>
        </p:spPr>
        <p:txBody>
          <a:bodyPr wrap="square" lIns="91440" tIns="45720" rIns="91440" bIns="45720" rtlCol="0" anchor="t">
            <a:spAutoFit/>
          </a:bodyPr>
          <a:lstStyle/>
          <a:p>
            <a:r>
              <a:rPr lang="en-US" sz="2000" b="1" dirty="0">
                <a:solidFill>
                  <a:srgbClr val="009AC7"/>
                </a:solidFill>
              </a:rPr>
              <a:t>Lithium-ion batteries</a:t>
            </a:r>
          </a:p>
          <a:p>
            <a:pPr marL="514350" indent="-285750">
              <a:buFont typeface="Arial" panose="020B0604020202020204" pitchFamily="34" charset="0"/>
              <a:buChar char="•"/>
            </a:pPr>
            <a:r>
              <a:rPr lang="en-US" dirty="0">
                <a:solidFill>
                  <a:schemeClr val="tx1">
                    <a:lumMod val="65000"/>
                    <a:lumOff val="35000"/>
                  </a:schemeClr>
                </a:solidFill>
              </a:rPr>
              <a:t>Have a much longer life – 2,000+ charge cycles and still have 80% of its capacity</a:t>
            </a:r>
          </a:p>
          <a:p>
            <a:pPr marL="971550" lvl="1" indent="-285750">
              <a:buFont typeface="Arial" panose="020B0604020202020204" pitchFamily="34" charset="0"/>
              <a:buChar char="•"/>
            </a:pPr>
            <a:r>
              <a:rPr lang="en-US" sz="1400" dirty="0">
                <a:solidFill>
                  <a:schemeClr val="tx1">
                    <a:lumMod val="65000"/>
                    <a:lumOff val="35000"/>
                  </a:schemeClr>
                </a:solidFill>
              </a:rPr>
              <a:t>The lithium-ion battery could potentially be used in a second machine</a:t>
            </a:r>
          </a:p>
          <a:p>
            <a:pPr marL="514350" indent="-285750">
              <a:buFont typeface="Arial" panose="020B0604020202020204" pitchFamily="34" charset="0"/>
              <a:buChar char="•"/>
            </a:pPr>
            <a:r>
              <a:rPr lang="en-US" dirty="0">
                <a:solidFill>
                  <a:schemeClr val="tx1">
                    <a:lumMod val="65000"/>
                    <a:lumOff val="35000"/>
                  </a:schemeClr>
                </a:solidFill>
                <a:latin typeface="Calibri"/>
                <a:cs typeface="Arial"/>
              </a:rPr>
              <a:t>Hold its peak capacity longer than traditional batteries</a:t>
            </a:r>
          </a:p>
          <a:p>
            <a:pPr marL="514350" indent="-285750">
              <a:buFont typeface="Arial" panose="020B0604020202020204" pitchFamily="34" charset="0"/>
              <a:buChar char="•"/>
            </a:pPr>
            <a:r>
              <a:rPr lang="en-US" dirty="0">
                <a:solidFill>
                  <a:schemeClr val="tx1">
                    <a:lumMod val="65000"/>
                    <a:lumOff val="35000"/>
                  </a:schemeClr>
                </a:solidFill>
              </a:rPr>
              <a:t>Hold its state of charge throughout the cleaning period</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38648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F6F1CE-172A-4845-9477-64BCBC72F9CA}"/>
              </a:ext>
            </a:extLst>
          </p:cNvPr>
          <p:cNvSpPr>
            <a:spLocks noGrp="1"/>
          </p:cNvSpPr>
          <p:nvPr>
            <p:ph type="title"/>
          </p:nvPr>
        </p:nvSpPr>
        <p:spPr/>
        <p:txBody>
          <a:bodyPr/>
          <a:lstStyle/>
          <a:p>
            <a:r>
              <a:rPr lang="en-US" dirty="0"/>
              <a:t>Battery Pack and Charger Specifications</a:t>
            </a:r>
          </a:p>
        </p:txBody>
      </p:sp>
      <p:sp>
        <p:nvSpPr>
          <p:cNvPr id="9" name="Rectangle 8">
            <a:extLst>
              <a:ext uri="{FF2B5EF4-FFF2-40B4-BE49-F238E27FC236}">
                <a16:creationId xmlns:a16="http://schemas.microsoft.com/office/drawing/2014/main" id="{229873D2-B7CA-43EF-9FF6-4B1E822A709B}"/>
              </a:ext>
            </a:extLst>
          </p:cNvPr>
          <p:cNvSpPr/>
          <p:nvPr/>
        </p:nvSpPr>
        <p:spPr>
          <a:xfrm>
            <a:off x="0" y="6255041"/>
            <a:ext cx="6150633" cy="584775"/>
          </a:xfrm>
          <a:prstGeom prst="rect">
            <a:avLst/>
          </a:prstGeom>
        </p:spPr>
        <p:txBody>
          <a:bodyPr wrap="square" lIns="91440" tIns="45720" rIns="91440" bIns="45720" anchor="t">
            <a:spAutoFit/>
          </a:bodyPr>
          <a:lstStyle/>
          <a:p>
            <a:pPr marL="172720" indent="-172720">
              <a:buAutoNum type="arabicPeriod"/>
            </a:pPr>
            <a:r>
              <a:rPr lang="en-US" sz="800" dirty="0">
                <a:latin typeface="Calibri"/>
                <a:cs typeface="Arial"/>
              </a:rPr>
              <a:t>Up to runtimes are calculations based Tennant testing for continuous scrubbing runtime using low down pressure and smooth surface</a:t>
            </a:r>
            <a:endParaRPr lang="en-US">
              <a:latin typeface="Calibri"/>
              <a:cs typeface="Arial"/>
            </a:endParaRPr>
          </a:p>
          <a:p>
            <a:pPr marL="172720" indent="-172720">
              <a:buAutoNum type="arabicPeriod"/>
            </a:pPr>
            <a:r>
              <a:rPr lang="en-US" sz="800" dirty="0"/>
              <a:t>Up to charge times are calculated based on Tennant testing.</a:t>
            </a:r>
          </a:p>
          <a:p>
            <a:pPr marL="171450" indent="-171450">
              <a:buFont typeface="Arial"/>
              <a:buChar char="•"/>
            </a:pPr>
            <a:r>
              <a:rPr lang="en-US" sz="800" dirty="0"/>
              <a:t>Chargers are specific to lithium-ion batteries.  Chargers for other batteries will not properly charge lithium-ion batteries.</a:t>
            </a:r>
          </a:p>
          <a:p>
            <a:pPr marL="172720" indent="-172720">
              <a:buFont typeface="Arial" panose="020B0604020202020204" pitchFamily="34" charset="0"/>
              <a:buChar char="•"/>
            </a:pPr>
            <a:r>
              <a:rPr lang="en-US" sz="800" dirty="0"/>
              <a:t>Actual results will vary based on machine configuration.  Specifications are subject to change without notice.</a:t>
            </a:r>
            <a:endParaRPr lang="en-US" sz="800" b="1" dirty="0"/>
          </a:p>
        </p:txBody>
      </p:sp>
      <p:graphicFrame>
        <p:nvGraphicFramePr>
          <p:cNvPr id="2" name="Table 1">
            <a:extLst>
              <a:ext uri="{FF2B5EF4-FFF2-40B4-BE49-F238E27FC236}">
                <a16:creationId xmlns:a16="http://schemas.microsoft.com/office/drawing/2014/main" id="{BC082A50-168D-46F2-A9A9-FC067C1F16BF}"/>
              </a:ext>
            </a:extLst>
          </p:cNvPr>
          <p:cNvGraphicFramePr>
            <a:graphicFrameLocks noGrp="1"/>
          </p:cNvGraphicFramePr>
          <p:nvPr>
            <p:extLst>
              <p:ext uri="{D42A27DB-BD31-4B8C-83A1-F6EECF244321}">
                <p14:modId xmlns:p14="http://schemas.microsoft.com/office/powerpoint/2010/main" val="933301323"/>
              </p:ext>
            </p:extLst>
          </p:nvPr>
        </p:nvGraphicFramePr>
        <p:xfrm>
          <a:off x="2792117" y="4013291"/>
          <a:ext cx="3559762" cy="1704656"/>
        </p:xfrm>
        <a:graphic>
          <a:graphicData uri="http://schemas.openxmlformats.org/drawingml/2006/table">
            <a:tbl>
              <a:tblPr firstRow="1" bandRow="1">
                <a:tableStyleId>{073A0DAA-6AF3-43AB-8588-CEC1D06C72B9}</a:tableStyleId>
              </a:tblPr>
              <a:tblGrid>
                <a:gridCol w="1779881">
                  <a:extLst>
                    <a:ext uri="{9D8B030D-6E8A-4147-A177-3AD203B41FA5}">
                      <a16:colId xmlns:a16="http://schemas.microsoft.com/office/drawing/2014/main" val="2739775652"/>
                    </a:ext>
                  </a:extLst>
                </a:gridCol>
                <a:gridCol w="1779881">
                  <a:extLst>
                    <a:ext uri="{9D8B030D-6E8A-4147-A177-3AD203B41FA5}">
                      <a16:colId xmlns:a16="http://schemas.microsoft.com/office/drawing/2014/main" val="3616269220"/>
                    </a:ext>
                  </a:extLst>
                </a:gridCol>
              </a:tblGrid>
              <a:tr h="0">
                <a:tc gridSpan="2">
                  <a:txBody>
                    <a:bodyPr/>
                    <a:lstStyle/>
                    <a:p>
                      <a:pPr algn="ctr"/>
                      <a:r>
                        <a:rPr lang="en-US" sz="1400" dirty="0">
                          <a:solidFill>
                            <a:schemeClr val="bg1"/>
                          </a:solidFill>
                        </a:rPr>
                        <a:t>Runtime Improvements </a:t>
                      </a:r>
                    </a:p>
                    <a:p>
                      <a:pPr algn="ctr"/>
                      <a:r>
                        <a:rPr lang="en-US" sz="1000" b="0" dirty="0">
                          <a:solidFill>
                            <a:schemeClr val="bg1"/>
                          </a:solidFill>
                        </a:rPr>
                        <a:t>Compared to Traditional Flooded Lead Acid Batteries</a:t>
                      </a:r>
                    </a:p>
                  </a:txBody>
                  <a:tcPr anchor="ctr">
                    <a:solidFill>
                      <a:schemeClr val="tx1"/>
                    </a:solidFill>
                  </a:tcPr>
                </a:tc>
                <a:tc hMerge="1">
                  <a:txBody>
                    <a:bodyPr/>
                    <a:lstStyle/>
                    <a:p>
                      <a:endParaRPr lang="en-US" dirty="0"/>
                    </a:p>
                  </a:txBody>
                  <a:tcPr/>
                </a:tc>
                <a:extLst>
                  <a:ext uri="{0D108BD9-81ED-4DB2-BD59-A6C34878D82A}">
                    <a16:rowId xmlns:a16="http://schemas.microsoft.com/office/drawing/2014/main" val="2169585000"/>
                  </a:ext>
                </a:extLst>
              </a:tr>
              <a:tr h="333056">
                <a:tc>
                  <a:txBody>
                    <a:bodyPr/>
                    <a:lstStyle/>
                    <a:p>
                      <a:pPr algn="ctr"/>
                      <a:r>
                        <a:rPr lang="en-US" sz="1400" b="1" dirty="0">
                          <a:solidFill>
                            <a:schemeClr val="bg1"/>
                          </a:solidFill>
                        </a:rPr>
                        <a:t>Machine</a:t>
                      </a:r>
                    </a:p>
                  </a:txBody>
                  <a:tcPr anchor="b">
                    <a:solidFill>
                      <a:schemeClr val="tx1"/>
                    </a:solidFill>
                  </a:tcPr>
                </a:tc>
                <a:tc>
                  <a:txBody>
                    <a:bodyPr/>
                    <a:lstStyle/>
                    <a:p>
                      <a:pPr algn="ctr"/>
                      <a:r>
                        <a:rPr lang="en-US" sz="1400" b="1" dirty="0">
                          <a:solidFill>
                            <a:schemeClr val="bg1"/>
                          </a:solidFill>
                        </a:rPr>
                        <a:t>Runtime</a:t>
                      </a:r>
                      <a:r>
                        <a:rPr lang="en-US" sz="1100" b="0" baseline="50000" dirty="0">
                          <a:solidFill>
                            <a:schemeClr val="bg1"/>
                          </a:solidFill>
                        </a:rPr>
                        <a:t>1</a:t>
                      </a:r>
                    </a:p>
                  </a:txBody>
                  <a:tcPr anchor="b">
                    <a:solidFill>
                      <a:schemeClr val="tx1"/>
                    </a:solidFill>
                  </a:tcPr>
                </a:tc>
                <a:extLst>
                  <a:ext uri="{0D108BD9-81ED-4DB2-BD59-A6C34878D82A}">
                    <a16:rowId xmlns:a16="http://schemas.microsoft.com/office/drawing/2014/main" val="504851991"/>
                  </a:ext>
                </a:extLst>
              </a:tr>
              <a:tr h="283739">
                <a:tc>
                  <a:txBody>
                    <a:bodyPr/>
                    <a:lstStyle/>
                    <a:p>
                      <a:pPr algn="ctr"/>
                      <a:r>
                        <a:rPr lang="en-US" sz="1400" dirty="0"/>
                        <a:t>T380AMR</a:t>
                      </a:r>
                    </a:p>
                  </a:txBody>
                  <a:tcPr/>
                </a:tc>
                <a:tc>
                  <a:txBody>
                    <a:bodyPr/>
                    <a:lstStyle/>
                    <a:p>
                      <a:pPr algn="ctr"/>
                      <a:r>
                        <a:rPr lang="en-US" sz="1400" dirty="0"/>
                        <a:t>Up to </a:t>
                      </a:r>
                      <a:r>
                        <a:rPr lang="en-US" sz="1400" dirty="0">
                          <a:solidFill>
                            <a:srgbClr val="000000"/>
                          </a:solidFill>
                        </a:rPr>
                        <a:t>25</a:t>
                      </a:r>
                      <a:r>
                        <a:rPr lang="en-US" sz="1400" dirty="0"/>
                        <a:t>%</a:t>
                      </a:r>
                    </a:p>
                  </a:txBody>
                  <a:tcPr/>
                </a:tc>
                <a:extLst>
                  <a:ext uri="{0D108BD9-81ED-4DB2-BD59-A6C34878D82A}">
                    <a16:rowId xmlns:a16="http://schemas.microsoft.com/office/drawing/2014/main" val="2331699811"/>
                  </a:ext>
                </a:extLst>
              </a:tr>
              <a:tr h="283739">
                <a:tc>
                  <a:txBody>
                    <a:bodyPr/>
                    <a:lstStyle/>
                    <a:p>
                      <a:pPr algn="ctr"/>
                      <a:r>
                        <a:rPr lang="en-US" sz="1400" dirty="0"/>
                        <a:t>T7AMR</a:t>
                      </a:r>
                    </a:p>
                  </a:txBody>
                  <a:tcPr/>
                </a:tc>
                <a:tc>
                  <a:txBody>
                    <a:bodyPr/>
                    <a:lstStyle/>
                    <a:p>
                      <a:pPr algn="ctr"/>
                      <a:r>
                        <a:rPr lang="en-US" sz="1400" dirty="0"/>
                        <a:t>Up to 60%</a:t>
                      </a:r>
                    </a:p>
                  </a:txBody>
                  <a:tcPr/>
                </a:tc>
                <a:extLst>
                  <a:ext uri="{0D108BD9-81ED-4DB2-BD59-A6C34878D82A}">
                    <a16:rowId xmlns:a16="http://schemas.microsoft.com/office/drawing/2014/main" val="1889888460"/>
                  </a:ext>
                </a:extLst>
              </a:tr>
              <a:tr h="283739">
                <a:tc>
                  <a:txBody>
                    <a:bodyPr/>
                    <a:lstStyle/>
                    <a:p>
                      <a:pPr algn="ctr"/>
                      <a:r>
                        <a:rPr lang="en-US" sz="1400" dirty="0"/>
                        <a:t>T16AMR</a:t>
                      </a:r>
                    </a:p>
                  </a:txBody>
                  <a:tcPr/>
                </a:tc>
                <a:tc>
                  <a:txBody>
                    <a:bodyPr/>
                    <a:lstStyle/>
                    <a:p>
                      <a:pPr algn="ctr"/>
                      <a:r>
                        <a:rPr lang="en-US" sz="1400" dirty="0"/>
                        <a:t>Up to 35%</a:t>
                      </a:r>
                    </a:p>
                  </a:txBody>
                  <a:tcPr/>
                </a:tc>
                <a:extLst>
                  <a:ext uri="{0D108BD9-81ED-4DB2-BD59-A6C34878D82A}">
                    <a16:rowId xmlns:a16="http://schemas.microsoft.com/office/drawing/2014/main" val="2802690829"/>
                  </a:ext>
                </a:extLst>
              </a:tr>
            </a:tbl>
          </a:graphicData>
        </a:graphic>
      </p:graphicFrame>
      <p:graphicFrame>
        <p:nvGraphicFramePr>
          <p:cNvPr id="6" name="Table 5">
            <a:extLst>
              <a:ext uri="{FF2B5EF4-FFF2-40B4-BE49-F238E27FC236}">
                <a16:creationId xmlns:a16="http://schemas.microsoft.com/office/drawing/2014/main" id="{F6CC46E5-2BCF-4FDD-A8AA-6964064896A9}"/>
              </a:ext>
            </a:extLst>
          </p:cNvPr>
          <p:cNvGraphicFramePr>
            <a:graphicFrameLocks noGrp="1"/>
          </p:cNvGraphicFramePr>
          <p:nvPr>
            <p:extLst>
              <p:ext uri="{D42A27DB-BD31-4B8C-83A1-F6EECF244321}">
                <p14:modId xmlns:p14="http://schemas.microsoft.com/office/powerpoint/2010/main" val="3402856248"/>
              </p:ext>
            </p:extLst>
          </p:nvPr>
        </p:nvGraphicFramePr>
        <p:xfrm>
          <a:off x="86263" y="1821521"/>
          <a:ext cx="8971471" cy="1654677"/>
        </p:xfrm>
        <a:graphic>
          <a:graphicData uri="http://schemas.openxmlformats.org/drawingml/2006/table">
            <a:tbl>
              <a:tblPr firstRow="1" bandRow="1">
                <a:tableStyleId>{073A0DAA-6AF3-43AB-8588-CEC1D06C72B9}</a:tableStyleId>
              </a:tblPr>
              <a:tblGrid>
                <a:gridCol w="905772">
                  <a:extLst>
                    <a:ext uri="{9D8B030D-6E8A-4147-A177-3AD203B41FA5}">
                      <a16:colId xmlns:a16="http://schemas.microsoft.com/office/drawing/2014/main" val="297657889"/>
                    </a:ext>
                  </a:extLst>
                </a:gridCol>
                <a:gridCol w="1466491">
                  <a:extLst>
                    <a:ext uri="{9D8B030D-6E8A-4147-A177-3AD203B41FA5}">
                      <a16:colId xmlns:a16="http://schemas.microsoft.com/office/drawing/2014/main" val="217101879"/>
                    </a:ext>
                  </a:extLst>
                </a:gridCol>
                <a:gridCol w="1362973">
                  <a:extLst>
                    <a:ext uri="{9D8B030D-6E8A-4147-A177-3AD203B41FA5}">
                      <a16:colId xmlns:a16="http://schemas.microsoft.com/office/drawing/2014/main" val="4109346839"/>
                    </a:ext>
                  </a:extLst>
                </a:gridCol>
                <a:gridCol w="871268">
                  <a:extLst>
                    <a:ext uri="{9D8B030D-6E8A-4147-A177-3AD203B41FA5}">
                      <a16:colId xmlns:a16="http://schemas.microsoft.com/office/drawing/2014/main" val="307095057"/>
                    </a:ext>
                  </a:extLst>
                </a:gridCol>
                <a:gridCol w="2199736">
                  <a:extLst>
                    <a:ext uri="{9D8B030D-6E8A-4147-A177-3AD203B41FA5}">
                      <a16:colId xmlns:a16="http://schemas.microsoft.com/office/drawing/2014/main" val="3835472232"/>
                    </a:ext>
                  </a:extLst>
                </a:gridCol>
                <a:gridCol w="871268">
                  <a:extLst>
                    <a:ext uri="{9D8B030D-6E8A-4147-A177-3AD203B41FA5}">
                      <a16:colId xmlns:a16="http://schemas.microsoft.com/office/drawing/2014/main" val="3565227070"/>
                    </a:ext>
                  </a:extLst>
                </a:gridCol>
                <a:gridCol w="1293963">
                  <a:extLst>
                    <a:ext uri="{9D8B030D-6E8A-4147-A177-3AD203B41FA5}">
                      <a16:colId xmlns:a16="http://schemas.microsoft.com/office/drawing/2014/main" val="3554368189"/>
                    </a:ext>
                  </a:extLst>
                </a:gridCol>
              </a:tblGrid>
              <a:tr h="410050">
                <a:tc>
                  <a:txBody>
                    <a:bodyPr/>
                    <a:lstStyle/>
                    <a:p>
                      <a:pPr algn="ctr" fontAlgn="b"/>
                      <a:r>
                        <a:rPr lang="en-US" sz="1400" u="none" strike="noStrike" dirty="0">
                          <a:effectLst/>
                        </a:rPr>
                        <a:t>Machine</a:t>
                      </a:r>
                      <a:endParaRPr lang="en-US" sz="1400" b="1" i="0" u="none" strike="noStrike" dirty="0">
                        <a:solidFill>
                          <a:srgbClr val="FFFFFF"/>
                        </a:solidFill>
                        <a:effectLst/>
                        <a:latin typeface="Calibri" panose="020F0502020204030204" pitchFamily="34" charset="0"/>
                      </a:endParaRPr>
                    </a:p>
                  </a:txBody>
                  <a:tcPr marL="7620" marR="7620" marT="7620" marB="0" anchor="b"/>
                </a:tc>
                <a:tc>
                  <a:txBody>
                    <a:bodyPr/>
                    <a:lstStyle/>
                    <a:p>
                      <a:pPr algn="ctr" fontAlgn="b"/>
                      <a:r>
                        <a:rPr lang="en-US" sz="1400" u="none" strike="noStrike" dirty="0">
                          <a:effectLst/>
                        </a:rPr>
                        <a:t>Lithium-ion Battery</a:t>
                      </a:r>
                      <a:endParaRPr lang="en-US" sz="1400" b="1" i="0" u="none" strike="noStrike" dirty="0">
                        <a:solidFill>
                          <a:srgbClr val="FFFFFF"/>
                        </a:solidFill>
                        <a:effectLst/>
                        <a:latin typeface="Calibri" panose="020F0502020204030204" pitchFamily="34" charset="0"/>
                      </a:endParaRPr>
                    </a:p>
                  </a:txBody>
                  <a:tcPr marL="7620" marR="7620" marT="7620" marB="0" anchor="b"/>
                </a:tc>
                <a:tc>
                  <a:txBody>
                    <a:bodyPr/>
                    <a:lstStyle/>
                    <a:p>
                      <a:pPr algn="ctr" fontAlgn="b"/>
                      <a:r>
                        <a:rPr lang="en-US" sz="1400" u="none" strike="noStrike" dirty="0">
                          <a:effectLst/>
                        </a:rPr>
                        <a:t>Battery Weight</a:t>
                      </a:r>
                      <a:endParaRPr lang="en-US" sz="1400" b="1" i="0" u="none" strike="noStrike" dirty="0">
                        <a:solidFill>
                          <a:srgbClr val="FFFFFF"/>
                        </a:solidFill>
                        <a:effectLst/>
                        <a:latin typeface="Calibri" panose="020F0502020204030204" pitchFamily="34" charset="0"/>
                      </a:endParaRPr>
                    </a:p>
                  </a:txBody>
                  <a:tcPr marL="7620" marR="7620" marT="7620" marB="0" anchor="b"/>
                </a:tc>
                <a:tc>
                  <a:txBody>
                    <a:bodyPr/>
                    <a:lstStyle/>
                    <a:p>
                      <a:pPr algn="ctr" fontAlgn="b"/>
                      <a:r>
                        <a:rPr lang="en-US" sz="1400" u="none" strike="noStrike" dirty="0">
                          <a:effectLst/>
                        </a:rPr>
                        <a:t>Runtime</a:t>
                      </a:r>
                      <a:r>
                        <a:rPr lang="en-US" sz="1100" b="0" u="none" strike="noStrike" baseline="50000" dirty="0">
                          <a:effectLst/>
                        </a:rPr>
                        <a:t>1</a:t>
                      </a:r>
                      <a:endParaRPr lang="en-US" sz="1400" b="0" i="0" u="none" strike="noStrike" baseline="50000" dirty="0">
                        <a:solidFill>
                          <a:srgbClr val="FFFFFF"/>
                        </a:solidFill>
                        <a:effectLst/>
                        <a:latin typeface="Calibri" panose="020F0502020204030204" pitchFamily="34" charset="0"/>
                      </a:endParaRPr>
                    </a:p>
                  </a:txBody>
                  <a:tcPr marL="7620" marR="7620" marT="7620" marB="0" anchor="b"/>
                </a:tc>
                <a:tc>
                  <a:txBody>
                    <a:bodyPr/>
                    <a:lstStyle/>
                    <a:p>
                      <a:pPr algn="ctr" fontAlgn="b"/>
                      <a:r>
                        <a:rPr lang="en-US" sz="1400" u="none" strike="noStrike" dirty="0">
                          <a:effectLst/>
                        </a:rPr>
                        <a:t>Charger</a:t>
                      </a:r>
                      <a:r>
                        <a:rPr lang="en-US" sz="1100" b="0" u="none" strike="noStrike" baseline="50000" dirty="0">
                          <a:effectLst/>
                        </a:rPr>
                        <a:t>3</a:t>
                      </a:r>
                      <a:endParaRPr lang="en-US" sz="1400" b="0" i="0" u="none" strike="noStrike" baseline="50000" dirty="0">
                        <a:solidFill>
                          <a:srgbClr val="FFFFFF"/>
                        </a:solidFill>
                        <a:effectLst/>
                        <a:latin typeface="Calibri" panose="020F0502020204030204" pitchFamily="34" charset="0"/>
                      </a:endParaRPr>
                    </a:p>
                  </a:txBody>
                  <a:tcPr marL="7620" marR="7620" marT="7620" marB="0" anchor="b"/>
                </a:tc>
                <a:tc>
                  <a:txBody>
                    <a:bodyPr/>
                    <a:lstStyle/>
                    <a:p>
                      <a:pPr algn="ctr" fontAlgn="b"/>
                      <a:r>
                        <a:rPr lang="en-US" sz="1400" u="none" strike="noStrike" dirty="0">
                          <a:effectLst/>
                        </a:rPr>
                        <a:t>Charge Time</a:t>
                      </a:r>
                      <a:r>
                        <a:rPr lang="en-US" sz="1100" b="0" u="none" strike="noStrike" baseline="50000" dirty="0">
                          <a:effectLst/>
                        </a:rPr>
                        <a:t>2</a:t>
                      </a:r>
                      <a:endParaRPr lang="en-US" sz="1400" b="0" i="0" u="none" strike="noStrike" baseline="50000" dirty="0">
                        <a:solidFill>
                          <a:srgbClr val="FFFFFF"/>
                        </a:solidFill>
                        <a:effectLst/>
                        <a:latin typeface="Calibri" panose="020F0502020204030204" pitchFamily="34" charset="0"/>
                      </a:endParaRPr>
                    </a:p>
                  </a:txBody>
                  <a:tcPr marL="7620" marR="7620" marT="7620" marB="0" anchor="b"/>
                </a:tc>
                <a:tc>
                  <a:txBody>
                    <a:bodyPr/>
                    <a:lstStyle/>
                    <a:p>
                      <a:pPr algn="ctr" fontAlgn="b"/>
                      <a:r>
                        <a:rPr lang="en-US" sz="1400" u="none" strike="noStrike" dirty="0">
                          <a:effectLst/>
                        </a:rPr>
                        <a:t>Runtime/ </a:t>
                      </a:r>
                      <a:br>
                        <a:rPr lang="en-US" sz="1400" u="none" strike="noStrike" dirty="0">
                          <a:effectLst/>
                        </a:rPr>
                      </a:br>
                      <a:r>
                        <a:rPr lang="en-US" sz="1400" u="none" strike="noStrike" dirty="0">
                          <a:effectLst/>
                        </a:rPr>
                        <a:t>Hour of Charge</a:t>
                      </a:r>
                      <a:endParaRPr lang="en-US" sz="1400" b="1" i="0" u="none" strike="noStrike" dirty="0">
                        <a:solidFill>
                          <a:srgbClr val="FFFFFF"/>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0777075"/>
                  </a:ext>
                </a:extLst>
              </a:tr>
              <a:tr h="406779">
                <a:tc>
                  <a:txBody>
                    <a:bodyPr/>
                    <a:lstStyle/>
                    <a:p>
                      <a:pPr algn="ctr" fontAlgn="ctr"/>
                      <a:r>
                        <a:rPr lang="en-US" sz="1400" u="none" strike="noStrike" dirty="0">
                          <a:effectLst/>
                        </a:rPr>
                        <a:t>T380AMR</a:t>
                      </a:r>
                      <a:endParaRPr lang="en-US" sz="1400" b="1" i="0" u="none" strike="noStrike" dirty="0">
                        <a:solidFill>
                          <a:srgbClr val="000000"/>
                        </a:solidFill>
                        <a:effectLst/>
                        <a:latin typeface="Calibri" panose="020F0502020204030204" pitchFamily="34" charset="0"/>
                      </a:endParaRPr>
                    </a:p>
                  </a:txBody>
                  <a:tcPr marL="45720" marR="45720" anchor="ctr"/>
                </a:tc>
                <a:tc>
                  <a:txBody>
                    <a:bodyPr/>
                    <a:lstStyle/>
                    <a:p>
                      <a:pPr algn="ctr" fontAlgn="ctr"/>
                      <a:r>
                        <a:rPr lang="en-US" sz="1400" u="none" strike="noStrike" dirty="0">
                          <a:effectLst/>
                        </a:rPr>
                        <a:t>4.6 kWh (180AH)</a:t>
                      </a:r>
                      <a:endParaRPr lang="en-US" sz="1400" b="0" i="0" u="none" strike="noStrike" dirty="0">
                        <a:solidFill>
                          <a:srgbClr val="000000"/>
                        </a:solidFill>
                        <a:effectLst/>
                        <a:latin typeface="Calibri" panose="020F0502020204030204" pitchFamily="34" charset="0"/>
                      </a:endParaRPr>
                    </a:p>
                  </a:txBody>
                  <a:tcPr marL="45720" marR="45720" anchor="ctr"/>
                </a:tc>
                <a:tc>
                  <a:txBody>
                    <a:bodyPr/>
                    <a:lstStyle/>
                    <a:p>
                      <a:pPr algn="ctr" fontAlgn="ctr"/>
                      <a:r>
                        <a:rPr lang="en-US" sz="1400" u="none" strike="noStrike" dirty="0">
                          <a:effectLst/>
                        </a:rPr>
                        <a:t>47.2 kg</a:t>
                      </a:r>
                      <a:endParaRPr lang="en-US" sz="1400" b="0" i="0" u="none" strike="noStrike" dirty="0">
                        <a:solidFill>
                          <a:srgbClr val="000000"/>
                        </a:solidFill>
                        <a:effectLst/>
                        <a:latin typeface="Calibri" panose="020F0502020204030204" pitchFamily="34" charset="0"/>
                      </a:endParaRPr>
                    </a:p>
                  </a:txBody>
                  <a:tcPr marL="45720" marR="45720" anchor="ctr"/>
                </a:tc>
                <a:tc>
                  <a:txBody>
                    <a:bodyPr/>
                    <a:lstStyle/>
                    <a:p>
                      <a:pPr algn="ctr" fontAlgn="ctr"/>
                      <a:r>
                        <a:rPr lang="en-US" sz="1400" u="none" strike="noStrike" dirty="0">
                          <a:effectLst/>
                        </a:rPr>
                        <a:t>5.0 (Hr.)</a:t>
                      </a:r>
                      <a:endParaRPr lang="en-US" sz="1400" b="0" i="0" u="none" strike="noStrike" dirty="0">
                        <a:solidFill>
                          <a:srgbClr val="000000"/>
                        </a:solidFill>
                        <a:effectLst/>
                        <a:latin typeface="Calibri" panose="020F0502020204030204" pitchFamily="34" charset="0"/>
                      </a:endParaRPr>
                    </a:p>
                  </a:txBody>
                  <a:tcPr marL="45720" marR="45720" anchor="ctr"/>
                </a:tc>
                <a:tc>
                  <a:txBody>
                    <a:bodyPr/>
                    <a:lstStyle/>
                    <a:p>
                      <a:pPr algn="ctr" fontAlgn="ctr"/>
                      <a:r>
                        <a:rPr lang="en-US" sz="1400" u="none" strike="noStrike" dirty="0">
                          <a:effectLst/>
                        </a:rPr>
                        <a:t>24VDC 650W 100/240VAC</a:t>
                      </a:r>
                      <a:endParaRPr lang="en-US" sz="1400" b="0" i="0" u="none" strike="noStrike" dirty="0">
                        <a:solidFill>
                          <a:srgbClr val="000000"/>
                        </a:solidFill>
                        <a:effectLst/>
                        <a:latin typeface="Calibri" panose="020F0502020204030204" pitchFamily="34" charset="0"/>
                      </a:endParaRPr>
                    </a:p>
                  </a:txBody>
                  <a:tcPr marL="45720" marR="45720" anchor="ctr"/>
                </a:tc>
                <a:tc>
                  <a:txBody>
                    <a:bodyPr/>
                    <a:lstStyle/>
                    <a:p>
                      <a:pPr algn="ctr" fontAlgn="ctr"/>
                      <a:r>
                        <a:rPr lang="en-US" sz="1400" u="none" strike="noStrike" dirty="0">
                          <a:effectLst/>
                        </a:rPr>
                        <a:t>6.8 (Hr.)</a:t>
                      </a:r>
                      <a:endParaRPr lang="en-US" sz="1400" b="0" i="0" u="none" strike="noStrike" dirty="0">
                        <a:solidFill>
                          <a:srgbClr val="000000"/>
                        </a:solidFill>
                        <a:effectLst/>
                        <a:latin typeface="Calibri" panose="020F0502020204030204" pitchFamily="34" charset="0"/>
                      </a:endParaRPr>
                    </a:p>
                  </a:txBody>
                  <a:tcPr marL="45720" marR="45720" anchor="ctr"/>
                </a:tc>
                <a:tc>
                  <a:txBody>
                    <a:bodyPr/>
                    <a:lstStyle/>
                    <a:p>
                      <a:pPr algn="ctr" fontAlgn="ctr"/>
                      <a:r>
                        <a:rPr lang="en-US" sz="1400" u="none" strike="noStrike" dirty="0">
                          <a:effectLst/>
                        </a:rPr>
                        <a:t>44 Min</a:t>
                      </a:r>
                      <a:endParaRPr lang="en-US" sz="1400" b="0" i="0" u="none" strike="noStrike" dirty="0">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1577962637"/>
                  </a:ext>
                </a:extLst>
              </a:tr>
              <a:tr h="406779">
                <a:tc>
                  <a:txBody>
                    <a:bodyPr/>
                    <a:lstStyle/>
                    <a:p>
                      <a:pPr algn="ctr" fontAlgn="ctr"/>
                      <a:r>
                        <a:rPr lang="en-US" sz="1400" u="none" strike="noStrike" dirty="0">
                          <a:effectLst/>
                        </a:rPr>
                        <a:t>T7AMR</a:t>
                      </a:r>
                      <a:endParaRPr lang="en-US" sz="1400" b="1" i="0" u="none" strike="noStrike" dirty="0">
                        <a:solidFill>
                          <a:srgbClr val="000000"/>
                        </a:solidFill>
                        <a:effectLst/>
                        <a:latin typeface="Calibri" panose="020F0502020204030204" pitchFamily="34" charset="0"/>
                      </a:endParaRPr>
                    </a:p>
                  </a:txBody>
                  <a:tcPr marL="45720" marR="45720" anchor="ctr"/>
                </a:tc>
                <a:tc>
                  <a:txBody>
                    <a:bodyPr/>
                    <a:lstStyle/>
                    <a:p>
                      <a:pPr algn="ctr" fontAlgn="ctr"/>
                      <a:r>
                        <a:rPr lang="en-US" sz="1400" u="none" strike="noStrike" dirty="0">
                          <a:effectLst/>
                        </a:rPr>
                        <a:t>9.2 kWh (360AH)</a:t>
                      </a:r>
                      <a:endParaRPr lang="en-US" sz="1400" b="0" i="0" u="none" strike="noStrike" dirty="0">
                        <a:solidFill>
                          <a:srgbClr val="000000"/>
                        </a:solidFill>
                        <a:effectLst/>
                        <a:latin typeface="Calibri" panose="020F0502020204030204" pitchFamily="34" charset="0"/>
                      </a:endParaRPr>
                    </a:p>
                  </a:txBody>
                  <a:tcPr marL="45720" marR="45720" anchor="ctr"/>
                </a:tc>
                <a:tc>
                  <a:txBody>
                    <a:bodyPr/>
                    <a:lstStyle/>
                    <a:p>
                      <a:pPr algn="ctr" fontAlgn="ctr"/>
                      <a:r>
                        <a:rPr lang="en-US" sz="1400" u="none" strike="noStrike" dirty="0">
                          <a:effectLst/>
                        </a:rPr>
                        <a:t>87.5 kg</a:t>
                      </a:r>
                      <a:endParaRPr lang="en-US" sz="1400" b="0" i="0" u="none" strike="noStrike" dirty="0">
                        <a:solidFill>
                          <a:srgbClr val="000000"/>
                        </a:solidFill>
                        <a:effectLst/>
                        <a:latin typeface="Calibri" panose="020F0502020204030204" pitchFamily="34" charset="0"/>
                      </a:endParaRPr>
                    </a:p>
                  </a:txBody>
                  <a:tcPr marL="45720" marR="45720" anchor="ctr"/>
                </a:tc>
                <a:tc>
                  <a:txBody>
                    <a:bodyPr/>
                    <a:lstStyle/>
                    <a:p>
                      <a:pPr algn="ctr" fontAlgn="ctr"/>
                      <a:r>
                        <a:rPr lang="en-US" sz="1400" u="none" strike="noStrike" dirty="0">
                          <a:effectLst/>
                        </a:rPr>
                        <a:t>6.5 (Hr.)</a:t>
                      </a:r>
                      <a:endParaRPr lang="en-US" sz="1400" b="0" i="0" u="none" strike="noStrike" dirty="0">
                        <a:solidFill>
                          <a:srgbClr val="000000"/>
                        </a:solidFill>
                        <a:effectLst/>
                        <a:latin typeface="Calibri" panose="020F0502020204030204" pitchFamily="34" charset="0"/>
                      </a:endParaRPr>
                    </a:p>
                  </a:txBody>
                  <a:tcPr marL="45720" marR="45720" anchor="ctr"/>
                </a:tc>
                <a:tc>
                  <a:txBody>
                    <a:bodyPr/>
                    <a:lstStyle/>
                    <a:p>
                      <a:pPr algn="ctr" fontAlgn="ctr"/>
                      <a:r>
                        <a:rPr lang="en-US" sz="1400" u="none" strike="noStrike" dirty="0">
                          <a:effectLst/>
                        </a:rPr>
                        <a:t>24VDC 1000W 100/240VAC</a:t>
                      </a:r>
                      <a:endParaRPr lang="en-US" sz="1400" b="0" i="0" u="none" strike="noStrike" dirty="0">
                        <a:solidFill>
                          <a:srgbClr val="000000"/>
                        </a:solidFill>
                        <a:effectLst/>
                        <a:latin typeface="Calibri" panose="020F0502020204030204" pitchFamily="34" charset="0"/>
                      </a:endParaRPr>
                    </a:p>
                  </a:txBody>
                  <a:tcPr marL="45720" marR="45720" anchor="ctr"/>
                </a:tc>
                <a:tc>
                  <a:txBody>
                    <a:bodyPr/>
                    <a:lstStyle/>
                    <a:p>
                      <a:pPr algn="ctr" fontAlgn="ctr"/>
                      <a:r>
                        <a:rPr lang="en-US" sz="1400" u="none" strike="noStrike" dirty="0">
                          <a:effectLst/>
                        </a:rPr>
                        <a:t>8.6 (Hr.)</a:t>
                      </a:r>
                      <a:endParaRPr lang="en-US" sz="1400" b="0" i="0" u="none" strike="noStrike" dirty="0">
                        <a:solidFill>
                          <a:srgbClr val="000000"/>
                        </a:solidFill>
                        <a:effectLst/>
                        <a:latin typeface="Calibri" panose="020F0502020204030204" pitchFamily="34" charset="0"/>
                      </a:endParaRPr>
                    </a:p>
                  </a:txBody>
                  <a:tcPr marL="45720" marR="45720" anchor="ctr"/>
                </a:tc>
                <a:tc>
                  <a:txBody>
                    <a:bodyPr/>
                    <a:lstStyle/>
                    <a:p>
                      <a:pPr algn="ctr" fontAlgn="ctr"/>
                      <a:r>
                        <a:rPr lang="en-US" sz="1400" u="none" strike="noStrike" dirty="0">
                          <a:effectLst/>
                        </a:rPr>
                        <a:t>48 Min</a:t>
                      </a:r>
                      <a:endParaRPr lang="en-US" sz="1400" b="0" i="0" u="none" strike="noStrike" dirty="0">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2045573189"/>
                  </a:ext>
                </a:extLst>
              </a:tr>
              <a:tr h="406779">
                <a:tc>
                  <a:txBody>
                    <a:bodyPr/>
                    <a:lstStyle/>
                    <a:p>
                      <a:pPr algn="ctr" fontAlgn="ctr"/>
                      <a:r>
                        <a:rPr lang="en-US" sz="1400" u="none" strike="noStrike" dirty="0">
                          <a:effectLst/>
                        </a:rPr>
                        <a:t>T16AMR</a:t>
                      </a:r>
                      <a:endParaRPr lang="en-US" sz="1400" b="1" i="0" u="none" strike="noStrike" dirty="0">
                        <a:solidFill>
                          <a:srgbClr val="000000"/>
                        </a:solidFill>
                        <a:effectLst/>
                        <a:latin typeface="Calibri" panose="020F0502020204030204" pitchFamily="34" charset="0"/>
                      </a:endParaRPr>
                    </a:p>
                  </a:txBody>
                  <a:tcPr marL="45720" marR="45720" anchor="ctr"/>
                </a:tc>
                <a:tc>
                  <a:txBody>
                    <a:bodyPr/>
                    <a:lstStyle/>
                    <a:p>
                      <a:pPr algn="ctr" fontAlgn="ctr"/>
                      <a:r>
                        <a:rPr lang="en-US" sz="1400" u="none" strike="noStrike" dirty="0">
                          <a:effectLst/>
                        </a:rPr>
                        <a:t>11.5 kWh (320AH)</a:t>
                      </a:r>
                      <a:endParaRPr lang="en-US" sz="1400" b="0" i="0" u="none" strike="noStrike" dirty="0">
                        <a:solidFill>
                          <a:srgbClr val="000000"/>
                        </a:solidFill>
                        <a:effectLst/>
                        <a:latin typeface="Calibri" panose="020F0502020204030204" pitchFamily="34" charset="0"/>
                      </a:endParaRPr>
                    </a:p>
                  </a:txBody>
                  <a:tcPr marL="45720" marR="45720" anchor="ctr"/>
                </a:tc>
                <a:tc>
                  <a:txBody>
                    <a:bodyPr/>
                    <a:lstStyle/>
                    <a:p>
                      <a:pPr algn="ctr" fontAlgn="ctr"/>
                      <a:r>
                        <a:rPr lang="en-US" sz="1400" u="none" strike="noStrike" dirty="0">
                          <a:effectLst/>
                        </a:rPr>
                        <a:t>74.8 kg</a:t>
                      </a:r>
                      <a:endParaRPr lang="en-US" sz="1400" b="0" i="0" u="none" strike="noStrike" dirty="0">
                        <a:solidFill>
                          <a:srgbClr val="000000"/>
                        </a:solidFill>
                        <a:effectLst/>
                        <a:latin typeface="Calibri" panose="020F0502020204030204" pitchFamily="34" charset="0"/>
                      </a:endParaRPr>
                    </a:p>
                  </a:txBody>
                  <a:tcPr marL="45720" marR="45720" anchor="ctr"/>
                </a:tc>
                <a:tc>
                  <a:txBody>
                    <a:bodyPr/>
                    <a:lstStyle/>
                    <a:p>
                      <a:pPr algn="ctr" fontAlgn="ctr"/>
                      <a:r>
                        <a:rPr lang="en-US" sz="1400" u="none" strike="noStrike" dirty="0">
                          <a:solidFill>
                            <a:schemeClr val="tx1"/>
                          </a:solidFill>
                          <a:effectLst/>
                        </a:rPr>
                        <a:t>5.4 (Hr.)</a:t>
                      </a:r>
                      <a:endParaRPr lang="en-US" sz="1400" b="0" i="0" u="none" strike="noStrike" dirty="0">
                        <a:solidFill>
                          <a:schemeClr val="tx1"/>
                        </a:solidFill>
                        <a:effectLst/>
                        <a:latin typeface="Calibri" panose="020F0502020204030204" pitchFamily="34" charset="0"/>
                      </a:endParaRPr>
                    </a:p>
                  </a:txBody>
                  <a:tcPr marL="45720" marR="45720" anchor="ctr"/>
                </a:tc>
                <a:tc>
                  <a:txBody>
                    <a:bodyPr/>
                    <a:lstStyle/>
                    <a:p>
                      <a:pPr algn="ctr" fontAlgn="ctr"/>
                      <a:r>
                        <a:rPr lang="en-US" sz="1400" u="none" strike="noStrike" dirty="0">
                          <a:effectLst/>
                        </a:rPr>
                        <a:t>36VDC 1200W 100-240VAC</a:t>
                      </a:r>
                      <a:endParaRPr lang="en-US" sz="1400" b="0" i="0" u="none" strike="noStrike" dirty="0">
                        <a:solidFill>
                          <a:srgbClr val="000000"/>
                        </a:solidFill>
                        <a:effectLst/>
                        <a:latin typeface="Calibri" panose="020F0502020204030204" pitchFamily="34" charset="0"/>
                      </a:endParaRPr>
                    </a:p>
                  </a:txBody>
                  <a:tcPr marL="45720" marR="45720" anchor="ctr">
                    <a:solidFill>
                      <a:srgbClr val="CBCBCB"/>
                    </a:solidFill>
                  </a:tcPr>
                </a:tc>
                <a:tc>
                  <a:txBody>
                    <a:bodyPr/>
                    <a:lstStyle/>
                    <a:p>
                      <a:pPr algn="ctr" fontAlgn="ctr"/>
                      <a:r>
                        <a:rPr lang="en-US" sz="1400" u="none" strike="noStrike" dirty="0">
                          <a:effectLst/>
                        </a:rPr>
                        <a:t>9.5 (Hr.)</a:t>
                      </a:r>
                      <a:endParaRPr lang="en-US" sz="1400" b="0" i="0" u="none" strike="noStrike" dirty="0">
                        <a:solidFill>
                          <a:srgbClr val="000000"/>
                        </a:solidFill>
                        <a:effectLst/>
                        <a:latin typeface="Calibri" panose="020F0502020204030204" pitchFamily="34" charset="0"/>
                      </a:endParaRPr>
                    </a:p>
                  </a:txBody>
                  <a:tcPr marL="45720" marR="45720" anchor="ctr"/>
                </a:tc>
                <a:tc>
                  <a:txBody>
                    <a:bodyPr/>
                    <a:lstStyle/>
                    <a:p>
                      <a:pPr algn="ctr" fontAlgn="ctr"/>
                      <a:r>
                        <a:rPr lang="en-US" sz="1400" u="none" strike="noStrike" dirty="0">
                          <a:effectLst/>
                        </a:rPr>
                        <a:t>36 Min</a:t>
                      </a:r>
                      <a:endParaRPr lang="en-US" sz="1400" b="0" i="0" u="none" strike="noStrike" dirty="0">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842073539"/>
                  </a:ext>
                </a:extLst>
              </a:tr>
            </a:tbl>
          </a:graphicData>
        </a:graphic>
      </p:graphicFrame>
      <p:sp>
        <p:nvSpPr>
          <p:cNvPr id="4" name="TextBox 3">
            <a:extLst>
              <a:ext uri="{FF2B5EF4-FFF2-40B4-BE49-F238E27FC236}">
                <a16:creationId xmlns:a16="http://schemas.microsoft.com/office/drawing/2014/main" id="{3A49919F-348D-4C56-BF97-C2C3943F442F}"/>
              </a:ext>
            </a:extLst>
          </p:cNvPr>
          <p:cNvSpPr txBox="1"/>
          <p:nvPr/>
        </p:nvSpPr>
        <p:spPr>
          <a:xfrm>
            <a:off x="3075316" y="134982"/>
            <a:ext cx="2456826" cy="369332"/>
          </a:xfrm>
          <a:prstGeom prst="rect">
            <a:avLst/>
          </a:prstGeom>
          <a:noFill/>
        </p:spPr>
        <p:txBody>
          <a:bodyPr wrap="none" rtlCol="0">
            <a:spAutoFit/>
          </a:bodyPr>
          <a:lstStyle/>
          <a:p>
            <a:r>
              <a:rPr lang="nl-BE" dirty="0">
                <a:solidFill>
                  <a:srgbClr val="FF0000"/>
                </a:solidFill>
              </a:rPr>
              <a:t>PROJECT TEAM REDDY K</a:t>
            </a:r>
            <a:endParaRPr lang="en-US" dirty="0">
              <a:solidFill>
                <a:srgbClr val="FF0000"/>
              </a:solidFill>
            </a:endParaRPr>
          </a:p>
        </p:txBody>
      </p:sp>
    </p:spTree>
    <p:extLst>
      <p:ext uri="{BB962C8B-B14F-4D97-AF65-F5344CB8AC3E}">
        <p14:creationId xmlns:p14="http://schemas.microsoft.com/office/powerpoint/2010/main" val="634316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7788B06C-6A7E-412B-9892-30268DCE9D28}"/>
              </a:ext>
            </a:extLst>
          </p:cNvPr>
          <p:cNvGraphicFramePr>
            <a:graphicFrameLocks noGrp="1"/>
          </p:cNvGraphicFramePr>
          <p:nvPr>
            <p:ph idx="1"/>
            <p:extLst>
              <p:ext uri="{D42A27DB-BD31-4B8C-83A1-F6EECF244321}">
                <p14:modId xmlns:p14="http://schemas.microsoft.com/office/powerpoint/2010/main" val="3565376004"/>
              </p:ext>
            </p:extLst>
          </p:nvPr>
        </p:nvGraphicFramePr>
        <p:xfrm>
          <a:off x="228599" y="2677659"/>
          <a:ext cx="8686801" cy="3529910"/>
        </p:xfrm>
        <a:graphic>
          <a:graphicData uri="http://schemas.openxmlformats.org/drawingml/2006/table">
            <a:tbl>
              <a:tblPr firstRow="1" bandRow="1">
                <a:tableStyleId>{5C22544A-7EE6-4342-B048-85BDC9FD1C3A}</a:tableStyleId>
              </a:tblPr>
              <a:tblGrid>
                <a:gridCol w="1575280">
                  <a:extLst>
                    <a:ext uri="{9D8B030D-6E8A-4147-A177-3AD203B41FA5}">
                      <a16:colId xmlns:a16="http://schemas.microsoft.com/office/drawing/2014/main" val="2777974734"/>
                    </a:ext>
                  </a:extLst>
                </a:gridCol>
                <a:gridCol w="2370507">
                  <a:extLst>
                    <a:ext uri="{9D8B030D-6E8A-4147-A177-3AD203B41FA5}">
                      <a16:colId xmlns:a16="http://schemas.microsoft.com/office/drawing/2014/main" val="1769843843"/>
                    </a:ext>
                  </a:extLst>
                </a:gridCol>
                <a:gridCol w="2135524">
                  <a:extLst>
                    <a:ext uri="{9D8B030D-6E8A-4147-A177-3AD203B41FA5}">
                      <a16:colId xmlns:a16="http://schemas.microsoft.com/office/drawing/2014/main" val="2041111688"/>
                    </a:ext>
                  </a:extLst>
                </a:gridCol>
                <a:gridCol w="2605490">
                  <a:extLst>
                    <a:ext uri="{9D8B030D-6E8A-4147-A177-3AD203B41FA5}">
                      <a16:colId xmlns:a16="http://schemas.microsoft.com/office/drawing/2014/main" val="3417292798"/>
                    </a:ext>
                  </a:extLst>
                </a:gridCol>
              </a:tblGrid>
              <a:tr h="245379">
                <a:tc>
                  <a:txBody>
                    <a:bodyPr/>
                    <a:lstStyle/>
                    <a:p>
                      <a:pPr algn="ctr"/>
                      <a:r>
                        <a:rPr lang="en-US" sz="1400" dirty="0"/>
                        <a:t>Category</a:t>
                      </a:r>
                    </a:p>
                  </a:txBody>
                  <a:tcPr marL="86115" marR="86115" marT="43058" marB="43058"/>
                </a:tc>
                <a:tc>
                  <a:txBody>
                    <a:bodyPr/>
                    <a:lstStyle/>
                    <a:p>
                      <a:pPr algn="ctr"/>
                      <a:r>
                        <a:rPr lang="en-US" sz="1400" dirty="0"/>
                        <a:t>Tennant</a:t>
                      </a:r>
                    </a:p>
                  </a:txBody>
                  <a:tcPr marL="86115" marR="86115" marT="43058" marB="43058"/>
                </a:tc>
                <a:tc>
                  <a:txBody>
                    <a:bodyPr/>
                    <a:lstStyle/>
                    <a:p>
                      <a:pPr algn="ctr"/>
                      <a:r>
                        <a:rPr lang="en-US" sz="1400" dirty="0"/>
                        <a:t>3</a:t>
                      </a:r>
                      <a:r>
                        <a:rPr lang="en-US" sz="1400" baseline="30000" dirty="0"/>
                        <a:t>rd</a:t>
                      </a:r>
                      <a:r>
                        <a:rPr lang="en-US" sz="1400" dirty="0"/>
                        <a:t> Party</a:t>
                      </a:r>
                    </a:p>
                  </a:txBody>
                  <a:tcPr marL="86115" marR="86115" marT="43058" marB="43058"/>
                </a:tc>
                <a:tc>
                  <a:txBody>
                    <a:bodyPr/>
                    <a:lstStyle/>
                    <a:p>
                      <a:pPr algn="ctr"/>
                      <a:r>
                        <a:rPr lang="en-US" sz="1400" dirty="0"/>
                        <a:t>Tennant Benefits</a:t>
                      </a:r>
                    </a:p>
                  </a:txBody>
                  <a:tcPr marL="86115" marR="86115" marT="43058" marB="43058"/>
                </a:tc>
                <a:extLst>
                  <a:ext uri="{0D108BD9-81ED-4DB2-BD59-A6C34878D82A}">
                    <a16:rowId xmlns:a16="http://schemas.microsoft.com/office/drawing/2014/main" val="1163802125"/>
                  </a:ext>
                </a:extLst>
              </a:tr>
              <a:tr h="602806">
                <a:tc>
                  <a:txBody>
                    <a:bodyPr/>
                    <a:lstStyle/>
                    <a:p>
                      <a:pPr algn="ctr"/>
                      <a:r>
                        <a:rPr lang="en-US" sz="1300" b="1" dirty="0">
                          <a:solidFill>
                            <a:schemeClr val="tx1">
                              <a:lumMod val="65000"/>
                              <a:lumOff val="35000"/>
                            </a:schemeClr>
                          </a:solidFill>
                        </a:rPr>
                        <a:t>Design</a:t>
                      </a:r>
                    </a:p>
                  </a:txBody>
                  <a:tcPr marL="86115" marR="86115" marT="43058" marB="43058" anchor="ctr"/>
                </a:tc>
                <a:tc>
                  <a:txBody>
                    <a:bodyPr/>
                    <a:lstStyle/>
                    <a:p>
                      <a:pPr marL="171450" indent="-171450">
                        <a:buFont typeface="Arial" panose="020B0604020202020204" pitchFamily="34" charset="0"/>
                        <a:buChar char="•"/>
                      </a:pPr>
                      <a:r>
                        <a:rPr lang="en-US" sz="1100" dirty="0">
                          <a:solidFill>
                            <a:schemeClr val="tx1">
                              <a:lumMod val="65000"/>
                              <a:lumOff val="35000"/>
                            </a:schemeClr>
                          </a:solidFill>
                        </a:rPr>
                        <a:t>Intelligent integrated BMS</a:t>
                      </a:r>
                    </a:p>
                    <a:p>
                      <a:pPr marL="171450" indent="-171450">
                        <a:buFont typeface="Arial" panose="020B0604020202020204" pitchFamily="34" charset="0"/>
                        <a:buChar char="•"/>
                      </a:pPr>
                      <a:r>
                        <a:rPr lang="en-US" sz="1100" dirty="0">
                          <a:solidFill>
                            <a:schemeClr val="tx1">
                              <a:lumMod val="65000"/>
                              <a:lumOff val="35000"/>
                            </a:schemeClr>
                          </a:solidFill>
                        </a:rPr>
                        <a:t>Modular design to maximize space in battery compartment</a:t>
                      </a:r>
                    </a:p>
                  </a:txBody>
                  <a:tcPr marL="86115" marR="86115" marT="43058" marB="43058" anchor="ctr"/>
                </a:tc>
                <a:tc>
                  <a:txBody>
                    <a:bodyPr/>
                    <a:lstStyle/>
                    <a:p>
                      <a:pPr marL="173038" indent="-173038">
                        <a:buFont typeface="Arial" panose="020B0604020202020204" pitchFamily="34" charset="0"/>
                        <a:buChar char="•"/>
                      </a:pPr>
                      <a:r>
                        <a:rPr lang="en-US" sz="1100" dirty="0">
                          <a:solidFill>
                            <a:schemeClr val="tx1">
                              <a:lumMod val="65000"/>
                              <a:lumOff val="35000"/>
                            </a:schemeClr>
                          </a:solidFill>
                        </a:rPr>
                        <a:t>Non-integrated BMS leading to subpar performance</a:t>
                      </a:r>
                    </a:p>
                    <a:p>
                      <a:pPr marL="173038" indent="-173038">
                        <a:buFont typeface="Arial" panose="020B0604020202020204" pitchFamily="34" charset="0"/>
                        <a:buChar char="•"/>
                      </a:pPr>
                      <a:r>
                        <a:rPr lang="en-US" sz="1100" dirty="0">
                          <a:solidFill>
                            <a:schemeClr val="tx1">
                              <a:lumMod val="65000"/>
                              <a:lumOff val="35000"/>
                            </a:schemeClr>
                          </a:solidFill>
                        </a:rPr>
                        <a:t>Limited, off-the-shelf design</a:t>
                      </a:r>
                    </a:p>
                  </a:txBody>
                  <a:tcPr marL="86115" marR="86115" marT="43058" marB="43058" anchor="ctr"/>
                </a:tc>
                <a:tc>
                  <a:txBody>
                    <a:bodyPr/>
                    <a:lstStyle/>
                    <a:p>
                      <a:pPr marL="173038" indent="-173038">
                        <a:buFont typeface="Arial" panose="020B0604020202020204" pitchFamily="34" charset="0"/>
                        <a:buChar char="•"/>
                      </a:pPr>
                      <a:r>
                        <a:rPr lang="en-US" sz="1100" dirty="0">
                          <a:solidFill>
                            <a:schemeClr val="tx1">
                              <a:lumMod val="65000"/>
                              <a:lumOff val="35000"/>
                            </a:schemeClr>
                          </a:solidFill>
                        </a:rPr>
                        <a:t>Maximizes the available space providing more runtime</a:t>
                      </a:r>
                    </a:p>
                    <a:p>
                      <a:pPr marL="173038" indent="-173038">
                        <a:buFont typeface="Arial" panose="020B0604020202020204" pitchFamily="34" charset="0"/>
                        <a:buChar char="•"/>
                      </a:pPr>
                      <a:r>
                        <a:rPr lang="en-US" sz="1100" dirty="0">
                          <a:solidFill>
                            <a:schemeClr val="tx1">
                              <a:lumMod val="65000"/>
                              <a:lumOff val="35000"/>
                            </a:schemeClr>
                          </a:solidFill>
                        </a:rPr>
                        <a:t>Optimized performance and efficiency</a:t>
                      </a:r>
                    </a:p>
                  </a:txBody>
                  <a:tcPr marL="86115" marR="86115" marT="43058" marB="43058" anchor="ctr"/>
                </a:tc>
                <a:extLst>
                  <a:ext uri="{0D108BD9-81ED-4DB2-BD59-A6C34878D82A}">
                    <a16:rowId xmlns:a16="http://schemas.microsoft.com/office/drawing/2014/main" val="3671294395"/>
                  </a:ext>
                </a:extLst>
              </a:tr>
              <a:tr h="503873">
                <a:tc>
                  <a:txBody>
                    <a:bodyPr/>
                    <a:lstStyle/>
                    <a:p>
                      <a:pPr algn="ctr"/>
                      <a:r>
                        <a:rPr lang="en-US" sz="1300" b="1" dirty="0">
                          <a:solidFill>
                            <a:schemeClr val="tx1">
                              <a:lumMod val="65000"/>
                              <a:lumOff val="35000"/>
                            </a:schemeClr>
                          </a:solidFill>
                        </a:rPr>
                        <a:t>Battery discharge indicator (BDI)</a:t>
                      </a:r>
                    </a:p>
                  </a:txBody>
                  <a:tcPr marL="86115" marR="86115" marT="43058" marB="43058" anchor="ctr"/>
                </a:tc>
                <a:tc>
                  <a:txBody>
                    <a:bodyPr/>
                    <a:lstStyle/>
                    <a:p>
                      <a:pPr marL="173038" indent="-173038">
                        <a:buFont typeface="Arial" panose="020B0604020202020204" pitchFamily="34" charset="0"/>
                        <a:buChar char="•"/>
                      </a:pPr>
                      <a:r>
                        <a:rPr lang="en-US" sz="1100" dirty="0">
                          <a:solidFill>
                            <a:schemeClr val="tx1">
                              <a:lumMod val="65000"/>
                              <a:lumOff val="35000"/>
                            </a:schemeClr>
                          </a:solidFill>
                        </a:rPr>
                        <a:t>Integrated with BDI</a:t>
                      </a:r>
                    </a:p>
                  </a:txBody>
                  <a:tcPr marL="86115" marR="86115" marT="43058" marB="43058" anchor="ctr"/>
                </a:tc>
                <a:tc>
                  <a:txBody>
                    <a:bodyPr/>
                    <a:lstStyle/>
                    <a:p>
                      <a:pPr marL="173038" indent="-173038">
                        <a:buFont typeface="Arial" panose="020B0604020202020204" pitchFamily="34" charset="0"/>
                        <a:buChar char="•"/>
                      </a:pPr>
                      <a:r>
                        <a:rPr lang="en-US" sz="1100" dirty="0">
                          <a:solidFill>
                            <a:schemeClr val="tx1">
                              <a:lumMod val="65000"/>
                              <a:lumOff val="35000"/>
                            </a:schemeClr>
                          </a:solidFill>
                        </a:rPr>
                        <a:t>Not integrated with machine</a:t>
                      </a:r>
                    </a:p>
                    <a:p>
                      <a:pPr marL="173038" indent="-173038">
                        <a:buFont typeface="Arial" panose="020B0604020202020204" pitchFamily="34" charset="0"/>
                        <a:buChar char="•"/>
                      </a:pPr>
                      <a:r>
                        <a:rPr lang="en-US" sz="1100" dirty="0">
                          <a:solidFill>
                            <a:schemeClr val="tx1">
                              <a:lumMod val="65000"/>
                              <a:lumOff val="35000"/>
                            </a:schemeClr>
                          </a:solidFill>
                        </a:rPr>
                        <a:t>BDI located on the battery</a:t>
                      </a:r>
                    </a:p>
                  </a:txBody>
                  <a:tcPr marL="86115" marR="86115" marT="43058" marB="43058" anchor="ctr"/>
                </a:tc>
                <a:tc>
                  <a:txBody>
                    <a:bodyPr/>
                    <a:lstStyle/>
                    <a:p>
                      <a:pPr marL="173038" indent="-173038">
                        <a:buFont typeface="Arial" panose="020B0604020202020204" pitchFamily="34" charset="0"/>
                        <a:buChar char="•"/>
                      </a:pPr>
                      <a:r>
                        <a:rPr lang="en-US" sz="1100" dirty="0">
                          <a:solidFill>
                            <a:schemeClr val="tx1">
                              <a:lumMod val="65000"/>
                              <a:lumOff val="35000"/>
                            </a:schemeClr>
                          </a:solidFill>
                        </a:rPr>
                        <a:t>Easy to know the charge level</a:t>
                      </a:r>
                    </a:p>
                    <a:p>
                      <a:pPr marL="173038" indent="-173038">
                        <a:buFont typeface="Arial" panose="020B0604020202020204" pitchFamily="34" charset="0"/>
                        <a:buChar char="•"/>
                      </a:pPr>
                      <a:r>
                        <a:rPr lang="en-US" sz="1100" baseline="0" dirty="0">
                          <a:solidFill>
                            <a:schemeClr val="tx1">
                              <a:lumMod val="65000"/>
                              <a:lumOff val="35000"/>
                            </a:schemeClr>
                          </a:solidFill>
                        </a:rPr>
                        <a:t>Warnings clearly visible</a:t>
                      </a:r>
                      <a:endParaRPr lang="en-US" sz="1100" dirty="0">
                        <a:solidFill>
                          <a:schemeClr val="tx1">
                            <a:lumMod val="65000"/>
                            <a:lumOff val="35000"/>
                          </a:schemeClr>
                        </a:solidFill>
                      </a:endParaRPr>
                    </a:p>
                  </a:txBody>
                  <a:tcPr marL="86115" marR="86115" marT="43058" marB="43058" anchor="ctr"/>
                </a:tc>
                <a:extLst>
                  <a:ext uri="{0D108BD9-81ED-4DB2-BD59-A6C34878D82A}">
                    <a16:rowId xmlns:a16="http://schemas.microsoft.com/office/drawing/2014/main" val="1848809295"/>
                  </a:ext>
                </a:extLst>
              </a:tr>
              <a:tr h="584112">
                <a:tc>
                  <a:txBody>
                    <a:bodyPr/>
                    <a:lstStyle/>
                    <a:p>
                      <a:pPr algn="ctr"/>
                      <a:r>
                        <a:rPr lang="en-US" sz="1300" b="1" dirty="0">
                          <a:solidFill>
                            <a:schemeClr val="tx1">
                              <a:lumMod val="65000"/>
                              <a:lumOff val="35000"/>
                            </a:schemeClr>
                          </a:solidFill>
                        </a:rPr>
                        <a:t>Scrub </a:t>
                      </a:r>
                    </a:p>
                    <a:p>
                      <a:pPr algn="ctr"/>
                      <a:r>
                        <a:rPr lang="en-US" sz="1300" b="1" dirty="0">
                          <a:solidFill>
                            <a:schemeClr val="tx1">
                              <a:lumMod val="65000"/>
                              <a:lumOff val="35000"/>
                            </a:schemeClr>
                          </a:solidFill>
                        </a:rPr>
                        <a:t>Head</a:t>
                      </a:r>
                    </a:p>
                  </a:txBody>
                  <a:tcPr marL="86115" marR="86115" marT="43058" marB="43058" anchor="ctr"/>
                </a:tc>
                <a:tc>
                  <a:txBody>
                    <a:bodyPr/>
                    <a:lstStyle/>
                    <a:p>
                      <a:pPr marL="173038" indent="-173038">
                        <a:buFont typeface="Arial" panose="020B0604020202020204" pitchFamily="34" charset="0"/>
                        <a:buChar char="•"/>
                      </a:pPr>
                      <a:r>
                        <a:rPr lang="en-US" sz="1100" dirty="0">
                          <a:solidFill>
                            <a:schemeClr val="tx1">
                              <a:lumMod val="65000"/>
                              <a:lumOff val="35000"/>
                            </a:schemeClr>
                          </a:solidFill>
                        </a:rPr>
                        <a:t>Shuts off at 95% depth of discharge</a:t>
                      </a:r>
                    </a:p>
                  </a:txBody>
                  <a:tcPr marL="86115" marR="86115" marT="43058" marB="43058" anchor="ctr"/>
                </a:tc>
                <a:tc>
                  <a:txBody>
                    <a:bodyPr/>
                    <a:lstStyle/>
                    <a:p>
                      <a:pPr marL="173038" indent="-173038">
                        <a:buFont typeface="Arial" panose="020B0604020202020204" pitchFamily="34" charset="0"/>
                        <a:buChar char="•"/>
                      </a:pPr>
                      <a:r>
                        <a:rPr lang="en-US" sz="1100" dirty="0">
                          <a:solidFill>
                            <a:schemeClr val="tx1">
                              <a:lumMod val="65000"/>
                              <a:lumOff val="35000"/>
                            </a:schemeClr>
                          </a:solidFill>
                        </a:rPr>
                        <a:t>Turns off at 100% depth of discharge</a:t>
                      </a:r>
                    </a:p>
                  </a:txBody>
                  <a:tcPr marL="86115" marR="86115" marT="43058" marB="43058" anchor="ctr"/>
                </a:tc>
                <a:tc>
                  <a:txBody>
                    <a:bodyPr/>
                    <a:lstStyle/>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chemeClr val="tx1">
                              <a:lumMod val="65000"/>
                              <a:lumOff val="35000"/>
                            </a:schemeClr>
                          </a:solidFill>
                        </a:rPr>
                        <a:t>Provides time to get to charging area</a:t>
                      </a:r>
                    </a:p>
                    <a:p>
                      <a:pPr marL="173038" indent="-173038">
                        <a:buFont typeface="Arial" panose="020B0604020202020204" pitchFamily="34" charset="0"/>
                        <a:buChar char="•"/>
                      </a:pPr>
                      <a:r>
                        <a:rPr lang="en-US" sz="1100" dirty="0">
                          <a:solidFill>
                            <a:schemeClr val="tx1">
                              <a:lumMod val="65000"/>
                              <a:lumOff val="35000"/>
                            </a:schemeClr>
                          </a:solidFill>
                        </a:rPr>
                        <a:t>Minimizes the possibility of being stranded without power</a:t>
                      </a:r>
                    </a:p>
                  </a:txBody>
                  <a:tcPr marL="86115" marR="86115" marT="43058" marB="43058" anchor="ctr"/>
                </a:tc>
                <a:extLst>
                  <a:ext uri="{0D108BD9-81ED-4DB2-BD59-A6C34878D82A}">
                    <a16:rowId xmlns:a16="http://schemas.microsoft.com/office/drawing/2014/main" val="2924497099"/>
                  </a:ext>
                </a:extLst>
              </a:tr>
              <a:tr h="487986">
                <a:tc>
                  <a:txBody>
                    <a:bodyPr/>
                    <a:lstStyle/>
                    <a:p>
                      <a:pPr algn="ctr"/>
                      <a:r>
                        <a:rPr lang="en-US" sz="1300" b="1" dirty="0">
                          <a:solidFill>
                            <a:schemeClr val="tx1">
                              <a:lumMod val="65000"/>
                              <a:lumOff val="35000"/>
                            </a:schemeClr>
                          </a:solidFill>
                        </a:rPr>
                        <a:t>Starting the battery</a:t>
                      </a:r>
                    </a:p>
                  </a:txBody>
                  <a:tcPr marL="86115" marR="86115" marT="43058" marB="43058" anchor="ctr"/>
                </a:tc>
                <a:tc>
                  <a:txBody>
                    <a:bodyPr/>
                    <a:lstStyle/>
                    <a:p>
                      <a:pPr marL="173038" indent="-173038">
                        <a:buFont typeface="Arial" panose="020B0604020202020204" pitchFamily="34" charset="0"/>
                        <a:buChar char="•"/>
                      </a:pPr>
                      <a:r>
                        <a:rPr lang="en-US" sz="1100" dirty="0">
                          <a:solidFill>
                            <a:schemeClr val="tx1">
                              <a:lumMod val="65000"/>
                              <a:lumOff val="35000"/>
                            </a:schemeClr>
                          </a:solidFill>
                        </a:rPr>
                        <a:t>Battery turns on with the machine key switch</a:t>
                      </a:r>
                    </a:p>
                  </a:txBody>
                  <a:tcPr marL="86115" marR="86115" marT="43058" marB="43058" anchor="ctr"/>
                </a:tc>
                <a:tc>
                  <a:txBody>
                    <a:bodyPr/>
                    <a:lstStyle/>
                    <a:p>
                      <a:pPr marL="173038" indent="-173038">
                        <a:buFont typeface="Arial" panose="020B0604020202020204" pitchFamily="34" charset="0"/>
                        <a:buChar char="•"/>
                      </a:pPr>
                      <a:r>
                        <a:rPr lang="en-US" sz="1100" dirty="0">
                          <a:solidFill>
                            <a:schemeClr val="tx1">
                              <a:lumMod val="65000"/>
                              <a:lumOff val="35000"/>
                            </a:schemeClr>
                          </a:solidFill>
                        </a:rPr>
                        <a:t>Press button on the battery prior to keying on machine</a:t>
                      </a:r>
                    </a:p>
                  </a:txBody>
                  <a:tcPr marL="86115" marR="86115" marT="43058" marB="43058" anchor="ctr"/>
                </a:tc>
                <a:tc>
                  <a:txBody>
                    <a:bodyPr/>
                    <a:lstStyle/>
                    <a:p>
                      <a:pPr marL="173038" indent="-173038">
                        <a:buFont typeface="Arial" panose="020B0604020202020204" pitchFamily="34" charset="0"/>
                        <a:buChar char="•"/>
                      </a:pPr>
                      <a:r>
                        <a:rPr lang="en-US" sz="1100" dirty="0">
                          <a:solidFill>
                            <a:schemeClr val="tx1">
                              <a:lumMod val="65000"/>
                              <a:lumOff val="35000"/>
                            </a:schemeClr>
                          </a:solidFill>
                        </a:rPr>
                        <a:t>No extra steps or training required</a:t>
                      </a:r>
                    </a:p>
                  </a:txBody>
                  <a:tcPr marL="86115" marR="86115" marT="43058" marB="43058" anchor="ctr"/>
                </a:tc>
                <a:extLst>
                  <a:ext uri="{0D108BD9-81ED-4DB2-BD59-A6C34878D82A}">
                    <a16:rowId xmlns:a16="http://schemas.microsoft.com/office/drawing/2014/main" val="291712724"/>
                  </a:ext>
                </a:extLst>
              </a:tr>
              <a:tr h="430576">
                <a:tc>
                  <a:txBody>
                    <a:bodyPr/>
                    <a:lstStyle/>
                    <a:p>
                      <a:pPr algn="ctr"/>
                      <a:r>
                        <a:rPr lang="en-US" sz="1300" b="1" dirty="0">
                          <a:solidFill>
                            <a:schemeClr val="tx1">
                              <a:lumMod val="65000"/>
                              <a:lumOff val="35000"/>
                            </a:schemeClr>
                          </a:solidFill>
                        </a:rPr>
                        <a:t>Communications</a:t>
                      </a:r>
                    </a:p>
                  </a:txBody>
                  <a:tcPr marL="86115" marR="86115" marT="43058" marB="43058" anchor="ctr"/>
                </a:tc>
                <a:tc>
                  <a:txBody>
                    <a:bodyPr/>
                    <a:lstStyle/>
                    <a:p>
                      <a:pPr marL="173038" indent="-173038">
                        <a:buFont typeface="Arial" panose="020B0604020202020204" pitchFamily="34" charset="0"/>
                        <a:buChar char="•"/>
                      </a:pPr>
                      <a:r>
                        <a:rPr lang="en-US" sz="1100" dirty="0">
                          <a:solidFill>
                            <a:schemeClr val="tx1">
                              <a:lumMod val="65000"/>
                              <a:lumOff val="35000"/>
                            </a:schemeClr>
                          </a:solidFill>
                        </a:rPr>
                        <a:t>Constant communication between battery and machine</a:t>
                      </a:r>
                    </a:p>
                  </a:txBody>
                  <a:tcPr marL="86115" marR="86115" marT="43058" marB="43058" anchor="ctr"/>
                </a:tc>
                <a:tc>
                  <a:txBody>
                    <a:bodyPr/>
                    <a:lstStyle/>
                    <a:p>
                      <a:pPr marL="173038" indent="-173038">
                        <a:buFont typeface="Arial" panose="020B0604020202020204" pitchFamily="34" charset="0"/>
                        <a:buChar char="•"/>
                      </a:pPr>
                      <a:r>
                        <a:rPr lang="en-US" sz="1100" dirty="0">
                          <a:solidFill>
                            <a:schemeClr val="tx1">
                              <a:lumMod val="65000"/>
                              <a:lumOff val="35000"/>
                            </a:schemeClr>
                          </a:solidFill>
                        </a:rPr>
                        <a:t>No communication between machine and battery</a:t>
                      </a:r>
                    </a:p>
                  </a:txBody>
                  <a:tcPr marL="86115" marR="86115" marT="43058" marB="43058" anchor="ctr"/>
                </a:tc>
                <a:tc>
                  <a:txBody>
                    <a:bodyPr/>
                    <a:lstStyle/>
                    <a:p>
                      <a:pPr marL="173038" indent="-173038">
                        <a:buFont typeface="Arial" panose="020B0604020202020204" pitchFamily="34" charset="0"/>
                        <a:buChar char="•"/>
                      </a:pPr>
                      <a:r>
                        <a:rPr lang="en-US" sz="1100" dirty="0">
                          <a:solidFill>
                            <a:schemeClr val="tx1">
                              <a:lumMod val="65000"/>
                              <a:lumOff val="35000"/>
                            </a:schemeClr>
                          </a:solidFill>
                        </a:rPr>
                        <a:t>Maintains machine performance</a:t>
                      </a:r>
                    </a:p>
                  </a:txBody>
                  <a:tcPr marL="86115" marR="86115" marT="43058" marB="43058" anchor="ctr"/>
                </a:tc>
                <a:extLst>
                  <a:ext uri="{0D108BD9-81ED-4DB2-BD59-A6C34878D82A}">
                    <a16:rowId xmlns:a16="http://schemas.microsoft.com/office/drawing/2014/main" val="1465192035"/>
                  </a:ext>
                </a:extLst>
              </a:tr>
              <a:tr h="616157">
                <a:tc>
                  <a:txBody>
                    <a:bodyPr/>
                    <a:lstStyle/>
                    <a:p>
                      <a:pPr algn="ctr"/>
                      <a:r>
                        <a:rPr lang="en-US" sz="1300" b="1" dirty="0">
                          <a:solidFill>
                            <a:schemeClr val="tx1">
                              <a:lumMod val="65000"/>
                              <a:lumOff val="35000"/>
                            </a:schemeClr>
                          </a:solidFill>
                        </a:rPr>
                        <a:t>Product </a:t>
                      </a:r>
                    </a:p>
                    <a:p>
                      <a:pPr algn="ctr"/>
                      <a:r>
                        <a:rPr lang="en-US" sz="1300" b="1" dirty="0">
                          <a:solidFill>
                            <a:schemeClr val="tx1">
                              <a:lumMod val="65000"/>
                              <a:lumOff val="35000"/>
                            </a:schemeClr>
                          </a:solidFill>
                        </a:rPr>
                        <a:t>Backing</a:t>
                      </a:r>
                    </a:p>
                  </a:txBody>
                  <a:tcPr marL="86115" marR="86115" marT="43058" marB="43058" anchor="ctr"/>
                </a:tc>
                <a:tc>
                  <a:txBody>
                    <a:bodyPr/>
                    <a:lstStyle/>
                    <a:p>
                      <a:pPr marL="173038" indent="-173038">
                        <a:buFont typeface="Arial" panose="020B0604020202020204" pitchFamily="34" charset="0"/>
                        <a:buChar char="•"/>
                      </a:pPr>
                      <a:r>
                        <a:rPr lang="en-US" sz="1100" dirty="0">
                          <a:solidFill>
                            <a:schemeClr val="tx1">
                              <a:lumMod val="65000"/>
                              <a:lumOff val="35000"/>
                            </a:schemeClr>
                          </a:solidFill>
                        </a:rPr>
                        <a:t>Backed by Tennant service</a:t>
                      </a:r>
                    </a:p>
                    <a:p>
                      <a:pPr marL="173038" indent="-173038">
                        <a:buFont typeface="Arial" panose="020B0604020202020204" pitchFamily="34" charset="0"/>
                        <a:buChar char="•"/>
                      </a:pPr>
                      <a:r>
                        <a:rPr lang="en-US" sz="1100" dirty="0">
                          <a:solidFill>
                            <a:schemeClr val="tx1">
                              <a:lumMod val="65000"/>
                              <a:lumOff val="35000"/>
                            </a:schemeClr>
                          </a:solidFill>
                        </a:rPr>
                        <a:t>Tennant service has access</a:t>
                      </a:r>
                      <a:r>
                        <a:rPr lang="en-US" sz="1100" baseline="0" dirty="0">
                          <a:solidFill>
                            <a:schemeClr val="tx1">
                              <a:lumMod val="65000"/>
                              <a:lumOff val="35000"/>
                            </a:schemeClr>
                          </a:solidFill>
                        </a:rPr>
                        <a:t> to battery data for diagnostics</a:t>
                      </a:r>
                      <a:endParaRPr lang="en-US" sz="1100" dirty="0">
                        <a:solidFill>
                          <a:schemeClr val="tx1">
                            <a:lumMod val="65000"/>
                            <a:lumOff val="35000"/>
                          </a:schemeClr>
                        </a:solidFill>
                      </a:endParaRPr>
                    </a:p>
                  </a:txBody>
                  <a:tcPr marL="86115" marR="86115" marT="43058" marB="43058" anchor="ctr"/>
                </a:tc>
                <a:tc>
                  <a:txBody>
                    <a:bodyPr/>
                    <a:lstStyle/>
                    <a:p>
                      <a:pPr marL="173038" indent="-173038">
                        <a:buFont typeface="Arial" panose="020B0604020202020204" pitchFamily="34" charset="0"/>
                        <a:buChar char="•"/>
                      </a:pPr>
                      <a:r>
                        <a:rPr lang="en-US" sz="1100" dirty="0">
                          <a:solidFill>
                            <a:schemeClr val="tx1">
                              <a:lumMod val="65000"/>
                              <a:lumOff val="35000"/>
                            </a:schemeClr>
                          </a:solidFill>
                        </a:rPr>
                        <a:t>Backed by battery provider</a:t>
                      </a:r>
                    </a:p>
                  </a:txBody>
                  <a:tcPr marL="86115" marR="86115" marT="43058" marB="43058" anchor="ctr"/>
                </a:tc>
                <a:tc>
                  <a:txBody>
                    <a:bodyPr/>
                    <a:lstStyle/>
                    <a:p>
                      <a:pPr marL="173038" indent="-173038">
                        <a:buFont typeface="Arial" panose="020B0604020202020204" pitchFamily="34" charset="0"/>
                        <a:buChar char="•"/>
                      </a:pPr>
                      <a:r>
                        <a:rPr lang="en-US" sz="1100" dirty="0">
                          <a:solidFill>
                            <a:schemeClr val="tx1">
                              <a:lumMod val="65000"/>
                              <a:lumOff val="35000"/>
                            </a:schemeClr>
                          </a:solidFill>
                        </a:rPr>
                        <a:t>Worry-free support</a:t>
                      </a:r>
                    </a:p>
                    <a:p>
                      <a:pPr marL="173038"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chemeClr val="tx1">
                              <a:lumMod val="65000"/>
                              <a:lumOff val="35000"/>
                            </a:schemeClr>
                          </a:solidFill>
                        </a:rPr>
                        <a:t>3</a:t>
                      </a:r>
                      <a:r>
                        <a:rPr lang="en-US" sz="1100" baseline="30000" dirty="0">
                          <a:solidFill>
                            <a:schemeClr val="tx1">
                              <a:lumMod val="65000"/>
                              <a:lumOff val="35000"/>
                            </a:schemeClr>
                          </a:solidFill>
                        </a:rPr>
                        <a:t>rd</a:t>
                      </a:r>
                      <a:r>
                        <a:rPr lang="en-US" sz="1100" dirty="0">
                          <a:solidFill>
                            <a:schemeClr val="tx1">
                              <a:lumMod val="65000"/>
                              <a:lumOff val="35000"/>
                            </a:schemeClr>
                          </a:solidFill>
                        </a:rPr>
                        <a:t> party battery could void machine warranty</a:t>
                      </a:r>
                    </a:p>
                  </a:txBody>
                  <a:tcPr marL="86115" marR="86115" marT="43058" marB="43058" anchor="ctr"/>
                </a:tc>
                <a:extLst>
                  <a:ext uri="{0D108BD9-81ED-4DB2-BD59-A6C34878D82A}">
                    <a16:rowId xmlns:a16="http://schemas.microsoft.com/office/drawing/2014/main" val="3811841829"/>
                  </a:ext>
                </a:extLst>
              </a:tr>
            </a:tbl>
          </a:graphicData>
        </a:graphic>
      </p:graphicFrame>
      <p:sp>
        <p:nvSpPr>
          <p:cNvPr id="3" name="Title 2">
            <a:extLst>
              <a:ext uri="{FF2B5EF4-FFF2-40B4-BE49-F238E27FC236}">
                <a16:creationId xmlns:a16="http://schemas.microsoft.com/office/drawing/2014/main" id="{9686937B-3D2D-4EE1-B927-D9A5D6AA7F3C}"/>
              </a:ext>
            </a:extLst>
          </p:cNvPr>
          <p:cNvSpPr>
            <a:spLocks noGrp="1"/>
          </p:cNvSpPr>
          <p:nvPr>
            <p:ph type="title"/>
          </p:nvPr>
        </p:nvSpPr>
        <p:spPr/>
        <p:txBody>
          <a:bodyPr/>
          <a:lstStyle/>
          <a:p>
            <a:r>
              <a:rPr lang="en-US" dirty="0"/>
              <a:t>Tennant Lithium-ion Battery Vs. 3</a:t>
            </a:r>
            <a:r>
              <a:rPr lang="en-US" baseline="30000" dirty="0"/>
              <a:t>rd</a:t>
            </a:r>
            <a:r>
              <a:rPr lang="en-US" dirty="0"/>
              <a:t> Party Offering</a:t>
            </a:r>
          </a:p>
        </p:txBody>
      </p:sp>
      <p:sp>
        <p:nvSpPr>
          <p:cNvPr id="2" name="TextBox 1">
            <a:extLst>
              <a:ext uri="{FF2B5EF4-FFF2-40B4-BE49-F238E27FC236}">
                <a16:creationId xmlns:a16="http://schemas.microsoft.com/office/drawing/2014/main" id="{63E5741F-DCE0-4956-BA2D-8ABA17D59E2F}"/>
              </a:ext>
            </a:extLst>
          </p:cNvPr>
          <p:cNvSpPr txBox="1"/>
          <p:nvPr/>
        </p:nvSpPr>
        <p:spPr>
          <a:xfrm>
            <a:off x="457200" y="1541276"/>
            <a:ext cx="8686800" cy="830997"/>
          </a:xfrm>
          <a:prstGeom prst="rect">
            <a:avLst/>
          </a:prstGeom>
          <a:noFill/>
        </p:spPr>
        <p:txBody>
          <a:bodyPr wrap="square" rtlCol="0">
            <a:spAutoFit/>
          </a:bodyPr>
          <a:lstStyle/>
          <a:p>
            <a:r>
              <a:rPr lang="en-US" sz="1600" b="1" dirty="0">
                <a:solidFill>
                  <a:srgbClr val="009AC7"/>
                </a:solidFill>
              </a:rPr>
              <a:t>Tennant lithium-ion batteries are:</a:t>
            </a:r>
          </a:p>
          <a:p>
            <a:pPr marL="628650" lvl="1" indent="-171450">
              <a:buFont typeface="Arial" panose="020B0604020202020204" pitchFamily="34" charset="0"/>
              <a:buChar char="•"/>
            </a:pPr>
            <a:r>
              <a:rPr lang="en-US" sz="1600" dirty="0">
                <a:solidFill>
                  <a:schemeClr val="tx1">
                    <a:lumMod val="65000"/>
                    <a:lumOff val="35000"/>
                  </a:schemeClr>
                </a:solidFill>
              </a:rPr>
              <a:t>Fully integrated with the machine</a:t>
            </a:r>
          </a:p>
          <a:p>
            <a:pPr marL="628650" lvl="1" indent="-171450">
              <a:buFont typeface="Arial" panose="020B0604020202020204" pitchFamily="34" charset="0"/>
              <a:buChar char="•"/>
            </a:pPr>
            <a:r>
              <a:rPr lang="en-US" sz="1600" dirty="0">
                <a:solidFill>
                  <a:schemeClr val="tx1">
                    <a:lumMod val="65000"/>
                    <a:lumOff val="35000"/>
                  </a:schemeClr>
                </a:solidFill>
              </a:rPr>
              <a:t>Designed and built by industry leaders</a:t>
            </a:r>
          </a:p>
        </p:txBody>
      </p:sp>
    </p:spTree>
    <p:extLst>
      <p:ext uri="{BB962C8B-B14F-4D97-AF65-F5344CB8AC3E}">
        <p14:creationId xmlns:p14="http://schemas.microsoft.com/office/powerpoint/2010/main" val="1712298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D193E1-D96F-49B3-A0F1-FEA8E71FF608}"/>
              </a:ext>
            </a:extLst>
          </p:cNvPr>
          <p:cNvSpPr>
            <a:spLocks noGrp="1"/>
          </p:cNvSpPr>
          <p:nvPr>
            <p:ph idx="1"/>
          </p:nvPr>
        </p:nvSpPr>
        <p:spPr>
          <a:xfrm>
            <a:off x="457200" y="1604389"/>
            <a:ext cx="8229600" cy="4267200"/>
          </a:xfrm>
        </p:spPr>
        <p:txBody>
          <a:bodyPr>
            <a:normAutofit lnSpcReduction="10000"/>
          </a:bodyPr>
          <a:lstStyle/>
          <a:p>
            <a:r>
              <a:rPr lang="en-US" b="1" dirty="0">
                <a:solidFill>
                  <a:srgbClr val="009AC7"/>
                </a:solidFill>
              </a:rPr>
              <a:t>Maintenance-Free</a:t>
            </a:r>
          </a:p>
          <a:p>
            <a:pPr marL="517525" lvl="1" indent="-285750">
              <a:buFont typeface="Arial" panose="020B0604020202020204" pitchFamily="34" charset="0"/>
              <a:buChar char="•"/>
            </a:pPr>
            <a:r>
              <a:rPr lang="en-US" sz="1600" dirty="0">
                <a:solidFill>
                  <a:schemeClr val="tx1">
                    <a:lumMod val="65000"/>
                    <a:lumOff val="35000"/>
                  </a:schemeClr>
                </a:solidFill>
              </a:rPr>
              <a:t>No battery watering</a:t>
            </a:r>
          </a:p>
          <a:p>
            <a:pPr marL="517525" lvl="1" indent="-285750">
              <a:buFont typeface="Arial" panose="020B0604020202020204" pitchFamily="34" charset="0"/>
              <a:buChar char="•"/>
            </a:pPr>
            <a:r>
              <a:rPr lang="en-US" sz="1600" dirty="0">
                <a:solidFill>
                  <a:schemeClr val="tx1">
                    <a:lumMod val="65000"/>
                    <a:lumOff val="35000"/>
                  </a:schemeClr>
                </a:solidFill>
              </a:rPr>
              <a:t>No special handling compared to fuel tanks</a:t>
            </a:r>
          </a:p>
          <a:p>
            <a:pPr>
              <a:spcBef>
                <a:spcPts val="2400"/>
              </a:spcBef>
            </a:pPr>
            <a:r>
              <a:rPr lang="en-US" b="1" dirty="0">
                <a:solidFill>
                  <a:srgbClr val="009AC7"/>
                </a:solidFill>
              </a:rPr>
              <a:t>Hassle-Free</a:t>
            </a:r>
          </a:p>
          <a:p>
            <a:pPr marL="517525" lvl="1" indent="-285750">
              <a:buFont typeface="Arial" panose="020B0604020202020204" pitchFamily="34" charset="0"/>
              <a:buChar char="•"/>
            </a:pPr>
            <a:r>
              <a:rPr lang="en-US" sz="1600" dirty="0">
                <a:solidFill>
                  <a:schemeClr val="tx1">
                    <a:lumMod val="65000"/>
                    <a:lumOff val="35000"/>
                  </a:schemeClr>
                </a:solidFill>
              </a:rPr>
              <a:t>Opportunity charging permitted without reducing the life of the battery</a:t>
            </a:r>
          </a:p>
          <a:p>
            <a:pPr marL="517525" lvl="1" indent="-285750">
              <a:buFont typeface="Arial" panose="020B0604020202020204" pitchFamily="34" charset="0"/>
              <a:buChar char="•"/>
            </a:pPr>
            <a:r>
              <a:rPr lang="en-US" sz="1600" dirty="0">
                <a:solidFill>
                  <a:schemeClr val="tx1">
                    <a:lumMod val="65000"/>
                    <a:lumOff val="35000"/>
                  </a:schemeClr>
                </a:solidFill>
              </a:rPr>
              <a:t>No battery training required</a:t>
            </a:r>
          </a:p>
          <a:p>
            <a:pPr marL="517525" lvl="1" indent="-285750">
              <a:buFont typeface="Arial" panose="020B0604020202020204" pitchFamily="34" charset="0"/>
              <a:buChar char="•"/>
            </a:pPr>
            <a:r>
              <a:rPr lang="en-US" sz="1600" dirty="0">
                <a:solidFill>
                  <a:schemeClr val="tx1">
                    <a:lumMod val="65000"/>
                    <a:lumOff val="35000"/>
                  </a:schemeClr>
                </a:solidFill>
              </a:rPr>
              <a:t>Long battery life greatly minimizes the need to order replacement batteries</a:t>
            </a:r>
          </a:p>
          <a:p>
            <a:pPr marL="517525" lvl="1" indent="-285750">
              <a:buFont typeface="Arial" panose="020B0604020202020204" pitchFamily="34" charset="0"/>
              <a:buChar char="•"/>
            </a:pPr>
            <a:r>
              <a:rPr lang="en-US" sz="1600" dirty="0">
                <a:solidFill>
                  <a:schemeClr val="tx1">
                    <a:lumMod val="65000"/>
                    <a:lumOff val="35000"/>
                  </a:schemeClr>
                </a:solidFill>
              </a:rPr>
              <a:t>Eliminates fuel tank replacement, time and infrastructure</a:t>
            </a:r>
          </a:p>
          <a:p>
            <a:pPr>
              <a:spcBef>
                <a:spcPts val="2400"/>
              </a:spcBef>
            </a:pPr>
            <a:r>
              <a:rPr lang="en-US" b="1" dirty="0">
                <a:solidFill>
                  <a:srgbClr val="009AC7"/>
                </a:solidFill>
              </a:rPr>
              <a:t>Worry-Free</a:t>
            </a:r>
          </a:p>
          <a:p>
            <a:pPr marL="517525" lvl="1" indent="-285750">
              <a:buFont typeface="Arial" panose="020B0604020202020204" pitchFamily="34" charset="0"/>
              <a:buChar char="•"/>
            </a:pPr>
            <a:r>
              <a:rPr lang="en-US" sz="1600" dirty="0">
                <a:solidFill>
                  <a:schemeClr val="tx1">
                    <a:lumMod val="65000"/>
                    <a:lumOff val="35000"/>
                  </a:schemeClr>
                </a:solidFill>
              </a:rPr>
              <a:t>Extensive testing by Tennant and Inventus to ensure robust design</a:t>
            </a:r>
          </a:p>
          <a:p>
            <a:pPr marL="517525" lvl="1" indent="-285750">
              <a:buFont typeface="Arial" panose="020B0604020202020204" pitchFamily="34" charset="0"/>
              <a:buChar char="•"/>
            </a:pPr>
            <a:r>
              <a:rPr lang="en-US" sz="1600" dirty="0">
                <a:solidFill>
                  <a:schemeClr val="tx1">
                    <a:lumMod val="65000"/>
                    <a:lumOff val="35000"/>
                  </a:schemeClr>
                </a:solidFill>
              </a:rPr>
              <a:t>Independent certifications for an extra layer of protection</a:t>
            </a:r>
          </a:p>
          <a:p>
            <a:pPr marL="517525" lvl="1" indent="-285750">
              <a:buFont typeface="Arial" panose="020B0604020202020204" pitchFamily="34" charset="0"/>
              <a:buChar char="•"/>
            </a:pPr>
            <a:r>
              <a:rPr lang="en-US" sz="1600" dirty="0">
                <a:solidFill>
                  <a:schemeClr val="tx1">
                    <a:lumMod val="65000"/>
                    <a:lumOff val="35000"/>
                  </a:schemeClr>
                </a:solidFill>
              </a:rPr>
              <a:t>Backed by Tennant</a:t>
            </a:r>
            <a:r>
              <a:rPr lang="en-US" sz="1600" i="1" dirty="0">
                <a:solidFill>
                  <a:schemeClr val="tx1">
                    <a:lumMod val="65000"/>
                    <a:lumOff val="35000"/>
                  </a:schemeClr>
                </a:solidFill>
              </a:rPr>
              <a:t>True® </a:t>
            </a:r>
            <a:r>
              <a:rPr lang="en-US" sz="1600" dirty="0">
                <a:solidFill>
                  <a:schemeClr val="tx1">
                    <a:lumMod val="65000"/>
                    <a:lumOff val="35000"/>
                  </a:schemeClr>
                </a:solidFill>
              </a:rPr>
              <a:t>Service means maximum up time</a:t>
            </a:r>
          </a:p>
          <a:p>
            <a:pPr marL="517525" lvl="1" indent="-285750">
              <a:buFont typeface="Arial" panose="020B0604020202020204" pitchFamily="34" charset="0"/>
              <a:buChar char="•"/>
            </a:pPr>
            <a:r>
              <a:rPr lang="en-US" sz="1600" dirty="0">
                <a:solidFill>
                  <a:schemeClr val="tx1">
                    <a:lumMod val="65000"/>
                    <a:lumOff val="35000"/>
                  </a:schemeClr>
                </a:solidFill>
              </a:rPr>
              <a:t>Standard warranty for a worry-free experience</a:t>
            </a:r>
          </a:p>
        </p:txBody>
      </p:sp>
      <p:sp>
        <p:nvSpPr>
          <p:cNvPr id="3" name="Title 2">
            <a:extLst>
              <a:ext uri="{FF2B5EF4-FFF2-40B4-BE49-F238E27FC236}">
                <a16:creationId xmlns:a16="http://schemas.microsoft.com/office/drawing/2014/main" id="{D354B67C-D922-4727-A9A1-DA0CC50B2E1D}"/>
              </a:ext>
            </a:extLst>
          </p:cNvPr>
          <p:cNvSpPr>
            <a:spLocks noGrp="1"/>
          </p:cNvSpPr>
          <p:nvPr>
            <p:ph type="title"/>
          </p:nvPr>
        </p:nvSpPr>
        <p:spPr>
          <a:xfrm>
            <a:off x="457200" y="986411"/>
            <a:ext cx="8695426" cy="543325"/>
          </a:xfrm>
        </p:spPr>
        <p:txBody>
          <a:bodyPr>
            <a:normAutofit/>
          </a:bodyPr>
          <a:lstStyle/>
          <a:p>
            <a:r>
              <a:rPr lang="en-US" dirty="0"/>
              <a:t>Maintenance-Free   |   Hassle-Free   |   Worry-Free</a:t>
            </a:r>
          </a:p>
        </p:txBody>
      </p:sp>
      <p:sp>
        <p:nvSpPr>
          <p:cNvPr id="7" name="TextBox 6">
            <a:extLst>
              <a:ext uri="{FF2B5EF4-FFF2-40B4-BE49-F238E27FC236}">
                <a16:creationId xmlns:a16="http://schemas.microsoft.com/office/drawing/2014/main" id="{64F2CC5C-CDF3-4B8D-8DCA-9813F8D28621}"/>
              </a:ext>
            </a:extLst>
          </p:cNvPr>
          <p:cNvSpPr txBox="1"/>
          <p:nvPr/>
        </p:nvSpPr>
        <p:spPr>
          <a:xfrm>
            <a:off x="293298" y="6167680"/>
            <a:ext cx="8686800" cy="461665"/>
          </a:xfrm>
          <a:prstGeom prst="rect">
            <a:avLst/>
          </a:prstGeom>
          <a:noFill/>
        </p:spPr>
        <p:txBody>
          <a:bodyPr wrap="square" rtlCol="0">
            <a:spAutoFit/>
          </a:bodyPr>
          <a:lstStyle/>
          <a:p>
            <a:pPr algn="ctr"/>
            <a:r>
              <a:rPr lang="en-US" sz="2400" dirty="0">
                <a:solidFill>
                  <a:srgbClr val="009AC7"/>
                </a:solidFill>
              </a:rPr>
              <a:t>Buy it and forget it with Tennant’s lithium-ion batteries</a:t>
            </a:r>
          </a:p>
        </p:txBody>
      </p:sp>
    </p:spTree>
    <p:extLst>
      <p:ext uri="{BB962C8B-B14F-4D97-AF65-F5344CB8AC3E}">
        <p14:creationId xmlns:p14="http://schemas.microsoft.com/office/powerpoint/2010/main" val="4012555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BA0378-65C0-4A45-A254-91DE42EC223E}"/>
              </a:ext>
            </a:extLst>
          </p:cNvPr>
          <p:cNvSpPr>
            <a:spLocks noGrp="1"/>
          </p:cNvSpPr>
          <p:nvPr>
            <p:ph type="title"/>
          </p:nvPr>
        </p:nvSpPr>
        <p:spPr/>
        <p:txBody>
          <a:bodyPr/>
          <a:lstStyle/>
          <a:p>
            <a:r>
              <a:rPr lang="en-US" dirty="0"/>
              <a:t>Lithium-ion Technology Benefits</a:t>
            </a:r>
          </a:p>
        </p:txBody>
      </p:sp>
      <p:sp>
        <p:nvSpPr>
          <p:cNvPr id="7" name="TextBox 6">
            <a:extLst>
              <a:ext uri="{FF2B5EF4-FFF2-40B4-BE49-F238E27FC236}">
                <a16:creationId xmlns:a16="http://schemas.microsoft.com/office/drawing/2014/main" id="{41FEBEC0-9258-4768-8608-540651EB6BC3}"/>
              </a:ext>
            </a:extLst>
          </p:cNvPr>
          <p:cNvSpPr txBox="1"/>
          <p:nvPr/>
        </p:nvSpPr>
        <p:spPr>
          <a:xfrm>
            <a:off x="1122218" y="1644650"/>
            <a:ext cx="7643091" cy="4739759"/>
          </a:xfrm>
          <a:prstGeom prst="rect">
            <a:avLst/>
          </a:prstGeom>
          <a:noFill/>
        </p:spPr>
        <p:txBody>
          <a:bodyPr wrap="square" rtlCol="0">
            <a:spAutoFit/>
          </a:bodyPr>
          <a:lstStyle/>
          <a:p>
            <a:r>
              <a:rPr lang="en-US" sz="2000" b="1" dirty="0">
                <a:solidFill>
                  <a:srgbClr val="009AC7"/>
                </a:solidFill>
              </a:rPr>
              <a:t>Zero Maintenance</a:t>
            </a:r>
          </a:p>
          <a:p>
            <a:pPr marL="742950" lvl="1" indent="-285750">
              <a:buFont typeface="Arial" panose="020B0604020202020204" pitchFamily="34" charset="0"/>
              <a:buChar char="•"/>
            </a:pPr>
            <a:r>
              <a:rPr lang="en-US" dirty="0">
                <a:solidFill>
                  <a:schemeClr val="tx1">
                    <a:lumMod val="65000"/>
                    <a:lumOff val="35000"/>
                  </a:schemeClr>
                </a:solidFill>
              </a:rPr>
              <a:t>No more battery watering.  No engine maintenance.  No worries.</a:t>
            </a:r>
          </a:p>
          <a:p>
            <a:pPr>
              <a:spcBef>
                <a:spcPts val="1200"/>
              </a:spcBef>
            </a:pPr>
            <a:r>
              <a:rPr lang="en-US" sz="2000" b="1" dirty="0">
                <a:solidFill>
                  <a:srgbClr val="009AC7"/>
                </a:solidFill>
              </a:rPr>
              <a:t>Long Battery Life</a:t>
            </a:r>
          </a:p>
          <a:p>
            <a:pPr marL="742950" lvl="1" indent="-285750">
              <a:buFont typeface="Arial" panose="020B0604020202020204" pitchFamily="34" charset="0"/>
              <a:buChar char="•"/>
            </a:pPr>
            <a:r>
              <a:rPr lang="en-US" dirty="0">
                <a:solidFill>
                  <a:schemeClr val="tx1">
                    <a:lumMod val="65000"/>
                    <a:lumOff val="35000"/>
                  </a:schemeClr>
                </a:solidFill>
              </a:rPr>
              <a:t>2,000+ charge cycles means fewer battery replacements  </a:t>
            </a:r>
          </a:p>
          <a:p>
            <a:pPr marL="742950" lvl="1" indent="-285750">
              <a:buFont typeface="Arial" panose="020B0604020202020204" pitchFamily="34" charset="0"/>
              <a:buChar char="•"/>
            </a:pPr>
            <a:r>
              <a:rPr lang="en-US" dirty="0">
                <a:solidFill>
                  <a:schemeClr val="tx1">
                    <a:lumMod val="65000"/>
                    <a:lumOff val="35000"/>
                  </a:schemeClr>
                </a:solidFill>
              </a:rPr>
              <a:t>No fuel cylinder replacements</a:t>
            </a:r>
          </a:p>
          <a:p>
            <a:pPr>
              <a:spcBef>
                <a:spcPts val="1200"/>
              </a:spcBef>
            </a:pPr>
            <a:r>
              <a:rPr lang="en-US" sz="2000" b="1" dirty="0">
                <a:solidFill>
                  <a:srgbClr val="009AC7"/>
                </a:solidFill>
              </a:rPr>
              <a:t>Simplified Operations</a:t>
            </a:r>
          </a:p>
          <a:p>
            <a:pPr marL="742950" lvl="1" indent="-285750">
              <a:buFont typeface="Arial" panose="020B0604020202020204" pitchFamily="34" charset="0"/>
              <a:buChar char="•"/>
            </a:pPr>
            <a:r>
              <a:rPr lang="en-US" dirty="0">
                <a:solidFill>
                  <a:schemeClr val="tx1">
                    <a:lumMod val="65000"/>
                    <a:lumOff val="35000"/>
                  </a:schemeClr>
                </a:solidFill>
              </a:rPr>
              <a:t>Opportunity charging does not reduce the life of the battery</a:t>
            </a:r>
          </a:p>
          <a:p>
            <a:pPr marL="742950" lvl="1" indent="-285750">
              <a:buFont typeface="Arial" panose="020B0604020202020204" pitchFamily="34" charset="0"/>
              <a:buChar char="•"/>
            </a:pPr>
            <a:r>
              <a:rPr lang="en-US" dirty="0">
                <a:solidFill>
                  <a:schemeClr val="tx1">
                    <a:lumMod val="65000"/>
                    <a:lumOff val="35000"/>
                  </a:schemeClr>
                </a:solidFill>
              </a:rPr>
              <a:t>No complicated charging process</a:t>
            </a:r>
          </a:p>
          <a:p>
            <a:pPr>
              <a:spcBef>
                <a:spcPts val="1200"/>
              </a:spcBef>
            </a:pPr>
            <a:r>
              <a:rPr lang="en-US" sz="2000" b="1" dirty="0">
                <a:solidFill>
                  <a:srgbClr val="009AC7"/>
                </a:solidFill>
              </a:rPr>
              <a:t>Safer Facilities</a:t>
            </a:r>
          </a:p>
          <a:p>
            <a:pPr marL="742950" lvl="1" indent="-285750">
              <a:buFont typeface="Arial" panose="020B0604020202020204" pitchFamily="34" charset="0"/>
              <a:buChar char="•"/>
            </a:pPr>
            <a:r>
              <a:rPr lang="en-US" dirty="0">
                <a:solidFill>
                  <a:schemeClr val="tx1">
                    <a:lumMod val="65000"/>
                    <a:lumOff val="35000"/>
                  </a:schemeClr>
                </a:solidFill>
              </a:rPr>
              <a:t>No emissions means improve indoor air quality</a:t>
            </a:r>
          </a:p>
          <a:p>
            <a:pPr marL="742950" lvl="1" indent="-285750">
              <a:buFont typeface="Arial" panose="020B0604020202020204" pitchFamily="34" charset="0"/>
              <a:buChar char="•"/>
            </a:pPr>
            <a:r>
              <a:rPr lang="en-US" dirty="0">
                <a:solidFill>
                  <a:schemeClr val="tx1">
                    <a:lumMod val="65000"/>
                    <a:lumOff val="35000"/>
                  </a:schemeClr>
                </a:solidFill>
              </a:rPr>
              <a:t>Eliminate flammable fuels on property</a:t>
            </a:r>
          </a:p>
          <a:p>
            <a:pPr marL="742950" lvl="1" indent="-285750">
              <a:buFont typeface="Arial" panose="020B0604020202020204" pitchFamily="34" charset="0"/>
              <a:buChar char="•"/>
            </a:pPr>
            <a:r>
              <a:rPr lang="en-US" dirty="0">
                <a:solidFill>
                  <a:schemeClr val="tx1">
                    <a:lumMod val="65000"/>
                    <a:lumOff val="35000"/>
                  </a:schemeClr>
                </a:solidFill>
              </a:rPr>
              <a:t>No exposure to battery acid or off-gassing during charging</a:t>
            </a:r>
          </a:p>
          <a:p>
            <a:pPr>
              <a:spcBef>
                <a:spcPts val="1200"/>
              </a:spcBef>
            </a:pPr>
            <a:r>
              <a:rPr lang="en-US" sz="2000" b="1" dirty="0">
                <a:solidFill>
                  <a:srgbClr val="009AC7"/>
                </a:solidFill>
              </a:rPr>
              <a:t>Maximized Productivity</a:t>
            </a:r>
          </a:p>
          <a:p>
            <a:pPr marL="742950" lvl="1" indent="-285750">
              <a:buFont typeface="Arial" panose="020B0604020202020204" pitchFamily="34" charset="0"/>
              <a:buChar char="•"/>
            </a:pPr>
            <a:r>
              <a:rPr lang="en-US" dirty="0">
                <a:solidFill>
                  <a:schemeClr val="tx1">
                    <a:lumMod val="65000"/>
                    <a:lumOff val="35000"/>
                  </a:schemeClr>
                </a:solidFill>
              </a:rPr>
              <a:t>Spend more time cleaning and less time dealing with your power sour</a:t>
            </a:r>
            <a:r>
              <a:rPr lang="en-US" dirty="0"/>
              <a:t>ce</a:t>
            </a:r>
          </a:p>
        </p:txBody>
      </p:sp>
      <p:pic>
        <p:nvPicPr>
          <p:cNvPr id="4" name="Picture 3">
            <a:extLst>
              <a:ext uri="{FF2B5EF4-FFF2-40B4-BE49-F238E27FC236}">
                <a16:creationId xmlns:a16="http://schemas.microsoft.com/office/drawing/2014/main" id="{00DE1EB0-4460-4615-AEB4-54DD2186A2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720" y="1740158"/>
            <a:ext cx="457200" cy="445911"/>
          </a:xfrm>
          <a:prstGeom prst="rect">
            <a:avLst/>
          </a:prstGeom>
        </p:spPr>
      </p:pic>
      <p:pic>
        <p:nvPicPr>
          <p:cNvPr id="6" name="Picture 5" descr="A close up of a sign&#10;&#10;Description generated with very high confidence">
            <a:extLst>
              <a:ext uri="{FF2B5EF4-FFF2-40B4-BE49-F238E27FC236}">
                <a16:creationId xmlns:a16="http://schemas.microsoft.com/office/drawing/2014/main" id="{F74C189D-BD55-46DA-B80C-2AF08BABA7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720" y="2482003"/>
            <a:ext cx="457200" cy="451556"/>
          </a:xfrm>
          <a:prstGeom prst="rect">
            <a:avLst/>
          </a:prstGeom>
        </p:spPr>
      </p:pic>
      <p:pic>
        <p:nvPicPr>
          <p:cNvPr id="9" name="Picture 8" descr="A picture containing transport&#10;&#10;Description generated with high confidence">
            <a:extLst>
              <a:ext uri="{FF2B5EF4-FFF2-40B4-BE49-F238E27FC236}">
                <a16:creationId xmlns:a16="http://schemas.microsoft.com/office/drawing/2014/main" id="{41DECDF7-F03D-4F3B-9390-D5F45E83AD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720" y="3492195"/>
            <a:ext cx="457200" cy="445911"/>
          </a:xfrm>
          <a:prstGeom prst="rect">
            <a:avLst/>
          </a:prstGeom>
        </p:spPr>
      </p:pic>
      <p:pic>
        <p:nvPicPr>
          <p:cNvPr id="11" name="Picture 10" descr="A picture containing object, first-aid kit&#10;&#10;Description generated with very high confidence">
            <a:extLst>
              <a:ext uri="{FF2B5EF4-FFF2-40B4-BE49-F238E27FC236}">
                <a16:creationId xmlns:a16="http://schemas.microsoft.com/office/drawing/2014/main" id="{571F530C-7B0D-4F0D-AABC-9D3FDC3BD3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7720" y="4473812"/>
            <a:ext cx="457200" cy="457200"/>
          </a:xfrm>
          <a:prstGeom prst="rect">
            <a:avLst/>
          </a:prstGeom>
        </p:spPr>
      </p:pic>
      <p:pic>
        <p:nvPicPr>
          <p:cNvPr id="13" name="Picture 12" descr="A picture containing clipart&#10;&#10;Description generated with high confidence">
            <a:extLst>
              <a:ext uri="{FF2B5EF4-FFF2-40B4-BE49-F238E27FC236}">
                <a16:creationId xmlns:a16="http://schemas.microsoft.com/office/drawing/2014/main" id="{37608316-E6FE-4EE7-9186-50E4A749F77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7720" y="5772148"/>
            <a:ext cx="457200" cy="451338"/>
          </a:xfrm>
          <a:prstGeom prst="rect">
            <a:avLst/>
          </a:prstGeom>
        </p:spPr>
      </p:pic>
    </p:spTree>
    <p:extLst>
      <p:ext uri="{BB962C8B-B14F-4D97-AF65-F5344CB8AC3E}">
        <p14:creationId xmlns:p14="http://schemas.microsoft.com/office/powerpoint/2010/main" val="1687779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A87AB2-FA08-4625-AC55-59B3861E9E9E}"/>
              </a:ext>
            </a:extLst>
          </p:cNvPr>
          <p:cNvSpPr>
            <a:spLocks noGrp="1"/>
          </p:cNvSpPr>
          <p:nvPr>
            <p:ph type="title"/>
          </p:nvPr>
        </p:nvSpPr>
        <p:spPr/>
        <p:txBody>
          <a:bodyPr/>
          <a:lstStyle/>
          <a:p>
            <a:r>
              <a:rPr lang="en-US" dirty="0"/>
              <a:t>  </a:t>
            </a:r>
          </a:p>
        </p:txBody>
      </p:sp>
      <p:sp>
        <p:nvSpPr>
          <p:cNvPr id="7" name="Content Placeholder 6">
            <a:extLst>
              <a:ext uri="{FF2B5EF4-FFF2-40B4-BE49-F238E27FC236}">
                <a16:creationId xmlns:a16="http://schemas.microsoft.com/office/drawing/2014/main" id="{F2E908F5-7537-439D-8111-B6868ED8EBB7}"/>
              </a:ext>
            </a:extLst>
          </p:cNvPr>
          <p:cNvSpPr>
            <a:spLocks noGrp="1"/>
          </p:cNvSpPr>
          <p:nvPr>
            <p:ph idx="1"/>
          </p:nvPr>
        </p:nvSpPr>
        <p:spPr>
          <a:xfrm>
            <a:off x="457200" y="1604389"/>
            <a:ext cx="8229600" cy="4267200"/>
          </a:xfrm>
        </p:spPr>
        <p:txBody>
          <a:bodyPr>
            <a:normAutofit/>
          </a:bodyPr>
          <a:lstStyle/>
          <a:p>
            <a:r>
              <a:rPr lang="en-US" sz="4400" b="1" dirty="0">
                <a:solidFill>
                  <a:srgbClr val="009AC7"/>
                </a:solidFill>
              </a:rPr>
              <a:t>Thank You!</a:t>
            </a:r>
          </a:p>
        </p:txBody>
      </p:sp>
      <p:pic>
        <p:nvPicPr>
          <p:cNvPr id="12" name="Picture 2" descr="T7AMR Robotic Floor Scrubber alt 1">
            <a:extLst>
              <a:ext uri="{FF2B5EF4-FFF2-40B4-BE49-F238E27FC236}">
                <a16:creationId xmlns:a16="http://schemas.microsoft.com/office/drawing/2014/main" id="{0D9E4B5A-634A-463C-8F2C-2A45E4D030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4846" y="2829000"/>
            <a:ext cx="252167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T380AMR Robotic Floor Scrubber alt 1">
            <a:extLst>
              <a:ext uri="{FF2B5EF4-FFF2-40B4-BE49-F238E27FC236}">
                <a16:creationId xmlns:a16="http://schemas.microsoft.com/office/drawing/2014/main" id="{B9D4B50F-99F4-4A00-809A-D0AE28A481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985" y="2817136"/>
            <a:ext cx="252167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T16AMR Industrial Robotic Floor Scrubber alt 2">
            <a:extLst>
              <a:ext uri="{FF2B5EF4-FFF2-40B4-BE49-F238E27FC236}">
                <a16:creationId xmlns:a16="http://schemas.microsoft.com/office/drawing/2014/main" id="{164FEC3F-B439-4D5C-B1A0-CFFF74ADEA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4837" y="2829000"/>
            <a:ext cx="2521670" cy="2286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253A5F3C-0769-40CA-B60D-D726CFBC80B7}"/>
              </a:ext>
            </a:extLst>
          </p:cNvPr>
          <p:cNvSpPr txBox="1"/>
          <p:nvPr/>
        </p:nvSpPr>
        <p:spPr>
          <a:xfrm>
            <a:off x="1418186" y="5215606"/>
            <a:ext cx="1921267" cy="800219"/>
          </a:xfrm>
          <a:prstGeom prst="rect">
            <a:avLst/>
          </a:prstGeom>
          <a:noFill/>
        </p:spPr>
        <p:txBody>
          <a:bodyPr wrap="square" rtlCol="0">
            <a:spAutoFit/>
          </a:bodyPr>
          <a:lstStyle/>
          <a:p>
            <a:pPr algn="ctr"/>
            <a:r>
              <a:rPr lang="en-US" b="1" dirty="0">
                <a:solidFill>
                  <a:schemeClr val="tx1">
                    <a:lumMod val="65000"/>
                    <a:lumOff val="35000"/>
                  </a:schemeClr>
                </a:solidFill>
              </a:rPr>
              <a:t>T380AMR</a:t>
            </a:r>
          </a:p>
          <a:p>
            <a:pPr algn="ctr"/>
            <a:r>
              <a:rPr lang="en-US" sz="1400" dirty="0">
                <a:solidFill>
                  <a:schemeClr val="tx1">
                    <a:lumMod val="65000"/>
                    <a:lumOff val="35000"/>
                  </a:schemeClr>
                </a:solidFill>
              </a:rPr>
              <a:t>24 volt</a:t>
            </a:r>
            <a:br>
              <a:rPr lang="en-US" sz="1400" dirty="0">
                <a:solidFill>
                  <a:schemeClr val="tx1">
                    <a:lumMod val="65000"/>
                    <a:lumOff val="35000"/>
                  </a:schemeClr>
                </a:solidFill>
              </a:rPr>
            </a:br>
            <a:r>
              <a:rPr lang="en-US" sz="1400" dirty="0">
                <a:solidFill>
                  <a:schemeClr val="tx1">
                    <a:lumMod val="65000"/>
                    <a:lumOff val="35000"/>
                  </a:schemeClr>
                </a:solidFill>
              </a:rPr>
              <a:t>180AH (4.6 kWh)</a:t>
            </a:r>
          </a:p>
        </p:txBody>
      </p:sp>
      <p:sp>
        <p:nvSpPr>
          <p:cNvPr id="16" name="TextBox 15">
            <a:extLst>
              <a:ext uri="{FF2B5EF4-FFF2-40B4-BE49-F238E27FC236}">
                <a16:creationId xmlns:a16="http://schemas.microsoft.com/office/drawing/2014/main" id="{E1D12BD1-325D-4179-BD43-0249EF6BEE34}"/>
              </a:ext>
            </a:extLst>
          </p:cNvPr>
          <p:cNvSpPr txBox="1"/>
          <p:nvPr/>
        </p:nvSpPr>
        <p:spPr>
          <a:xfrm>
            <a:off x="3758729" y="5215606"/>
            <a:ext cx="1921267" cy="800219"/>
          </a:xfrm>
          <a:prstGeom prst="rect">
            <a:avLst/>
          </a:prstGeom>
          <a:noFill/>
        </p:spPr>
        <p:txBody>
          <a:bodyPr wrap="square" rtlCol="0">
            <a:spAutoFit/>
          </a:bodyPr>
          <a:lstStyle/>
          <a:p>
            <a:pPr algn="ctr"/>
            <a:r>
              <a:rPr lang="en-US" b="1" dirty="0">
                <a:solidFill>
                  <a:schemeClr val="tx1">
                    <a:lumMod val="65000"/>
                    <a:lumOff val="35000"/>
                  </a:schemeClr>
                </a:solidFill>
              </a:rPr>
              <a:t>T7AMR</a:t>
            </a:r>
          </a:p>
          <a:p>
            <a:pPr algn="ctr"/>
            <a:r>
              <a:rPr lang="en-US" sz="1400" dirty="0">
                <a:solidFill>
                  <a:schemeClr val="tx1">
                    <a:lumMod val="65000"/>
                    <a:lumOff val="35000"/>
                  </a:schemeClr>
                </a:solidFill>
              </a:rPr>
              <a:t>24 volt</a:t>
            </a:r>
          </a:p>
          <a:p>
            <a:pPr algn="ctr"/>
            <a:r>
              <a:rPr lang="en-US" sz="1400" dirty="0">
                <a:solidFill>
                  <a:schemeClr val="tx1">
                    <a:lumMod val="65000"/>
                    <a:lumOff val="35000"/>
                  </a:schemeClr>
                </a:solidFill>
              </a:rPr>
              <a:t>360AH (4.6 kWh)</a:t>
            </a:r>
          </a:p>
        </p:txBody>
      </p:sp>
      <p:sp>
        <p:nvSpPr>
          <p:cNvPr id="17" name="TextBox 16">
            <a:extLst>
              <a:ext uri="{FF2B5EF4-FFF2-40B4-BE49-F238E27FC236}">
                <a16:creationId xmlns:a16="http://schemas.microsoft.com/office/drawing/2014/main" id="{3322D7EA-BBAB-4137-998E-120A1B355C41}"/>
              </a:ext>
            </a:extLst>
          </p:cNvPr>
          <p:cNvSpPr txBox="1"/>
          <p:nvPr/>
        </p:nvSpPr>
        <p:spPr>
          <a:xfrm>
            <a:off x="5995038" y="5215606"/>
            <a:ext cx="1921267" cy="800219"/>
          </a:xfrm>
          <a:prstGeom prst="rect">
            <a:avLst/>
          </a:prstGeom>
          <a:noFill/>
        </p:spPr>
        <p:txBody>
          <a:bodyPr wrap="square" rtlCol="0">
            <a:spAutoFit/>
          </a:bodyPr>
          <a:lstStyle/>
          <a:p>
            <a:pPr algn="ctr"/>
            <a:r>
              <a:rPr lang="en-US" b="1" dirty="0">
                <a:solidFill>
                  <a:schemeClr val="tx1">
                    <a:lumMod val="65000"/>
                    <a:lumOff val="35000"/>
                  </a:schemeClr>
                </a:solidFill>
              </a:rPr>
              <a:t>T16 AMR</a:t>
            </a:r>
          </a:p>
          <a:p>
            <a:pPr algn="ctr"/>
            <a:r>
              <a:rPr lang="en-US" sz="1400" dirty="0">
                <a:solidFill>
                  <a:schemeClr val="tx1">
                    <a:lumMod val="65000"/>
                    <a:lumOff val="35000"/>
                  </a:schemeClr>
                </a:solidFill>
              </a:rPr>
              <a:t>36 volt</a:t>
            </a:r>
          </a:p>
          <a:p>
            <a:pPr algn="ctr"/>
            <a:r>
              <a:rPr lang="en-US" sz="1400" dirty="0">
                <a:solidFill>
                  <a:schemeClr val="tx1">
                    <a:lumMod val="65000"/>
                    <a:lumOff val="35000"/>
                  </a:schemeClr>
                </a:solidFill>
              </a:rPr>
              <a:t>320AH (11.5 kWh)</a:t>
            </a:r>
          </a:p>
        </p:txBody>
      </p:sp>
      <p:sp>
        <p:nvSpPr>
          <p:cNvPr id="19" name="TextBox 18">
            <a:extLst>
              <a:ext uri="{FF2B5EF4-FFF2-40B4-BE49-F238E27FC236}">
                <a16:creationId xmlns:a16="http://schemas.microsoft.com/office/drawing/2014/main" id="{1F9B53C6-25AE-4657-B365-93AAA850015D}"/>
              </a:ext>
            </a:extLst>
          </p:cNvPr>
          <p:cNvSpPr txBox="1"/>
          <p:nvPr/>
        </p:nvSpPr>
        <p:spPr>
          <a:xfrm>
            <a:off x="0" y="6578623"/>
            <a:ext cx="3122762" cy="230832"/>
          </a:xfrm>
          <a:prstGeom prst="rect">
            <a:avLst/>
          </a:prstGeom>
          <a:noFill/>
        </p:spPr>
        <p:txBody>
          <a:bodyPr wrap="square" rtlCol="0">
            <a:spAutoFit/>
          </a:bodyPr>
          <a:lstStyle/>
          <a:p>
            <a:r>
              <a:rPr lang="en-US" sz="900" dirty="0">
                <a:solidFill>
                  <a:schemeClr val="tx1">
                    <a:lumMod val="65000"/>
                    <a:lumOff val="35000"/>
                  </a:schemeClr>
                </a:solidFill>
              </a:rPr>
              <a:t>Contact your Tennant sales representative for availability</a:t>
            </a:r>
          </a:p>
        </p:txBody>
      </p:sp>
    </p:spTree>
    <p:extLst>
      <p:ext uri="{BB962C8B-B14F-4D97-AF65-F5344CB8AC3E}">
        <p14:creationId xmlns:p14="http://schemas.microsoft.com/office/powerpoint/2010/main" val="876320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95228"/>
            <a:ext cx="7886700" cy="560762"/>
          </a:xfrm>
        </p:spPr>
        <p:txBody>
          <a:bodyPr/>
          <a:lstStyle/>
          <a:p>
            <a:r>
              <a:rPr lang="en-US" dirty="0"/>
              <a:t>Why Are We Investing in Lithium-ion?</a:t>
            </a:r>
          </a:p>
        </p:txBody>
      </p:sp>
      <p:sp>
        <p:nvSpPr>
          <p:cNvPr id="3" name="Content Placeholder 2"/>
          <p:cNvSpPr>
            <a:spLocks noGrp="1"/>
          </p:cNvSpPr>
          <p:nvPr>
            <p:ph idx="1"/>
          </p:nvPr>
        </p:nvSpPr>
        <p:spPr>
          <a:xfrm>
            <a:off x="939200" y="2084660"/>
            <a:ext cx="7100619" cy="3971083"/>
          </a:xfrm>
        </p:spPr>
        <p:txBody>
          <a:bodyPr>
            <a:normAutofit/>
          </a:bodyPr>
          <a:lstStyle/>
          <a:p>
            <a:pPr marL="0" indent="0">
              <a:buNone/>
            </a:pPr>
            <a:r>
              <a:rPr lang="en-US" sz="2400" dirty="0">
                <a:solidFill>
                  <a:srgbClr val="009AC7"/>
                </a:solidFill>
              </a:rPr>
              <a:t>Growing customer acceptance</a:t>
            </a:r>
          </a:p>
          <a:p>
            <a:pPr marL="0" indent="0">
              <a:spcBef>
                <a:spcPts val="3600"/>
              </a:spcBef>
              <a:buNone/>
            </a:pPr>
            <a:endParaRPr lang="en-US" dirty="0">
              <a:solidFill>
                <a:schemeClr val="tx1">
                  <a:lumMod val="50000"/>
                  <a:lumOff val="50000"/>
                </a:schemeClr>
              </a:solidFill>
            </a:endParaRPr>
          </a:p>
          <a:p>
            <a:pPr marL="0" indent="0">
              <a:spcBef>
                <a:spcPts val="3600"/>
              </a:spcBef>
              <a:buNone/>
            </a:pPr>
            <a:endParaRPr lang="en-US" dirty="0">
              <a:solidFill>
                <a:schemeClr val="tx1">
                  <a:lumMod val="50000"/>
                  <a:lumOff val="50000"/>
                </a:schemeClr>
              </a:solidFill>
            </a:endParaRPr>
          </a:p>
          <a:p>
            <a:pPr marL="0" indent="0">
              <a:spcBef>
                <a:spcPts val="3600"/>
              </a:spcBef>
              <a:buNone/>
            </a:pPr>
            <a:r>
              <a:rPr lang="en-US" sz="2400" dirty="0">
                <a:solidFill>
                  <a:srgbClr val="009AC7"/>
                </a:solidFill>
              </a:rPr>
              <a:t>Growing adoption for material handling equipment</a:t>
            </a:r>
          </a:p>
        </p:txBody>
      </p:sp>
      <p:pic>
        <p:nvPicPr>
          <p:cNvPr id="19" name="Picture 18" descr="A passenger bus that is parked on the side of a road&#10;&#10;Description generated with very high confidence">
            <a:extLst>
              <a:ext uri="{FF2B5EF4-FFF2-40B4-BE49-F238E27FC236}">
                <a16:creationId xmlns:a16="http://schemas.microsoft.com/office/drawing/2014/main" id="{DC3055C4-E10F-4781-838F-9576CF7BA10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998022" y="2887404"/>
            <a:ext cx="1879467" cy="914400"/>
          </a:xfrm>
          <a:prstGeom prst="rect">
            <a:avLst/>
          </a:prstGeom>
        </p:spPr>
      </p:pic>
      <p:pic>
        <p:nvPicPr>
          <p:cNvPr id="1026" name="Picture 2" descr="Tesla Model S Plaid - pictures | evo">
            <a:extLst>
              <a:ext uri="{FF2B5EF4-FFF2-40B4-BE49-F238E27FC236}">
                <a16:creationId xmlns:a16="http://schemas.microsoft.com/office/drawing/2014/main" id="{00DA388C-6313-44EA-A072-6E62AA237D5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9200" y="2779735"/>
            <a:ext cx="2097714" cy="11799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ZGO Express S2 72V Golf Cart">
            <a:extLst>
              <a:ext uri="{FF2B5EF4-FFF2-40B4-BE49-F238E27FC236}">
                <a16:creationId xmlns:a16="http://schemas.microsoft.com/office/drawing/2014/main" id="{2EA92652-E297-45D0-B75C-5C5D46CBFE9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39716" y="2580831"/>
            <a:ext cx="2036729" cy="15275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686AD26F-91AA-46C4-9FEB-F4985B311F87}"/>
              </a:ext>
            </a:extLst>
          </p:cNvPr>
          <p:cNvPicPr>
            <a:picLocks noChangeAspect="1"/>
          </p:cNvPicPr>
          <p:nvPr/>
        </p:nvPicPr>
        <p:blipFill>
          <a:blip r:embed="rId7"/>
          <a:stretch>
            <a:fillRect/>
          </a:stretch>
        </p:blipFill>
        <p:spPr>
          <a:xfrm>
            <a:off x="4427178" y="2797449"/>
            <a:ext cx="1401901" cy="1057608"/>
          </a:xfrm>
          <a:prstGeom prst="rect">
            <a:avLst/>
          </a:prstGeom>
        </p:spPr>
      </p:pic>
      <p:pic>
        <p:nvPicPr>
          <p:cNvPr id="10" name="Picture 9" descr="A close up of a truck&#10;&#10;Description generated with high confidence">
            <a:extLst>
              <a:ext uri="{FF2B5EF4-FFF2-40B4-BE49-F238E27FC236}">
                <a16:creationId xmlns:a16="http://schemas.microsoft.com/office/drawing/2014/main" id="{BD74AEAC-9332-4D20-9A64-512B7D8B517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flipH="1">
            <a:off x="4767441" y="5085806"/>
            <a:ext cx="2471225" cy="1544517"/>
          </a:xfrm>
          <a:prstGeom prst="rect">
            <a:avLst/>
          </a:prstGeom>
        </p:spPr>
      </p:pic>
      <p:grpSp>
        <p:nvGrpSpPr>
          <p:cNvPr id="4" name="Group 3">
            <a:extLst>
              <a:ext uri="{FF2B5EF4-FFF2-40B4-BE49-F238E27FC236}">
                <a16:creationId xmlns:a16="http://schemas.microsoft.com/office/drawing/2014/main" id="{1645F15F-FD06-4B75-8FE1-DB8C96F952FA}"/>
              </a:ext>
            </a:extLst>
          </p:cNvPr>
          <p:cNvGrpSpPr/>
          <p:nvPr/>
        </p:nvGrpSpPr>
        <p:grpSpPr>
          <a:xfrm>
            <a:off x="758653" y="5102778"/>
            <a:ext cx="2629607" cy="1527546"/>
            <a:chOff x="758654" y="5256008"/>
            <a:chExt cx="2365826" cy="1374315"/>
          </a:xfrm>
        </p:grpSpPr>
        <p:pic>
          <p:nvPicPr>
            <p:cNvPr id="12" name="Picture 14" descr="8250 Lithium-ion Pallet Jack | Walkie Pallet Jack">
              <a:extLst>
                <a:ext uri="{FF2B5EF4-FFF2-40B4-BE49-F238E27FC236}">
                  <a16:creationId xmlns:a16="http://schemas.microsoft.com/office/drawing/2014/main" id="{74B7AACC-66EE-475D-AB71-B6197DEC042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8654" y="5256008"/>
              <a:ext cx="2365826" cy="137431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0CBD912A-71EE-42A3-AF6D-C6BB14DD23E1}"/>
                </a:ext>
              </a:extLst>
            </p:cNvPr>
            <p:cNvPicPr>
              <a:picLocks noChangeAspect="1"/>
            </p:cNvPicPr>
            <p:nvPr/>
          </p:nvPicPr>
          <p:blipFill rotWithShape="1">
            <a:blip r:embed="rId10"/>
            <a:srcRect l="1" r="25438"/>
            <a:stretch/>
          </p:blipFill>
          <p:spPr>
            <a:xfrm>
              <a:off x="1843613" y="5881567"/>
              <a:ext cx="57734" cy="446936"/>
            </a:xfrm>
            <a:prstGeom prst="rect">
              <a:avLst/>
            </a:prstGeom>
          </p:spPr>
        </p:pic>
      </p:grpSp>
      <p:grpSp>
        <p:nvGrpSpPr>
          <p:cNvPr id="5" name="Group 4">
            <a:extLst>
              <a:ext uri="{FF2B5EF4-FFF2-40B4-BE49-F238E27FC236}">
                <a16:creationId xmlns:a16="http://schemas.microsoft.com/office/drawing/2014/main" id="{AF88CE7B-8D9C-4E34-B8E2-8B591DB54A68}"/>
              </a:ext>
            </a:extLst>
          </p:cNvPr>
          <p:cNvGrpSpPr/>
          <p:nvPr/>
        </p:nvGrpSpPr>
        <p:grpSpPr>
          <a:xfrm>
            <a:off x="3183405" y="4765311"/>
            <a:ext cx="1243773" cy="1865012"/>
            <a:chOff x="3183405" y="4765311"/>
            <a:chExt cx="1243773" cy="1865012"/>
          </a:xfrm>
        </p:grpSpPr>
        <p:pic>
          <p:nvPicPr>
            <p:cNvPr id="13" name="Picture 16" descr="RAYMOND DEEP-REACH TRUCK » Welch Equipment">
              <a:extLst>
                <a:ext uri="{FF2B5EF4-FFF2-40B4-BE49-F238E27FC236}">
                  <a16:creationId xmlns:a16="http://schemas.microsoft.com/office/drawing/2014/main" id="{080215DF-5FEC-4089-AFC7-69D6A5EE50C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83405" y="4765311"/>
              <a:ext cx="1243773" cy="186501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F85C147A-E9B6-423E-BA05-CD3C3A1FE41D}"/>
                </a:ext>
              </a:extLst>
            </p:cNvPr>
            <p:cNvPicPr>
              <a:picLocks noChangeAspect="1"/>
            </p:cNvPicPr>
            <p:nvPr/>
          </p:nvPicPr>
          <p:blipFill>
            <a:blip r:embed="rId12"/>
            <a:stretch>
              <a:fillRect/>
            </a:stretch>
          </p:blipFill>
          <p:spPr>
            <a:xfrm>
              <a:off x="3725975" y="6025221"/>
              <a:ext cx="45719" cy="231205"/>
            </a:xfrm>
            <a:prstGeom prst="rect">
              <a:avLst/>
            </a:prstGeom>
          </p:spPr>
        </p:pic>
      </p:grpSp>
    </p:spTree>
    <p:custDataLst>
      <p:tags r:id="rId1"/>
    </p:custDataLst>
    <p:extLst>
      <p:ext uri="{BB962C8B-B14F-4D97-AF65-F5344CB8AC3E}">
        <p14:creationId xmlns:p14="http://schemas.microsoft.com/office/powerpoint/2010/main" val="2130921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739ED0-1A61-4F10-AD1E-CC74584FA60C}"/>
              </a:ext>
            </a:extLst>
          </p:cNvPr>
          <p:cNvSpPr>
            <a:spLocks noGrp="1"/>
          </p:cNvSpPr>
          <p:nvPr>
            <p:ph idx="1"/>
          </p:nvPr>
        </p:nvSpPr>
        <p:spPr>
          <a:xfrm>
            <a:off x="892081" y="6070069"/>
            <a:ext cx="7507201" cy="438027"/>
          </a:xfrm>
        </p:spPr>
        <p:txBody>
          <a:bodyPr/>
          <a:lstStyle/>
          <a:p>
            <a:pPr algn="ctr"/>
            <a:r>
              <a:rPr lang="en-US" dirty="0">
                <a:solidFill>
                  <a:srgbClr val="009AC7"/>
                </a:solidFill>
              </a:rPr>
              <a:t>Long life, maintenance-free, longer runtimes, opportunity chargeable</a:t>
            </a:r>
          </a:p>
        </p:txBody>
      </p:sp>
      <p:sp>
        <p:nvSpPr>
          <p:cNvPr id="3" name="Title 2">
            <a:extLst>
              <a:ext uri="{FF2B5EF4-FFF2-40B4-BE49-F238E27FC236}">
                <a16:creationId xmlns:a16="http://schemas.microsoft.com/office/drawing/2014/main" id="{B067E33D-AEC5-4854-AA62-58DA52D4FCF5}"/>
              </a:ext>
            </a:extLst>
          </p:cNvPr>
          <p:cNvSpPr>
            <a:spLocks noGrp="1"/>
          </p:cNvSpPr>
          <p:nvPr>
            <p:ph type="title"/>
          </p:nvPr>
        </p:nvSpPr>
        <p:spPr/>
        <p:txBody>
          <a:bodyPr/>
          <a:lstStyle/>
          <a:p>
            <a:r>
              <a:rPr lang="en-US" dirty="0"/>
              <a:t>AMR Lithium-ion Battery Offering</a:t>
            </a:r>
          </a:p>
        </p:txBody>
      </p:sp>
      <p:pic>
        <p:nvPicPr>
          <p:cNvPr id="2050" name="Picture 2" descr="T7AMR Robotic Floor Scrubber alt 1">
            <a:extLst>
              <a:ext uri="{FF2B5EF4-FFF2-40B4-BE49-F238E27FC236}">
                <a16:creationId xmlns:a16="http://schemas.microsoft.com/office/drawing/2014/main" id="{AE4E9EE6-D2AD-4A05-970A-C733B1ED52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8033" y="2321279"/>
            <a:ext cx="252167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380AMR Robotic Floor Scrubber alt 1">
            <a:extLst>
              <a:ext uri="{FF2B5EF4-FFF2-40B4-BE49-F238E27FC236}">
                <a16:creationId xmlns:a16="http://schemas.microsoft.com/office/drawing/2014/main" id="{F0F57725-D0B6-4A68-9776-C75FEBC710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1172" y="2309415"/>
            <a:ext cx="252167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16AMR Industrial Robotic Floor Scrubber alt 2">
            <a:extLst>
              <a:ext uri="{FF2B5EF4-FFF2-40B4-BE49-F238E27FC236}">
                <a16:creationId xmlns:a16="http://schemas.microsoft.com/office/drawing/2014/main" id="{240A6A4B-649E-41FA-A654-9B1A358922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8024" y="2321279"/>
            <a:ext cx="2521670" cy="2286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929AAE7-DF65-4AC1-BD43-EDC4323AF2BE}"/>
              </a:ext>
            </a:extLst>
          </p:cNvPr>
          <p:cNvSpPr txBox="1"/>
          <p:nvPr/>
        </p:nvSpPr>
        <p:spPr>
          <a:xfrm>
            <a:off x="1301373" y="4707885"/>
            <a:ext cx="1921267" cy="800219"/>
          </a:xfrm>
          <a:prstGeom prst="rect">
            <a:avLst/>
          </a:prstGeom>
          <a:noFill/>
        </p:spPr>
        <p:txBody>
          <a:bodyPr wrap="square" rtlCol="0">
            <a:spAutoFit/>
          </a:bodyPr>
          <a:lstStyle/>
          <a:p>
            <a:pPr algn="ctr"/>
            <a:r>
              <a:rPr lang="en-US" b="1" dirty="0">
                <a:solidFill>
                  <a:schemeClr val="tx1">
                    <a:lumMod val="65000"/>
                    <a:lumOff val="35000"/>
                  </a:schemeClr>
                </a:solidFill>
              </a:rPr>
              <a:t>T380AMR</a:t>
            </a:r>
          </a:p>
          <a:p>
            <a:pPr algn="ctr"/>
            <a:r>
              <a:rPr lang="en-US" sz="1400" dirty="0">
                <a:solidFill>
                  <a:schemeClr val="tx1">
                    <a:lumMod val="65000"/>
                    <a:lumOff val="35000"/>
                  </a:schemeClr>
                </a:solidFill>
              </a:rPr>
              <a:t>24 volt</a:t>
            </a:r>
            <a:br>
              <a:rPr lang="en-US" sz="1400" dirty="0">
                <a:solidFill>
                  <a:schemeClr val="tx1">
                    <a:lumMod val="65000"/>
                    <a:lumOff val="35000"/>
                  </a:schemeClr>
                </a:solidFill>
              </a:rPr>
            </a:br>
            <a:r>
              <a:rPr lang="en-US" sz="1400" dirty="0">
                <a:solidFill>
                  <a:schemeClr val="tx1">
                    <a:lumMod val="65000"/>
                    <a:lumOff val="35000"/>
                  </a:schemeClr>
                </a:solidFill>
              </a:rPr>
              <a:t>180AH (4.6 kWh)</a:t>
            </a:r>
          </a:p>
        </p:txBody>
      </p:sp>
      <p:sp>
        <p:nvSpPr>
          <p:cNvPr id="10" name="TextBox 9">
            <a:extLst>
              <a:ext uri="{FF2B5EF4-FFF2-40B4-BE49-F238E27FC236}">
                <a16:creationId xmlns:a16="http://schemas.microsoft.com/office/drawing/2014/main" id="{70E924FC-DDDA-40F4-B5FF-F38A8FACE7C4}"/>
              </a:ext>
            </a:extLst>
          </p:cNvPr>
          <p:cNvSpPr txBox="1"/>
          <p:nvPr/>
        </p:nvSpPr>
        <p:spPr>
          <a:xfrm>
            <a:off x="3568235" y="4707885"/>
            <a:ext cx="1921267" cy="800219"/>
          </a:xfrm>
          <a:prstGeom prst="rect">
            <a:avLst/>
          </a:prstGeom>
          <a:noFill/>
        </p:spPr>
        <p:txBody>
          <a:bodyPr wrap="square" rtlCol="0">
            <a:spAutoFit/>
          </a:bodyPr>
          <a:lstStyle/>
          <a:p>
            <a:pPr algn="ctr"/>
            <a:r>
              <a:rPr lang="en-US" b="1" dirty="0">
                <a:solidFill>
                  <a:schemeClr val="tx1">
                    <a:lumMod val="65000"/>
                    <a:lumOff val="35000"/>
                  </a:schemeClr>
                </a:solidFill>
              </a:rPr>
              <a:t>T7AMR</a:t>
            </a:r>
          </a:p>
          <a:p>
            <a:pPr algn="ctr"/>
            <a:r>
              <a:rPr lang="en-US" sz="1400" dirty="0">
                <a:solidFill>
                  <a:schemeClr val="tx1">
                    <a:lumMod val="65000"/>
                    <a:lumOff val="35000"/>
                  </a:schemeClr>
                </a:solidFill>
              </a:rPr>
              <a:t>24 volt</a:t>
            </a:r>
          </a:p>
          <a:p>
            <a:pPr algn="ctr"/>
            <a:r>
              <a:rPr lang="en-US" sz="1400" dirty="0">
                <a:solidFill>
                  <a:schemeClr val="tx1">
                    <a:lumMod val="65000"/>
                    <a:lumOff val="35000"/>
                  </a:schemeClr>
                </a:solidFill>
              </a:rPr>
              <a:t>360AH (9.2 kWh)</a:t>
            </a:r>
          </a:p>
        </p:txBody>
      </p:sp>
      <p:sp>
        <p:nvSpPr>
          <p:cNvPr id="11" name="TextBox 10">
            <a:extLst>
              <a:ext uri="{FF2B5EF4-FFF2-40B4-BE49-F238E27FC236}">
                <a16:creationId xmlns:a16="http://schemas.microsoft.com/office/drawing/2014/main" id="{F344DC07-7856-438E-B5DB-5A35C4E61865}"/>
              </a:ext>
            </a:extLst>
          </p:cNvPr>
          <p:cNvSpPr txBox="1"/>
          <p:nvPr/>
        </p:nvSpPr>
        <p:spPr>
          <a:xfrm>
            <a:off x="5878225" y="4707885"/>
            <a:ext cx="1921267" cy="800219"/>
          </a:xfrm>
          <a:prstGeom prst="rect">
            <a:avLst/>
          </a:prstGeom>
          <a:noFill/>
        </p:spPr>
        <p:txBody>
          <a:bodyPr wrap="square" rtlCol="0">
            <a:spAutoFit/>
          </a:bodyPr>
          <a:lstStyle/>
          <a:p>
            <a:pPr algn="ctr"/>
            <a:r>
              <a:rPr lang="en-US" b="1" dirty="0">
                <a:solidFill>
                  <a:schemeClr val="tx1">
                    <a:lumMod val="65000"/>
                    <a:lumOff val="35000"/>
                  </a:schemeClr>
                </a:solidFill>
              </a:rPr>
              <a:t>T16 AMR</a:t>
            </a:r>
          </a:p>
          <a:p>
            <a:pPr algn="ctr"/>
            <a:r>
              <a:rPr lang="en-US" sz="1400" dirty="0">
                <a:solidFill>
                  <a:schemeClr val="tx1">
                    <a:lumMod val="65000"/>
                    <a:lumOff val="35000"/>
                  </a:schemeClr>
                </a:solidFill>
              </a:rPr>
              <a:t>36 volt</a:t>
            </a:r>
          </a:p>
          <a:p>
            <a:pPr algn="ctr"/>
            <a:r>
              <a:rPr lang="en-US" sz="1400" dirty="0">
                <a:solidFill>
                  <a:schemeClr val="tx1">
                    <a:lumMod val="65000"/>
                    <a:lumOff val="35000"/>
                  </a:schemeClr>
                </a:solidFill>
              </a:rPr>
              <a:t>320AH (11.5 kWh)</a:t>
            </a:r>
          </a:p>
        </p:txBody>
      </p:sp>
      <p:sp>
        <p:nvSpPr>
          <p:cNvPr id="13" name="TextBox 12">
            <a:extLst>
              <a:ext uri="{FF2B5EF4-FFF2-40B4-BE49-F238E27FC236}">
                <a16:creationId xmlns:a16="http://schemas.microsoft.com/office/drawing/2014/main" id="{C04B8D6F-81C0-46A1-9D15-1A1A5EE5AA6C}"/>
              </a:ext>
            </a:extLst>
          </p:cNvPr>
          <p:cNvSpPr txBox="1"/>
          <p:nvPr/>
        </p:nvSpPr>
        <p:spPr>
          <a:xfrm>
            <a:off x="-22319" y="6610394"/>
            <a:ext cx="3122762" cy="230832"/>
          </a:xfrm>
          <a:prstGeom prst="rect">
            <a:avLst/>
          </a:prstGeom>
          <a:noFill/>
        </p:spPr>
        <p:txBody>
          <a:bodyPr wrap="square" rtlCol="0">
            <a:spAutoFit/>
          </a:bodyPr>
          <a:lstStyle/>
          <a:p>
            <a:r>
              <a:rPr lang="en-US" sz="900" dirty="0"/>
              <a:t>Contact your Tennant sales representative for availability</a:t>
            </a:r>
          </a:p>
        </p:txBody>
      </p:sp>
      <p:cxnSp>
        <p:nvCxnSpPr>
          <p:cNvPr id="14" name="Straight Connector 13">
            <a:extLst>
              <a:ext uri="{FF2B5EF4-FFF2-40B4-BE49-F238E27FC236}">
                <a16:creationId xmlns:a16="http://schemas.microsoft.com/office/drawing/2014/main" id="{87391AEF-EAEA-4953-BF48-2F8426B286C0}"/>
              </a:ext>
            </a:extLst>
          </p:cNvPr>
          <p:cNvCxnSpPr/>
          <p:nvPr/>
        </p:nvCxnSpPr>
        <p:spPr>
          <a:xfrm>
            <a:off x="6282344" y="2748810"/>
            <a:ext cx="75116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1264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Lithium-ion Benefits</a:t>
            </a:r>
          </a:p>
        </p:txBody>
      </p:sp>
      <p:sp>
        <p:nvSpPr>
          <p:cNvPr id="18" name="TextBox 17">
            <a:extLst>
              <a:ext uri="{FF2B5EF4-FFF2-40B4-BE49-F238E27FC236}">
                <a16:creationId xmlns:a16="http://schemas.microsoft.com/office/drawing/2014/main" id="{4FF2A772-F9B8-415E-8D0C-328A0AA6A8D4}"/>
              </a:ext>
            </a:extLst>
          </p:cNvPr>
          <p:cNvSpPr txBox="1"/>
          <p:nvPr/>
        </p:nvSpPr>
        <p:spPr>
          <a:xfrm>
            <a:off x="6713613" y="3860029"/>
            <a:ext cx="1008503" cy="400110"/>
          </a:xfrm>
          <a:prstGeom prst="rect">
            <a:avLst/>
          </a:prstGeom>
          <a:noFill/>
        </p:spPr>
        <p:txBody>
          <a:bodyPr wrap="square" rtlCol="0">
            <a:spAutoFit/>
          </a:bodyPr>
          <a:lstStyle/>
          <a:p>
            <a:pPr algn="ctr"/>
            <a:r>
              <a:rPr lang="en-US" sz="1000" dirty="0">
                <a:solidFill>
                  <a:schemeClr val="tx1">
                    <a:lumMod val="65000"/>
                    <a:lumOff val="35000"/>
                  </a:schemeClr>
                </a:solidFill>
              </a:rPr>
              <a:t>Lower Electricity Costs</a:t>
            </a:r>
          </a:p>
        </p:txBody>
      </p:sp>
      <p:sp>
        <p:nvSpPr>
          <p:cNvPr id="19" name="TextBox 18">
            <a:extLst>
              <a:ext uri="{FF2B5EF4-FFF2-40B4-BE49-F238E27FC236}">
                <a16:creationId xmlns:a16="http://schemas.microsoft.com/office/drawing/2014/main" id="{B2F19EC5-4144-4E9F-96E8-CAA79FA89A21}"/>
              </a:ext>
            </a:extLst>
          </p:cNvPr>
          <p:cNvSpPr txBox="1"/>
          <p:nvPr/>
        </p:nvSpPr>
        <p:spPr>
          <a:xfrm>
            <a:off x="5729240" y="2999648"/>
            <a:ext cx="728309" cy="415498"/>
          </a:xfrm>
          <a:prstGeom prst="rect">
            <a:avLst/>
          </a:prstGeom>
          <a:noFill/>
        </p:spPr>
        <p:txBody>
          <a:bodyPr wrap="square" rtlCol="0">
            <a:spAutoFit/>
          </a:bodyPr>
          <a:lstStyle/>
          <a:p>
            <a:pPr algn="ctr"/>
            <a:r>
              <a:rPr lang="en-US" sz="1000" dirty="0">
                <a:solidFill>
                  <a:schemeClr val="tx1">
                    <a:lumMod val="65000"/>
                    <a:lumOff val="35000"/>
                  </a:schemeClr>
                </a:solidFill>
              </a:rPr>
              <a:t>Longer </a:t>
            </a:r>
            <a:br>
              <a:rPr lang="en-US" sz="1000" dirty="0">
                <a:solidFill>
                  <a:schemeClr val="tx1">
                    <a:lumMod val="65000"/>
                    <a:lumOff val="35000"/>
                  </a:schemeClr>
                </a:solidFill>
              </a:rPr>
            </a:br>
            <a:r>
              <a:rPr lang="en-US" sz="1000" dirty="0">
                <a:solidFill>
                  <a:schemeClr val="tx1">
                    <a:lumMod val="65000"/>
                    <a:lumOff val="35000"/>
                  </a:schemeClr>
                </a:solidFill>
              </a:rPr>
              <a:t>Runtime</a:t>
            </a:r>
          </a:p>
        </p:txBody>
      </p:sp>
      <p:sp>
        <p:nvSpPr>
          <p:cNvPr id="21" name="TextBox 20">
            <a:extLst>
              <a:ext uri="{FF2B5EF4-FFF2-40B4-BE49-F238E27FC236}">
                <a16:creationId xmlns:a16="http://schemas.microsoft.com/office/drawing/2014/main" id="{C0CBCD3F-86DC-4E69-A055-0144472A5847}"/>
              </a:ext>
            </a:extLst>
          </p:cNvPr>
          <p:cNvSpPr txBox="1"/>
          <p:nvPr/>
        </p:nvSpPr>
        <p:spPr>
          <a:xfrm>
            <a:off x="7860298" y="2999648"/>
            <a:ext cx="907448" cy="415498"/>
          </a:xfrm>
          <a:prstGeom prst="rect">
            <a:avLst/>
          </a:prstGeom>
          <a:noFill/>
        </p:spPr>
        <p:txBody>
          <a:bodyPr wrap="square" rtlCol="0">
            <a:spAutoFit/>
          </a:bodyPr>
          <a:lstStyle/>
          <a:p>
            <a:pPr algn="ctr"/>
            <a:r>
              <a:rPr lang="en-US" sz="1000" dirty="0">
                <a:solidFill>
                  <a:schemeClr val="tx1">
                    <a:lumMod val="65000"/>
                    <a:lumOff val="35000"/>
                  </a:schemeClr>
                </a:solidFill>
              </a:rPr>
              <a:t>Opportunity Charging</a:t>
            </a:r>
          </a:p>
        </p:txBody>
      </p:sp>
      <p:sp>
        <p:nvSpPr>
          <p:cNvPr id="22" name="TextBox 21">
            <a:extLst>
              <a:ext uri="{FF2B5EF4-FFF2-40B4-BE49-F238E27FC236}">
                <a16:creationId xmlns:a16="http://schemas.microsoft.com/office/drawing/2014/main" id="{900C2F39-4E93-47E3-B0DF-6FA1CC7B3E4A}"/>
              </a:ext>
            </a:extLst>
          </p:cNvPr>
          <p:cNvSpPr txBox="1"/>
          <p:nvPr/>
        </p:nvSpPr>
        <p:spPr>
          <a:xfrm>
            <a:off x="5632180" y="3860029"/>
            <a:ext cx="922429" cy="400110"/>
          </a:xfrm>
          <a:prstGeom prst="rect">
            <a:avLst/>
          </a:prstGeom>
          <a:noFill/>
        </p:spPr>
        <p:txBody>
          <a:bodyPr wrap="square" rtlCol="0">
            <a:spAutoFit/>
          </a:bodyPr>
          <a:lstStyle/>
          <a:p>
            <a:pPr algn="ctr"/>
            <a:r>
              <a:rPr lang="en-US" sz="1000" dirty="0">
                <a:solidFill>
                  <a:schemeClr val="tx1">
                    <a:lumMod val="65000"/>
                    <a:lumOff val="35000"/>
                  </a:schemeClr>
                </a:solidFill>
              </a:rPr>
              <a:t>Maintenance</a:t>
            </a:r>
          </a:p>
          <a:p>
            <a:pPr algn="ctr"/>
            <a:r>
              <a:rPr lang="en-US" sz="1000" dirty="0">
                <a:solidFill>
                  <a:schemeClr val="tx1">
                    <a:lumMod val="65000"/>
                    <a:lumOff val="35000"/>
                  </a:schemeClr>
                </a:solidFill>
              </a:rPr>
              <a:t>Free</a:t>
            </a:r>
          </a:p>
        </p:txBody>
      </p:sp>
      <p:sp>
        <p:nvSpPr>
          <p:cNvPr id="23" name="TextBox 22">
            <a:extLst>
              <a:ext uri="{FF2B5EF4-FFF2-40B4-BE49-F238E27FC236}">
                <a16:creationId xmlns:a16="http://schemas.microsoft.com/office/drawing/2014/main" id="{0F7FD44C-92AB-4681-8423-CF0096E7FA08}"/>
              </a:ext>
            </a:extLst>
          </p:cNvPr>
          <p:cNvSpPr txBox="1"/>
          <p:nvPr/>
        </p:nvSpPr>
        <p:spPr>
          <a:xfrm>
            <a:off x="6868458" y="2999648"/>
            <a:ext cx="698813" cy="415498"/>
          </a:xfrm>
          <a:prstGeom prst="rect">
            <a:avLst/>
          </a:prstGeom>
          <a:noFill/>
        </p:spPr>
        <p:txBody>
          <a:bodyPr wrap="square" rtlCol="0">
            <a:spAutoFit/>
          </a:bodyPr>
          <a:lstStyle/>
          <a:p>
            <a:pPr algn="ctr"/>
            <a:r>
              <a:rPr lang="en-US" sz="1000" dirty="0">
                <a:solidFill>
                  <a:schemeClr val="tx1">
                    <a:lumMod val="65000"/>
                    <a:lumOff val="35000"/>
                  </a:schemeClr>
                </a:solidFill>
              </a:rPr>
              <a:t>Faster Charging</a:t>
            </a:r>
          </a:p>
        </p:txBody>
      </p:sp>
      <p:grpSp>
        <p:nvGrpSpPr>
          <p:cNvPr id="25" name="Group 24">
            <a:extLst>
              <a:ext uri="{FF2B5EF4-FFF2-40B4-BE49-F238E27FC236}">
                <a16:creationId xmlns:a16="http://schemas.microsoft.com/office/drawing/2014/main" id="{D95EC221-0BC5-4CE4-9775-7A212201CD3F}"/>
              </a:ext>
            </a:extLst>
          </p:cNvPr>
          <p:cNvGrpSpPr>
            <a:grpSpLocks noChangeAspect="1"/>
          </p:cNvGrpSpPr>
          <p:nvPr/>
        </p:nvGrpSpPr>
        <p:grpSpPr>
          <a:xfrm>
            <a:off x="4790293" y="3518627"/>
            <a:ext cx="381169" cy="380246"/>
            <a:chOff x="3382961" y="3709988"/>
            <a:chExt cx="655639" cy="654051"/>
          </a:xfrm>
        </p:grpSpPr>
        <p:sp>
          <p:nvSpPr>
            <p:cNvPr id="26" name="Oval 5">
              <a:extLst>
                <a:ext uri="{FF2B5EF4-FFF2-40B4-BE49-F238E27FC236}">
                  <a16:creationId xmlns:a16="http://schemas.microsoft.com/office/drawing/2014/main" id="{C0A79D3F-F8DB-459A-9D9F-516ABDC7D1BF}"/>
                </a:ext>
              </a:extLst>
            </p:cNvPr>
            <p:cNvSpPr>
              <a:spLocks noChangeArrowheads="1"/>
            </p:cNvSpPr>
            <p:nvPr/>
          </p:nvSpPr>
          <p:spPr bwMode="auto">
            <a:xfrm>
              <a:off x="3382961" y="3709988"/>
              <a:ext cx="655638" cy="654050"/>
            </a:xfrm>
            <a:prstGeom prst="ellipse">
              <a:avLst/>
            </a:pr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4592" tIns="82296" rIns="164592" bIns="82296" numCol="1" anchor="t" anchorCtr="0" compatLnSpc="1">
              <a:prstTxWarp prst="textNoShape">
                <a:avLst/>
              </a:prstTxWarp>
            </a:bodyPr>
            <a:lstStyle/>
            <a:p>
              <a:endParaRPr lang="en-US" sz="11160" dirty="0"/>
            </a:p>
          </p:txBody>
        </p:sp>
        <p:sp>
          <p:nvSpPr>
            <p:cNvPr id="27" name="Oval 6">
              <a:extLst>
                <a:ext uri="{FF2B5EF4-FFF2-40B4-BE49-F238E27FC236}">
                  <a16:creationId xmlns:a16="http://schemas.microsoft.com/office/drawing/2014/main" id="{3C3BDFAE-9DAA-47C6-8906-811851810E9E}"/>
                </a:ext>
              </a:extLst>
            </p:cNvPr>
            <p:cNvSpPr>
              <a:spLocks noChangeArrowheads="1"/>
            </p:cNvSpPr>
            <p:nvPr/>
          </p:nvSpPr>
          <p:spPr bwMode="auto">
            <a:xfrm>
              <a:off x="3382962" y="3709989"/>
              <a:ext cx="655638" cy="654050"/>
            </a:xfrm>
            <a:prstGeom prst="ellipse">
              <a:avLst/>
            </a:pr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64592" tIns="82296" rIns="164592" bIns="82296" numCol="1" anchor="t" anchorCtr="0" compatLnSpc="1">
              <a:prstTxWarp prst="textNoShape">
                <a:avLst/>
              </a:prstTxWarp>
            </a:bodyPr>
            <a:lstStyle/>
            <a:p>
              <a:endParaRPr lang="en-US" sz="11160" dirty="0"/>
            </a:p>
          </p:txBody>
        </p:sp>
        <p:sp>
          <p:nvSpPr>
            <p:cNvPr id="28" name="Freeform 7">
              <a:extLst>
                <a:ext uri="{FF2B5EF4-FFF2-40B4-BE49-F238E27FC236}">
                  <a16:creationId xmlns:a16="http://schemas.microsoft.com/office/drawing/2014/main" id="{EA716767-1171-400C-981E-AB4E4B8892E4}"/>
                </a:ext>
              </a:extLst>
            </p:cNvPr>
            <p:cNvSpPr>
              <a:spLocks/>
            </p:cNvSpPr>
            <p:nvPr/>
          </p:nvSpPr>
          <p:spPr bwMode="auto">
            <a:xfrm>
              <a:off x="3567113" y="3898900"/>
              <a:ext cx="287338" cy="280988"/>
            </a:xfrm>
            <a:custGeom>
              <a:avLst/>
              <a:gdLst>
                <a:gd name="T0" fmla="*/ 181 w 181"/>
                <a:gd name="T1" fmla="*/ 59 h 177"/>
                <a:gd name="T2" fmla="*/ 119 w 181"/>
                <a:gd name="T3" fmla="*/ 59 h 177"/>
                <a:gd name="T4" fmla="*/ 119 w 181"/>
                <a:gd name="T5" fmla="*/ 0 h 177"/>
                <a:gd name="T6" fmla="*/ 60 w 181"/>
                <a:gd name="T7" fmla="*/ 0 h 177"/>
                <a:gd name="T8" fmla="*/ 60 w 181"/>
                <a:gd name="T9" fmla="*/ 59 h 177"/>
                <a:gd name="T10" fmla="*/ 0 w 181"/>
                <a:gd name="T11" fmla="*/ 59 h 177"/>
                <a:gd name="T12" fmla="*/ 0 w 181"/>
                <a:gd name="T13" fmla="*/ 118 h 177"/>
                <a:gd name="T14" fmla="*/ 60 w 181"/>
                <a:gd name="T15" fmla="*/ 118 h 177"/>
                <a:gd name="T16" fmla="*/ 60 w 181"/>
                <a:gd name="T17" fmla="*/ 177 h 177"/>
                <a:gd name="T18" fmla="*/ 119 w 181"/>
                <a:gd name="T19" fmla="*/ 177 h 177"/>
                <a:gd name="T20" fmla="*/ 119 w 181"/>
                <a:gd name="T21" fmla="*/ 118 h 177"/>
                <a:gd name="T22" fmla="*/ 181 w 181"/>
                <a:gd name="T23" fmla="*/ 118 h 177"/>
                <a:gd name="T24" fmla="*/ 181 w 181"/>
                <a:gd name="T25" fmla="*/ 5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177">
                  <a:moveTo>
                    <a:pt x="181" y="59"/>
                  </a:moveTo>
                  <a:lnTo>
                    <a:pt x="119" y="59"/>
                  </a:lnTo>
                  <a:lnTo>
                    <a:pt x="119" y="0"/>
                  </a:lnTo>
                  <a:lnTo>
                    <a:pt x="60" y="0"/>
                  </a:lnTo>
                  <a:lnTo>
                    <a:pt x="60" y="59"/>
                  </a:lnTo>
                  <a:lnTo>
                    <a:pt x="0" y="59"/>
                  </a:lnTo>
                  <a:lnTo>
                    <a:pt x="0" y="118"/>
                  </a:lnTo>
                  <a:lnTo>
                    <a:pt x="60" y="118"/>
                  </a:lnTo>
                  <a:lnTo>
                    <a:pt x="60" y="177"/>
                  </a:lnTo>
                  <a:lnTo>
                    <a:pt x="119" y="177"/>
                  </a:lnTo>
                  <a:lnTo>
                    <a:pt x="119" y="118"/>
                  </a:lnTo>
                  <a:lnTo>
                    <a:pt x="181" y="118"/>
                  </a:lnTo>
                  <a:lnTo>
                    <a:pt x="181"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4592" tIns="82296" rIns="164592" bIns="82296" numCol="1" anchor="t" anchorCtr="0" compatLnSpc="1">
              <a:prstTxWarp prst="textNoShape">
                <a:avLst/>
              </a:prstTxWarp>
            </a:bodyPr>
            <a:lstStyle/>
            <a:p>
              <a:endParaRPr lang="en-US" sz="11160" dirty="0"/>
            </a:p>
          </p:txBody>
        </p:sp>
      </p:grpSp>
      <p:sp>
        <p:nvSpPr>
          <p:cNvPr id="29" name="TextBox 28">
            <a:extLst>
              <a:ext uri="{FF2B5EF4-FFF2-40B4-BE49-F238E27FC236}">
                <a16:creationId xmlns:a16="http://schemas.microsoft.com/office/drawing/2014/main" id="{6DA22C24-A81A-406B-9A33-EAF035A8339F}"/>
              </a:ext>
            </a:extLst>
          </p:cNvPr>
          <p:cNvSpPr txBox="1"/>
          <p:nvPr/>
        </p:nvSpPr>
        <p:spPr>
          <a:xfrm>
            <a:off x="4476626" y="3860029"/>
            <a:ext cx="1008503" cy="415498"/>
          </a:xfrm>
          <a:prstGeom prst="rect">
            <a:avLst/>
          </a:prstGeom>
          <a:noFill/>
        </p:spPr>
        <p:txBody>
          <a:bodyPr wrap="square" rtlCol="0">
            <a:spAutoFit/>
          </a:bodyPr>
          <a:lstStyle/>
          <a:p>
            <a:pPr algn="ctr"/>
            <a:r>
              <a:rPr lang="en-US" sz="1000" dirty="0">
                <a:solidFill>
                  <a:schemeClr val="tx1">
                    <a:lumMod val="65000"/>
                    <a:lumOff val="35000"/>
                  </a:schemeClr>
                </a:solidFill>
              </a:rPr>
              <a:t>Reduced Safety Hazards</a:t>
            </a:r>
          </a:p>
        </p:txBody>
      </p:sp>
      <p:sp>
        <p:nvSpPr>
          <p:cNvPr id="30" name="TextBox 29">
            <a:extLst>
              <a:ext uri="{FF2B5EF4-FFF2-40B4-BE49-F238E27FC236}">
                <a16:creationId xmlns:a16="http://schemas.microsoft.com/office/drawing/2014/main" id="{E2DF661D-A3FF-4CF5-9CF6-89999E4F7BDD}"/>
              </a:ext>
            </a:extLst>
          </p:cNvPr>
          <p:cNvSpPr txBox="1"/>
          <p:nvPr/>
        </p:nvSpPr>
        <p:spPr>
          <a:xfrm>
            <a:off x="4381878" y="1689388"/>
            <a:ext cx="4544365" cy="523220"/>
          </a:xfrm>
          <a:prstGeom prst="rect">
            <a:avLst/>
          </a:prstGeom>
          <a:solidFill>
            <a:schemeClr val="bg1">
              <a:lumMod val="85000"/>
            </a:schemeClr>
          </a:solidFill>
          <a:ln w="19050">
            <a:solidFill>
              <a:srgbClr val="009AC7"/>
            </a:solidFill>
          </a:ln>
        </p:spPr>
        <p:txBody>
          <a:bodyPr wrap="square" lIns="91440" tIns="45720" rIns="91440" bIns="45720" rtlCol="0" anchor="ctr">
            <a:spAutoFit/>
          </a:bodyPr>
          <a:lstStyle/>
          <a:p>
            <a:pPr algn="ctr"/>
            <a:r>
              <a:rPr lang="en-US" sz="2800" b="1" dirty="0">
                <a:solidFill>
                  <a:srgbClr val="009AC7"/>
                </a:solidFill>
                <a:latin typeface="Calibri"/>
                <a:cs typeface="Arial"/>
              </a:rPr>
              <a:t>vs Traditional Batteries</a:t>
            </a:r>
          </a:p>
        </p:txBody>
      </p:sp>
      <p:pic>
        <p:nvPicPr>
          <p:cNvPr id="31" name="Picture 30">
            <a:extLst>
              <a:ext uri="{FF2B5EF4-FFF2-40B4-BE49-F238E27FC236}">
                <a16:creationId xmlns:a16="http://schemas.microsoft.com/office/drawing/2014/main" id="{8613FFA7-DB8A-4991-8423-518B0F83018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347029" y="3531279"/>
            <a:ext cx="352615" cy="354942"/>
          </a:xfrm>
          <a:prstGeom prst="rect">
            <a:avLst/>
          </a:prstGeom>
        </p:spPr>
      </p:pic>
      <p:sp>
        <p:nvSpPr>
          <p:cNvPr id="32" name="TextBox 31">
            <a:extLst>
              <a:ext uri="{FF2B5EF4-FFF2-40B4-BE49-F238E27FC236}">
                <a16:creationId xmlns:a16="http://schemas.microsoft.com/office/drawing/2014/main" id="{F7975EDE-98CE-4505-A860-8AF3AF98E8C9}"/>
              </a:ext>
            </a:extLst>
          </p:cNvPr>
          <p:cNvSpPr txBox="1"/>
          <p:nvPr/>
        </p:nvSpPr>
        <p:spPr>
          <a:xfrm>
            <a:off x="1968745" y="3860029"/>
            <a:ext cx="1109182" cy="400110"/>
          </a:xfrm>
          <a:prstGeom prst="rect">
            <a:avLst/>
          </a:prstGeom>
          <a:noFill/>
        </p:spPr>
        <p:txBody>
          <a:bodyPr wrap="square" rtlCol="0">
            <a:spAutoFit/>
          </a:bodyPr>
          <a:lstStyle/>
          <a:p>
            <a:pPr algn="ctr"/>
            <a:r>
              <a:rPr lang="en-US" sz="1000" dirty="0">
                <a:solidFill>
                  <a:schemeClr val="tx1">
                    <a:lumMod val="65000"/>
                    <a:lumOff val="35000"/>
                  </a:schemeClr>
                </a:solidFill>
              </a:rPr>
              <a:t>Improved Indoor Air Quality</a:t>
            </a:r>
          </a:p>
        </p:txBody>
      </p:sp>
      <p:pic>
        <p:nvPicPr>
          <p:cNvPr id="33" name="Picture 32">
            <a:extLst>
              <a:ext uri="{FF2B5EF4-FFF2-40B4-BE49-F238E27FC236}">
                <a16:creationId xmlns:a16="http://schemas.microsoft.com/office/drawing/2014/main" id="{A58D4555-A81B-4ACE-9DD6-C08B333D0EC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47393" y="2678819"/>
            <a:ext cx="348798" cy="348798"/>
          </a:xfrm>
          <a:prstGeom prst="ellipse">
            <a:avLst/>
          </a:prstGeom>
        </p:spPr>
      </p:pic>
      <p:sp>
        <p:nvSpPr>
          <p:cNvPr id="34" name="TextBox 33">
            <a:extLst>
              <a:ext uri="{FF2B5EF4-FFF2-40B4-BE49-F238E27FC236}">
                <a16:creationId xmlns:a16="http://schemas.microsoft.com/office/drawing/2014/main" id="{BEFB8D33-160F-4CD2-B785-974AB819BD48}"/>
              </a:ext>
            </a:extLst>
          </p:cNvPr>
          <p:cNvSpPr txBox="1"/>
          <p:nvPr/>
        </p:nvSpPr>
        <p:spPr>
          <a:xfrm>
            <a:off x="925941" y="3005624"/>
            <a:ext cx="991702" cy="400110"/>
          </a:xfrm>
          <a:prstGeom prst="rect">
            <a:avLst/>
          </a:prstGeom>
          <a:noFill/>
        </p:spPr>
        <p:txBody>
          <a:bodyPr wrap="square" rtlCol="0">
            <a:spAutoFit/>
          </a:bodyPr>
          <a:lstStyle/>
          <a:p>
            <a:pPr algn="ctr"/>
            <a:r>
              <a:rPr lang="en-US" sz="1000" dirty="0">
                <a:solidFill>
                  <a:schemeClr val="tx1">
                    <a:lumMod val="65000"/>
                    <a:lumOff val="35000"/>
                  </a:schemeClr>
                </a:solidFill>
              </a:rPr>
              <a:t>Eliminates Fuel </a:t>
            </a:r>
          </a:p>
          <a:p>
            <a:pPr algn="ctr"/>
            <a:r>
              <a:rPr lang="en-US" sz="1000" dirty="0">
                <a:solidFill>
                  <a:schemeClr val="tx1">
                    <a:lumMod val="65000"/>
                    <a:lumOff val="35000"/>
                  </a:schemeClr>
                </a:solidFill>
              </a:rPr>
              <a:t>Costs</a:t>
            </a:r>
          </a:p>
        </p:txBody>
      </p:sp>
      <p:sp>
        <p:nvSpPr>
          <p:cNvPr id="35" name="TextBox 34">
            <a:extLst>
              <a:ext uri="{FF2B5EF4-FFF2-40B4-BE49-F238E27FC236}">
                <a16:creationId xmlns:a16="http://schemas.microsoft.com/office/drawing/2014/main" id="{935DEFCE-591D-4D46-A176-18F1E3FBCCEB}"/>
              </a:ext>
            </a:extLst>
          </p:cNvPr>
          <p:cNvSpPr txBox="1"/>
          <p:nvPr/>
        </p:nvSpPr>
        <p:spPr>
          <a:xfrm>
            <a:off x="867201" y="3860029"/>
            <a:ext cx="1109183" cy="400110"/>
          </a:xfrm>
          <a:prstGeom prst="rect">
            <a:avLst/>
          </a:prstGeom>
          <a:noFill/>
        </p:spPr>
        <p:txBody>
          <a:bodyPr wrap="square" rtlCol="0">
            <a:spAutoFit/>
          </a:bodyPr>
          <a:lstStyle/>
          <a:p>
            <a:pPr algn="ctr"/>
            <a:r>
              <a:rPr lang="en-US" sz="1000" dirty="0">
                <a:solidFill>
                  <a:schemeClr val="tx1">
                    <a:lumMod val="65000"/>
                    <a:lumOff val="35000"/>
                  </a:schemeClr>
                </a:solidFill>
              </a:rPr>
              <a:t>Reduced Operational Costs</a:t>
            </a:r>
          </a:p>
        </p:txBody>
      </p:sp>
      <p:pic>
        <p:nvPicPr>
          <p:cNvPr id="36" name="Picture 35">
            <a:extLst>
              <a:ext uri="{FF2B5EF4-FFF2-40B4-BE49-F238E27FC236}">
                <a16:creationId xmlns:a16="http://schemas.microsoft.com/office/drawing/2014/main" id="{B5D76185-F6D7-4860-9A60-8DB0C7F9F43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246622" y="3533580"/>
            <a:ext cx="350341" cy="350341"/>
          </a:xfrm>
          <a:prstGeom prst="rect">
            <a:avLst/>
          </a:prstGeom>
        </p:spPr>
      </p:pic>
      <p:grpSp>
        <p:nvGrpSpPr>
          <p:cNvPr id="37" name="Group 36">
            <a:extLst>
              <a:ext uri="{FF2B5EF4-FFF2-40B4-BE49-F238E27FC236}">
                <a16:creationId xmlns:a16="http://schemas.microsoft.com/office/drawing/2014/main" id="{2E6E06CC-7E35-49F6-A7EA-15773EB86971}"/>
              </a:ext>
            </a:extLst>
          </p:cNvPr>
          <p:cNvGrpSpPr>
            <a:grpSpLocks noChangeAspect="1"/>
          </p:cNvGrpSpPr>
          <p:nvPr/>
        </p:nvGrpSpPr>
        <p:grpSpPr>
          <a:xfrm>
            <a:off x="2336139" y="2666475"/>
            <a:ext cx="374394" cy="373487"/>
            <a:chOff x="3382961" y="3709988"/>
            <a:chExt cx="655639" cy="654051"/>
          </a:xfrm>
        </p:grpSpPr>
        <p:sp>
          <p:nvSpPr>
            <p:cNvPr id="38" name="Oval 5">
              <a:extLst>
                <a:ext uri="{FF2B5EF4-FFF2-40B4-BE49-F238E27FC236}">
                  <a16:creationId xmlns:a16="http://schemas.microsoft.com/office/drawing/2014/main" id="{0DD9E0C5-B086-401A-A014-55CC85038EE8}"/>
                </a:ext>
              </a:extLst>
            </p:cNvPr>
            <p:cNvSpPr>
              <a:spLocks noChangeArrowheads="1"/>
            </p:cNvSpPr>
            <p:nvPr/>
          </p:nvSpPr>
          <p:spPr bwMode="auto">
            <a:xfrm>
              <a:off x="3382961" y="3709988"/>
              <a:ext cx="655638" cy="654050"/>
            </a:xfrm>
            <a:prstGeom prst="ellipse">
              <a:avLst/>
            </a:pr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4592" tIns="82296" rIns="164592" bIns="82296" numCol="1" anchor="t" anchorCtr="0" compatLnSpc="1">
              <a:prstTxWarp prst="textNoShape">
                <a:avLst/>
              </a:prstTxWarp>
            </a:bodyPr>
            <a:lstStyle/>
            <a:p>
              <a:endParaRPr lang="en-US" sz="11160" dirty="0"/>
            </a:p>
          </p:txBody>
        </p:sp>
        <p:sp>
          <p:nvSpPr>
            <p:cNvPr id="39" name="Oval 6">
              <a:extLst>
                <a:ext uri="{FF2B5EF4-FFF2-40B4-BE49-F238E27FC236}">
                  <a16:creationId xmlns:a16="http://schemas.microsoft.com/office/drawing/2014/main" id="{4C6004C2-254E-4A5B-94DB-374D6848B374}"/>
                </a:ext>
              </a:extLst>
            </p:cNvPr>
            <p:cNvSpPr>
              <a:spLocks noChangeArrowheads="1"/>
            </p:cNvSpPr>
            <p:nvPr/>
          </p:nvSpPr>
          <p:spPr bwMode="auto">
            <a:xfrm>
              <a:off x="3382962" y="3709989"/>
              <a:ext cx="655638" cy="654050"/>
            </a:xfrm>
            <a:prstGeom prst="ellipse">
              <a:avLst/>
            </a:prstGeom>
            <a:noFill/>
            <a:ln w="301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64592" tIns="82296" rIns="164592" bIns="82296" numCol="1" anchor="t" anchorCtr="0" compatLnSpc="1">
              <a:prstTxWarp prst="textNoShape">
                <a:avLst/>
              </a:prstTxWarp>
            </a:bodyPr>
            <a:lstStyle/>
            <a:p>
              <a:endParaRPr lang="en-US" sz="11160" dirty="0"/>
            </a:p>
          </p:txBody>
        </p:sp>
        <p:sp>
          <p:nvSpPr>
            <p:cNvPr id="40" name="Freeform 7">
              <a:extLst>
                <a:ext uri="{FF2B5EF4-FFF2-40B4-BE49-F238E27FC236}">
                  <a16:creationId xmlns:a16="http://schemas.microsoft.com/office/drawing/2014/main" id="{E53C5DC5-AB10-4147-B5F9-2D4F1C86A1B4}"/>
                </a:ext>
              </a:extLst>
            </p:cNvPr>
            <p:cNvSpPr>
              <a:spLocks/>
            </p:cNvSpPr>
            <p:nvPr/>
          </p:nvSpPr>
          <p:spPr bwMode="auto">
            <a:xfrm>
              <a:off x="3567113" y="3898900"/>
              <a:ext cx="287338" cy="280988"/>
            </a:xfrm>
            <a:custGeom>
              <a:avLst/>
              <a:gdLst>
                <a:gd name="T0" fmla="*/ 181 w 181"/>
                <a:gd name="T1" fmla="*/ 59 h 177"/>
                <a:gd name="T2" fmla="*/ 119 w 181"/>
                <a:gd name="T3" fmla="*/ 59 h 177"/>
                <a:gd name="T4" fmla="*/ 119 w 181"/>
                <a:gd name="T5" fmla="*/ 0 h 177"/>
                <a:gd name="T6" fmla="*/ 60 w 181"/>
                <a:gd name="T7" fmla="*/ 0 h 177"/>
                <a:gd name="T8" fmla="*/ 60 w 181"/>
                <a:gd name="T9" fmla="*/ 59 h 177"/>
                <a:gd name="T10" fmla="*/ 0 w 181"/>
                <a:gd name="T11" fmla="*/ 59 h 177"/>
                <a:gd name="T12" fmla="*/ 0 w 181"/>
                <a:gd name="T13" fmla="*/ 118 h 177"/>
                <a:gd name="T14" fmla="*/ 60 w 181"/>
                <a:gd name="T15" fmla="*/ 118 h 177"/>
                <a:gd name="T16" fmla="*/ 60 w 181"/>
                <a:gd name="T17" fmla="*/ 177 h 177"/>
                <a:gd name="T18" fmla="*/ 119 w 181"/>
                <a:gd name="T19" fmla="*/ 177 h 177"/>
                <a:gd name="T20" fmla="*/ 119 w 181"/>
                <a:gd name="T21" fmla="*/ 118 h 177"/>
                <a:gd name="T22" fmla="*/ 181 w 181"/>
                <a:gd name="T23" fmla="*/ 118 h 177"/>
                <a:gd name="T24" fmla="*/ 181 w 181"/>
                <a:gd name="T25" fmla="*/ 5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177">
                  <a:moveTo>
                    <a:pt x="181" y="59"/>
                  </a:moveTo>
                  <a:lnTo>
                    <a:pt x="119" y="59"/>
                  </a:lnTo>
                  <a:lnTo>
                    <a:pt x="119" y="0"/>
                  </a:lnTo>
                  <a:lnTo>
                    <a:pt x="60" y="0"/>
                  </a:lnTo>
                  <a:lnTo>
                    <a:pt x="60" y="59"/>
                  </a:lnTo>
                  <a:lnTo>
                    <a:pt x="0" y="59"/>
                  </a:lnTo>
                  <a:lnTo>
                    <a:pt x="0" y="118"/>
                  </a:lnTo>
                  <a:lnTo>
                    <a:pt x="60" y="118"/>
                  </a:lnTo>
                  <a:lnTo>
                    <a:pt x="60" y="177"/>
                  </a:lnTo>
                  <a:lnTo>
                    <a:pt x="119" y="177"/>
                  </a:lnTo>
                  <a:lnTo>
                    <a:pt x="119" y="118"/>
                  </a:lnTo>
                  <a:lnTo>
                    <a:pt x="181" y="118"/>
                  </a:lnTo>
                  <a:lnTo>
                    <a:pt x="181"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4592" tIns="82296" rIns="164592" bIns="82296" numCol="1" anchor="t" anchorCtr="0" compatLnSpc="1">
              <a:prstTxWarp prst="textNoShape">
                <a:avLst/>
              </a:prstTxWarp>
            </a:bodyPr>
            <a:lstStyle/>
            <a:p>
              <a:endParaRPr lang="en-US" sz="11160" dirty="0"/>
            </a:p>
          </p:txBody>
        </p:sp>
      </p:grpSp>
      <p:sp>
        <p:nvSpPr>
          <p:cNvPr id="41" name="TextBox 40">
            <a:extLst>
              <a:ext uri="{FF2B5EF4-FFF2-40B4-BE49-F238E27FC236}">
                <a16:creationId xmlns:a16="http://schemas.microsoft.com/office/drawing/2014/main" id="{70122639-DED7-4A8F-B62C-2F4F5B14BEEB}"/>
              </a:ext>
            </a:extLst>
          </p:cNvPr>
          <p:cNvSpPr txBox="1"/>
          <p:nvPr/>
        </p:nvSpPr>
        <p:spPr>
          <a:xfrm>
            <a:off x="1968745" y="3005624"/>
            <a:ext cx="1109183" cy="400110"/>
          </a:xfrm>
          <a:prstGeom prst="rect">
            <a:avLst/>
          </a:prstGeom>
          <a:noFill/>
        </p:spPr>
        <p:txBody>
          <a:bodyPr wrap="square" rtlCol="0">
            <a:spAutoFit/>
          </a:bodyPr>
          <a:lstStyle/>
          <a:p>
            <a:pPr algn="ctr"/>
            <a:r>
              <a:rPr lang="en-US" sz="1000" dirty="0">
                <a:solidFill>
                  <a:schemeClr val="tx1">
                    <a:lumMod val="65000"/>
                    <a:lumOff val="35000"/>
                  </a:schemeClr>
                </a:solidFill>
              </a:rPr>
              <a:t>Reduced Safety Hazards</a:t>
            </a:r>
          </a:p>
        </p:txBody>
      </p:sp>
      <p:sp>
        <p:nvSpPr>
          <p:cNvPr id="42" name="TextBox 41">
            <a:extLst>
              <a:ext uri="{FF2B5EF4-FFF2-40B4-BE49-F238E27FC236}">
                <a16:creationId xmlns:a16="http://schemas.microsoft.com/office/drawing/2014/main" id="{C2D9F3BB-82C5-4B0B-9EDE-392D9D00D953}"/>
              </a:ext>
            </a:extLst>
          </p:cNvPr>
          <p:cNvSpPr txBox="1"/>
          <p:nvPr/>
        </p:nvSpPr>
        <p:spPr>
          <a:xfrm>
            <a:off x="215416" y="1684093"/>
            <a:ext cx="3830675" cy="523220"/>
          </a:xfrm>
          <a:prstGeom prst="rect">
            <a:avLst/>
          </a:prstGeom>
          <a:solidFill>
            <a:schemeClr val="bg1">
              <a:lumMod val="85000"/>
            </a:schemeClr>
          </a:solidFill>
          <a:ln w="19050">
            <a:solidFill>
              <a:srgbClr val="009AC7"/>
            </a:solidFill>
          </a:ln>
        </p:spPr>
        <p:txBody>
          <a:bodyPr wrap="square" lIns="91440" tIns="45720" rIns="91440" bIns="45720" rtlCol="0" anchor="ctr">
            <a:spAutoFit/>
          </a:bodyPr>
          <a:lstStyle/>
          <a:p>
            <a:pPr algn="ctr"/>
            <a:r>
              <a:rPr lang="en-US" sz="2800" b="1" dirty="0">
                <a:solidFill>
                  <a:srgbClr val="009AC7"/>
                </a:solidFill>
                <a:latin typeface="Calibri"/>
                <a:cs typeface="Arial"/>
              </a:rPr>
              <a:t>vs LPG/Diesel Fuel</a:t>
            </a:r>
          </a:p>
        </p:txBody>
      </p:sp>
      <p:sp>
        <p:nvSpPr>
          <p:cNvPr id="2" name="Rectangle 1">
            <a:extLst>
              <a:ext uri="{FF2B5EF4-FFF2-40B4-BE49-F238E27FC236}">
                <a16:creationId xmlns:a16="http://schemas.microsoft.com/office/drawing/2014/main" id="{B1F2DF82-EDE2-4A2F-9576-22043F1205D6}"/>
              </a:ext>
            </a:extLst>
          </p:cNvPr>
          <p:cNvSpPr/>
          <p:nvPr/>
        </p:nvSpPr>
        <p:spPr>
          <a:xfrm>
            <a:off x="215416" y="2208996"/>
            <a:ext cx="3830675" cy="233057"/>
          </a:xfrm>
          <a:prstGeom prst="rect">
            <a:avLst/>
          </a:prstGeom>
          <a:solidFill>
            <a:srgbClr val="009AC7"/>
          </a:solidFill>
          <a:ln w="19050">
            <a:solidFill>
              <a:srgbClr val="009A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689C14A1-40CF-4ED9-B1B3-253C19A16337}"/>
              </a:ext>
            </a:extLst>
          </p:cNvPr>
          <p:cNvSpPr txBox="1"/>
          <p:nvPr/>
        </p:nvSpPr>
        <p:spPr>
          <a:xfrm>
            <a:off x="213075" y="2145803"/>
            <a:ext cx="3833015" cy="338554"/>
          </a:xfrm>
          <a:prstGeom prst="rect">
            <a:avLst/>
          </a:prstGeom>
          <a:noFill/>
        </p:spPr>
        <p:txBody>
          <a:bodyPr wrap="square" rtlCol="0">
            <a:spAutoFit/>
          </a:bodyPr>
          <a:lstStyle/>
          <a:p>
            <a:pPr algn="ctr"/>
            <a:r>
              <a:rPr lang="en-US" sz="1600" i="1" dirty="0">
                <a:solidFill>
                  <a:schemeClr val="bg1">
                    <a:lumMod val="85000"/>
                  </a:schemeClr>
                </a:solidFill>
              </a:rPr>
              <a:t>Provides a positive customer ROI</a:t>
            </a:r>
          </a:p>
        </p:txBody>
      </p:sp>
      <p:sp>
        <p:nvSpPr>
          <p:cNvPr id="49" name="Rectangle 48">
            <a:extLst>
              <a:ext uri="{FF2B5EF4-FFF2-40B4-BE49-F238E27FC236}">
                <a16:creationId xmlns:a16="http://schemas.microsoft.com/office/drawing/2014/main" id="{EAEB0D6D-B2A0-4BFA-9D84-729FD5E94B3D}"/>
              </a:ext>
            </a:extLst>
          </p:cNvPr>
          <p:cNvSpPr/>
          <p:nvPr/>
        </p:nvSpPr>
        <p:spPr>
          <a:xfrm>
            <a:off x="4383593" y="2208996"/>
            <a:ext cx="4542650" cy="233057"/>
          </a:xfrm>
          <a:prstGeom prst="rect">
            <a:avLst/>
          </a:prstGeom>
          <a:solidFill>
            <a:srgbClr val="009AC7"/>
          </a:solidFill>
          <a:ln w="19050">
            <a:solidFill>
              <a:srgbClr val="009A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294C8909-13CD-4922-8E9F-4A4D1BF59561}"/>
              </a:ext>
            </a:extLst>
          </p:cNvPr>
          <p:cNvSpPr txBox="1"/>
          <p:nvPr/>
        </p:nvSpPr>
        <p:spPr>
          <a:xfrm>
            <a:off x="4381878" y="2155144"/>
            <a:ext cx="4542650" cy="338554"/>
          </a:xfrm>
          <a:prstGeom prst="rect">
            <a:avLst/>
          </a:prstGeom>
          <a:noFill/>
        </p:spPr>
        <p:txBody>
          <a:bodyPr wrap="square" rtlCol="0">
            <a:spAutoFit/>
          </a:bodyPr>
          <a:lstStyle/>
          <a:p>
            <a:pPr algn="ctr"/>
            <a:r>
              <a:rPr lang="en-US" sz="1600" i="1" dirty="0">
                <a:solidFill>
                  <a:schemeClr val="bg1">
                    <a:lumMod val="85000"/>
                  </a:schemeClr>
                </a:solidFill>
              </a:rPr>
              <a:t>Delivers an excellent value</a:t>
            </a:r>
          </a:p>
        </p:txBody>
      </p:sp>
      <p:sp>
        <p:nvSpPr>
          <p:cNvPr id="3" name="Rectangle 2">
            <a:extLst>
              <a:ext uri="{FF2B5EF4-FFF2-40B4-BE49-F238E27FC236}">
                <a16:creationId xmlns:a16="http://schemas.microsoft.com/office/drawing/2014/main" id="{967DD91C-A3E8-4446-8380-D5E5F2C01769}"/>
              </a:ext>
            </a:extLst>
          </p:cNvPr>
          <p:cNvSpPr/>
          <p:nvPr/>
        </p:nvSpPr>
        <p:spPr>
          <a:xfrm>
            <a:off x="217757" y="2442052"/>
            <a:ext cx="3830675" cy="4237421"/>
          </a:xfrm>
          <a:prstGeom prst="rect">
            <a:avLst/>
          </a:prstGeom>
          <a:noFill/>
          <a:ln w="19050">
            <a:solidFill>
              <a:srgbClr val="009A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84D1AA29-BC87-4F92-A1E7-C15F9F651CAC}"/>
              </a:ext>
            </a:extLst>
          </p:cNvPr>
          <p:cNvSpPr/>
          <p:nvPr/>
        </p:nvSpPr>
        <p:spPr>
          <a:xfrm>
            <a:off x="4380271" y="2442052"/>
            <a:ext cx="4545972" cy="4237421"/>
          </a:xfrm>
          <a:prstGeom prst="rect">
            <a:avLst/>
          </a:prstGeom>
          <a:noFill/>
          <a:ln w="19050">
            <a:solidFill>
              <a:srgbClr val="009A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EAADB63-1FE1-4539-876A-2A15EF288047}"/>
              </a:ext>
            </a:extLst>
          </p:cNvPr>
          <p:cNvSpPr/>
          <p:nvPr/>
        </p:nvSpPr>
        <p:spPr>
          <a:xfrm>
            <a:off x="296091" y="4507731"/>
            <a:ext cx="3764139" cy="2031325"/>
          </a:xfrm>
          <a:prstGeom prst="rect">
            <a:avLst/>
          </a:prstGeom>
        </p:spPr>
        <p:txBody>
          <a:bodyPr wrap="square">
            <a:spAutoFit/>
          </a:bodyPr>
          <a:lstStyle/>
          <a:p>
            <a:pPr>
              <a:spcBef>
                <a:spcPts val="1200"/>
              </a:spcBef>
            </a:pPr>
            <a:r>
              <a:rPr lang="en-US" sz="1200" b="1" dirty="0">
                <a:solidFill>
                  <a:srgbClr val="009AC7"/>
                </a:solidFill>
              </a:rPr>
              <a:t>Improved Uptime: </a:t>
            </a:r>
            <a:r>
              <a:rPr lang="en-US" sz="1200" dirty="0">
                <a:solidFill>
                  <a:schemeClr val="tx1">
                    <a:lumMod val="65000"/>
                    <a:lumOff val="35000"/>
                  </a:schemeClr>
                </a:solidFill>
              </a:rPr>
              <a:t>Full-shift cleaning without fuel tank filling/changing</a:t>
            </a:r>
            <a:endParaRPr lang="en-US" sz="1200" b="1" dirty="0">
              <a:solidFill>
                <a:schemeClr val="accent1"/>
              </a:solidFill>
            </a:endParaRPr>
          </a:p>
          <a:p>
            <a:pPr>
              <a:spcBef>
                <a:spcPts val="1200"/>
              </a:spcBef>
            </a:pPr>
            <a:r>
              <a:rPr lang="en-US" sz="1200" b="1" dirty="0">
                <a:solidFill>
                  <a:srgbClr val="009AC7"/>
                </a:solidFill>
              </a:rPr>
              <a:t>Enhanced Safety: </a:t>
            </a:r>
            <a:r>
              <a:rPr lang="en-US" sz="1200" dirty="0">
                <a:solidFill>
                  <a:schemeClr val="tx1">
                    <a:lumMod val="65000"/>
                    <a:lumOff val="35000"/>
                  </a:schemeClr>
                </a:solidFill>
              </a:rPr>
              <a:t>Zero fuel emissions, no flammable fuels on-site &amp; lower dBa sound levels</a:t>
            </a:r>
            <a:endParaRPr lang="en-US" sz="1200" b="1" dirty="0">
              <a:solidFill>
                <a:schemeClr val="accent1"/>
              </a:solidFill>
            </a:endParaRPr>
          </a:p>
          <a:p>
            <a:pPr>
              <a:spcBef>
                <a:spcPts val="1200"/>
              </a:spcBef>
            </a:pPr>
            <a:r>
              <a:rPr lang="en-US" sz="1200" b="1" dirty="0">
                <a:solidFill>
                  <a:srgbClr val="009AC7"/>
                </a:solidFill>
              </a:rPr>
              <a:t>Lower Costs: </a:t>
            </a:r>
            <a:r>
              <a:rPr lang="en-US" sz="1200" dirty="0">
                <a:solidFill>
                  <a:schemeClr val="tx1">
                    <a:lumMod val="65000"/>
                    <a:lumOff val="35000"/>
                  </a:schemeClr>
                </a:solidFill>
              </a:rPr>
              <a:t>Zero engine maintenance, fuel, fuel storage, shop supply costs &amp; significantly reduced training costs</a:t>
            </a:r>
          </a:p>
          <a:p>
            <a:pPr>
              <a:spcBef>
                <a:spcPts val="1200"/>
              </a:spcBef>
            </a:pPr>
            <a:r>
              <a:rPr lang="en-US" sz="1200" b="1" dirty="0">
                <a:solidFill>
                  <a:srgbClr val="009AC7"/>
                </a:solidFill>
              </a:rPr>
              <a:t>Sustainable Cleaning: </a:t>
            </a:r>
            <a:r>
              <a:rPr lang="en-US" sz="1200" dirty="0">
                <a:solidFill>
                  <a:schemeClr val="tx1">
                    <a:lumMod val="65000"/>
                    <a:lumOff val="35000"/>
                  </a:schemeClr>
                </a:solidFill>
              </a:rPr>
              <a:t>Eliminates reliance on non-renewable natural resources</a:t>
            </a:r>
          </a:p>
        </p:txBody>
      </p:sp>
      <p:sp>
        <p:nvSpPr>
          <p:cNvPr id="7" name="Rectangle 6">
            <a:extLst>
              <a:ext uri="{FF2B5EF4-FFF2-40B4-BE49-F238E27FC236}">
                <a16:creationId xmlns:a16="http://schemas.microsoft.com/office/drawing/2014/main" id="{554BCED0-8C63-482F-A417-ED9A738F55AB}"/>
              </a:ext>
            </a:extLst>
          </p:cNvPr>
          <p:cNvSpPr/>
          <p:nvPr/>
        </p:nvSpPr>
        <p:spPr>
          <a:xfrm>
            <a:off x="4392070" y="4507730"/>
            <a:ext cx="4532458" cy="2031325"/>
          </a:xfrm>
          <a:prstGeom prst="rect">
            <a:avLst/>
          </a:prstGeom>
        </p:spPr>
        <p:txBody>
          <a:bodyPr wrap="square" lIns="91440" tIns="45720" rIns="91440" bIns="45720" anchor="t">
            <a:spAutoFit/>
          </a:bodyPr>
          <a:lstStyle/>
          <a:p>
            <a:pPr>
              <a:spcBef>
                <a:spcPts val="1200"/>
              </a:spcBef>
            </a:pPr>
            <a:r>
              <a:rPr lang="en-US" sz="1200" b="1" dirty="0">
                <a:solidFill>
                  <a:srgbClr val="009AC7"/>
                </a:solidFill>
                <a:latin typeface="Calibri"/>
                <a:cs typeface="Arial"/>
              </a:rPr>
              <a:t>Improved Uptime: </a:t>
            </a:r>
            <a:r>
              <a:rPr lang="en-US" sz="1200" dirty="0">
                <a:solidFill>
                  <a:schemeClr val="tx1">
                    <a:lumMod val="65000"/>
                    <a:lumOff val="35000"/>
                  </a:schemeClr>
                </a:solidFill>
                <a:latin typeface="Calibri"/>
                <a:cs typeface="Arial"/>
              </a:rPr>
              <a:t>Long life, faster charging, longer runtimes, &amp; opportunity charging to minimize idle time</a:t>
            </a:r>
          </a:p>
          <a:p>
            <a:pPr>
              <a:spcBef>
                <a:spcPts val="1200"/>
              </a:spcBef>
            </a:pPr>
            <a:r>
              <a:rPr lang="en-US" sz="1200" b="1" dirty="0">
                <a:solidFill>
                  <a:srgbClr val="009AC7"/>
                </a:solidFill>
              </a:rPr>
              <a:t>Enhanced Safety: </a:t>
            </a:r>
            <a:r>
              <a:rPr lang="en-US" sz="1200" dirty="0">
                <a:solidFill>
                  <a:schemeClr val="tx1">
                    <a:lumMod val="65000"/>
                    <a:lumOff val="35000"/>
                  </a:schemeClr>
                </a:solidFill>
              </a:rPr>
              <a:t>No risk of encountering battery acid &amp; no harmful gases produced during charging</a:t>
            </a:r>
            <a:endParaRPr lang="en-US" sz="1200" b="1" dirty="0">
              <a:solidFill>
                <a:schemeClr val="accent1"/>
              </a:solidFill>
            </a:endParaRPr>
          </a:p>
          <a:p>
            <a:pPr>
              <a:spcBef>
                <a:spcPts val="1200"/>
              </a:spcBef>
            </a:pPr>
            <a:r>
              <a:rPr lang="en-US" sz="1200" b="1" dirty="0">
                <a:solidFill>
                  <a:srgbClr val="009AC7"/>
                </a:solidFill>
                <a:latin typeface="Calibri"/>
                <a:cs typeface="Arial"/>
              </a:rPr>
              <a:t>Low Operating Costs: </a:t>
            </a:r>
            <a:r>
              <a:rPr lang="en-US" sz="1200" dirty="0">
                <a:solidFill>
                  <a:schemeClr val="tx1">
                    <a:lumMod val="65000"/>
                    <a:lumOff val="35000"/>
                  </a:schemeClr>
                </a:solidFill>
                <a:latin typeface="Calibri"/>
                <a:cs typeface="Arial"/>
              </a:rPr>
              <a:t>No battery replacements, no battery watering, lower charging costs, and minimal training required</a:t>
            </a:r>
            <a:endParaRPr lang="en-US" sz="1200" b="1" dirty="0">
              <a:solidFill>
                <a:schemeClr val="tx1">
                  <a:lumMod val="65000"/>
                  <a:lumOff val="35000"/>
                </a:schemeClr>
              </a:solidFill>
              <a:latin typeface="Calibri"/>
              <a:cs typeface="Arial"/>
            </a:endParaRPr>
          </a:p>
          <a:p>
            <a:pPr>
              <a:spcBef>
                <a:spcPts val="1200"/>
              </a:spcBef>
            </a:pPr>
            <a:r>
              <a:rPr lang="en-US" sz="1200" b="1" dirty="0">
                <a:solidFill>
                  <a:srgbClr val="009AC7"/>
                </a:solidFill>
              </a:rPr>
              <a:t>Intelligence: </a:t>
            </a:r>
            <a:r>
              <a:rPr lang="en-US" sz="1200" dirty="0">
                <a:solidFill>
                  <a:schemeClr val="tx1">
                    <a:lumMod val="65000"/>
                    <a:lumOff val="35000"/>
                  </a:schemeClr>
                </a:solidFill>
              </a:rPr>
              <a:t>Constantly communicates data to machine to optimize safety, performance, productivity, &amp; longevity</a:t>
            </a:r>
          </a:p>
        </p:txBody>
      </p:sp>
      <p:pic>
        <p:nvPicPr>
          <p:cNvPr id="8" name="Picture 7">
            <a:extLst>
              <a:ext uri="{FF2B5EF4-FFF2-40B4-BE49-F238E27FC236}">
                <a16:creationId xmlns:a16="http://schemas.microsoft.com/office/drawing/2014/main" id="{10EA24AE-3E59-46AC-AE10-00A22E631E08}"/>
              </a:ext>
            </a:extLst>
          </p:cNvPr>
          <p:cNvPicPr>
            <a:picLocks noChangeAspect="1"/>
          </p:cNvPicPr>
          <p:nvPr/>
        </p:nvPicPr>
        <p:blipFill>
          <a:blip r:embed="rId6">
            <a:extLst>
              <a:ext uri="{BEBA8EAE-BF5A-486C-A8C5-ECC9F3942E4B}">
                <a14:imgProps xmlns:a14="http://schemas.microsoft.com/office/drawing/2010/main">
                  <a14:imgLayer r:embed="rId7">
                    <a14:imgEffect>
                      <a14:saturation sat="66000"/>
                    </a14:imgEffect>
                  </a14:imgLayer>
                </a14:imgProps>
              </a:ext>
            </a:extLst>
          </a:blip>
          <a:stretch>
            <a:fillRect/>
          </a:stretch>
        </p:blipFill>
        <p:spPr>
          <a:xfrm>
            <a:off x="7042830" y="2678184"/>
            <a:ext cx="350068" cy="350068"/>
          </a:xfrm>
          <a:prstGeom prst="rect">
            <a:avLst/>
          </a:prstGeom>
        </p:spPr>
      </p:pic>
      <p:pic>
        <p:nvPicPr>
          <p:cNvPr id="14" name="Picture 13">
            <a:extLst>
              <a:ext uri="{FF2B5EF4-FFF2-40B4-BE49-F238E27FC236}">
                <a16:creationId xmlns:a16="http://schemas.microsoft.com/office/drawing/2014/main" id="{6A6DDB63-829A-494C-9B97-82F9208A564E}"/>
              </a:ext>
            </a:extLst>
          </p:cNvPr>
          <p:cNvPicPr>
            <a:picLocks noChangeAspect="1"/>
          </p:cNvPicPr>
          <p:nvPr/>
        </p:nvPicPr>
        <p:blipFill rotWithShape="1">
          <a:blip r:embed="rId8">
            <a:clrChange>
              <a:clrFrom>
                <a:srgbClr val="FFFFFF"/>
              </a:clrFrom>
              <a:clrTo>
                <a:srgbClr val="FFFFFF">
                  <a:alpha val="0"/>
                </a:srgbClr>
              </a:clrTo>
            </a:clrChange>
            <a:duotone>
              <a:prstClr val="black"/>
              <a:schemeClr val="accent5">
                <a:tint val="45000"/>
                <a:satMod val="400000"/>
              </a:schemeClr>
            </a:duotone>
          </a:blip>
          <a:srcRect l="21599" t="22180" r="22252" b="17460"/>
          <a:stretch/>
        </p:blipFill>
        <p:spPr>
          <a:xfrm>
            <a:off x="7047743" y="3525870"/>
            <a:ext cx="340242" cy="365760"/>
          </a:xfrm>
          <a:prstGeom prst="rect">
            <a:avLst/>
          </a:prstGeom>
        </p:spPr>
      </p:pic>
      <p:pic>
        <p:nvPicPr>
          <p:cNvPr id="51" name="Picture 50">
            <a:extLst>
              <a:ext uri="{FF2B5EF4-FFF2-40B4-BE49-F238E27FC236}">
                <a16:creationId xmlns:a16="http://schemas.microsoft.com/office/drawing/2014/main" id="{BC7AFA69-CCEB-44F5-93CC-E9B2091D58F6}"/>
              </a:ext>
            </a:extLst>
          </p:cNvPr>
          <p:cNvPicPr>
            <a:picLocks noChangeAspect="1"/>
          </p:cNvPicPr>
          <p:nvPr/>
        </p:nvPicPr>
        <p:blipFill>
          <a:blip r:embed="rId9"/>
          <a:stretch>
            <a:fillRect/>
          </a:stretch>
        </p:blipFill>
        <p:spPr>
          <a:xfrm>
            <a:off x="4807170" y="2679511"/>
            <a:ext cx="347415" cy="347415"/>
          </a:xfrm>
          <a:prstGeom prst="rect">
            <a:avLst/>
          </a:prstGeom>
        </p:spPr>
      </p:pic>
      <p:pic>
        <p:nvPicPr>
          <p:cNvPr id="1026" name="Picture 2" descr="Vehicle Maintenance - Maintenance Management System Icon Transparent PNG -  510x511 - Free Download on NicePNG">
            <a:extLst>
              <a:ext uri="{FF2B5EF4-FFF2-40B4-BE49-F238E27FC236}">
                <a16:creationId xmlns:a16="http://schemas.microsoft.com/office/drawing/2014/main" id="{B96DDDDB-CBE5-4EA2-8671-571D57F2550E}"/>
              </a:ext>
            </a:extLst>
          </p:cNvPr>
          <p:cNvPicPr>
            <a:picLocks noChangeAspect="1" noChangeArrowheads="1"/>
          </p:cNvPicPr>
          <p:nvPr/>
        </p:nvPicPr>
        <p:blipFill rotWithShape="1">
          <a:blip r:embed="rId10" cstate="print">
            <a:clrChange>
              <a:clrFrom>
                <a:srgbClr val="F6F6F6"/>
              </a:clrFrom>
              <a:clrTo>
                <a:srgbClr val="F6F6F6">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17476" t="4661" r="17910" b="5689"/>
          <a:stretch/>
        </p:blipFill>
        <p:spPr bwMode="auto">
          <a:xfrm>
            <a:off x="5910514" y="3525870"/>
            <a:ext cx="365761" cy="3657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A130CBB-A319-4C0A-A201-CEEAA23A8793}"/>
              </a:ext>
            </a:extLst>
          </p:cNvPr>
          <p:cNvPicPr>
            <a:picLocks noChangeAspect="1" noChangeArrowheads="1"/>
          </p:cNvPicPr>
          <p:nvPr/>
        </p:nvPicPr>
        <p:blipFill>
          <a:blip r:embed="rId11" cstate="print">
            <a:duotone>
              <a:schemeClr val="accent5">
                <a:shade val="45000"/>
                <a:satMod val="135000"/>
              </a:schemeClr>
              <a:prstClr val="white"/>
            </a:duotone>
            <a:extLst>
              <a:ext uri="{BEBA8EAE-BF5A-486C-A8C5-ECC9F3942E4B}">
                <a14:imgProps xmlns:a14="http://schemas.microsoft.com/office/drawing/2010/main">
                  <a14:imgLayer r:embed="rId12">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916561" y="2676385"/>
            <a:ext cx="353667" cy="353667"/>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a:extLst>
              <a:ext uri="{FF2B5EF4-FFF2-40B4-BE49-F238E27FC236}">
                <a16:creationId xmlns:a16="http://schemas.microsoft.com/office/drawing/2014/main" id="{21F0B5D4-4A58-4A4E-903D-90B8FDEF629A}"/>
              </a:ext>
            </a:extLst>
          </p:cNvPr>
          <p:cNvPicPr>
            <a:picLocks noChangeAspect="1"/>
          </p:cNvPicPr>
          <p:nvPr/>
        </p:nvPicPr>
        <p:blipFill>
          <a:blip r:embed="rId13">
            <a:duotone>
              <a:schemeClr val="accent5">
                <a:shade val="45000"/>
                <a:satMod val="135000"/>
              </a:schemeClr>
              <a:prstClr val="white"/>
            </a:duotone>
          </a:blip>
          <a:stretch>
            <a:fillRect/>
          </a:stretch>
        </p:blipFill>
        <p:spPr>
          <a:xfrm>
            <a:off x="8139610" y="2678806"/>
            <a:ext cx="348825" cy="348825"/>
          </a:xfrm>
          <a:prstGeom prst="rect">
            <a:avLst/>
          </a:prstGeom>
        </p:spPr>
      </p:pic>
      <p:pic>
        <p:nvPicPr>
          <p:cNvPr id="1034" name="Picture 10" descr="KID smART | Education Through Imagination | New Orleans Non-Profit">
            <a:extLst>
              <a:ext uri="{FF2B5EF4-FFF2-40B4-BE49-F238E27FC236}">
                <a16:creationId xmlns:a16="http://schemas.microsoft.com/office/drawing/2014/main" id="{0718F664-F526-4BF7-AA11-F0A3C744CBC0}"/>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141972" y="3536700"/>
            <a:ext cx="344100" cy="344100"/>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extLst>
              <a:ext uri="{FF2B5EF4-FFF2-40B4-BE49-F238E27FC236}">
                <a16:creationId xmlns:a16="http://schemas.microsoft.com/office/drawing/2014/main" id="{EA021F37-4D24-482E-9F09-C20011010BAC}"/>
              </a:ext>
            </a:extLst>
          </p:cNvPr>
          <p:cNvSpPr txBox="1"/>
          <p:nvPr/>
        </p:nvSpPr>
        <p:spPr>
          <a:xfrm>
            <a:off x="7921825" y="3860029"/>
            <a:ext cx="784394" cy="246221"/>
          </a:xfrm>
          <a:prstGeom prst="rect">
            <a:avLst/>
          </a:prstGeom>
          <a:noFill/>
        </p:spPr>
        <p:txBody>
          <a:bodyPr wrap="square" rtlCol="0">
            <a:spAutoFit/>
          </a:bodyPr>
          <a:lstStyle/>
          <a:p>
            <a:pPr algn="ctr"/>
            <a:r>
              <a:rPr lang="en-US" sz="1000" dirty="0">
                <a:solidFill>
                  <a:schemeClr val="tx1">
                    <a:lumMod val="65000"/>
                    <a:lumOff val="35000"/>
                  </a:schemeClr>
                </a:solidFill>
              </a:rPr>
              <a:t>Intelligence</a:t>
            </a:r>
          </a:p>
        </p:txBody>
      </p:sp>
      <p:sp>
        <p:nvSpPr>
          <p:cNvPr id="52" name="TextBox 51">
            <a:extLst>
              <a:ext uri="{FF2B5EF4-FFF2-40B4-BE49-F238E27FC236}">
                <a16:creationId xmlns:a16="http://schemas.microsoft.com/office/drawing/2014/main" id="{F103A926-E1BE-4DA9-AD35-30D9FA409025}"/>
              </a:ext>
            </a:extLst>
          </p:cNvPr>
          <p:cNvSpPr txBox="1"/>
          <p:nvPr/>
        </p:nvSpPr>
        <p:spPr>
          <a:xfrm>
            <a:off x="4519663" y="2999648"/>
            <a:ext cx="922429" cy="400110"/>
          </a:xfrm>
          <a:prstGeom prst="rect">
            <a:avLst/>
          </a:prstGeom>
          <a:noFill/>
        </p:spPr>
        <p:txBody>
          <a:bodyPr wrap="square" rtlCol="0">
            <a:spAutoFit/>
          </a:bodyPr>
          <a:lstStyle/>
          <a:p>
            <a:pPr algn="ctr"/>
            <a:r>
              <a:rPr lang="en-US" sz="1000" dirty="0">
                <a:solidFill>
                  <a:schemeClr val="tx1">
                    <a:lumMod val="65000"/>
                    <a:lumOff val="35000"/>
                  </a:schemeClr>
                </a:solidFill>
              </a:rPr>
              <a:t>2,000+ </a:t>
            </a:r>
            <a:br>
              <a:rPr lang="en-US" sz="1000" dirty="0">
                <a:solidFill>
                  <a:schemeClr val="tx1">
                    <a:lumMod val="65000"/>
                    <a:lumOff val="35000"/>
                  </a:schemeClr>
                </a:solidFill>
              </a:rPr>
            </a:br>
            <a:r>
              <a:rPr lang="en-US" sz="1000" dirty="0">
                <a:solidFill>
                  <a:schemeClr val="tx1">
                    <a:lumMod val="65000"/>
                    <a:lumOff val="35000"/>
                  </a:schemeClr>
                </a:solidFill>
              </a:rPr>
              <a:t>Charge Cycles</a:t>
            </a:r>
          </a:p>
        </p:txBody>
      </p:sp>
    </p:spTree>
    <p:extLst>
      <p:ext uri="{BB962C8B-B14F-4D97-AF65-F5344CB8AC3E}">
        <p14:creationId xmlns:p14="http://schemas.microsoft.com/office/powerpoint/2010/main" val="40237771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92A7E3-2ED8-41E3-BC5F-84C78437331A}"/>
              </a:ext>
            </a:extLst>
          </p:cNvPr>
          <p:cNvSpPr>
            <a:spLocks noGrp="1"/>
          </p:cNvSpPr>
          <p:nvPr>
            <p:ph idx="1"/>
          </p:nvPr>
        </p:nvSpPr>
        <p:spPr>
          <a:xfrm>
            <a:off x="779417" y="1837509"/>
            <a:ext cx="8229600" cy="4641668"/>
          </a:xfrm>
        </p:spPr>
        <p:txBody>
          <a:bodyPr>
            <a:normAutofit/>
          </a:bodyPr>
          <a:lstStyle/>
          <a:p>
            <a:r>
              <a:rPr lang="en-US" b="1" dirty="0">
                <a:solidFill>
                  <a:srgbClr val="009AC7"/>
                </a:solidFill>
                <a:latin typeface="Arial"/>
                <a:cs typeface="Arial"/>
              </a:rPr>
              <a:t>Zero Maintenance </a:t>
            </a:r>
            <a:r>
              <a:rPr lang="en-US" b="1" dirty="0">
                <a:solidFill>
                  <a:schemeClr val="tx1">
                    <a:lumMod val="65000"/>
                    <a:lumOff val="35000"/>
                  </a:schemeClr>
                </a:solidFill>
                <a:latin typeface="Arial"/>
                <a:cs typeface="Arial"/>
              </a:rPr>
              <a:t>- </a:t>
            </a:r>
            <a:r>
              <a:rPr lang="en-US" dirty="0">
                <a:solidFill>
                  <a:schemeClr val="tx1">
                    <a:lumMod val="65000"/>
                    <a:lumOff val="35000"/>
                  </a:schemeClr>
                </a:solidFill>
                <a:latin typeface="Arial"/>
                <a:cs typeface="Arial"/>
              </a:rPr>
              <a:t>No more battery watering, engine maintenance or worries.</a:t>
            </a:r>
            <a:endParaRPr lang="en-US" sz="1600" dirty="0">
              <a:solidFill>
                <a:schemeClr val="tx1">
                  <a:lumMod val="65000"/>
                  <a:lumOff val="35000"/>
                </a:schemeClr>
              </a:solidFill>
            </a:endParaRPr>
          </a:p>
          <a:p>
            <a:pPr>
              <a:spcBef>
                <a:spcPts val="3600"/>
              </a:spcBef>
            </a:pPr>
            <a:r>
              <a:rPr lang="en-US" b="1" dirty="0">
                <a:solidFill>
                  <a:srgbClr val="009AC7"/>
                </a:solidFill>
              </a:rPr>
              <a:t>Maximized Productivity </a:t>
            </a:r>
            <a:r>
              <a:rPr lang="en-US" b="1" dirty="0">
                <a:solidFill>
                  <a:schemeClr val="tx1">
                    <a:lumMod val="65000"/>
                    <a:lumOff val="35000"/>
                  </a:schemeClr>
                </a:solidFill>
              </a:rPr>
              <a:t>- </a:t>
            </a:r>
            <a:r>
              <a:rPr lang="en-US" dirty="0">
                <a:solidFill>
                  <a:schemeClr val="tx1">
                    <a:lumMod val="65000"/>
                    <a:lumOff val="35000"/>
                  </a:schemeClr>
                </a:solidFill>
              </a:rPr>
              <a:t>Optimize equipment uptime by spending more time cleaning and less time dealing with your power source.</a:t>
            </a:r>
          </a:p>
          <a:p>
            <a:pPr>
              <a:spcBef>
                <a:spcPts val="3600"/>
              </a:spcBef>
            </a:pPr>
            <a:r>
              <a:rPr lang="en-US" b="1" dirty="0">
                <a:solidFill>
                  <a:srgbClr val="009AC7"/>
                </a:solidFill>
                <a:latin typeface="Arial"/>
                <a:cs typeface="Arial"/>
              </a:rPr>
              <a:t>Long Battery Life </a:t>
            </a:r>
            <a:r>
              <a:rPr lang="en-US" b="1" dirty="0">
                <a:solidFill>
                  <a:schemeClr val="tx1">
                    <a:lumMod val="65000"/>
                    <a:lumOff val="35000"/>
                  </a:schemeClr>
                </a:solidFill>
                <a:latin typeface="Arial"/>
                <a:cs typeface="Arial"/>
              </a:rPr>
              <a:t>-</a:t>
            </a:r>
            <a:r>
              <a:rPr lang="en-US" dirty="0">
                <a:solidFill>
                  <a:schemeClr val="tx1">
                    <a:lumMod val="65000"/>
                    <a:lumOff val="35000"/>
                  </a:schemeClr>
                </a:solidFill>
                <a:latin typeface="Arial"/>
                <a:cs typeface="Arial"/>
              </a:rPr>
              <a:t> 2,000+ charge cycles means fewer battery replacements.</a:t>
            </a:r>
            <a:endParaRPr lang="en-US" dirty="0">
              <a:solidFill>
                <a:schemeClr val="tx1">
                  <a:lumMod val="65000"/>
                  <a:lumOff val="35000"/>
                </a:schemeClr>
              </a:solidFill>
            </a:endParaRPr>
          </a:p>
          <a:p>
            <a:pPr>
              <a:spcBef>
                <a:spcPts val="3600"/>
              </a:spcBef>
            </a:pPr>
            <a:r>
              <a:rPr lang="en-US" b="1" dirty="0">
                <a:solidFill>
                  <a:srgbClr val="009AC7"/>
                </a:solidFill>
              </a:rPr>
              <a:t>Simplified Operations </a:t>
            </a:r>
            <a:r>
              <a:rPr lang="en-US" b="1" dirty="0">
                <a:solidFill>
                  <a:schemeClr val="tx1">
                    <a:lumMod val="65000"/>
                    <a:lumOff val="35000"/>
                  </a:schemeClr>
                </a:solidFill>
              </a:rPr>
              <a:t>- </a:t>
            </a:r>
            <a:r>
              <a:rPr lang="en-US" dirty="0">
                <a:solidFill>
                  <a:schemeClr val="tx1">
                    <a:lumMod val="65000"/>
                    <a:lumOff val="35000"/>
                  </a:schemeClr>
                </a:solidFill>
              </a:rPr>
              <a:t>No need to train or learn complicated charging processes because opportunity charging does not reduce battery life.</a:t>
            </a:r>
          </a:p>
          <a:p>
            <a:pPr>
              <a:spcBef>
                <a:spcPts val="3600"/>
              </a:spcBef>
            </a:pPr>
            <a:r>
              <a:rPr lang="en-US" b="1" dirty="0">
                <a:solidFill>
                  <a:srgbClr val="009AC7"/>
                </a:solidFill>
                <a:latin typeface="Arial"/>
                <a:cs typeface="Arial"/>
              </a:rPr>
              <a:t>Safer Facilities </a:t>
            </a:r>
            <a:r>
              <a:rPr lang="en-US" b="1" dirty="0">
                <a:solidFill>
                  <a:schemeClr val="tx1">
                    <a:lumMod val="65000"/>
                    <a:lumOff val="35000"/>
                  </a:schemeClr>
                </a:solidFill>
                <a:latin typeface="Arial"/>
                <a:cs typeface="Arial"/>
              </a:rPr>
              <a:t>- </a:t>
            </a:r>
            <a:r>
              <a:rPr lang="en-US" dirty="0">
                <a:solidFill>
                  <a:schemeClr val="tx1">
                    <a:lumMod val="65000"/>
                    <a:lumOff val="35000"/>
                  </a:schemeClr>
                </a:solidFill>
                <a:latin typeface="Arial"/>
                <a:cs typeface="Arial"/>
              </a:rPr>
              <a:t>Improve indoor air quality and reduce the risk of accidents by eliminating exposure to flammable fuels and battery acid.</a:t>
            </a:r>
          </a:p>
        </p:txBody>
      </p:sp>
      <p:sp>
        <p:nvSpPr>
          <p:cNvPr id="3" name="Title 2">
            <a:extLst>
              <a:ext uri="{FF2B5EF4-FFF2-40B4-BE49-F238E27FC236}">
                <a16:creationId xmlns:a16="http://schemas.microsoft.com/office/drawing/2014/main" id="{F733D077-B95F-4DFF-8040-3147830AB076}"/>
              </a:ext>
            </a:extLst>
          </p:cNvPr>
          <p:cNvSpPr>
            <a:spLocks noGrp="1"/>
          </p:cNvSpPr>
          <p:nvPr>
            <p:ph type="title"/>
          </p:nvPr>
        </p:nvSpPr>
        <p:spPr/>
        <p:txBody>
          <a:bodyPr/>
          <a:lstStyle/>
          <a:p>
            <a:r>
              <a:rPr lang="en-US" dirty="0"/>
              <a:t>Lithium-ion Benefits</a:t>
            </a:r>
          </a:p>
        </p:txBody>
      </p:sp>
      <p:pic>
        <p:nvPicPr>
          <p:cNvPr id="7" name="Picture 6">
            <a:extLst>
              <a:ext uri="{FF2B5EF4-FFF2-40B4-BE49-F238E27FC236}">
                <a16:creationId xmlns:a16="http://schemas.microsoft.com/office/drawing/2014/main" id="{EB139645-C36E-4E43-8D20-A75E09086C7F}"/>
              </a:ext>
            </a:extLst>
          </p:cNvPr>
          <p:cNvPicPr>
            <a:picLocks noChangeAspect="1"/>
          </p:cNvPicPr>
          <p:nvPr/>
        </p:nvPicPr>
        <p:blipFill>
          <a:blip r:embed="rId2"/>
          <a:stretch>
            <a:fillRect/>
          </a:stretch>
        </p:blipFill>
        <p:spPr>
          <a:xfrm>
            <a:off x="320552" y="1844040"/>
            <a:ext cx="358171" cy="358171"/>
          </a:xfrm>
          <a:prstGeom prst="rect">
            <a:avLst/>
          </a:prstGeom>
        </p:spPr>
      </p:pic>
      <p:pic>
        <p:nvPicPr>
          <p:cNvPr id="8" name="Picture 7">
            <a:extLst>
              <a:ext uri="{FF2B5EF4-FFF2-40B4-BE49-F238E27FC236}">
                <a16:creationId xmlns:a16="http://schemas.microsoft.com/office/drawing/2014/main" id="{8A74A219-11C1-4DE7-9711-11F5C3ED99A2}"/>
              </a:ext>
            </a:extLst>
          </p:cNvPr>
          <p:cNvPicPr>
            <a:picLocks noChangeAspect="1"/>
          </p:cNvPicPr>
          <p:nvPr/>
        </p:nvPicPr>
        <p:blipFill>
          <a:blip r:embed="rId3"/>
          <a:stretch>
            <a:fillRect/>
          </a:stretch>
        </p:blipFill>
        <p:spPr>
          <a:xfrm>
            <a:off x="320552" y="3598257"/>
            <a:ext cx="358171" cy="358171"/>
          </a:xfrm>
          <a:prstGeom prst="rect">
            <a:avLst/>
          </a:prstGeom>
        </p:spPr>
      </p:pic>
      <p:pic>
        <p:nvPicPr>
          <p:cNvPr id="9" name="Picture 8">
            <a:extLst>
              <a:ext uri="{FF2B5EF4-FFF2-40B4-BE49-F238E27FC236}">
                <a16:creationId xmlns:a16="http://schemas.microsoft.com/office/drawing/2014/main" id="{0A14C6CD-EB10-4CB5-89AE-69A31D77BA5C}"/>
              </a:ext>
            </a:extLst>
          </p:cNvPr>
          <p:cNvPicPr>
            <a:picLocks noChangeAspect="1"/>
          </p:cNvPicPr>
          <p:nvPr/>
        </p:nvPicPr>
        <p:blipFill>
          <a:blip r:embed="rId4"/>
          <a:stretch>
            <a:fillRect/>
          </a:stretch>
        </p:blipFill>
        <p:spPr>
          <a:xfrm>
            <a:off x="320552" y="4445110"/>
            <a:ext cx="358171" cy="358171"/>
          </a:xfrm>
          <a:prstGeom prst="rect">
            <a:avLst/>
          </a:prstGeom>
        </p:spPr>
      </p:pic>
      <p:pic>
        <p:nvPicPr>
          <p:cNvPr id="10" name="Picture 9">
            <a:extLst>
              <a:ext uri="{FF2B5EF4-FFF2-40B4-BE49-F238E27FC236}">
                <a16:creationId xmlns:a16="http://schemas.microsoft.com/office/drawing/2014/main" id="{8E76E256-B5FE-4D8C-8716-552737799570}"/>
              </a:ext>
            </a:extLst>
          </p:cNvPr>
          <p:cNvPicPr>
            <a:picLocks noChangeAspect="1"/>
          </p:cNvPicPr>
          <p:nvPr/>
        </p:nvPicPr>
        <p:blipFill>
          <a:blip r:embed="rId5"/>
          <a:stretch>
            <a:fillRect/>
          </a:stretch>
        </p:blipFill>
        <p:spPr>
          <a:xfrm>
            <a:off x="320552" y="5399387"/>
            <a:ext cx="358171" cy="358171"/>
          </a:xfrm>
          <a:prstGeom prst="rect">
            <a:avLst/>
          </a:prstGeom>
        </p:spPr>
      </p:pic>
      <p:pic>
        <p:nvPicPr>
          <p:cNvPr id="11" name="Picture 10">
            <a:extLst>
              <a:ext uri="{FF2B5EF4-FFF2-40B4-BE49-F238E27FC236}">
                <a16:creationId xmlns:a16="http://schemas.microsoft.com/office/drawing/2014/main" id="{F4976A25-07BD-4588-A50D-6A6039EA163C}"/>
              </a:ext>
            </a:extLst>
          </p:cNvPr>
          <p:cNvPicPr>
            <a:picLocks noChangeAspect="1"/>
          </p:cNvPicPr>
          <p:nvPr/>
        </p:nvPicPr>
        <p:blipFill>
          <a:blip r:embed="rId6"/>
          <a:stretch>
            <a:fillRect/>
          </a:stretch>
        </p:blipFill>
        <p:spPr>
          <a:xfrm>
            <a:off x="316741" y="2696119"/>
            <a:ext cx="365792" cy="358171"/>
          </a:xfrm>
          <a:prstGeom prst="rect">
            <a:avLst/>
          </a:prstGeom>
        </p:spPr>
      </p:pic>
    </p:spTree>
    <p:extLst>
      <p:ext uri="{BB962C8B-B14F-4D97-AF65-F5344CB8AC3E}">
        <p14:creationId xmlns:p14="http://schemas.microsoft.com/office/powerpoint/2010/main" val="2148686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ECAD17-8F9F-496B-8A64-B88E43BD23EF}"/>
              </a:ext>
            </a:extLst>
          </p:cNvPr>
          <p:cNvSpPr>
            <a:spLocks noGrp="1"/>
          </p:cNvSpPr>
          <p:nvPr>
            <p:ph type="title"/>
          </p:nvPr>
        </p:nvSpPr>
        <p:spPr/>
        <p:txBody>
          <a:bodyPr/>
          <a:lstStyle/>
          <a:p>
            <a:r>
              <a:rPr lang="en-US" dirty="0"/>
              <a:t>BATTERY ANATOMY</a:t>
            </a:r>
          </a:p>
        </p:txBody>
      </p:sp>
      <p:sp>
        <p:nvSpPr>
          <p:cNvPr id="24" name="TextBox 23">
            <a:extLst>
              <a:ext uri="{FF2B5EF4-FFF2-40B4-BE49-F238E27FC236}">
                <a16:creationId xmlns:a16="http://schemas.microsoft.com/office/drawing/2014/main" id="{5487D6D4-2E44-43D9-90D5-6582690AC4BA}"/>
              </a:ext>
            </a:extLst>
          </p:cNvPr>
          <p:cNvSpPr txBox="1"/>
          <p:nvPr/>
        </p:nvSpPr>
        <p:spPr>
          <a:xfrm>
            <a:off x="5745543" y="1763869"/>
            <a:ext cx="1652270" cy="369332"/>
          </a:xfrm>
          <a:prstGeom prst="rect">
            <a:avLst/>
          </a:prstGeom>
          <a:noFill/>
        </p:spPr>
        <p:txBody>
          <a:bodyPr wrap="square" rtlCol="0">
            <a:spAutoFit/>
          </a:bodyPr>
          <a:lstStyle/>
          <a:p>
            <a:r>
              <a:rPr lang="en-US" b="1" spc="-5" dirty="0">
                <a:solidFill>
                  <a:schemeClr val="tx1">
                    <a:lumMod val="65000"/>
                    <a:lumOff val="35000"/>
                  </a:schemeClr>
                </a:solidFill>
                <a:latin typeface="Arial"/>
                <a:cs typeface="Arial"/>
              </a:rPr>
              <a:t>24V Battery</a:t>
            </a:r>
          </a:p>
        </p:txBody>
      </p:sp>
      <p:sp>
        <p:nvSpPr>
          <p:cNvPr id="25" name="TextBox 24">
            <a:extLst>
              <a:ext uri="{FF2B5EF4-FFF2-40B4-BE49-F238E27FC236}">
                <a16:creationId xmlns:a16="http://schemas.microsoft.com/office/drawing/2014/main" id="{44395CE1-778F-463C-985D-4660922B8524}"/>
              </a:ext>
            </a:extLst>
          </p:cNvPr>
          <p:cNvSpPr txBox="1"/>
          <p:nvPr/>
        </p:nvSpPr>
        <p:spPr>
          <a:xfrm>
            <a:off x="5745543" y="4161422"/>
            <a:ext cx="1544366" cy="369332"/>
          </a:xfrm>
          <a:prstGeom prst="rect">
            <a:avLst/>
          </a:prstGeom>
          <a:noFill/>
        </p:spPr>
        <p:txBody>
          <a:bodyPr wrap="square" rtlCol="0">
            <a:spAutoFit/>
          </a:bodyPr>
          <a:lstStyle/>
          <a:p>
            <a:r>
              <a:rPr lang="en-US" b="1" spc="-5" dirty="0">
                <a:solidFill>
                  <a:schemeClr val="tx1">
                    <a:lumMod val="65000"/>
                    <a:lumOff val="35000"/>
                  </a:schemeClr>
                </a:solidFill>
                <a:latin typeface="Arial"/>
                <a:cs typeface="Arial"/>
              </a:rPr>
              <a:t>36V Battery</a:t>
            </a:r>
          </a:p>
        </p:txBody>
      </p:sp>
      <p:grpSp>
        <p:nvGrpSpPr>
          <p:cNvPr id="49" name="Group 48">
            <a:extLst>
              <a:ext uri="{FF2B5EF4-FFF2-40B4-BE49-F238E27FC236}">
                <a16:creationId xmlns:a16="http://schemas.microsoft.com/office/drawing/2014/main" id="{CEFFA946-B1C1-4032-9F37-EA3A50B50BA3}"/>
              </a:ext>
            </a:extLst>
          </p:cNvPr>
          <p:cNvGrpSpPr/>
          <p:nvPr/>
        </p:nvGrpSpPr>
        <p:grpSpPr>
          <a:xfrm>
            <a:off x="6622783" y="4262400"/>
            <a:ext cx="1867530" cy="2072542"/>
            <a:chOff x="6622783" y="4262400"/>
            <a:chExt cx="1867530" cy="2072542"/>
          </a:xfrm>
        </p:grpSpPr>
        <p:pic>
          <p:nvPicPr>
            <p:cNvPr id="13" name="Picture 12">
              <a:extLst>
                <a:ext uri="{FF2B5EF4-FFF2-40B4-BE49-F238E27FC236}">
                  <a16:creationId xmlns:a16="http://schemas.microsoft.com/office/drawing/2014/main" id="{3C50FD5F-5606-4588-9C18-D95FCE89B79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622783" y="4262400"/>
              <a:ext cx="1867530" cy="2072542"/>
            </a:xfrm>
            <a:prstGeom prst="rect">
              <a:avLst/>
            </a:prstGeom>
          </p:spPr>
        </p:pic>
        <p:sp>
          <p:nvSpPr>
            <p:cNvPr id="36" name="TextBox 35">
              <a:extLst>
                <a:ext uri="{FF2B5EF4-FFF2-40B4-BE49-F238E27FC236}">
                  <a16:creationId xmlns:a16="http://schemas.microsoft.com/office/drawing/2014/main" id="{CA7893EC-F919-4723-BB7A-68B9223D7537}"/>
                </a:ext>
              </a:extLst>
            </p:cNvPr>
            <p:cNvSpPr txBox="1"/>
            <p:nvPr/>
          </p:nvSpPr>
          <p:spPr>
            <a:xfrm>
              <a:off x="7342741" y="4396988"/>
              <a:ext cx="137160" cy="267533"/>
            </a:xfrm>
            <a:prstGeom prst="flowChartOffpageConnector">
              <a:avLst/>
            </a:prstGeom>
            <a:solidFill>
              <a:schemeClr val="tx1"/>
            </a:solidFill>
          </p:spPr>
          <p:txBody>
            <a:bodyPr wrap="square" rtlCol="0" anchor="ctr">
              <a:spAutoFit/>
            </a:bodyPr>
            <a:lstStyle/>
            <a:p>
              <a:pPr algn="ctr"/>
              <a:r>
                <a:rPr lang="en-US" sz="800" b="1" dirty="0">
                  <a:solidFill>
                    <a:schemeClr val="bg1"/>
                  </a:solidFill>
                </a:rPr>
                <a:t>1</a:t>
              </a:r>
            </a:p>
          </p:txBody>
        </p:sp>
        <p:sp>
          <p:nvSpPr>
            <p:cNvPr id="38" name="TextBox 37">
              <a:extLst>
                <a:ext uri="{FF2B5EF4-FFF2-40B4-BE49-F238E27FC236}">
                  <a16:creationId xmlns:a16="http://schemas.microsoft.com/office/drawing/2014/main" id="{204A5E23-744A-4344-B0C3-C776702A1631}"/>
                </a:ext>
              </a:extLst>
            </p:cNvPr>
            <p:cNvSpPr txBox="1"/>
            <p:nvPr/>
          </p:nvSpPr>
          <p:spPr>
            <a:xfrm>
              <a:off x="7000942" y="4649274"/>
              <a:ext cx="137160" cy="267533"/>
            </a:xfrm>
            <a:prstGeom prst="flowChartOffpageConnector">
              <a:avLst/>
            </a:prstGeom>
            <a:solidFill>
              <a:schemeClr val="tx1"/>
            </a:solidFill>
          </p:spPr>
          <p:txBody>
            <a:bodyPr wrap="square" rtlCol="0" anchor="ctr">
              <a:spAutoFit/>
            </a:bodyPr>
            <a:lstStyle/>
            <a:p>
              <a:pPr algn="ctr"/>
              <a:r>
                <a:rPr lang="en-US" sz="800" b="1" dirty="0">
                  <a:solidFill>
                    <a:schemeClr val="bg1"/>
                  </a:solidFill>
                </a:rPr>
                <a:t>3</a:t>
              </a:r>
            </a:p>
          </p:txBody>
        </p:sp>
        <p:sp>
          <p:nvSpPr>
            <p:cNvPr id="39" name="TextBox 38">
              <a:extLst>
                <a:ext uri="{FF2B5EF4-FFF2-40B4-BE49-F238E27FC236}">
                  <a16:creationId xmlns:a16="http://schemas.microsoft.com/office/drawing/2014/main" id="{A4F4B12A-D27D-4FA3-A350-4B53ABDD5017}"/>
                </a:ext>
              </a:extLst>
            </p:cNvPr>
            <p:cNvSpPr txBox="1"/>
            <p:nvPr/>
          </p:nvSpPr>
          <p:spPr>
            <a:xfrm>
              <a:off x="7556548" y="4462186"/>
              <a:ext cx="137160" cy="267533"/>
            </a:xfrm>
            <a:prstGeom prst="flowChartOffpageConnector">
              <a:avLst/>
            </a:prstGeom>
            <a:solidFill>
              <a:schemeClr val="tx1"/>
            </a:solidFill>
          </p:spPr>
          <p:txBody>
            <a:bodyPr wrap="square" rtlCol="0" anchor="ctr">
              <a:spAutoFit/>
            </a:bodyPr>
            <a:lstStyle/>
            <a:p>
              <a:pPr algn="ctr"/>
              <a:r>
                <a:rPr lang="en-US" sz="800" b="1" dirty="0">
                  <a:solidFill>
                    <a:schemeClr val="bg1"/>
                  </a:solidFill>
                </a:rPr>
                <a:t>2</a:t>
              </a:r>
            </a:p>
          </p:txBody>
        </p:sp>
        <p:sp>
          <p:nvSpPr>
            <p:cNvPr id="43" name="TextBox 42">
              <a:extLst>
                <a:ext uri="{FF2B5EF4-FFF2-40B4-BE49-F238E27FC236}">
                  <a16:creationId xmlns:a16="http://schemas.microsoft.com/office/drawing/2014/main" id="{D98EE50F-FF73-4E3C-981F-3C6062D38F75}"/>
                </a:ext>
              </a:extLst>
            </p:cNvPr>
            <p:cNvSpPr txBox="1"/>
            <p:nvPr/>
          </p:nvSpPr>
          <p:spPr>
            <a:xfrm>
              <a:off x="7891531" y="4666063"/>
              <a:ext cx="137160" cy="267533"/>
            </a:xfrm>
            <a:prstGeom prst="flowChartOffpageConnector">
              <a:avLst/>
            </a:prstGeom>
            <a:solidFill>
              <a:schemeClr val="tx1"/>
            </a:solidFill>
          </p:spPr>
          <p:txBody>
            <a:bodyPr wrap="square" rtlCol="0" anchor="ctr">
              <a:spAutoFit/>
            </a:bodyPr>
            <a:lstStyle/>
            <a:p>
              <a:pPr algn="ctr"/>
              <a:r>
                <a:rPr lang="en-US" sz="800" b="1" dirty="0">
                  <a:solidFill>
                    <a:schemeClr val="bg1"/>
                  </a:solidFill>
                </a:rPr>
                <a:t>4</a:t>
              </a:r>
            </a:p>
          </p:txBody>
        </p:sp>
        <p:sp>
          <p:nvSpPr>
            <p:cNvPr id="44" name="TextBox 43">
              <a:extLst>
                <a:ext uri="{FF2B5EF4-FFF2-40B4-BE49-F238E27FC236}">
                  <a16:creationId xmlns:a16="http://schemas.microsoft.com/office/drawing/2014/main" id="{C1C21617-50DA-4B59-81FD-1DA7B0C31326}"/>
                </a:ext>
              </a:extLst>
            </p:cNvPr>
            <p:cNvSpPr txBox="1"/>
            <p:nvPr/>
          </p:nvSpPr>
          <p:spPr>
            <a:xfrm>
              <a:off x="7317803" y="5317367"/>
              <a:ext cx="137160" cy="267533"/>
            </a:xfrm>
            <a:prstGeom prst="flowChartOffpageConnector">
              <a:avLst/>
            </a:prstGeom>
            <a:solidFill>
              <a:schemeClr val="tx1"/>
            </a:solidFill>
          </p:spPr>
          <p:txBody>
            <a:bodyPr wrap="square" rtlCol="0" anchor="ctr">
              <a:spAutoFit/>
            </a:bodyPr>
            <a:lstStyle/>
            <a:p>
              <a:pPr algn="ctr"/>
              <a:r>
                <a:rPr lang="en-US" sz="800" b="1" dirty="0">
                  <a:solidFill>
                    <a:schemeClr val="bg1"/>
                  </a:solidFill>
                </a:rPr>
                <a:t>5</a:t>
              </a:r>
            </a:p>
          </p:txBody>
        </p:sp>
      </p:grpSp>
      <p:grpSp>
        <p:nvGrpSpPr>
          <p:cNvPr id="48" name="Group 47">
            <a:extLst>
              <a:ext uri="{FF2B5EF4-FFF2-40B4-BE49-F238E27FC236}">
                <a16:creationId xmlns:a16="http://schemas.microsoft.com/office/drawing/2014/main" id="{7B0259E5-A6BE-4226-AE62-01B340CFE04D}"/>
              </a:ext>
            </a:extLst>
          </p:cNvPr>
          <p:cNvGrpSpPr/>
          <p:nvPr/>
        </p:nvGrpSpPr>
        <p:grpSpPr>
          <a:xfrm>
            <a:off x="6671432" y="1882131"/>
            <a:ext cx="1770232" cy="2072542"/>
            <a:chOff x="6671432" y="1882131"/>
            <a:chExt cx="1770232" cy="2072542"/>
          </a:xfrm>
        </p:grpSpPr>
        <p:pic>
          <p:nvPicPr>
            <p:cNvPr id="7" name="Picture 6">
              <a:extLst>
                <a:ext uri="{FF2B5EF4-FFF2-40B4-BE49-F238E27FC236}">
                  <a16:creationId xmlns:a16="http://schemas.microsoft.com/office/drawing/2014/main" id="{8980ABB7-80C1-4366-BEA0-699369CF8A59}"/>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6671432" y="1882131"/>
              <a:ext cx="1770232" cy="2072542"/>
            </a:xfrm>
            <a:prstGeom prst="rect">
              <a:avLst/>
            </a:prstGeom>
          </p:spPr>
        </p:pic>
        <p:sp>
          <p:nvSpPr>
            <p:cNvPr id="37" name="TextBox 36">
              <a:extLst>
                <a:ext uri="{FF2B5EF4-FFF2-40B4-BE49-F238E27FC236}">
                  <a16:creationId xmlns:a16="http://schemas.microsoft.com/office/drawing/2014/main" id="{694CEC2B-772C-4AE8-9784-F3CA0FA7AFF3}"/>
                </a:ext>
              </a:extLst>
            </p:cNvPr>
            <p:cNvSpPr txBox="1"/>
            <p:nvPr/>
          </p:nvSpPr>
          <p:spPr>
            <a:xfrm>
              <a:off x="7028200" y="2204556"/>
              <a:ext cx="137160" cy="267533"/>
            </a:xfrm>
            <a:prstGeom prst="flowChartOffpageConnector">
              <a:avLst/>
            </a:prstGeom>
            <a:solidFill>
              <a:schemeClr val="tx1"/>
            </a:solidFill>
          </p:spPr>
          <p:txBody>
            <a:bodyPr wrap="square" rtlCol="0" anchor="ctr">
              <a:spAutoFit/>
            </a:bodyPr>
            <a:lstStyle/>
            <a:p>
              <a:pPr algn="ctr"/>
              <a:r>
                <a:rPr lang="en-US" sz="800" b="1" dirty="0">
                  <a:solidFill>
                    <a:schemeClr val="bg1"/>
                  </a:solidFill>
                </a:rPr>
                <a:t>3</a:t>
              </a:r>
            </a:p>
          </p:txBody>
        </p:sp>
        <p:sp>
          <p:nvSpPr>
            <p:cNvPr id="40" name="TextBox 39">
              <a:extLst>
                <a:ext uri="{FF2B5EF4-FFF2-40B4-BE49-F238E27FC236}">
                  <a16:creationId xmlns:a16="http://schemas.microsoft.com/office/drawing/2014/main" id="{9BB8D500-8402-4048-B3E3-AA3058084104}"/>
                </a:ext>
              </a:extLst>
            </p:cNvPr>
            <p:cNvSpPr txBox="1"/>
            <p:nvPr/>
          </p:nvSpPr>
          <p:spPr>
            <a:xfrm>
              <a:off x="7606525" y="2058082"/>
              <a:ext cx="137160" cy="267533"/>
            </a:xfrm>
            <a:prstGeom prst="flowChartOffpageConnector">
              <a:avLst/>
            </a:prstGeom>
            <a:solidFill>
              <a:schemeClr val="tx1"/>
            </a:solidFill>
          </p:spPr>
          <p:txBody>
            <a:bodyPr wrap="square" rtlCol="0" anchor="ctr">
              <a:spAutoFit/>
            </a:bodyPr>
            <a:lstStyle/>
            <a:p>
              <a:pPr algn="ctr"/>
              <a:r>
                <a:rPr lang="en-US" sz="800" b="1" dirty="0">
                  <a:solidFill>
                    <a:schemeClr val="bg1"/>
                  </a:solidFill>
                </a:rPr>
                <a:t>2</a:t>
              </a:r>
            </a:p>
          </p:txBody>
        </p:sp>
        <p:sp>
          <p:nvSpPr>
            <p:cNvPr id="41" name="TextBox 40">
              <a:extLst>
                <a:ext uri="{FF2B5EF4-FFF2-40B4-BE49-F238E27FC236}">
                  <a16:creationId xmlns:a16="http://schemas.microsoft.com/office/drawing/2014/main" id="{56186465-4341-4494-AA09-FAAA43EDEC6D}"/>
                </a:ext>
              </a:extLst>
            </p:cNvPr>
            <p:cNvSpPr txBox="1"/>
            <p:nvPr/>
          </p:nvSpPr>
          <p:spPr>
            <a:xfrm>
              <a:off x="7378475" y="2036419"/>
              <a:ext cx="137160" cy="267533"/>
            </a:xfrm>
            <a:prstGeom prst="flowChartOffpageConnector">
              <a:avLst/>
            </a:prstGeom>
            <a:solidFill>
              <a:schemeClr val="tx1"/>
            </a:solidFill>
          </p:spPr>
          <p:txBody>
            <a:bodyPr wrap="square" rtlCol="0" anchor="ctr">
              <a:spAutoFit/>
            </a:bodyPr>
            <a:lstStyle/>
            <a:p>
              <a:pPr algn="ctr"/>
              <a:r>
                <a:rPr lang="en-US" sz="800" b="1" dirty="0">
                  <a:solidFill>
                    <a:schemeClr val="bg1"/>
                  </a:solidFill>
                </a:rPr>
                <a:t>1</a:t>
              </a:r>
            </a:p>
          </p:txBody>
        </p:sp>
        <p:sp>
          <p:nvSpPr>
            <p:cNvPr id="42" name="TextBox 41">
              <a:extLst>
                <a:ext uri="{FF2B5EF4-FFF2-40B4-BE49-F238E27FC236}">
                  <a16:creationId xmlns:a16="http://schemas.microsoft.com/office/drawing/2014/main" id="{A83D53F0-6CBC-4C51-958A-E230E5135B80}"/>
                </a:ext>
              </a:extLst>
            </p:cNvPr>
            <p:cNvSpPr txBox="1"/>
            <p:nvPr/>
          </p:nvSpPr>
          <p:spPr>
            <a:xfrm>
              <a:off x="7883341" y="2285794"/>
              <a:ext cx="137160" cy="267533"/>
            </a:xfrm>
            <a:prstGeom prst="flowChartOffpageConnector">
              <a:avLst/>
            </a:prstGeom>
            <a:solidFill>
              <a:schemeClr val="tx1"/>
            </a:solidFill>
          </p:spPr>
          <p:txBody>
            <a:bodyPr wrap="square" rtlCol="0" anchor="ctr">
              <a:spAutoFit/>
            </a:bodyPr>
            <a:lstStyle/>
            <a:p>
              <a:pPr algn="ctr"/>
              <a:r>
                <a:rPr lang="en-US" sz="800" b="1" dirty="0">
                  <a:solidFill>
                    <a:schemeClr val="bg1"/>
                  </a:solidFill>
                </a:rPr>
                <a:t>4</a:t>
              </a:r>
            </a:p>
          </p:txBody>
        </p:sp>
        <p:sp>
          <p:nvSpPr>
            <p:cNvPr id="45" name="TextBox 44">
              <a:extLst>
                <a:ext uri="{FF2B5EF4-FFF2-40B4-BE49-F238E27FC236}">
                  <a16:creationId xmlns:a16="http://schemas.microsoft.com/office/drawing/2014/main" id="{2223E422-66E8-4F83-A738-5E6CB97B749C}"/>
                </a:ext>
              </a:extLst>
            </p:cNvPr>
            <p:cNvSpPr txBox="1"/>
            <p:nvPr/>
          </p:nvSpPr>
          <p:spPr>
            <a:xfrm>
              <a:off x="7556132" y="2977176"/>
              <a:ext cx="137160" cy="267533"/>
            </a:xfrm>
            <a:prstGeom prst="flowChartOffpageConnector">
              <a:avLst/>
            </a:prstGeom>
            <a:solidFill>
              <a:schemeClr val="tx1"/>
            </a:solidFill>
          </p:spPr>
          <p:txBody>
            <a:bodyPr wrap="square" rtlCol="0" anchor="ctr">
              <a:spAutoFit/>
            </a:bodyPr>
            <a:lstStyle/>
            <a:p>
              <a:pPr algn="ctr"/>
              <a:r>
                <a:rPr lang="en-US" sz="800" b="1" dirty="0">
                  <a:solidFill>
                    <a:schemeClr val="bg1"/>
                  </a:solidFill>
                </a:rPr>
                <a:t>5</a:t>
              </a:r>
            </a:p>
          </p:txBody>
        </p:sp>
      </p:grpSp>
      <p:sp>
        <p:nvSpPr>
          <p:cNvPr id="46" name="Rectangle 45">
            <a:extLst>
              <a:ext uri="{FF2B5EF4-FFF2-40B4-BE49-F238E27FC236}">
                <a16:creationId xmlns:a16="http://schemas.microsoft.com/office/drawing/2014/main" id="{14D4D153-7F76-458F-BD8E-F7A032D3AEFF}"/>
              </a:ext>
            </a:extLst>
          </p:cNvPr>
          <p:cNvSpPr/>
          <p:nvPr/>
        </p:nvSpPr>
        <p:spPr>
          <a:xfrm>
            <a:off x="182879" y="1925747"/>
            <a:ext cx="5101042" cy="4247317"/>
          </a:xfrm>
          <a:prstGeom prst="rect">
            <a:avLst/>
          </a:prstGeom>
        </p:spPr>
        <p:txBody>
          <a:bodyPr wrap="square">
            <a:spAutoFit/>
          </a:bodyPr>
          <a:lstStyle/>
          <a:p>
            <a:pPr marL="519113" lvl="0" indent="-342900" eaLnBrk="0" fontAlgn="base" hangingPunct="0">
              <a:spcBef>
                <a:spcPts val="1800"/>
              </a:spcBef>
              <a:spcAft>
                <a:spcPct val="0"/>
              </a:spcAft>
              <a:buFont typeface="+mj-lt"/>
              <a:buAutoNum type="arabicPeriod"/>
              <a:defRPr/>
            </a:pPr>
            <a:r>
              <a:rPr lang="en-US" sz="1400" b="1" dirty="0">
                <a:solidFill>
                  <a:srgbClr val="009AC7"/>
                </a:solidFill>
                <a:latin typeface="Arial" panose="020B0604020202020204" pitchFamily="34" charset="0"/>
                <a:cs typeface="Arial" panose="020B0604020202020204" pitchFamily="34" charset="0"/>
              </a:rPr>
              <a:t>Battery SoC (State of Charge) Indicator </a:t>
            </a:r>
            <a:r>
              <a:rPr lang="en-US" sz="1400" dirty="0">
                <a:solidFill>
                  <a:schemeClr val="tx1">
                    <a:lumMod val="65000"/>
                    <a:lumOff val="35000"/>
                  </a:schemeClr>
                </a:solidFill>
                <a:latin typeface="Arial" panose="020B0604020202020204" pitchFamily="34" charset="0"/>
                <a:cs typeface="Arial" panose="020B0604020202020204" pitchFamily="34" charset="0"/>
              </a:rPr>
              <a:t>State of charge / discharge and fault status</a:t>
            </a:r>
          </a:p>
          <a:p>
            <a:pPr marL="519113" indent="-342900" eaLnBrk="0" fontAlgn="base" hangingPunct="0">
              <a:spcBef>
                <a:spcPts val="1800"/>
              </a:spcBef>
              <a:spcAft>
                <a:spcPct val="0"/>
              </a:spcAft>
              <a:buFont typeface="+mj-lt"/>
              <a:buAutoNum type="arabicPeriod"/>
              <a:defRPr/>
            </a:pPr>
            <a:r>
              <a:rPr lang="en-US" sz="1400" b="1" dirty="0">
                <a:solidFill>
                  <a:srgbClr val="009AC7"/>
                </a:solidFill>
                <a:latin typeface="Arial" panose="020B0604020202020204" pitchFamily="34" charset="0"/>
                <a:cs typeface="Arial" panose="020B0604020202020204" pitchFamily="34" charset="0"/>
              </a:rPr>
              <a:t>Signal Connector </a:t>
            </a:r>
            <a:r>
              <a:rPr lang="en-US" sz="1400" dirty="0">
                <a:solidFill>
                  <a:schemeClr val="tx1">
                    <a:lumMod val="65000"/>
                    <a:lumOff val="35000"/>
                  </a:schemeClr>
                </a:solidFill>
                <a:latin typeface="Arial" panose="020B0604020202020204" pitchFamily="34" charset="0"/>
                <a:cs typeface="Arial" panose="020B0604020202020204" pitchFamily="34" charset="0"/>
              </a:rPr>
              <a:t>Intelligent communication between the battery packs and machine</a:t>
            </a:r>
          </a:p>
          <a:p>
            <a:pPr marL="519113" lvl="0" indent="-342900" eaLnBrk="0" fontAlgn="base" hangingPunct="0">
              <a:spcBef>
                <a:spcPts val="1800"/>
              </a:spcBef>
              <a:spcAft>
                <a:spcPct val="0"/>
              </a:spcAft>
              <a:buFont typeface="+mj-lt"/>
              <a:buAutoNum type="arabicPeriod"/>
              <a:defRPr/>
            </a:pPr>
            <a:r>
              <a:rPr lang="en-US" sz="1400" b="1" dirty="0">
                <a:solidFill>
                  <a:srgbClr val="009AC7"/>
                </a:solidFill>
                <a:latin typeface="Arial" panose="020B0604020202020204" pitchFamily="34" charset="0"/>
                <a:cs typeface="Arial" panose="020B0604020202020204" pitchFamily="34" charset="0"/>
              </a:rPr>
              <a:t>Battery Management System (BMS)</a:t>
            </a:r>
            <a:r>
              <a:rPr lang="en-US" sz="1400" dirty="0">
                <a:solidFill>
                  <a:srgbClr val="009AC7"/>
                </a:solidFill>
                <a:latin typeface="Arial" panose="020B0604020202020204" pitchFamily="34" charset="0"/>
                <a:cs typeface="Arial" panose="020B0604020202020204" pitchFamily="34" charset="0"/>
              </a:rPr>
              <a:t> </a:t>
            </a:r>
            <a:r>
              <a:rPr lang="en-US" sz="1400" dirty="0">
                <a:solidFill>
                  <a:schemeClr val="tx1">
                    <a:lumMod val="65000"/>
                    <a:lumOff val="35000"/>
                  </a:schemeClr>
                </a:solidFill>
                <a:latin typeface="Arial" panose="020B0604020202020204" pitchFamily="34" charset="0"/>
                <a:cs typeface="Arial" panose="020B0604020202020204" pitchFamily="34" charset="0"/>
              </a:rPr>
              <a:t>Intelligent communication, protection, and diagnostics to the machine for optimal performance and long life</a:t>
            </a:r>
          </a:p>
          <a:p>
            <a:pPr marL="519113" lvl="0" indent="-342900">
              <a:spcBef>
                <a:spcPts val="1800"/>
              </a:spcBef>
              <a:buFont typeface="+mj-lt"/>
              <a:buAutoNum type="arabicPeriod"/>
              <a:defRPr/>
            </a:pPr>
            <a:r>
              <a:rPr lang="en-US" sz="1400" b="1" dirty="0">
                <a:solidFill>
                  <a:srgbClr val="009AC7"/>
                </a:solidFill>
                <a:latin typeface="Arial" panose="020B0604020202020204" pitchFamily="34" charset="0"/>
              </a:rPr>
              <a:t>O-ring Seal </a:t>
            </a:r>
            <a:r>
              <a:rPr lang="en-US" sz="1400" dirty="0">
                <a:solidFill>
                  <a:schemeClr val="tx1">
                    <a:lumMod val="65000"/>
                    <a:lumOff val="35000"/>
                  </a:schemeClr>
                </a:solidFill>
                <a:latin typeface="Arial" panose="020B0604020202020204" pitchFamily="34" charset="0"/>
              </a:rPr>
              <a:t>IP65 rating to protect the battery from dust and water exposure</a:t>
            </a:r>
          </a:p>
          <a:p>
            <a:pPr marL="519113" indent="-342900">
              <a:spcBef>
                <a:spcPts val="1800"/>
              </a:spcBef>
              <a:buFont typeface="+mj-lt"/>
              <a:buAutoNum type="arabicPeriod"/>
              <a:defRPr/>
            </a:pPr>
            <a:r>
              <a:rPr lang="en-US" sz="1400" b="1" dirty="0">
                <a:solidFill>
                  <a:srgbClr val="009AC7"/>
                </a:solidFill>
                <a:latin typeface="Arial" panose="020B0604020202020204" pitchFamily="34" charset="0"/>
              </a:rPr>
              <a:t>Lithium-Ion Cells</a:t>
            </a:r>
            <a:r>
              <a:rPr lang="en-US" sz="1400" dirty="0">
                <a:solidFill>
                  <a:srgbClr val="009AC7"/>
                </a:solidFill>
                <a:latin typeface="Arial" panose="020B0604020202020204" pitchFamily="34" charset="0"/>
              </a:rPr>
              <a:t> </a:t>
            </a:r>
            <a:r>
              <a:rPr lang="en-US" sz="1400" dirty="0">
                <a:solidFill>
                  <a:schemeClr val="tx1">
                    <a:lumMod val="65000"/>
                    <a:lumOff val="35000"/>
                  </a:schemeClr>
                </a:solidFill>
                <a:latin typeface="Arial" panose="020B0604020202020204" pitchFamily="34" charset="0"/>
              </a:rPr>
              <a:t>High performance, reliable &amp; safe</a:t>
            </a:r>
          </a:p>
          <a:p>
            <a:pPr marL="914400" lvl="1" indent="-225425">
              <a:spcBef>
                <a:spcPts val="0"/>
              </a:spcBef>
              <a:buClr>
                <a:srgbClr val="009AC7"/>
              </a:buClr>
              <a:buFont typeface="Wingdings" panose="05000000000000000000" pitchFamily="2" charset="2"/>
              <a:buChar char="§"/>
              <a:defRPr/>
            </a:pPr>
            <a:r>
              <a:rPr lang="en-US" sz="1400" dirty="0">
                <a:solidFill>
                  <a:schemeClr val="tx1">
                    <a:lumMod val="65000"/>
                    <a:lumOff val="35000"/>
                  </a:schemeClr>
                </a:solidFill>
                <a:latin typeface="Arial" panose="020B0604020202020204" pitchFamily="34" charset="0"/>
              </a:rPr>
              <a:t>24V - Iron Phosphate</a:t>
            </a:r>
          </a:p>
          <a:p>
            <a:pPr marL="914400" lvl="1" indent="-225425">
              <a:spcBef>
                <a:spcPts val="0"/>
              </a:spcBef>
              <a:buClr>
                <a:srgbClr val="009AC7"/>
              </a:buClr>
              <a:buFont typeface="Wingdings" panose="05000000000000000000" pitchFamily="2" charset="2"/>
              <a:buChar char="§"/>
              <a:defRPr/>
            </a:pPr>
            <a:r>
              <a:rPr lang="en-US" sz="1400" dirty="0">
                <a:solidFill>
                  <a:schemeClr val="tx1">
                    <a:lumMod val="65000"/>
                    <a:lumOff val="35000"/>
                  </a:schemeClr>
                </a:solidFill>
                <a:latin typeface="Arial" panose="020B0604020202020204" pitchFamily="34" charset="0"/>
              </a:rPr>
              <a:t>36V - Nickel Cobalt Aluminum</a:t>
            </a:r>
          </a:p>
          <a:p>
            <a:pPr marL="1319212" lvl="2" indent="-285750">
              <a:spcBef>
                <a:spcPts val="0"/>
              </a:spcBef>
              <a:buClr>
                <a:srgbClr val="009AC7"/>
              </a:buClr>
              <a:buFont typeface="Arial" panose="020B0604020202020204" pitchFamily="34" charset="0"/>
              <a:buChar char="•"/>
              <a:defRPr/>
            </a:pPr>
            <a:r>
              <a:rPr lang="en-US" sz="1400" dirty="0">
                <a:solidFill>
                  <a:schemeClr val="tx1">
                    <a:lumMod val="65000"/>
                    <a:lumOff val="35000"/>
                  </a:schemeClr>
                </a:solidFill>
                <a:latin typeface="Arial" panose="020B0604020202020204" pitchFamily="34" charset="0"/>
              </a:rPr>
              <a:t>More energy dense than iron phosphate</a:t>
            </a:r>
          </a:p>
          <a:p>
            <a:pPr marL="1319212" lvl="2" indent="-285750">
              <a:spcBef>
                <a:spcPts val="0"/>
              </a:spcBef>
              <a:buClr>
                <a:srgbClr val="009AC7"/>
              </a:buClr>
              <a:buFont typeface="Arial" panose="020B0604020202020204" pitchFamily="34" charset="0"/>
              <a:buChar char="•"/>
              <a:defRPr/>
            </a:pPr>
            <a:r>
              <a:rPr lang="en-US" sz="1400" b="1" dirty="0">
                <a:solidFill>
                  <a:schemeClr val="tx1">
                    <a:lumMod val="65000"/>
                    <a:lumOff val="35000"/>
                  </a:schemeClr>
                </a:solidFill>
                <a:latin typeface="Arial" panose="020B0604020202020204" pitchFamily="34" charset="0"/>
              </a:rPr>
              <a:t>30% more energy &amp; peak power </a:t>
            </a:r>
            <a:r>
              <a:rPr lang="en-US" sz="1400" dirty="0">
                <a:solidFill>
                  <a:schemeClr val="tx1">
                    <a:lumMod val="65000"/>
                    <a:lumOff val="35000"/>
                  </a:schemeClr>
                </a:solidFill>
                <a:latin typeface="Arial" panose="020B0604020202020204" pitchFamily="34" charset="0"/>
              </a:rPr>
              <a:t>to support performance needs of larger equipment</a:t>
            </a:r>
          </a:p>
        </p:txBody>
      </p:sp>
    </p:spTree>
    <p:extLst>
      <p:ext uri="{BB962C8B-B14F-4D97-AF65-F5344CB8AC3E}">
        <p14:creationId xmlns:p14="http://schemas.microsoft.com/office/powerpoint/2010/main" val="3731029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DB2BAF73-E9FF-4685-AF4F-345271E0369F}"/>
              </a:ext>
            </a:extLst>
          </p:cNvPr>
          <p:cNvSpPr txBox="1">
            <a:spLocks/>
          </p:cNvSpPr>
          <p:nvPr/>
        </p:nvSpPr>
        <p:spPr bwMode="auto">
          <a:xfrm>
            <a:off x="628650" y="986245"/>
            <a:ext cx="7886700" cy="51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400">
                <a:solidFill>
                  <a:schemeClr val="bg1"/>
                </a:solidFill>
                <a:latin typeface="Arial" charset="0"/>
                <a:cs typeface="Arial" charset="0"/>
              </a:defRPr>
            </a:lvl2pPr>
            <a:lvl3pPr algn="l" rtl="0" eaLnBrk="0" fontAlgn="base" hangingPunct="0">
              <a:spcBef>
                <a:spcPct val="0"/>
              </a:spcBef>
              <a:spcAft>
                <a:spcPct val="0"/>
              </a:spcAft>
              <a:defRPr sz="2400">
                <a:solidFill>
                  <a:schemeClr val="bg1"/>
                </a:solidFill>
                <a:latin typeface="Arial" charset="0"/>
                <a:cs typeface="Arial" charset="0"/>
              </a:defRPr>
            </a:lvl3pPr>
            <a:lvl4pPr algn="l" rtl="0" eaLnBrk="0" fontAlgn="base" hangingPunct="0">
              <a:spcBef>
                <a:spcPct val="0"/>
              </a:spcBef>
              <a:spcAft>
                <a:spcPct val="0"/>
              </a:spcAft>
              <a:defRPr sz="2400">
                <a:solidFill>
                  <a:schemeClr val="bg1"/>
                </a:solidFill>
                <a:latin typeface="Arial" charset="0"/>
                <a:cs typeface="Arial" charset="0"/>
              </a:defRPr>
            </a:lvl4pPr>
            <a:lvl5pPr algn="l" rtl="0" eaLnBrk="0" fontAlgn="base" hangingPunct="0">
              <a:spcBef>
                <a:spcPct val="0"/>
              </a:spcBef>
              <a:spcAft>
                <a:spcPct val="0"/>
              </a:spcAft>
              <a:defRPr sz="2400">
                <a:solidFill>
                  <a:schemeClr val="bg1"/>
                </a:solidFill>
                <a:latin typeface="Arial" charset="0"/>
                <a:cs typeface="Arial" charset="0"/>
              </a:defRPr>
            </a:lvl5pPr>
            <a:lvl6pPr marL="457200" algn="l" rtl="0" fontAlgn="base">
              <a:spcBef>
                <a:spcPct val="0"/>
              </a:spcBef>
              <a:spcAft>
                <a:spcPct val="0"/>
              </a:spcAft>
              <a:defRPr sz="2400">
                <a:solidFill>
                  <a:schemeClr val="bg1"/>
                </a:solidFill>
                <a:latin typeface="Arial" charset="0"/>
                <a:cs typeface="Arial" charset="0"/>
              </a:defRPr>
            </a:lvl6pPr>
            <a:lvl7pPr marL="914400" algn="l" rtl="0" fontAlgn="base">
              <a:spcBef>
                <a:spcPct val="0"/>
              </a:spcBef>
              <a:spcAft>
                <a:spcPct val="0"/>
              </a:spcAft>
              <a:defRPr sz="2400">
                <a:solidFill>
                  <a:schemeClr val="bg1"/>
                </a:solidFill>
                <a:latin typeface="Arial" charset="0"/>
                <a:cs typeface="Arial" charset="0"/>
              </a:defRPr>
            </a:lvl7pPr>
            <a:lvl8pPr marL="1371600" algn="l" rtl="0" fontAlgn="base">
              <a:spcBef>
                <a:spcPct val="0"/>
              </a:spcBef>
              <a:spcAft>
                <a:spcPct val="0"/>
              </a:spcAft>
              <a:defRPr sz="2400">
                <a:solidFill>
                  <a:schemeClr val="bg1"/>
                </a:solidFill>
                <a:latin typeface="Arial" charset="0"/>
                <a:cs typeface="Arial" charset="0"/>
              </a:defRPr>
            </a:lvl8pPr>
            <a:lvl9pPr marL="1828800" algn="l" rtl="0" fontAlgn="base">
              <a:spcBef>
                <a:spcPct val="0"/>
              </a:spcBef>
              <a:spcAft>
                <a:spcPct val="0"/>
              </a:spcAft>
              <a:defRPr sz="2400">
                <a:solidFill>
                  <a:schemeClr val="bg1"/>
                </a:solidFill>
                <a:latin typeface="Arial" charset="0"/>
                <a:cs typeface="Arial" charset="0"/>
              </a:defRPr>
            </a:lvl9pPr>
          </a:lstStyle>
          <a:p>
            <a:r>
              <a:rPr lang="en-US" dirty="0"/>
              <a:t>Lithium-ion Battery Safety</a:t>
            </a:r>
          </a:p>
        </p:txBody>
      </p:sp>
      <p:sp>
        <p:nvSpPr>
          <p:cNvPr id="2" name="Rectangle 1">
            <a:extLst>
              <a:ext uri="{FF2B5EF4-FFF2-40B4-BE49-F238E27FC236}">
                <a16:creationId xmlns:a16="http://schemas.microsoft.com/office/drawing/2014/main" id="{90021895-BDC5-4B54-A24B-59200E774FCF}"/>
              </a:ext>
            </a:extLst>
          </p:cNvPr>
          <p:cNvSpPr/>
          <p:nvPr/>
        </p:nvSpPr>
        <p:spPr>
          <a:xfrm>
            <a:off x="1733909" y="1612965"/>
            <a:ext cx="7254815" cy="2539157"/>
          </a:xfrm>
          <a:prstGeom prst="rect">
            <a:avLst/>
          </a:prstGeom>
        </p:spPr>
        <p:txBody>
          <a:bodyPr wrap="square">
            <a:spAutoFit/>
          </a:bodyPr>
          <a:lstStyle/>
          <a:p>
            <a:pPr algn="ctr">
              <a:spcBef>
                <a:spcPts val="0"/>
              </a:spcBef>
              <a:spcAft>
                <a:spcPts val="0"/>
              </a:spcAft>
            </a:pPr>
            <a:r>
              <a:rPr lang="en-US" sz="1600" b="1" dirty="0">
                <a:solidFill>
                  <a:srgbClr val="FF9800"/>
                </a:solidFill>
                <a:latin typeface="Arial" panose="020B0604020202020204" pitchFamily="34" charset="0"/>
              </a:rPr>
              <a:t>Rugged battery design to withstand harsh operating conditions</a:t>
            </a:r>
          </a:p>
          <a:p>
            <a:pPr algn="ctr">
              <a:spcBef>
                <a:spcPts val="0"/>
              </a:spcBef>
              <a:spcAft>
                <a:spcPts val="600"/>
              </a:spcAft>
            </a:pPr>
            <a:endParaRPr lang="en-US" sz="1000" b="1" dirty="0">
              <a:solidFill>
                <a:srgbClr val="FF9800"/>
              </a:solidFill>
              <a:latin typeface="Arial" panose="020B0604020202020204" pitchFamily="34" charset="0"/>
            </a:endParaRPr>
          </a:p>
          <a:p>
            <a:pPr marL="461963" indent="-285750">
              <a:spcBef>
                <a:spcPts val="0"/>
              </a:spcBef>
              <a:spcAft>
                <a:spcPts val="600"/>
              </a:spcAft>
              <a:buFont typeface="Arial" panose="020B0604020202020204" pitchFamily="34" charset="0"/>
              <a:buChar char="•"/>
            </a:pPr>
            <a:r>
              <a:rPr lang="en-US" sz="1400" dirty="0">
                <a:solidFill>
                  <a:schemeClr val="tx1">
                    <a:lumMod val="65000"/>
                    <a:lumOff val="35000"/>
                  </a:schemeClr>
                </a:solidFill>
                <a:latin typeface="Arial" panose="020B0604020202020204" pitchFamily="34" charset="0"/>
              </a:rPr>
              <a:t>Cell modules certified to UL 2580 / IEC 60068-2-27 standards for drop and vibration means the battery is rugged and can</a:t>
            </a:r>
            <a:r>
              <a:rPr lang="en-US" sz="1400" b="1" dirty="0">
                <a:solidFill>
                  <a:schemeClr val="tx1">
                    <a:lumMod val="65000"/>
                    <a:lumOff val="35000"/>
                  </a:schemeClr>
                </a:solidFill>
                <a:latin typeface="Arial" panose="020B0604020202020204" pitchFamily="34" charset="0"/>
              </a:rPr>
              <a:t> withstand most cleaning environments</a:t>
            </a:r>
            <a:endParaRPr lang="en-US" sz="1400" dirty="0">
              <a:solidFill>
                <a:schemeClr val="tx1">
                  <a:lumMod val="65000"/>
                  <a:lumOff val="35000"/>
                </a:schemeClr>
              </a:solidFill>
              <a:latin typeface="Arial" panose="020B0604020202020204" pitchFamily="34" charset="0"/>
            </a:endParaRPr>
          </a:p>
          <a:p>
            <a:pPr marL="461963" indent="-285750">
              <a:spcBef>
                <a:spcPts val="600"/>
              </a:spcBef>
              <a:spcAft>
                <a:spcPts val="600"/>
              </a:spcAft>
              <a:buFont typeface="Arial" panose="020B0604020202020204" pitchFamily="34" charset="0"/>
              <a:buChar char="•"/>
            </a:pPr>
            <a:r>
              <a:rPr lang="en-US" sz="1400" dirty="0">
                <a:solidFill>
                  <a:schemeClr val="tx1">
                    <a:lumMod val="65000"/>
                    <a:lumOff val="35000"/>
                  </a:schemeClr>
                </a:solidFill>
                <a:latin typeface="Arial" panose="020B0604020202020204" pitchFamily="34" charset="0"/>
              </a:rPr>
              <a:t>Meets IP65 standards providing assurance that the battery is </a:t>
            </a:r>
            <a:r>
              <a:rPr lang="en-US" sz="1400" b="1" dirty="0">
                <a:solidFill>
                  <a:schemeClr val="tx1">
                    <a:lumMod val="65000"/>
                    <a:lumOff val="35000"/>
                  </a:schemeClr>
                </a:solidFill>
                <a:latin typeface="Arial" panose="020B0604020202020204" pitchFamily="34" charset="0"/>
              </a:rPr>
              <a:t>protected against moisture, dust and dirt</a:t>
            </a:r>
          </a:p>
          <a:p>
            <a:pPr marL="461963" indent="-285750">
              <a:spcBef>
                <a:spcPts val="600"/>
              </a:spcBef>
              <a:spcAft>
                <a:spcPts val="600"/>
              </a:spcAft>
              <a:buFont typeface="Arial" panose="020B0604020202020204" pitchFamily="34" charset="0"/>
              <a:buChar char="•"/>
            </a:pPr>
            <a:r>
              <a:rPr lang="en-US" sz="1400" dirty="0">
                <a:solidFill>
                  <a:schemeClr val="tx1">
                    <a:lumMod val="65000"/>
                    <a:lumOff val="35000"/>
                  </a:schemeClr>
                </a:solidFill>
                <a:latin typeface="Arial" panose="020B0604020202020204" pitchFamily="34" charset="0"/>
              </a:rPr>
              <a:t>Patented Battery Management Systems (BMS)</a:t>
            </a:r>
            <a:r>
              <a:rPr lang="en-US" sz="1400" b="1" dirty="0">
                <a:solidFill>
                  <a:schemeClr val="tx1">
                    <a:lumMod val="65000"/>
                    <a:lumOff val="35000"/>
                  </a:schemeClr>
                </a:solidFill>
                <a:latin typeface="Arial" panose="020B0604020202020204" pitchFamily="34" charset="0"/>
              </a:rPr>
              <a:t> </a:t>
            </a:r>
            <a:r>
              <a:rPr lang="en-US" sz="1400" dirty="0">
                <a:solidFill>
                  <a:schemeClr val="tx1">
                    <a:lumMod val="65000"/>
                    <a:lumOff val="35000"/>
                  </a:schemeClr>
                </a:solidFill>
                <a:latin typeface="Arial" panose="020B0604020202020204" pitchFamily="34" charset="0"/>
              </a:rPr>
              <a:t>monitors battery health of each battery block to ensure</a:t>
            </a:r>
            <a:r>
              <a:rPr lang="en-US" sz="1400" b="1" dirty="0">
                <a:solidFill>
                  <a:schemeClr val="tx1">
                    <a:lumMod val="65000"/>
                    <a:lumOff val="35000"/>
                  </a:schemeClr>
                </a:solidFill>
                <a:latin typeface="Arial" panose="020B0604020202020204" pitchFamily="34" charset="0"/>
              </a:rPr>
              <a:t> safe operation of the battery and machine</a:t>
            </a:r>
          </a:p>
          <a:p>
            <a:pPr marL="461963" indent="-285750">
              <a:spcBef>
                <a:spcPts val="600"/>
              </a:spcBef>
              <a:spcAft>
                <a:spcPts val="600"/>
              </a:spcAft>
              <a:buFont typeface="Arial" panose="020B0604020202020204" pitchFamily="34" charset="0"/>
              <a:buChar char="•"/>
            </a:pPr>
            <a:r>
              <a:rPr lang="en-US" sz="1400" b="1" dirty="0">
                <a:solidFill>
                  <a:schemeClr val="tx1">
                    <a:lumMod val="65000"/>
                    <a:lumOff val="35000"/>
                  </a:schemeClr>
                </a:solidFill>
                <a:latin typeface="Arial" panose="020B0604020202020204" pitchFamily="34" charset="0"/>
              </a:rPr>
              <a:t>Shutdown mode</a:t>
            </a:r>
            <a:r>
              <a:rPr lang="en-US" sz="1400" dirty="0">
                <a:solidFill>
                  <a:schemeClr val="tx1">
                    <a:lumMod val="65000"/>
                    <a:lumOff val="35000"/>
                  </a:schemeClr>
                </a:solidFill>
                <a:latin typeface="Arial" panose="020B0604020202020204" pitchFamily="34" charset="0"/>
              </a:rPr>
              <a:t> functionality to extend battery shelf life</a:t>
            </a:r>
          </a:p>
        </p:txBody>
      </p:sp>
      <p:sp>
        <p:nvSpPr>
          <p:cNvPr id="20" name="Content Placeholder 1">
            <a:extLst>
              <a:ext uri="{FF2B5EF4-FFF2-40B4-BE49-F238E27FC236}">
                <a16:creationId xmlns:a16="http://schemas.microsoft.com/office/drawing/2014/main" id="{EE13AA2E-72E8-4D78-8DAF-F8DF5DE95FD6}"/>
              </a:ext>
            </a:extLst>
          </p:cNvPr>
          <p:cNvSpPr>
            <a:spLocks noGrp="1"/>
          </p:cNvSpPr>
          <p:nvPr>
            <p:ph idx="1"/>
          </p:nvPr>
        </p:nvSpPr>
        <p:spPr>
          <a:xfrm>
            <a:off x="0" y="6280014"/>
            <a:ext cx="9144000" cy="438027"/>
          </a:xfrm>
        </p:spPr>
        <p:txBody>
          <a:bodyPr>
            <a:normAutofit lnSpcReduction="10000"/>
          </a:bodyPr>
          <a:lstStyle/>
          <a:p>
            <a:pPr algn="ctr"/>
            <a:r>
              <a:rPr lang="en-US" sz="2400" dirty="0">
                <a:solidFill>
                  <a:srgbClr val="009AC7"/>
                </a:solidFill>
              </a:rPr>
              <a:t>Worry-free Protection</a:t>
            </a:r>
          </a:p>
        </p:txBody>
      </p:sp>
      <p:pic>
        <p:nvPicPr>
          <p:cNvPr id="5" name="Picture 4" descr="A picture containing container, battery, bin&#10;&#10;Description automatically generated">
            <a:extLst>
              <a:ext uri="{FF2B5EF4-FFF2-40B4-BE49-F238E27FC236}">
                <a16:creationId xmlns:a16="http://schemas.microsoft.com/office/drawing/2014/main" id="{D0B1498C-1E82-4D05-9248-7AD18E03CC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20" t="5576" r="7284" b="5193"/>
          <a:stretch/>
        </p:blipFill>
        <p:spPr>
          <a:xfrm>
            <a:off x="272362" y="1950545"/>
            <a:ext cx="1461547" cy="1366535"/>
          </a:xfrm>
          <a:prstGeom prst="rect">
            <a:avLst/>
          </a:prstGeom>
        </p:spPr>
      </p:pic>
      <p:grpSp>
        <p:nvGrpSpPr>
          <p:cNvPr id="4" name="Group 3">
            <a:extLst>
              <a:ext uri="{FF2B5EF4-FFF2-40B4-BE49-F238E27FC236}">
                <a16:creationId xmlns:a16="http://schemas.microsoft.com/office/drawing/2014/main" id="{9D7798BE-2855-4A7B-B634-278162FD4E8A}"/>
              </a:ext>
            </a:extLst>
          </p:cNvPr>
          <p:cNvGrpSpPr/>
          <p:nvPr/>
        </p:nvGrpSpPr>
        <p:grpSpPr>
          <a:xfrm>
            <a:off x="628650" y="4535185"/>
            <a:ext cx="7954154" cy="1348572"/>
            <a:chOff x="-3228" y="5079854"/>
            <a:chExt cx="9147228" cy="1550849"/>
          </a:xfrm>
        </p:grpSpPr>
        <p:pic>
          <p:nvPicPr>
            <p:cNvPr id="28" name="图片 4">
              <a:extLst>
                <a:ext uri="{FF2B5EF4-FFF2-40B4-BE49-F238E27FC236}">
                  <a16:creationId xmlns:a16="http://schemas.microsoft.com/office/drawing/2014/main" id="{4CC47F50-B1D2-4B99-82DD-7C7BBFCE177B}"/>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995982" y="5079854"/>
              <a:ext cx="2148018" cy="1534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id="{DA3B8AFA-B70B-4F1C-95D8-033A8B8D5DCD}"/>
                </a:ext>
              </a:extLst>
            </p:cNvPr>
            <p:cNvGrpSpPr/>
            <p:nvPr/>
          </p:nvGrpSpPr>
          <p:grpSpPr>
            <a:xfrm>
              <a:off x="-3228" y="5098072"/>
              <a:ext cx="9147228" cy="1532631"/>
              <a:chOff x="230433" y="2937101"/>
              <a:chExt cx="9156629" cy="1811297"/>
            </a:xfrm>
          </p:grpSpPr>
          <p:pic>
            <p:nvPicPr>
              <p:cNvPr id="11" name="Picture 10">
                <a:extLst>
                  <a:ext uri="{FF2B5EF4-FFF2-40B4-BE49-F238E27FC236}">
                    <a16:creationId xmlns:a16="http://schemas.microsoft.com/office/drawing/2014/main" id="{FE246C07-73C0-4874-A2C6-7D82A7BAF0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0433" y="2941057"/>
                <a:ext cx="2207158" cy="1795013"/>
              </a:xfrm>
              <a:prstGeom prst="rect">
                <a:avLst/>
              </a:prstGeom>
            </p:spPr>
          </p:pic>
          <p:grpSp>
            <p:nvGrpSpPr>
              <p:cNvPr id="12" name="Gruppieren 2">
                <a:extLst>
                  <a:ext uri="{FF2B5EF4-FFF2-40B4-BE49-F238E27FC236}">
                    <a16:creationId xmlns:a16="http://schemas.microsoft.com/office/drawing/2014/main" id="{917B5F4D-2964-439A-8E23-5819557610AF}"/>
                  </a:ext>
                </a:extLst>
              </p:cNvPr>
              <p:cNvGrpSpPr/>
              <p:nvPr/>
            </p:nvGrpSpPr>
            <p:grpSpPr>
              <a:xfrm>
                <a:off x="2566099" y="2937101"/>
                <a:ext cx="2198794" cy="1801649"/>
                <a:chOff x="3435527" y="4491547"/>
                <a:chExt cx="3238157" cy="2379188"/>
              </a:xfrm>
            </p:grpSpPr>
            <p:pic>
              <p:nvPicPr>
                <p:cNvPr id="13" name="Picture 3">
                  <a:extLst>
                    <a:ext uri="{FF2B5EF4-FFF2-40B4-BE49-F238E27FC236}">
                      <a16:creationId xmlns:a16="http://schemas.microsoft.com/office/drawing/2014/main" id="{30AB9FD4-F584-494D-895A-57FB3F16CD99}"/>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435527" y="4491547"/>
                  <a:ext cx="3238157" cy="2366452"/>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uppieren 47">
                  <a:extLst>
                    <a:ext uri="{FF2B5EF4-FFF2-40B4-BE49-F238E27FC236}">
                      <a16:creationId xmlns:a16="http://schemas.microsoft.com/office/drawing/2014/main" id="{AD18C152-30FF-4EED-8E29-4C43A5DFDC5A}"/>
                    </a:ext>
                  </a:extLst>
                </p:cNvPr>
                <p:cNvGrpSpPr/>
                <p:nvPr/>
              </p:nvGrpSpPr>
              <p:grpSpPr>
                <a:xfrm>
                  <a:off x="3435528" y="6497868"/>
                  <a:ext cx="3236742" cy="372867"/>
                  <a:chOff x="-4774" y="6497868"/>
                  <a:chExt cx="3236742" cy="372867"/>
                </a:xfrm>
              </p:grpSpPr>
              <p:sp>
                <p:nvSpPr>
                  <p:cNvPr id="15" name="Rechteck 43">
                    <a:extLst>
                      <a:ext uri="{FF2B5EF4-FFF2-40B4-BE49-F238E27FC236}">
                        <a16:creationId xmlns:a16="http://schemas.microsoft.com/office/drawing/2014/main" id="{57D8F66D-A770-4016-AD73-D39FA996E754}"/>
                      </a:ext>
                    </a:extLst>
                  </p:cNvPr>
                  <p:cNvSpPr/>
                  <p:nvPr/>
                </p:nvSpPr>
                <p:spPr>
                  <a:xfrm>
                    <a:off x="-4774" y="6497868"/>
                    <a:ext cx="3236742" cy="3693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p>
                </p:txBody>
              </p:sp>
              <p:sp>
                <p:nvSpPr>
                  <p:cNvPr id="16" name="Text Placeholder 11">
                    <a:extLst>
                      <a:ext uri="{FF2B5EF4-FFF2-40B4-BE49-F238E27FC236}">
                        <a16:creationId xmlns:a16="http://schemas.microsoft.com/office/drawing/2014/main" id="{A378FDDA-B0D4-4428-9DB8-0AC839698365}"/>
                      </a:ext>
                    </a:extLst>
                  </p:cNvPr>
                  <p:cNvSpPr txBox="1">
                    <a:spLocks/>
                  </p:cNvSpPr>
                  <p:nvPr/>
                </p:nvSpPr>
                <p:spPr>
                  <a:xfrm>
                    <a:off x="-1" y="6501409"/>
                    <a:ext cx="3231967" cy="369326"/>
                  </a:xfrm>
                  <a:prstGeom prst="rect">
                    <a:avLst/>
                  </a:prstGeom>
                  <a:solidFill>
                    <a:srgbClr val="FF9800"/>
                  </a:solidFill>
                </p:spPr>
                <p:txBody>
                  <a:bodyPr vert="horz" lIns="68580" tIns="34290" rIns="68580" bIns="3429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Arial" panose="020B0604020202020204" pitchFamily="34" charset="0"/>
                        <a:cs typeface="Arial" panose="020B0604020202020204" pitchFamily="34" charset="0"/>
                      </a:rPr>
                      <a:t>IEC 60068-2-27</a:t>
                    </a:r>
                  </a:p>
                </p:txBody>
              </p:sp>
            </p:grpSp>
          </p:grpSp>
          <p:grpSp>
            <p:nvGrpSpPr>
              <p:cNvPr id="17" name="Gruppieren 4">
                <a:extLst>
                  <a:ext uri="{FF2B5EF4-FFF2-40B4-BE49-F238E27FC236}">
                    <a16:creationId xmlns:a16="http://schemas.microsoft.com/office/drawing/2014/main" id="{CA0643EA-C5FE-4AD9-B733-C8109197EFE4}"/>
                  </a:ext>
                </a:extLst>
              </p:cNvPr>
              <p:cNvGrpSpPr/>
              <p:nvPr/>
            </p:nvGrpSpPr>
            <p:grpSpPr>
              <a:xfrm>
                <a:off x="4902197" y="2939782"/>
                <a:ext cx="2189971" cy="1801219"/>
                <a:chOff x="6897203" y="4495111"/>
                <a:chExt cx="3238163" cy="2378621"/>
              </a:xfrm>
            </p:grpSpPr>
            <p:pic>
              <p:nvPicPr>
                <p:cNvPr id="18" name="Picture 17">
                  <a:extLst>
                    <a:ext uri="{FF2B5EF4-FFF2-40B4-BE49-F238E27FC236}">
                      <a16:creationId xmlns:a16="http://schemas.microsoft.com/office/drawing/2014/main" id="{23771D57-4BB4-4183-BD45-37C1BC72757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897203" y="4495111"/>
                  <a:ext cx="3238161" cy="2366452"/>
                </a:xfrm>
                <a:prstGeom prst="rect">
                  <a:avLst/>
                </a:prstGeom>
              </p:spPr>
            </p:pic>
            <p:grpSp>
              <p:nvGrpSpPr>
                <p:cNvPr id="19" name="Gruppieren 46">
                  <a:extLst>
                    <a:ext uri="{FF2B5EF4-FFF2-40B4-BE49-F238E27FC236}">
                      <a16:creationId xmlns:a16="http://schemas.microsoft.com/office/drawing/2014/main" id="{24C07DA5-CC4F-43ED-A84E-1156C3CA64F7}"/>
                    </a:ext>
                  </a:extLst>
                </p:cNvPr>
                <p:cNvGrpSpPr/>
                <p:nvPr/>
              </p:nvGrpSpPr>
              <p:grpSpPr>
                <a:xfrm>
                  <a:off x="6898624" y="6500864"/>
                  <a:ext cx="3236742" cy="372868"/>
                  <a:chOff x="3471293" y="6508378"/>
                  <a:chExt cx="3236742" cy="372868"/>
                </a:xfrm>
              </p:grpSpPr>
              <p:sp>
                <p:nvSpPr>
                  <p:cNvPr id="21" name="Rechteck 44">
                    <a:extLst>
                      <a:ext uri="{FF2B5EF4-FFF2-40B4-BE49-F238E27FC236}">
                        <a16:creationId xmlns:a16="http://schemas.microsoft.com/office/drawing/2014/main" id="{4C1F0352-6195-45C0-A87D-F1005D17F920}"/>
                      </a:ext>
                    </a:extLst>
                  </p:cNvPr>
                  <p:cNvSpPr/>
                  <p:nvPr/>
                </p:nvSpPr>
                <p:spPr>
                  <a:xfrm>
                    <a:off x="3471293" y="6511705"/>
                    <a:ext cx="3236742" cy="3693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p>
                </p:txBody>
              </p:sp>
              <p:sp>
                <p:nvSpPr>
                  <p:cNvPr id="22" name="Text Placeholder 11">
                    <a:extLst>
                      <a:ext uri="{FF2B5EF4-FFF2-40B4-BE49-F238E27FC236}">
                        <a16:creationId xmlns:a16="http://schemas.microsoft.com/office/drawing/2014/main" id="{1879FC37-35D6-4018-8796-0FC9276F9C9E}"/>
                      </a:ext>
                    </a:extLst>
                  </p:cNvPr>
                  <p:cNvSpPr txBox="1">
                    <a:spLocks/>
                  </p:cNvSpPr>
                  <p:nvPr/>
                </p:nvSpPr>
                <p:spPr>
                  <a:xfrm>
                    <a:off x="3479339" y="6508378"/>
                    <a:ext cx="3223612" cy="372868"/>
                  </a:xfrm>
                  <a:prstGeom prst="rect">
                    <a:avLst/>
                  </a:prstGeom>
                  <a:solidFill>
                    <a:srgbClr val="FF9800"/>
                  </a:solidFill>
                </p:spPr>
                <p:txBody>
                  <a:bodyPr vert="horz" lIns="68580" tIns="34290" rIns="68580" bIns="3429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Arial" panose="020B0604020202020204" pitchFamily="34" charset="0"/>
                        <a:cs typeface="Arial" panose="020B0604020202020204" pitchFamily="34" charset="0"/>
                      </a:rPr>
                      <a:t>UL2580 Shock/Vibration</a:t>
                    </a:r>
                  </a:p>
                </p:txBody>
              </p:sp>
            </p:grpSp>
          </p:grpSp>
          <p:grpSp>
            <p:nvGrpSpPr>
              <p:cNvPr id="23" name="Gruppieren 48">
                <a:extLst>
                  <a:ext uri="{FF2B5EF4-FFF2-40B4-BE49-F238E27FC236}">
                    <a16:creationId xmlns:a16="http://schemas.microsoft.com/office/drawing/2014/main" id="{988A29D5-6B09-4748-97FF-60205A74032C}"/>
                  </a:ext>
                </a:extLst>
              </p:cNvPr>
              <p:cNvGrpSpPr/>
              <p:nvPr/>
            </p:nvGrpSpPr>
            <p:grpSpPr>
              <a:xfrm>
                <a:off x="233664" y="4459074"/>
                <a:ext cx="2208117" cy="289324"/>
                <a:chOff x="3468507" y="6508947"/>
                <a:chExt cx="3251885" cy="382070"/>
              </a:xfrm>
            </p:grpSpPr>
            <p:sp>
              <p:nvSpPr>
                <p:cNvPr id="24" name="Rechteck 49">
                  <a:extLst>
                    <a:ext uri="{FF2B5EF4-FFF2-40B4-BE49-F238E27FC236}">
                      <a16:creationId xmlns:a16="http://schemas.microsoft.com/office/drawing/2014/main" id="{BAD71243-87C0-4FCB-A3FF-3AA4B316DF6E}"/>
                    </a:ext>
                  </a:extLst>
                </p:cNvPr>
                <p:cNvSpPr/>
                <p:nvPr/>
              </p:nvSpPr>
              <p:spPr>
                <a:xfrm>
                  <a:off x="3469919" y="6508947"/>
                  <a:ext cx="3250473" cy="369331"/>
                </a:xfrm>
                <a:prstGeom prst="rect">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p>
              </p:txBody>
            </p:sp>
            <p:sp>
              <p:nvSpPr>
                <p:cNvPr id="25" name="Text Placeholder 11">
                  <a:extLst>
                    <a:ext uri="{FF2B5EF4-FFF2-40B4-BE49-F238E27FC236}">
                      <a16:creationId xmlns:a16="http://schemas.microsoft.com/office/drawing/2014/main" id="{D836C537-6441-453A-8FB4-98B40502105F}"/>
                    </a:ext>
                  </a:extLst>
                </p:cNvPr>
                <p:cNvSpPr txBox="1">
                  <a:spLocks/>
                </p:cNvSpPr>
                <p:nvPr/>
              </p:nvSpPr>
              <p:spPr>
                <a:xfrm>
                  <a:off x="3468507" y="6521685"/>
                  <a:ext cx="3239528" cy="369332"/>
                </a:xfrm>
                <a:prstGeom prst="rect">
                  <a:avLst/>
                </a:prstGeom>
              </p:spPr>
              <p:txBody>
                <a:bodyPr vert="horz" lIns="68580" tIns="34290" rIns="68580" bIns="3429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latin typeface="Arial" panose="020B0604020202020204" pitchFamily="34" charset="0"/>
                      <a:cs typeface="Arial" panose="020B0604020202020204" pitchFamily="34" charset="0"/>
                    </a:rPr>
                    <a:t>IEC 60529-2013</a:t>
                  </a:r>
                </a:p>
              </p:txBody>
            </p:sp>
          </p:grpSp>
          <p:sp>
            <p:nvSpPr>
              <p:cNvPr id="31" name="Rechteck 44">
                <a:extLst>
                  <a:ext uri="{FF2B5EF4-FFF2-40B4-BE49-F238E27FC236}">
                    <a16:creationId xmlns:a16="http://schemas.microsoft.com/office/drawing/2014/main" id="{C7768663-5F42-49F1-B1CC-ACA3D2ECC59E}"/>
                  </a:ext>
                </a:extLst>
              </p:cNvPr>
              <p:cNvSpPr/>
              <p:nvPr/>
            </p:nvSpPr>
            <p:spPr>
              <a:xfrm>
                <a:off x="7225311" y="4458378"/>
                <a:ext cx="2161751" cy="279677"/>
              </a:xfrm>
              <a:prstGeom prst="rect">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bg1"/>
                    </a:solidFill>
                    <a:latin typeface="Arial" panose="020B0604020202020204" pitchFamily="34" charset="0"/>
                    <a:cs typeface="Arial" panose="020B0604020202020204" pitchFamily="34" charset="0"/>
                  </a:rPr>
                  <a:t>UNDOT (UN38.3)</a:t>
                </a:r>
              </a:p>
            </p:txBody>
          </p:sp>
        </p:grpSp>
      </p:grpSp>
    </p:spTree>
    <p:extLst>
      <p:ext uri="{BB962C8B-B14F-4D97-AF65-F5344CB8AC3E}">
        <p14:creationId xmlns:p14="http://schemas.microsoft.com/office/powerpoint/2010/main" val="1829782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1F31F-0DAF-4545-A804-EF2516D19E31}"/>
              </a:ext>
            </a:extLst>
          </p:cNvPr>
          <p:cNvSpPr>
            <a:spLocks noGrp="1"/>
          </p:cNvSpPr>
          <p:nvPr>
            <p:ph type="title"/>
          </p:nvPr>
        </p:nvSpPr>
        <p:spPr>
          <a:xfrm>
            <a:off x="491082" y="932958"/>
            <a:ext cx="6747919" cy="583321"/>
          </a:xfrm>
        </p:spPr>
        <p:txBody>
          <a:bodyPr/>
          <a:lstStyle/>
          <a:p>
            <a:r>
              <a:rPr lang="en-US" sz="2400" dirty="0">
                <a:solidFill>
                  <a:schemeClr val="bg1"/>
                </a:solidFill>
              </a:rPr>
              <a:t>Why Inventus Power</a:t>
            </a:r>
            <a:endParaRPr lang="en-US" b="0" dirty="0">
              <a:solidFill>
                <a:schemeClr val="bg1"/>
              </a:solidFill>
            </a:endParaRPr>
          </a:p>
        </p:txBody>
      </p:sp>
      <p:sp>
        <p:nvSpPr>
          <p:cNvPr id="14" name="Content Placeholder 1">
            <a:extLst>
              <a:ext uri="{FF2B5EF4-FFF2-40B4-BE49-F238E27FC236}">
                <a16:creationId xmlns:a16="http://schemas.microsoft.com/office/drawing/2014/main" id="{561CA1B6-1331-41C6-AEA6-0C41206FE8D0}"/>
              </a:ext>
            </a:extLst>
          </p:cNvPr>
          <p:cNvSpPr txBox="1">
            <a:spLocks/>
          </p:cNvSpPr>
          <p:nvPr/>
        </p:nvSpPr>
        <p:spPr>
          <a:xfrm>
            <a:off x="4425283" y="4022325"/>
            <a:ext cx="1797843" cy="457200"/>
          </a:xfrm>
          <a:prstGeom prst="rect">
            <a:avLst/>
          </a:prstGeom>
        </p:spPr>
        <p:txBody>
          <a:bodyPr vert="horz" lIns="68580" tIns="34290" rIns="68580" bIns="3429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9AC7"/>
                </a:solidFill>
                <a:effectLst/>
                <a:uLnTx/>
                <a:uFillTx/>
                <a:latin typeface="Arial" panose="020B0604020202020204" pitchFamily="34" charset="0"/>
                <a:ea typeface="+mn-ea"/>
                <a:cs typeface="Arial" panose="020B0604020202020204" pitchFamily="34" charset="0"/>
              </a:rPr>
              <a:t>Innovative Technology</a:t>
            </a:r>
          </a:p>
        </p:txBody>
      </p:sp>
      <p:sp>
        <p:nvSpPr>
          <p:cNvPr id="15" name="Content Placeholder 1">
            <a:extLst>
              <a:ext uri="{FF2B5EF4-FFF2-40B4-BE49-F238E27FC236}">
                <a16:creationId xmlns:a16="http://schemas.microsoft.com/office/drawing/2014/main" id="{11BAF014-AD29-4204-8E67-177081A4DF34}"/>
              </a:ext>
            </a:extLst>
          </p:cNvPr>
          <p:cNvSpPr txBox="1">
            <a:spLocks/>
          </p:cNvSpPr>
          <p:nvPr/>
        </p:nvSpPr>
        <p:spPr>
          <a:xfrm>
            <a:off x="4429385" y="2490238"/>
            <a:ext cx="1200124" cy="457200"/>
          </a:xfrm>
          <a:prstGeom prst="rect">
            <a:avLst/>
          </a:prstGeom>
        </p:spPr>
        <p:txBody>
          <a:bodyPr vert="horz" lIns="68580" tIns="34290" rIns="68580" bIns="3429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400" b="1" i="0" u="none" strike="noStrike" kern="1200" cap="none" spc="0" normalizeH="0" baseline="0" noProof="0" dirty="0">
                <a:ln>
                  <a:noFill/>
                </a:ln>
                <a:solidFill>
                  <a:srgbClr val="009AC7"/>
                </a:solidFill>
                <a:effectLst/>
                <a:uLnTx/>
                <a:uFillTx/>
                <a:latin typeface="Arial" panose="020B0604020202020204" pitchFamily="34" charset="0"/>
                <a:ea typeface="+mn-ea"/>
                <a:cs typeface="Arial" panose="020B0604020202020204" pitchFamily="34" charset="0"/>
              </a:rPr>
              <a:t>Product Support</a:t>
            </a:r>
            <a:endParaRPr kumimoji="0" lang="en-US" sz="1200" b="0" i="0" u="none" strike="noStrike" kern="1200" cap="none" spc="0" normalizeH="0" baseline="0" noProof="0" dirty="0">
              <a:ln>
                <a:noFill/>
              </a:ln>
              <a:solidFill>
                <a:srgbClr val="009AC7"/>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0363D37D-FFFC-467F-846D-3817E2EC5CA9}"/>
              </a:ext>
            </a:extLst>
          </p:cNvPr>
          <p:cNvPicPr>
            <a:picLocks noChangeAspect="1"/>
          </p:cNvPicPr>
          <p:nvPr/>
        </p:nvPicPr>
        <p:blipFill>
          <a:blip r:embed="rId3"/>
          <a:stretch>
            <a:fillRect/>
          </a:stretch>
        </p:blipFill>
        <p:spPr>
          <a:xfrm>
            <a:off x="595863" y="2490238"/>
            <a:ext cx="654907" cy="457200"/>
          </a:xfrm>
          <a:prstGeom prst="rect">
            <a:avLst/>
          </a:prstGeom>
        </p:spPr>
      </p:pic>
      <p:pic>
        <p:nvPicPr>
          <p:cNvPr id="11" name="Picture 10">
            <a:extLst>
              <a:ext uri="{FF2B5EF4-FFF2-40B4-BE49-F238E27FC236}">
                <a16:creationId xmlns:a16="http://schemas.microsoft.com/office/drawing/2014/main" id="{125C7EF8-CAFE-48E4-A0D5-F7AEDD6B137B}"/>
              </a:ext>
            </a:extLst>
          </p:cNvPr>
          <p:cNvPicPr>
            <a:picLocks noChangeAspect="1"/>
          </p:cNvPicPr>
          <p:nvPr/>
        </p:nvPicPr>
        <p:blipFill>
          <a:blip r:embed="rId4"/>
          <a:stretch>
            <a:fillRect/>
          </a:stretch>
        </p:blipFill>
        <p:spPr>
          <a:xfrm>
            <a:off x="4003821" y="4022325"/>
            <a:ext cx="421888" cy="457200"/>
          </a:xfrm>
          <a:prstGeom prst="rect">
            <a:avLst/>
          </a:prstGeom>
        </p:spPr>
      </p:pic>
      <p:pic>
        <p:nvPicPr>
          <p:cNvPr id="20" name="Picture 19">
            <a:extLst>
              <a:ext uri="{FF2B5EF4-FFF2-40B4-BE49-F238E27FC236}">
                <a16:creationId xmlns:a16="http://schemas.microsoft.com/office/drawing/2014/main" id="{8D426540-541C-402F-AD33-A0879E35BA61}"/>
              </a:ext>
            </a:extLst>
          </p:cNvPr>
          <p:cNvPicPr>
            <a:picLocks noChangeAspect="1"/>
          </p:cNvPicPr>
          <p:nvPr/>
        </p:nvPicPr>
        <p:blipFill>
          <a:blip r:embed="rId5"/>
          <a:stretch>
            <a:fillRect/>
          </a:stretch>
        </p:blipFill>
        <p:spPr>
          <a:xfrm>
            <a:off x="6912442" y="4022325"/>
            <a:ext cx="470535" cy="457200"/>
          </a:xfrm>
          <a:prstGeom prst="rect">
            <a:avLst/>
          </a:prstGeom>
        </p:spPr>
      </p:pic>
      <p:pic>
        <p:nvPicPr>
          <p:cNvPr id="23" name="Picture 22">
            <a:extLst>
              <a:ext uri="{FF2B5EF4-FFF2-40B4-BE49-F238E27FC236}">
                <a16:creationId xmlns:a16="http://schemas.microsoft.com/office/drawing/2014/main" id="{71422C87-796A-40C9-BB4B-377CA833107D}"/>
              </a:ext>
            </a:extLst>
          </p:cNvPr>
          <p:cNvPicPr>
            <a:picLocks noChangeAspect="1"/>
          </p:cNvPicPr>
          <p:nvPr/>
        </p:nvPicPr>
        <p:blipFill>
          <a:blip r:embed="rId6"/>
          <a:stretch>
            <a:fillRect/>
          </a:stretch>
        </p:blipFill>
        <p:spPr>
          <a:xfrm>
            <a:off x="4003821" y="2490238"/>
            <a:ext cx="421462" cy="457200"/>
          </a:xfrm>
          <a:prstGeom prst="rect">
            <a:avLst/>
          </a:prstGeom>
        </p:spPr>
      </p:pic>
      <p:sp>
        <p:nvSpPr>
          <p:cNvPr id="32" name="Content Placeholder 1">
            <a:extLst>
              <a:ext uri="{FF2B5EF4-FFF2-40B4-BE49-F238E27FC236}">
                <a16:creationId xmlns:a16="http://schemas.microsoft.com/office/drawing/2014/main" id="{C866969E-0A24-4E5D-9027-895CCB025154}"/>
              </a:ext>
            </a:extLst>
          </p:cNvPr>
          <p:cNvSpPr txBox="1">
            <a:spLocks/>
          </p:cNvSpPr>
          <p:nvPr/>
        </p:nvSpPr>
        <p:spPr>
          <a:xfrm>
            <a:off x="7382977" y="4022325"/>
            <a:ext cx="1395043" cy="457200"/>
          </a:xfrm>
          <a:prstGeom prst="rect">
            <a:avLst/>
          </a:prstGeom>
        </p:spPr>
        <p:txBody>
          <a:bodyPr vert="horz" lIns="68580" tIns="34290" rIns="68580" bIns="3429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9AC7"/>
                </a:solidFill>
                <a:effectLst/>
                <a:uLnTx/>
                <a:uFillTx/>
                <a:latin typeface="Arial" panose="020B0604020202020204" pitchFamily="34" charset="0"/>
                <a:ea typeface="+mn-ea"/>
                <a:cs typeface="Arial" panose="020B0604020202020204" pitchFamily="34" charset="0"/>
              </a:rPr>
              <a:t>Agency Approvals</a:t>
            </a:r>
            <a:endParaRPr kumimoji="0" lang="en-US" sz="900" b="1" i="0" u="none" strike="noStrike" kern="1200" cap="none" spc="0" normalizeH="0" baseline="0" noProof="0" dirty="0">
              <a:ln>
                <a:noFill/>
              </a:ln>
              <a:solidFill>
                <a:srgbClr val="009AC7"/>
              </a:solidFill>
              <a:effectLst/>
              <a:uLnTx/>
              <a:uFillTx/>
              <a:latin typeface="Arial" panose="020B0604020202020204" pitchFamily="34" charset="0"/>
              <a:ea typeface="+mn-ea"/>
              <a:cs typeface="Arial" panose="020B0604020202020204" pitchFamily="34" charset="0"/>
            </a:endParaRPr>
          </a:p>
        </p:txBody>
      </p:sp>
      <p:sp>
        <p:nvSpPr>
          <p:cNvPr id="35" name="Content Placeholder 1">
            <a:extLst>
              <a:ext uri="{FF2B5EF4-FFF2-40B4-BE49-F238E27FC236}">
                <a16:creationId xmlns:a16="http://schemas.microsoft.com/office/drawing/2014/main" id="{9D947EEA-BC5C-465D-882D-7A2A29F61167}"/>
              </a:ext>
            </a:extLst>
          </p:cNvPr>
          <p:cNvSpPr txBox="1">
            <a:spLocks/>
          </p:cNvSpPr>
          <p:nvPr/>
        </p:nvSpPr>
        <p:spPr>
          <a:xfrm>
            <a:off x="595863" y="2945858"/>
            <a:ext cx="2372889" cy="522218"/>
          </a:xfrm>
          <a:prstGeom prst="rect">
            <a:avLst/>
          </a:prstGeom>
        </p:spPr>
        <p:txBody>
          <a:bodyPr vert="horz" lIns="68580" tIns="34290" rIns="68580" bIns="34290" rtlCol="0" anchor="t"/>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spcAft>
                <a:spcPts val="300"/>
              </a:spcAft>
              <a:buClr>
                <a:srgbClr val="4F81BD"/>
              </a:buClr>
              <a:buSzPct val="120000"/>
              <a:defRPr/>
            </a:pPr>
            <a:r>
              <a:rPr lang="en-US" sz="1100" i="1" dirty="0">
                <a:solidFill>
                  <a:srgbClr val="737373"/>
                </a:solidFill>
                <a:latin typeface="Arial" panose="020B0604020202020204" pitchFamily="34" charset="0"/>
                <a:cs typeface="Arial" panose="020B0604020202020204" pitchFamily="34" charset="0"/>
              </a:rPr>
              <a:t>60+ years of expertise with </a:t>
            </a:r>
            <a:br>
              <a:rPr lang="en-US" sz="1100" i="1" dirty="0">
                <a:solidFill>
                  <a:srgbClr val="737373"/>
                </a:solidFill>
                <a:latin typeface="Arial" panose="020B0604020202020204" pitchFamily="34" charset="0"/>
                <a:cs typeface="Arial" panose="020B0604020202020204" pitchFamily="34" charset="0"/>
              </a:rPr>
            </a:br>
            <a:r>
              <a:rPr lang="en-US" sz="1100" i="1" dirty="0">
                <a:solidFill>
                  <a:srgbClr val="737373"/>
                </a:solidFill>
                <a:latin typeface="Arial" panose="020B0604020202020204" pitchFamily="34" charset="0"/>
                <a:cs typeface="Arial" panose="020B0604020202020204" pitchFamily="34" charset="0"/>
              </a:rPr>
              <a:t>30+ years lithium-ion experience</a:t>
            </a:r>
          </a:p>
        </p:txBody>
      </p:sp>
      <p:sp>
        <p:nvSpPr>
          <p:cNvPr id="37" name="Content Placeholder 1">
            <a:extLst>
              <a:ext uri="{FF2B5EF4-FFF2-40B4-BE49-F238E27FC236}">
                <a16:creationId xmlns:a16="http://schemas.microsoft.com/office/drawing/2014/main" id="{22094507-8B0D-4EC8-8617-ED896974C711}"/>
              </a:ext>
            </a:extLst>
          </p:cNvPr>
          <p:cNvSpPr txBox="1">
            <a:spLocks/>
          </p:cNvSpPr>
          <p:nvPr/>
        </p:nvSpPr>
        <p:spPr>
          <a:xfrm>
            <a:off x="4003821" y="2945858"/>
            <a:ext cx="2104811" cy="743969"/>
          </a:xfrm>
          <a:prstGeom prst="rect">
            <a:avLst/>
          </a:prstGeom>
        </p:spPr>
        <p:txBody>
          <a:bodyPr vert="horz" lIns="68580" tIns="34290" rIns="68580" bIns="34290" rtlCol="0" anchor="t"/>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l" defTabSz="914400" rtl="0" eaLnBrk="1" fontAlgn="base" latinLnBrk="0" hangingPunct="1">
              <a:lnSpc>
                <a:spcPct val="100000"/>
              </a:lnSpc>
              <a:spcBef>
                <a:spcPct val="0"/>
              </a:spcBef>
              <a:spcAft>
                <a:spcPts val="300"/>
              </a:spcAft>
              <a:buClr>
                <a:srgbClr val="4F81BD"/>
              </a:buClr>
              <a:buSzPct val="120000"/>
              <a:tabLst/>
              <a:defRPr/>
            </a:pPr>
            <a:r>
              <a:rPr kumimoji="0" lang="en-US" sz="1100"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300+ engineers worldwide, g</a:t>
            </a:r>
            <a:r>
              <a:rPr lang="en-US" sz="1100" i="1" dirty="0">
                <a:solidFill>
                  <a:prstClr val="black">
                    <a:lumMod val="65000"/>
                    <a:lumOff val="35000"/>
                  </a:prstClr>
                </a:solidFill>
                <a:latin typeface="Arial" panose="020B0604020202020204" pitchFamily="34" charset="0"/>
                <a:cs typeface="Arial" panose="020B0604020202020204" pitchFamily="34" charset="0"/>
              </a:rPr>
              <a:t>lobal applications engineering and On-Demand field support </a:t>
            </a:r>
          </a:p>
        </p:txBody>
      </p:sp>
      <p:sp>
        <p:nvSpPr>
          <p:cNvPr id="39" name="Content Placeholder 1">
            <a:extLst>
              <a:ext uri="{FF2B5EF4-FFF2-40B4-BE49-F238E27FC236}">
                <a16:creationId xmlns:a16="http://schemas.microsoft.com/office/drawing/2014/main" id="{6DB50CAD-0982-4EB5-878F-DD4FD6E7E318}"/>
              </a:ext>
            </a:extLst>
          </p:cNvPr>
          <p:cNvSpPr txBox="1">
            <a:spLocks/>
          </p:cNvSpPr>
          <p:nvPr/>
        </p:nvSpPr>
        <p:spPr>
          <a:xfrm>
            <a:off x="595863" y="4542017"/>
            <a:ext cx="2952554" cy="824162"/>
          </a:xfrm>
          <a:prstGeom prst="rect">
            <a:avLst/>
          </a:prstGeom>
        </p:spPr>
        <p:txBody>
          <a:bodyPr vert="horz" lIns="68580" tIns="34290" rIns="68580" bIns="34290" rtlCol="0" anchor="t"/>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l" defTabSz="914400" rtl="0" eaLnBrk="1" fontAlgn="base" latinLnBrk="0" hangingPunct="1">
              <a:lnSpc>
                <a:spcPct val="100000"/>
              </a:lnSpc>
              <a:spcAft>
                <a:spcPts val="300"/>
              </a:spcAft>
              <a:buClr>
                <a:srgbClr val="4F81BD"/>
              </a:buClr>
              <a:buSzPct val="120000"/>
              <a:tabLst/>
              <a:defRPr/>
            </a:pPr>
            <a:r>
              <a:rPr kumimoji="0" lang="en-US" sz="1100" b="0"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Only top tier lithium cells providing, long-term, reliable performance combined with </a:t>
            </a:r>
            <a:r>
              <a:rPr lang="en-US" sz="1100" i="1" dirty="0">
                <a:solidFill>
                  <a:prstClr val="black">
                    <a:lumMod val="65000"/>
                    <a:lumOff val="35000"/>
                  </a:prstClr>
                </a:solidFill>
                <a:latin typeface="Arial" panose="020B0604020202020204" pitchFamily="34" charset="0"/>
                <a:cs typeface="Arial" panose="020B0604020202020204" pitchFamily="34" charset="0"/>
              </a:rPr>
              <a:t>100-point Quality Assurance inspection process</a:t>
            </a:r>
            <a:endParaRPr kumimoji="0" lang="en-US" sz="1100" b="0"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41" name="Content Placeholder 1">
            <a:extLst>
              <a:ext uri="{FF2B5EF4-FFF2-40B4-BE49-F238E27FC236}">
                <a16:creationId xmlns:a16="http://schemas.microsoft.com/office/drawing/2014/main" id="{76E2F542-51D9-44E6-A8FA-BC85ECFB9219}"/>
              </a:ext>
            </a:extLst>
          </p:cNvPr>
          <p:cNvSpPr txBox="1">
            <a:spLocks/>
          </p:cNvSpPr>
          <p:nvPr/>
        </p:nvSpPr>
        <p:spPr>
          <a:xfrm>
            <a:off x="6912442" y="4542017"/>
            <a:ext cx="1797843" cy="482018"/>
          </a:xfrm>
          <a:prstGeom prst="rect">
            <a:avLst/>
          </a:prstGeom>
        </p:spPr>
        <p:txBody>
          <a:bodyPr vert="horz" lIns="68580" tIns="34290" rIns="68580" bIns="34290" rtlCol="0" anchor="t"/>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300"/>
              </a:spcAft>
              <a:buClr>
                <a:srgbClr val="4F81BD"/>
              </a:buClr>
              <a:buSzPct val="120000"/>
              <a:defRPr/>
            </a:pPr>
            <a:r>
              <a:rPr kumimoji="0" lang="en-US" sz="1100" b="0" i="1" u="none" strike="noStrike" kern="1200" cap="none" spc="0" normalizeH="0" baseline="0" noProof="0" dirty="0">
                <a:ln>
                  <a:noFill/>
                </a:ln>
                <a:effectLst/>
                <a:uLnTx/>
                <a:uFillTx/>
                <a:latin typeface="Arial"/>
                <a:cs typeface="Arial"/>
              </a:rPr>
              <a:t>In-house </a:t>
            </a:r>
            <a:r>
              <a:rPr lang="en-US" sz="1100" i="1" dirty="0">
                <a:latin typeface="Arial"/>
                <a:cs typeface="Arial"/>
              </a:rPr>
              <a:t>test lab</a:t>
            </a:r>
            <a:r>
              <a:rPr kumimoji="0" lang="en-US" sz="1100" b="0" i="1" u="none" strike="noStrike" kern="1200" cap="none" spc="0" normalizeH="0" baseline="0" noProof="0" dirty="0">
                <a:ln>
                  <a:noFill/>
                </a:ln>
                <a:effectLst/>
                <a:uLnTx/>
                <a:uFillTx/>
                <a:latin typeface="Arial"/>
                <a:cs typeface="Arial"/>
              </a:rPr>
              <a:t> certified by UL &amp; TÜV</a:t>
            </a:r>
          </a:p>
          <a:p>
            <a:pPr marL="213995" marR="0" lvl="0" indent="-213995" algn="l" defTabSz="914400" rtl="0" eaLnBrk="1" fontAlgn="base" latinLnBrk="0" hangingPunct="1">
              <a:lnSpc>
                <a:spcPct val="100000"/>
              </a:lnSpc>
              <a:spcAft>
                <a:spcPts val="300"/>
              </a:spcAft>
              <a:buClr>
                <a:srgbClr val="4F81BD"/>
              </a:buClr>
              <a:buSzPct val="120000"/>
              <a:buFont typeface="Arial" panose="020B0604020202020204" pitchFamily="34" charset="0"/>
              <a:buChar char="•"/>
              <a:tabLst/>
              <a:defRPr/>
            </a:pPr>
            <a:endParaRPr lang="en-US" sz="11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br>
              <a:rPr kumimoji="0" lang="en-US" sz="1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br>
            <a:endParaRPr kumimoji="0" lang="en-US" sz="9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43" name="Content Placeholder 1">
            <a:extLst>
              <a:ext uri="{FF2B5EF4-FFF2-40B4-BE49-F238E27FC236}">
                <a16:creationId xmlns:a16="http://schemas.microsoft.com/office/drawing/2014/main" id="{56B928F7-0B9E-4C0D-8C58-796429458C04}"/>
              </a:ext>
            </a:extLst>
          </p:cNvPr>
          <p:cNvSpPr txBox="1">
            <a:spLocks/>
          </p:cNvSpPr>
          <p:nvPr/>
        </p:nvSpPr>
        <p:spPr>
          <a:xfrm>
            <a:off x="4003821" y="4542017"/>
            <a:ext cx="2104811" cy="482018"/>
          </a:xfrm>
          <a:prstGeom prst="rect">
            <a:avLst/>
          </a:prstGeom>
        </p:spPr>
        <p:txBody>
          <a:bodyPr vert="horz" lIns="68580" tIns="34290" rIns="68580" bIns="34290" rtlCol="0" anchor="t"/>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l" defTabSz="914400" rtl="0" eaLnBrk="1" fontAlgn="base" latinLnBrk="0" hangingPunct="1">
              <a:lnSpc>
                <a:spcPct val="100000"/>
              </a:lnSpc>
              <a:spcBef>
                <a:spcPts val="150"/>
              </a:spcBef>
              <a:spcAft>
                <a:spcPts val="300"/>
              </a:spcAft>
              <a:buClr>
                <a:srgbClr val="4F81BD"/>
              </a:buClr>
              <a:buSzPct val="120000"/>
              <a:tabLst/>
              <a:defRPr/>
            </a:pPr>
            <a:r>
              <a:rPr lang="en-US" sz="1100" i="1" dirty="0">
                <a:solidFill>
                  <a:srgbClr val="737373"/>
                </a:solidFill>
                <a:latin typeface="Arial" panose="020B0604020202020204" pitchFamily="34" charset="0"/>
                <a:cs typeface="Arial" panose="020B0604020202020204" pitchFamily="34" charset="0"/>
              </a:rPr>
              <a:t>Patented technologies for a broad range of applications</a:t>
            </a:r>
          </a:p>
        </p:txBody>
      </p:sp>
      <p:pic>
        <p:nvPicPr>
          <p:cNvPr id="24" name="Picture 23">
            <a:extLst>
              <a:ext uri="{FF2B5EF4-FFF2-40B4-BE49-F238E27FC236}">
                <a16:creationId xmlns:a16="http://schemas.microsoft.com/office/drawing/2014/main" id="{EB37183E-B66F-4D54-8FF0-88A10B03A9F8}"/>
              </a:ext>
            </a:extLst>
          </p:cNvPr>
          <p:cNvPicPr>
            <a:picLocks noChangeAspect="1"/>
          </p:cNvPicPr>
          <p:nvPr/>
        </p:nvPicPr>
        <p:blipFill>
          <a:blip r:embed="rId7"/>
          <a:stretch>
            <a:fillRect/>
          </a:stretch>
        </p:blipFill>
        <p:spPr>
          <a:xfrm>
            <a:off x="6912442" y="2490238"/>
            <a:ext cx="271462" cy="457200"/>
          </a:xfrm>
          <a:prstGeom prst="rect">
            <a:avLst/>
          </a:prstGeom>
        </p:spPr>
      </p:pic>
      <p:sp>
        <p:nvSpPr>
          <p:cNvPr id="25" name="Content Placeholder 1">
            <a:extLst>
              <a:ext uri="{FF2B5EF4-FFF2-40B4-BE49-F238E27FC236}">
                <a16:creationId xmlns:a16="http://schemas.microsoft.com/office/drawing/2014/main" id="{CDDC1724-2F66-4266-B95D-D5E9CED9BCB6}"/>
              </a:ext>
            </a:extLst>
          </p:cNvPr>
          <p:cNvSpPr txBox="1">
            <a:spLocks/>
          </p:cNvSpPr>
          <p:nvPr/>
        </p:nvSpPr>
        <p:spPr>
          <a:xfrm>
            <a:off x="7236894" y="2490238"/>
            <a:ext cx="1417370" cy="457201"/>
          </a:xfrm>
          <a:prstGeom prst="rect">
            <a:avLst/>
          </a:prstGeom>
        </p:spPr>
        <p:txBody>
          <a:bodyPr vert="horz" lIns="68580" tIns="34290" rIns="68580" bIns="3429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9AC7"/>
                </a:solidFill>
                <a:effectLst/>
                <a:uLnTx/>
                <a:uFillTx/>
                <a:latin typeface="Arial" panose="020B0604020202020204" pitchFamily="34" charset="0"/>
                <a:ea typeface="+mn-ea"/>
                <a:cs typeface="Arial" panose="020B0604020202020204" pitchFamily="34" charset="0"/>
              </a:rPr>
              <a:t>Proven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9AC7"/>
                </a:solidFill>
                <a:effectLst/>
                <a:uLnTx/>
                <a:uFillTx/>
                <a:latin typeface="Arial" panose="020B0604020202020204" pitchFamily="34" charset="0"/>
                <a:ea typeface="+mn-ea"/>
                <a:cs typeface="Arial" panose="020B0604020202020204" pitchFamily="34" charset="0"/>
              </a:rPr>
              <a:t>Safety</a:t>
            </a:r>
          </a:p>
        </p:txBody>
      </p:sp>
      <p:sp>
        <p:nvSpPr>
          <p:cNvPr id="26" name="Content Placeholder 1">
            <a:extLst>
              <a:ext uri="{FF2B5EF4-FFF2-40B4-BE49-F238E27FC236}">
                <a16:creationId xmlns:a16="http://schemas.microsoft.com/office/drawing/2014/main" id="{424EC10E-4C49-4CA8-96B2-CA086C0AC145}"/>
              </a:ext>
            </a:extLst>
          </p:cNvPr>
          <p:cNvSpPr txBox="1">
            <a:spLocks/>
          </p:cNvSpPr>
          <p:nvPr/>
        </p:nvSpPr>
        <p:spPr>
          <a:xfrm>
            <a:off x="6912442" y="2945858"/>
            <a:ext cx="1623515" cy="404602"/>
          </a:xfrm>
          <a:prstGeom prst="rect">
            <a:avLst/>
          </a:prstGeom>
        </p:spPr>
        <p:txBody>
          <a:bodyPr vert="horz" lIns="68580" tIns="34290" rIns="68580" bIns="34290" rtlCol="0" anchor="t"/>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spcAft>
                <a:spcPts val="300"/>
              </a:spcAft>
              <a:buClr>
                <a:srgbClr val="4F81BD"/>
              </a:buClr>
              <a:buSzPct val="120000"/>
              <a:defRPr/>
            </a:pPr>
            <a:r>
              <a:rPr lang="en-US" sz="1100" i="1" dirty="0">
                <a:solidFill>
                  <a:srgbClr val="737373"/>
                </a:solidFill>
                <a:latin typeface="Arial" panose="020B0604020202020204" pitchFamily="34" charset="0"/>
                <a:cs typeface="Arial" panose="020B0604020202020204" pitchFamily="34" charset="0"/>
              </a:rPr>
              <a:t>1 billion+ products safely delivered</a:t>
            </a:r>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214313" marR="0" lvl="0" indent="-214313" algn="l" defTabSz="914400" rtl="0" eaLnBrk="1" fontAlgn="base" latinLnBrk="0" hangingPunct="1">
              <a:lnSpc>
                <a:spcPct val="100000"/>
              </a:lnSpc>
              <a:spcBef>
                <a:spcPts val="150"/>
              </a:spcBef>
              <a:spcAft>
                <a:spcPts val="300"/>
              </a:spcAft>
              <a:buClr>
                <a:srgbClr val="4F81BD"/>
              </a:buClr>
              <a:buSzPct val="120000"/>
              <a:buFont typeface="Arial" panose="020B0604020202020204" pitchFamily="34" charset="0"/>
              <a:buChar char="•"/>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pic>
        <p:nvPicPr>
          <p:cNvPr id="28" name="Picture 27" descr="Logo, company name&#10;&#10;Description automatically generated">
            <a:extLst>
              <a:ext uri="{FF2B5EF4-FFF2-40B4-BE49-F238E27FC236}">
                <a16:creationId xmlns:a16="http://schemas.microsoft.com/office/drawing/2014/main" id="{7EA4264C-B9EC-4817-8A33-89886BD2AB74}"/>
              </a:ext>
            </a:extLst>
          </p:cNvPr>
          <p:cNvPicPr>
            <a:picLocks noChangeAspect="1"/>
          </p:cNvPicPr>
          <p:nvPr/>
        </p:nvPicPr>
        <p:blipFill rotWithShape="1">
          <a:blip r:embed="rId8"/>
          <a:srcRect t="32970" b="15991"/>
          <a:stretch/>
        </p:blipFill>
        <p:spPr>
          <a:xfrm>
            <a:off x="6801133" y="1578771"/>
            <a:ext cx="2288892" cy="583322"/>
          </a:xfrm>
          <a:prstGeom prst="rect">
            <a:avLst/>
          </a:prstGeom>
        </p:spPr>
      </p:pic>
      <p:pic>
        <p:nvPicPr>
          <p:cNvPr id="29" name="Picture 28">
            <a:extLst>
              <a:ext uri="{FF2B5EF4-FFF2-40B4-BE49-F238E27FC236}">
                <a16:creationId xmlns:a16="http://schemas.microsoft.com/office/drawing/2014/main" id="{AD25E390-B5F6-41F0-BAD7-78ED5FEC22B8}"/>
              </a:ext>
            </a:extLst>
          </p:cNvPr>
          <p:cNvPicPr>
            <a:picLocks noChangeAspect="1"/>
          </p:cNvPicPr>
          <p:nvPr/>
        </p:nvPicPr>
        <p:blipFill>
          <a:blip r:embed="rId9"/>
          <a:stretch>
            <a:fillRect/>
          </a:stretch>
        </p:blipFill>
        <p:spPr>
          <a:xfrm>
            <a:off x="595863" y="4022325"/>
            <a:ext cx="537882" cy="457200"/>
          </a:xfrm>
          <a:prstGeom prst="rect">
            <a:avLst/>
          </a:prstGeom>
        </p:spPr>
      </p:pic>
      <p:sp>
        <p:nvSpPr>
          <p:cNvPr id="31" name="Content Placeholder 1">
            <a:extLst>
              <a:ext uri="{FF2B5EF4-FFF2-40B4-BE49-F238E27FC236}">
                <a16:creationId xmlns:a16="http://schemas.microsoft.com/office/drawing/2014/main" id="{DF247D49-0F01-4DA6-A88A-5DC3AECA5571}"/>
              </a:ext>
            </a:extLst>
          </p:cNvPr>
          <p:cNvSpPr txBox="1">
            <a:spLocks/>
          </p:cNvSpPr>
          <p:nvPr/>
        </p:nvSpPr>
        <p:spPr>
          <a:xfrm>
            <a:off x="1152005" y="4022325"/>
            <a:ext cx="1417370" cy="457200"/>
          </a:xfrm>
          <a:prstGeom prst="rect">
            <a:avLst/>
          </a:prstGeom>
        </p:spPr>
        <p:txBody>
          <a:bodyPr vert="horz" lIns="68580" tIns="34290" rIns="68580" bIns="3429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9AC7"/>
                </a:solidFill>
                <a:effectLst/>
                <a:uLnTx/>
                <a:uFillTx/>
                <a:latin typeface="Arial" panose="020B0604020202020204" pitchFamily="34" charset="0"/>
                <a:ea typeface="+mn-ea"/>
                <a:cs typeface="Arial" panose="020B0604020202020204" pitchFamily="34" charset="0"/>
              </a:rPr>
              <a:t>Proven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9AC7"/>
                </a:solidFill>
                <a:effectLst/>
                <a:uLnTx/>
                <a:uFillTx/>
                <a:latin typeface="Arial" panose="020B0604020202020204" pitchFamily="34" charset="0"/>
                <a:ea typeface="+mn-ea"/>
                <a:cs typeface="Arial" panose="020B0604020202020204" pitchFamily="34" charset="0"/>
              </a:rPr>
              <a:t>Reliability</a:t>
            </a:r>
          </a:p>
        </p:txBody>
      </p:sp>
      <p:sp>
        <p:nvSpPr>
          <p:cNvPr id="30" name="Rectangle 29">
            <a:extLst>
              <a:ext uri="{FF2B5EF4-FFF2-40B4-BE49-F238E27FC236}">
                <a16:creationId xmlns:a16="http://schemas.microsoft.com/office/drawing/2014/main" id="{CE64ACF5-E9DC-444F-8BC2-2048D0BEE020}"/>
              </a:ext>
            </a:extLst>
          </p:cNvPr>
          <p:cNvSpPr/>
          <p:nvPr/>
        </p:nvSpPr>
        <p:spPr>
          <a:xfrm>
            <a:off x="0" y="6208811"/>
            <a:ext cx="9144000" cy="44196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4290" rIns="3429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009AC7"/>
                </a:solidFill>
                <a:latin typeface="Arial" pitchFamily="34" charset="0"/>
                <a:cs typeface="Arial" pitchFamily="34" charset="0"/>
              </a:rPr>
              <a:t>Quality &amp; innovative solutions backed by expert technical support </a:t>
            </a:r>
          </a:p>
        </p:txBody>
      </p:sp>
      <p:sp>
        <p:nvSpPr>
          <p:cNvPr id="34" name="Content Placeholder 1">
            <a:extLst>
              <a:ext uri="{FF2B5EF4-FFF2-40B4-BE49-F238E27FC236}">
                <a16:creationId xmlns:a16="http://schemas.microsoft.com/office/drawing/2014/main" id="{A483E4E7-23C2-45DD-8D48-88D5AA4B5682}"/>
              </a:ext>
            </a:extLst>
          </p:cNvPr>
          <p:cNvSpPr txBox="1">
            <a:spLocks/>
          </p:cNvSpPr>
          <p:nvPr/>
        </p:nvSpPr>
        <p:spPr>
          <a:xfrm>
            <a:off x="1322147" y="2490238"/>
            <a:ext cx="2584775" cy="457200"/>
          </a:xfrm>
          <a:prstGeom prst="rect">
            <a:avLst/>
          </a:prstGeom>
        </p:spPr>
        <p:txBody>
          <a:bodyPr vert="horz" lIns="68580" tIns="34290" rIns="68580" bIns="3429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400" b="1" i="0" u="none" strike="noStrike" kern="1200" cap="none" spc="0" normalizeH="0" baseline="0" noProof="0" dirty="0">
                <a:ln>
                  <a:noFill/>
                </a:ln>
                <a:solidFill>
                  <a:srgbClr val="009AC7"/>
                </a:solidFill>
                <a:effectLst/>
                <a:uLnTx/>
                <a:uFillTx/>
                <a:latin typeface="Arial" panose="020B0604020202020204" pitchFamily="34" charset="0"/>
                <a:ea typeface="+mn-ea"/>
                <a:cs typeface="Arial" panose="020B0604020202020204" pitchFamily="34" charset="0"/>
              </a:rPr>
              <a:t>Battery Engineering Expertise</a:t>
            </a:r>
            <a:endParaRPr kumimoji="0" lang="en-US" sz="1200" b="0" i="0" u="none" strike="noStrike" kern="1200" cap="none" spc="0" normalizeH="0" baseline="0" noProof="0" dirty="0">
              <a:ln>
                <a:noFill/>
              </a:ln>
              <a:solidFill>
                <a:srgbClr val="009AC7"/>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172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57C8DF-AFDA-4B8F-9EFA-BDF095295E00}"/>
              </a:ext>
            </a:extLst>
          </p:cNvPr>
          <p:cNvSpPr>
            <a:spLocks noGrp="1"/>
          </p:cNvSpPr>
          <p:nvPr>
            <p:ph type="title"/>
          </p:nvPr>
        </p:nvSpPr>
        <p:spPr/>
        <p:txBody>
          <a:bodyPr/>
          <a:lstStyle/>
          <a:p>
            <a:r>
              <a:rPr lang="en-US" dirty="0"/>
              <a:t>Power Source Comparison</a:t>
            </a:r>
          </a:p>
        </p:txBody>
      </p:sp>
      <p:graphicFrame>
        <p:nvGraphicFramePr>
          <p:cNvPr id="7" name="Content Placeholder 3">
            <a:extLst>
              <a:ext uri="{FF2B5EF4-FFF2-40B4-BE49-F238E27FC236}">
                <a16:creationId xmlns:a16="http://schemas.microsoft.com/office/drawing/2014/main" id="{2605F619-D061-4FB3-A93A-9F148931BFD6}"/>
              </a:ext>
            </a:extLst>
          </p:cNvPr>
          <p:cNvGraphicFramePr>
            <a:graphicFrameLocks/>
          </p:cNvGraphicFramePr>
          <p:nvPr>
            <p:extLst>
              <p:ext uri="{D42A27DB-BD31-4B8C-83A1-F6EECF244321}">
                <p14:modId xmlns:p14="http://schemas.microsoft.com/office/powerpoint/2010/main" val="2107928553"/>
              </p:ext>
            </p:extLst>
          </p:nvPr>
        </p:nvGraphicFramePr>
        <p:xfrm>
          <a:off x="104362" y="1527009"/>
          <a:ext cx="8935275" cy="5082671"/>
        </p:xfrm>
        <a:graphic>
          <a:graphicData uri="http://schemas.openxmlformats.org/drawingml/2006/table">
            <a:tbl>
              <a:tblPr firstRow="1" bandRow="1">
                <a:tableStyleId>{5C22544A-7EE6-4342-B048-85BDC9FD1C3A}</a:tableStyleId>
              </a:tblPr>
              <a:tblGrid>
                <a:gridCol w="2030299">
                  <a:extLst>
                    <a:ext uri="{9D8B030D-6E8A-4147-A177-3AD203B41FA5}">
                      <a16:colId xmlns:a16="http://schemas.microsoft.com/office/drawing/2014/main" val="239057095"/>
                    </a:ext>
                  </a:extLst>
                </a:gridCol>
                <a:gridCol w="1726244">
                  <a:extLst>
                    <a:ext uri="{9D8B030D-6E8A-4147-A177-3AD203B41FA5}">
                      <a16:colId xmlns:a16="http://schemas.microsoft.com/office/drawing/2014/main" val="500331861"/>
                    </a:ext>
                  </a:extLst>
                </a:gridCol>
                <a:gridCol w="1726244">
                  <a:extLst>
                    <a:ext uri="{9D8B030D-6E8A-4147-A177-3AD203B41FA5}">
                      <a16:colId xmlns:a16="http://schemas.microsoft.com/office/drawing/2014/main" val="1456157963"/>
                    </a:ext>
                  </a:extLst>
                </a:gridCol>
                <a:gridCol w="1726244">
                  <a:extLst>
                    <a:ext uri="{9D8B030D-6E8A-4147-A177-3AD203B41FA5}">
                      <a16:colId xmlns:a16="http://schemas.microsoft.com/office/drawing/2014/main" val="1484791999"/>
                    </a:ext>
                  </a:extLst>
                </a:gridCol>
                <a:gridCol w="1726244">
                  <a:extLst>
                    <a:ext uri="{9D8B030D-6E8A-4147-A177-3AD203B41FA5}">
                      <a16:colId xmlns:a16="http://schemas.microsoft.com/office/drawing/2014/main" val="1422458576"/>
                    </a:ext>
                  </a:extLst>
                </a:gridCol>
              </a:tblGrid>
              <a:tr h="725396">
                <a:tc>
                  <a:txBody>
                    <a:bodyPr/>
                    <a:lstStyle/>
                    <a:p>
                      <a:pPr algn="ctr"/>
                      <a:r>
                        <a:rPr lang="en-US" sz="1400" dirty="0"/>
                        <a:t>Category</a:t>
                      </a:r>
                    </a:p>
                  </a:txBody>
                  <a:tcPr anchor="ctr"/>
                </a:tc>
                <a:tc>
                  <a:txBody>
                    <a:bodyPr/>
                    <a:lstStyle/>
                    <a:p>
                      <a:pPr algn="ctr"/>
                      <a:r>
                        <a:rPr lang="en-US" sz="1400" dirty="0"/>
                        <a:t>Lithium-ion</a:t>
                      </a:r>
                    </a:p>
                  </a:txBody>
                  <a:tcPr anchor="ctr">
                    <a:solidFill>
                      <a:schemeClr val="accent1"/>
                    </a:solidFill>
                  </a:tcPr>
                </a:tc>
                <a:tc>
                  <a:txBody>
                    <a:bodyPr/>
                    <a:lstStyle/>
                    <a:p>
                      <a:pPr algn="ctr"/>
                      <a:r>
                        <a:rPr lang="en-US" sz="1400" dirty="0"/>
                        <a:t>Thin Plate Pure Lead (TPPL)</a:t>
                      </a:r>
                    </a:p>
                  </a:txBody>
                  <a:tcPr anchor="ctr">
                    <a:solidFill>
                      <a:schemeClr val="accent1"/>
                    </a:solidFill>
                  </a:tcPr>
                </a:tc>
                <a:tc>
                  <a:txBody>
                    <a:bodyPr/>
                    <a:lstStyle/>
                    <a:p>
                      <a:pPr algn="ctr"/>
                      <a:r>
                        <a:rPr lang="en-US" sz="1400" dirty="0"/>
                        <a:t>Sealed Lead Acid</a:t>
                      </a:r>
                    </a:p>
                  </a:txBody>
                  <a:tcPr anchor="ctr">
                    <a:solidFill>
                      <a:schemeClr val="accent1"/>
                    </a:solidFill>
                  </a:tcPr>
                </a:tc>
                <a:tc>
                  <a:txBody>
                    <a:bodyPr/>
                    <a:lstStyle/>
                    <a:p>
                      <a:pPr algn="ctr"/>
                      <a:r>
                        <a:rPr lang="en-US" sz="1400" dirty="0"/>
                        <a:t>Wet Lead Acid</a:t>
                      </a:r>
                    </a:p>
                  </a:txBody>
                  <a:tcPr anchor="ctr">
                    <a:solidFill>
                      <a:schemeClr val="accent1"/>
                    </a:solidFill>
                  </a:tcPr>
                </a:tc>
                <a:extLst>
                  <a:ext uri="{0D108BD9-81ED-4DB2-BD59-A6C34878D82A}">
                    <a16:rowId xmlns:a16="http://schemas.microsoft.com/office/drawing/2014/main" val="19811320"/>
                  </a:ext>
                </a:extLst>
              </a:tr>
              <a:tr h="365565">
                <a:tc>
                  <a:txBody>
                    <a:bodyPr/>
                    <a:lstStyle/>
                    <a:p>
                      <a:r>
                        <a:rPr lang="en-US" sz="1400" dirty="0">
                          <a:solidFill>
                            <a:schemeClr val="tx1">
                              <a:lumMod val="65000"/>
                              <a:lumOff val="35000"/>
                            </a:schemeClr>
                          </a:solidFill>
                        </a:rPr>
                        <a:t>Initial Cost</a:t>
                      </a:r>
                    </a:p>
                  </a:txBody>
                  <a:tcPr anchor="ctr"/>
                </a:tc>
                <a:tc>
                  <a:txBody>
                    <a:bodyPr/>
                    <a:lstStyle/>
                    <a:p>
                      <a:pPr algn="ctr"/>
                      <a:r>
                        <a:rPr lang="en-US" sz="1200" dirty="0">
                          <a:solidFill>
                            <a:schemeClr val="tx1">
                              <a:lumMod val="65000"/>
                              <a:lumOff val="35000"/>
                            </a:schemeClr>
                          </a:solidFill>
                        </a:rPr>
                        <a:t>$$$$</a:t>
                      </a:r>
                    </a:p>
                  </a:txBody>
                  <a:tcPr anchor="ctr"/>
                </a:tc>
                <a:tc>
                  <a:txBody>
                    <a:bodyPr/>
                    <a:lstStyle/>
                    <a:p>
                      <a:pPr algn="ctr"/>
                      <a:r>
                        <a:rPr lang="en-US" sz="1200" dirty="0">
                          <a:solidFill>
                            <a:schemeClr val="tx1">
                              <a:lumMod val="65000"/>
                              <a:lumOff val="35000"/>
                            </a:schemeClr>
                          </a:solidFill>
                        </a:rPr>
                        <a:t>$$$</a:t>
                      </a:r>
                    </a:p>
                  </a:txBody>
                  <a:tcPr anchor="ctr"/>
                </a:tc>
                <a:tc>
                  <a:txBody>
                    <a:bodyPr/>
                    <a:lstStyle/>
                    <a:p>
                      <a:pPr algn="ctr"/>
                      <a:r>
                        <a:rPr lang="en-US" sz="1200" dirty="0">
                          <a:solidFill>
                            <a:schemeClr val="tx1">
                              <a:lumMod val="65000"/>
                              <a:lumOff val="35000"/>
                            </a:schemeClr>
                          </a:solidFill>
                        </a:rPr>
                        <a:t>$$</a:t>
                      </a:r>
                    </a:p>
                  </a:txBody>
                  <a:tcPr anchor="ctr"/>
                </a:tc>
                <a:tc>
                  <a:txBody>
                    <a:bodyPr/>
                    <a:lstStyle/>
                    <a:p>
                      <a:pPr algn="ctr"/>
                      <a:r>
                        <a:rPr lang="en-US" sz="1200" b="1" dirty="0">
                          <a:solidFill>
                            <a:srgbClr val="00B050"/>
                          </a:solidFill>
                        </a:rPr>
                        <a:t>$</a:t>
                      </a:r>
                    </a:p>
                  </a:txBody>
                  <a:tcPr anchor="ctr"/>
                </a:tc>
                <a:extLst>
                  <a:ext uri="{0D108BD9-81ED-4DB2-BD59-A6C34878D82A}">
                    <a16:rowId xmlns:a16="http://schemas.microsoft.com/office/drawing/2014/main" val="3068302920"/>
                  </a:ext>
                </a:extLst>
              </a:tr>
              <a:tr h="514571">
                <a:tc>
                  <a:txBody>
                    <a:bodyPr/>
                    <a:lstStyle/>
                    <a:p>
                      <a:r>
                        <a:rPr lang="en-US" sz="1400" dirty="0">
                          <a:solidFill>
                            <a:schemeClr val="tx1">
                              <a:lumMod val="65000"/>
                              <a:lumOff val="35000"/>
                            </a:schemeClr>
                          </a:solidFill>
                        </a:rPr>
                        <a:t>Charge Cycles</a:t>
                      </a:r>
                    </a:p>
                  </a:txBody>
                  <a:tcPr anchor="ctr"/>
                </a:tc>
                <a:tc>
                  <a:txBody>
                    <a:bodyPr/>
                    <a:lstStyle/>
                    <a:p>
                      <a:pPr algn="ctr"/>
                      <a:r>
                        <a:rPr lang="en-US" sz="1200" b="1" dirty="0">
                          <a:solidFill>
                            <a:srgbClr val="00B050"/>
                          </a:solidFill>
                        </a:rPr>
                        <a:t>&gt;2,000</a:t>
                      </a:r>
                    </a:p>
                    <a:p>
                      <a:pPr algn="ctr"/>
                      <a:r>
                        <a:rPr lang="en-US" sz="1200" b="1" dirty="0">
                          <a:solidFill>
                            <a:srgbClr val="00B050"/>
                          </a:solidFill>
                        </a:rPr>
                        <a:t>(95% DOD)</a:t>
                      </a:r>
                    </a:p>
                  </a:txBody>
                  <a:tcPr anchor="ctr"/>
                </a:tc>
                <a:tc>
                  <a:txBody>
                    <a:bodyPr/>
                    <a:lstStyle/>
                    <a:p>
                      <a:pPr algn="ctr"/>
                      <a:r>
                        <a:rPr lang="en-US" sz="1200" dirty="0">
                          <a:solidFill>
                            <a:schemeClr val="tx1">
                              <a:lumMod val="65000"/>
                              <a:lumOff val="35000"/>
                            </a:schemeClr>
                          </a:solidFill>
                        </a:rPr>
                        <a:t>~300 / ~600</a:t>
                      </a:r>
                    </a:p>
                    <a:p>
                      <a:pPr algn="ctr"/>
                      <a:r>
                        <a:rPr lang="en-US" sz="1000" dirty="0">
                          <a:solidFill>
                            <a:schemeClr val="tx1">
                              <a:lumMod val="65000"/>
                              <a:lumOff val="35000"/>
                            </a:schemeClr>
                          </a:solidFill>
                        </a:rPr>
                        <a:t>(80% / 60% DOD)</a:t>
                      </a:r>
                    </a:p>
                  </a:txBody>
                  <a:tcPr anchor="ctr"/>
                </a:tc>
                <a:tc>
                  <a:txBody>
                    <a:bodyPr/>
                    <a:lstStyle/>
                    <a:p>
                      <a:pPr algn="ctr"/>
                      <a:r>
                        <a:rPr lang="en-US" sz="1200" dirty="0">
                          <a:solidFill>
                            <a:schemeClr val="tx1">
                              <a:lumMod val="65000"/>
                              <a:lumOff val="35000"/>
                            </a:schemeClr>
                          </a:solidFill>
                        </a:rPr>
                        <a:t>&lt;300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lumMod val="65000"/>
                              <a:lumOff val="35000"/>
                            </a:schemeClr>
                          </a:solidFill>
                        </a:rPr>
                        <a:t>(80% DOD)</a:t>
                      </a:r>
                    </a:p>
                  </a:txBody>
                  <a:tcPr anchor="ctr"/>
                </a:tc>
                <a:tc>
                  <a:txBody>
                    <a:bodyPr/>
                    <a:lstStyle/>
                    <a:p>
                      <a:pPr algn="ctr"/>
                      <a:r>
                        <a:rPr lang="en-US" sz="1200" dirty="0">
                          <a:solidFill>
                            <a:schemeClr val="tx1">
                              <a:lumMod val="65000"/>
                              <a:lumOff val="35000"/>
                            </a:schemeClr>
                          </a:solidFill>
                        </a:rPr>
                        <a:t>400-700</a:t>
                      </a:r>
                    </a:p>
                    <a:p>
                      <a:pPr algn="ctr"/>
                      <a:r>
                        <a:rPr lang="en-US" sz="1200" dirty="0">
                          <a:solidFill>
                            <a:schemeClr val="tx1">
                              <a:lumMod val="65000"/>
                              <a:lumOff val="35000"/>
                            </a:schemeClr>
                          </a:solidFill>
                        </a:rPr>
                        <a:t>1,200 (T17 &amp; M17)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lumMod val="65000"/>
                              <a:lumOff val="35000"/>
                            </a:schemeClr>
                          </a:solidFill>
                        </a:rPr>
                        <a:t>(80% DOD)</a:t>
                      </a:r>
                    </a:p>
                  </a:txBody>
                  <a:tcPr anchor="ctr"/>
                </a:tc>
                <a:extLst>
                  <a:ext uri="{0D108BD9-81ED-4DB2-BD59-A6C34878D82A}">
                    <a16:rowId xmlns:a16="http://schemas.microsoft.com/office/drawing/2014/main" val="3905117000"/>
                  </a:ext>
                </a:extLst>
              </a:tr>
              <a:tr h="365565">
                <a:tc>
                  <a:txBody>
                    <a:bodyPr/>
                    <a:lstStyle/>
                    <a:p>
                      <a:r>
                        <a:rPr lang="en-US" sz="1400" dirty="0">
                          <a:solidFill>
                            <a:schemeClr val="tx1">
                              <a:lumMod val="65000"/>
                              <a:lumOff val="35000"/>
                            </a:schemeClr>
                          </a:solidFill>
                        </a:rPr>
                        <a:t>Battery Watering</a:t>
                      </a:r>
                    </a:p>
                  </a:txBody>
                  <a:tcPr anchor="ctr"/>
                </a:tc>
                <a:tc>
                  <a:txBody>
                    <a:bodyPr/>
                    <a:lstStyle/>
                    <a:p>
                      <a:pPr algn="ctr"/>
                      <a:r>
                        <a:rPr lang="en-US" sz="1200" b="1" dirty="0">
                          <a:solidFill>
                            <a:srgbClr val="00B050"/>
                          </a:solidFill>
                        </a:rPr>
                        <a:t>None</a:t>
                      </a:r>
                    </a:p>
                  </a:txBody>
                  <a:tcPr anchor="ctr"/>
                </a:tc>
                <a:tc>
                  <a:txBody>
                    <a:bodyPr/>
                    <a:lstStyle/>
                    <a:p>
                      <a:pPr algn="ctr"/>
                      <a:r>
                        <a:rPr lang="en-US" sz="1200" b="1" dirty="0">
                          <a:solidFill>
                            <a:srgbClr val="00B050"/>
                          </a:solidFill>
                        </a:rPr>
                        <a:t>None</a:t>
                      </a:r>
                    </a:p>
                  </a:txBody>
                  <a:tcPr anchor="ctr"/>
                </a:tc>
                <a:tc>
                  <a:txBody>
                    <a:bodyPr/>
                    <a:lstStyle/>
                    <a:p>
                      <a:pPr algn="ctr"/>
                      <a:r>
                        <a:rPr lang="en-US" sz="1200" b="1" dirty="0">
                          <a:solidFill>
                            <a:srgbClr val="00B050"/>
                          </a:solidFill>
                        </a:rPr>
                        <a:t>None</a:t>
                      </a:r>
                    </a:p>
                  </a:txBody>
                  <a:tcPr anchor="ctr"/>
                </a:tc>
                <a:tc>
                  <a:txBody>
                    <a:bodyPr/>
                    <a:lstStyle/>
                    <a:p>
                      <a:pPr algn="ctr"/>
                      <a:r>
                        <a:rPr lang="en-US" sz="1200" dirty="0">
                          <a:solidFill>
                            <a:schemeClr val="tx1">
                              <a:lumMod val="65000"/>
                              <a:lumOff val="35000"/>
                            </a:schemeClr>
                          </a:solidFill>
                        </a:rPr>
                        <a:t>Weekly</a:t>
                      </a:r>
                    </a:p>
                  </a:txBody>
                  <a:tcPr anchor="ctr"/>
                </a:tc>
                <a:extLst>
                  <a:ext uri="{0D108BD9-81ED-4DB2-BD59-A6C34878D82A}">
                    <a16:rowId xmlns:a16="http://schemas.microsoft.com/office/drawing/2014/main" val="711913851"/>
                  </a:ext>
                </a:extLst>
              </a:tr>
              <a:tr h="365565">
                <a:tc>
                  <a:txBody>
                    <a:bodyPr/>
                    <a:lstStyle/>
                    <a:p>
                      <a:r>
                        <a:rPr lang="en-US" sz="1400" dirty="0">
                          <a:solidFill>
                            <a:schemeClr val="tx1">
                              <a:lumMod val="65000"/>
                              <a:lumOff val="35000"/>
                            </a:schemeClr>
                          </a:solidFill>
                        </a:rPr>
                        <a:t>Opportunity Charging</a:t>
                      </a:r>
                    </a:p>
                  </a:txBody>
                  <a:tcPr anchor="ctr"/>
                </a:tc>
                <a:tc>
                  <a:txBody>
                    <a:bodyPr/>
                    <a:lstStyle/>
                    <a:p>
                      <a:pPr algn="ctr"/>
                      <a:r>
                        <a:rPr lang="en-US" sz="1200" b="1" dirty="0">
                          <a:solidFill>
                            <a:srgbClr val="00B050"/>
                          </a:solidFill>
                        </a:rPr>
                        <a:t>No Harm</a:t>
                      </a:r>
                    </a:p>
                  </a:txBody>
                  <a:tcPr anchor="ctr"/>
                </a:tc>
                <a:tc>
                  <a:txBody>
                    <a:bodyPr/>
                    <a:lstStyle/>
                    <a:p>
                      <a:pPr algn="ctr"/>
                      <a:r>
                        <a:rPr lang="en-US" sz="1200" b="1" dirty="0">
                          <a:solidFill>
                            <a:srgbClr val="00B050"/>
                          </a:solidFill>
                        </a:rPr>
                        <a:t>No Harm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65000"/>
                              <a:lumOff val="35000"/>
                            </a:schemeClr>
                          </a:solidFill>
                        </a:rPr>
                        <a:t>Shortens Life</a:t>
                      </a:r>
                    </a:p>
                  </a:txBody>
                  <a:tcPr anchor="ctr"/>
                </a:tc>
                <a:tc>
                  <a:txBody>
                    <a:bodyPr/>
                    <a:lstStyle/>
                    <a:p>
                      <a:pPr algn="ctr"/>
                      <a:r>
                        <a:rPr lang="en-US" sz="1200" dirty="0">
                          <a:solidFill>
                            <a:schemeClr val="tx1">
                              <a:lumMod val="65000"/>
                              <a:lumOff val="35000"/>
                            </a:schemeClr>
                          </a:solidFill>
                        </a:rPr>
                        <a:t>Shortens Life</a:t>
                      </a:r>
                    </a:p>
                  </a:txBody>
                  <a:tcPr anchor="ctr"/>
                </a:tc>
                <a:extLst>
                  <a:ext uri="{0D108BD9-81ED-4DB2-BD59-A6C34878D82A}">
                    <a16:rowId xmlns:a16="http://schemas.microsoft.com/office/drawing/2014/main" val="3351824114"/>
                  </a:ext>
                </a:extLst>
              </a:tr>
              <a:tr h="365565">
                <a:tc>
                  <a:txBody>
                    <a:bodyPr/>
                    <a:lstStyle/>
                    <a:p>
                      <a:r>
                        <a:rPr lang="en-US" sz="1400" dirty="0">
                          <a:solidFill>
                            <a:schemeClr val="tx1">
                              <a:lumMod val="65000"/>
                              <a:lumOff val="35000"/>
                            </a:schemeClr>
                          </a:solidFill>
                        </a:rPr>
                        <a:t>Runtime</a:t>
                      </a:r>
                    </a:p>
                  </a:txBody>
                  <a:tcPr anchor="ctr"/>
                </a:tc>
                <a:tc>
                  <a:txBody>
                    <a:bodyPr/>
                    <a:lstStyle/>
                    <a:p>
                      <a:pPr algn="ctr"/>
                      <a:r>
                        <a:rPr lang="en-US" sz="1200" b="1" dirty="0">
                          <a:solidFill>
                            <a:srgbClr val="00B050"/>
                          </a:solidFill>
                        </a:rPr>
                        <a:t>Longest</a:t>
                      </a:r>
                    </a:p>
                  </a:txBody>
                  <a:tcPr anchor="ctr"/>
                </a:tc>
                <a:tc>
                  <a:txBody>
                    <a:bodyPr/>
                    <a:lstStyle/>
                    <a:p>
                      <a:pPr algn="ctr"/>
                      <a:r>
                        <a:rPr lang="en-US" sz="1200" dirty="0">
                          <a:solidFill>
                            <a:schemeClr val="tx1">
                              <a:lumMod val="65000"/>
                              <a:lumOff val="35000"/>
                            </a:schemeClr>
                          </a:solidFill>
                        </a:rPr>
                        <a:t>Standard</a:t>
                      </a:r>
                    </a:p>
                  </a:txBody>
                  <a:tcPr anchor="ctr"/>
                </a:tc>
                <a:tc>
                  <a:txBody>
                    <a:bodyPr/>
                    <a:lstStyle/>
                    <a:p>
                      <a:pPr algn="ctr"/>
                      <a:r>
                        <a:rPr lang="en-US" sz="1200" dirty="0">
                          <a:solidFill>
                            <a:schemeClr val="tx1">
                              <a:lumMod val="65000"/>
                              <a:lumOff val="35000"/>
                            </a:schemeClr>
                          </a:solidFill>
                        </a:rPr>
                        <a:t>Standard</a:t>
                      </a:r>
                    </a:p>
                  </a:txBody>
                  <a:tcPr anchor="ctr"/>
                </a:tc>
                <a:tc>
                  <a:txBody>
                    <a:bodyPr/>
                    <a:lstStyle/>
                    <a:p>
                      <a:pPr algn="ctr"/>
                      <a:r>
                        <a:rPr lang="en-US" sz="1200" dirty="0">
                          <a:solidFill>
                            <a:schemeClr val="tx1">
                              <a:lumMod val="65000"/>
                              <a:lumOff val="35000"/>
                            </a:schemeClr>
                          </a:solidFill>
                        </a:rPr>
                        <a:t>Standard</a:t>
                      </a:r>
                    </a:p>
                  </a:txBody>
                  <a:tcPr anchor="ctr"/>
                </a:tc>
                <a:extLst>
                  <a:ext uri="{0D108BD9-81ED-4DB2-BD59-A6C34878D82A}">
                    <a16:rowId xmlns:a16="http://schemas.microsoft.com/office/drawing/2014/main" val="3589077440"/>
                  </a:ext>
                </a:extLst>
              </a:tr>
              <a:tr h="365565">
                <a:tc>
                  <a:txBody>
                    <a:bodyPr/>
                    <a:lstStyle/>
                    <a:p>
                      <a:r>
                        <a:rPr lang="en-US" sz="1400" dirty="0">
                          <a:solidFill>
                            <a:schemeClr val="tx1">
                              <a:lumMod val="65000"/>
                              <a:lumOff val="35000"/>
                            </a:schemeClr>
                          </a:solidFill>
                        </a:rPr>
                        <a:t>Safety</a:t>
                      </a:r>
                    </a:p>
                  </a:txBody>
                  <a:tcPr anchor="ctr"/>
                </a:tc>
                <a:tc>
                  <a:txBody>
                    <a:bodyPr/>
                    <a:lstStyle/>
                    <a:p>
                      <a:pPr algn="ctr"/>
                      <a:r>
                        <a:rPr lang="en-US" sz="1200" b="1" dirty="0">
                          <a:solidFill>
                            <a:srgbClr val="00B050"/>
                          </a:solidFill>
                        </a:rPr>
                        <a:t>BMS &amp; No Acid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65000"/>
                              <a:lumOff val="35000"/>
                            </a:schemeClr>
                          </a:solidFill>
                        </a:rPr>
                        <a:t>Sealed Acid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lumMod val="65000"/>
                              <a:lumOff val="35000"/>
                            </a:schemeClr>
                          </a:solidFill>
                          <a:latin typeface="+mn-lt"/>
                          <a:ea typeface="+mn-ea"/>
                          <a:cs typeface="+mn-cs"/>
                        </a:rPr>
                        <a:t>Sealed Acid</a:t>
                      </a:r>
                    </a:p>
                  </a:txBody>
                  <a:tcPr anchor="ctr"/>
                </a:tc>
                <a:tc>
                  <a:txBody>
                    <a:bodyPr/>
                    <a:lstStyle/>
                    <a:p>
                      <a:pPr algn="ctr"/>
                      <a:r>
                        <a:rPr lang="en-US" sz="1200" dirty="0">
                          <a:solidFill>
                            <a:schemeClr val="tx1">
                              <a:lumMod val="65000"/>
                              <a:lumOff val="35000"/>
                            </a:schemeClr>
                          </a:solidFill>
                        </a:rPr>
                        <a:t>Acid exposure</a:t>
                      </a:r>
                    </a:p>
                  </a:txBody>
                  <a:tcPr anchor="ctr"/>
                </a:tc>
                <a:extLst>
                  <a:ext uri="{0D108BD9-81ED-4DB2-BD59-A6C34878D82A}">
                    <a16:rowId xmlns:a16="http://schemas.microsoft.com/office/drawing/2014/main" val="1182467250"/>
                  </a:ext>
                </a:extLst>
              </a:tr>
              <a:tr h="365565">
                <a:tc>
                  <a:txBody>
                    <a:bodyPr/>
                    <a:lstStyle/>
                    <a:p>
                      <a:r>
                        <a:rPr lang="en-US" sz="1400" dirty="0">
                          <a:solidFill>
                            <a:schemeClr val="tx1">
                              <a:lumMod val="65000"/>
                              <a:lumOff val="35000"/>
                            </a:schemeClr>
                          </a:solidFill>
                        </a:rPr>
                        <a:t>Charging Costs</a:t>
                      </a:r>
                    </a:p>
                  </a:txBody>
                  <a:tcPr anchor="ctr"/>
                </a:tc>
                <a:tc>
                  <a:txBody>
                    <a:bodyPr/>
                    <a:lstStyle/>
                    <a:p>
                      <a:pPr algn="ctr"/>
                      <a:r>
                        <a:rPr lang="en-US" sz="1200" b="1" dirty="0">
                          <a:solidFill>
                            <a:srgbClr val="00B050"/>
                          </a:solidFill>
                        </a:rPr>
                        <a:t>Low</a:t>
                      </a:r>
                    </a:p>
                  </a:txBody>
                  <a:tcPr anchor="ctr"/>
                </a:tc>
                <a:tc>
                  <a:txBody>
                    <a:bodyPr/>
                    <a:lstStyle/>
                    <a:p>
                      <a:pPr algn="ctr"/>
                      <a:r>
                        <a:rPr lang="en-US" sz="1200" dirty="0">
                          <a:solidFill>
                            <a:schemeClr val="tx1">
                              <a:lumMod val="65000"/>
                              <a:lumOff val="35000"/>
                            </a:schemeClr>
                          </a:solidFill>
                        </a:rPr>
                        <a:t>High</a:t>
                      </a:r>
                    </a:p>
                  </a:txBody>
                  <a:tcPr anchor="ctr"/>
                </a:tc>
                <a:tc>
                  <a:txBody>
                    <a:bodyPr/>
                    <a:lstStyle/>
                    <a:p>
                      <a:pPr algn="ctr"/>
                      <a:r>
                        <a:rPr lang="en-US" sz="1200" dirty="0">
                          <a:solidFill>
                            <a:schemeClr val="tx1">
                              <a:lumMod val="65000"/>
                              <a:lumOff val="35000"/>
                            </a:schemeClr>
                          </a:solidFill>
                        </a:rPr>
                        <a:t>High</a:t>
                      </a:r>
                    </a:p>
                  </a:txBody>
                  <a:tcPr anchor="ctr"/>
                </a:tc>
                <a:tc>
                  <a:txBody>
                    <a:bodyPr/>
                    <a:lstStyle/>
                    <a:p>
                      <a:pPr algn="ctr"/>
                      <a:r>
                        <a:rPr lang="en-US" sz="1200" dirty="0">
                          <a:solidFill>
                            <a:schemeClr val="tx1">
                              <a:lumMod val="65000"/>
                              <a:lumOff val="35000"/>
                            </a:schemeClr>
                          </a:solidFill>
                        </a:rPr>
                        <a:t>High</a:t>
                      </a:r>
                    </a:p>
                  </a:txBody>
                  <a:tcPr anchor="ctr"/>
                </a:tc>
                <a:extLst>
                  <a:ext uri="{0D108BD9-81ED-4DB2-BD59-A6C34878D82A}">
                    <a16:rowId xmlns:a16="http://schemas.microsoft.com/office/drawing/2014/main" val="4247078519"/>
                  </a:ext>
                </a:extLst>
              </a:tr>
              <a:tr h="365565">
                <a:tc>
                  <a:txBody>
                    <a:bodyPr/>
                    <a:lstStyle/>
                    <a:p>
                      <a:r>
                        <a:rPr lang="en-US" sz="1400" dirty="0">
                          <a:solidFill>
                            <a:schemeClr val="tx1">
                              <a:lumMod val="65000"/>
                              <a:lumOff val="35000"/>
                            </a:schemeClr>
                          </a:solidFill>
                        </a:rPr>
                        <a:t>Warranty</a:t>
                      </a:r>
                    </a:p>
                  </a:txBody>
                  <a:tcPr anchor="ctr"/>
                </a:tc>
                <a:tc>
                  <a:txBody>
                    <a:bodyPr/>
                    <a:lstStyle/>
                    <a:p>
                      <a:pPr algn="ctr"/>
                      <a:r>
                        <a:rPr lang="en-US" sz="1200" b="1" dirty="0">
                          <a:solidFill>
                            <a:srgbClr val="00B050"/>
                          </a:solidFill>
                        </a:rPr>
                        <a:t>Best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65000"/>
                              <a:lumOff val="35000"/>
                            </a:schemeClr>
                          </a:solidFill>
                        </a:rPr>
                        <a:t>Better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65000"/>
                              <a:lumOff val="35000"/>
                            </a:schemeClr>
                          </a:solidFill>
                        </a:rPr>
                        <a:t>Good</a:t>
                      </a:r>
                    </a:p>
                  </a:txBody>
                  <a:tcPr anchor="ctr"/>
                </a:tc>
                <a:tc>
                  <a:txBody>
                    <a:bodyPr/>
                    <a:lstStyle/>
                    <a:p>
                      <a:pPr algn="ctr"/>
                      <a:r>
                        <a:rPr lang="en-US" sz="1200" dirty="0">
                          <a:solidFill>
                            <a:schemeClr val="tx1">
                              <a:lumMod val="65000"/>
                              <a:lumOff val="35000"/>
                            </a:schemeClr>
                          </a:solidFill>
                        </a:rPr>
                        <a:t>Good - Better</a:t>
                      </a:r>
                    </a:p>
                  </a:txBody>
                  <a:tcPr anchor="ctr"/>
                </a:tc>
                <a:extLst>
                  <a:ext uri="{0D108BD9-81ED-4DB2-BD59-A6C34878D82A}">
                    <a16:rowId xmlns:a16="http://schemas.microsoft.com/office/drawing/2014/main" val="1703541558"/>
                  </a:ext>
                </a:extLst>
              </a:tr>
              <a:tr h="1175603">
                <a:tc>
                  <a:txBody>
                    <a:bodyPr/>
                    <a:lstStyle/>
                    <a:p>
                      <a:r>
                        <a:rPr lang="en-US" sz="1400" dirty="0">
                          <a:solidFill>
                            <a:schemeClr val="tx1">
                              <a:lumMod val="65000"/>
                              <a:lumOff val="35000"/>
                            </a:schemeClr>
                          </a:solidFill>
                        </a:rPr>
                        <a:t>Summary</a:t>
                      </a:r>
                    </a:p>
                  </a:txBody>
                  <a:tcPr anchor="ctr">
                    <a:solidFill>
                      <a:schemeClr val="accent6">
                        <a:lumMod val="20000"/>
                        <a:lumOff val="80000"/>
                      </a:schemeClr>
                    </a:solidFill>
                  </a:tcPr>
                </a:tc>
                <a:tc>
                  <a:txBody>
                    <a:bodyPr/>
                    <a:lstStyle/>
                    <a:p>
                      <a:pPr marL="171450" indent="-171450" algn="l">
                        <a:buFont typeface="Arial" panose="020B0604020202020204" pitchFamily="34" charset="0"/>
                        <a:buChar char="•"/>
                      </a:pPr>
                      <a:r>
                        <a:rPr lang="en-US" sz="1200" dirty="0">
                          <a:solidFill>
                            <a:schemeClr val="tx1">
                              <a:lumMod val="65000"/>
                              <a:lumOff val="35000"/>
                            </a:schemeClr>
                          </a:solidFill>
                        </a:rPr>
                        <a:t>Highest initial cost</a:t>
                      </a:r>
                    </a:p>
                    <a:p>
                      <a:pPr marL="171450" indent="-171450" algn="l">
                        <a:buFont typeface="Arial" panose="020B0604020202020204" pitchFamily="34" charset="0"/>
                        <a:buChar char="•"/>
                      </a:pPr>
                      <a:r>
                        <a:rPr lang="en-US" sz="1200" dirty="0">
                          <a:solidFill>
                            <a:schemeClr val="tx1">
                              <a:lumMod val="65000"/>
                              <a:lumOff val="35000"/>
                            </a:schemeClr>
                          </a:solidFill>
                        </a:rPr>
                        <a:t>Longest life</a:t>
                      </a:r>
                    </a:p>
                    <a:p>
                      <a:pPr marL="171450" indent="-171450" algn="l">
                        <a:buFont typeface="Arial" panose="020B0604020202020204" pitchFamily="34" charset="0"/>
                        <a:buChar char="•"/>
                      </a:pPr>
                      <a:r>
                        <a:rPr lang="en-US" sz="1200" dirty="0">
                          <a:solidFill>
                            <a:schemeClr val="tx1">
                              <a:lumMod val="65000"/>
                              <a:lumOff val="35000"/>
                            </a:schemeClr>
                          </a:solidFill>
                        </a:rPr>
                        <a:t>Easy charging</a:t>
                      </a:r>
                    </a:p>
                    <a:p>
                      <a:pPr marL="171450" indent="-171450" algn="l">
                        <a:buFont typeface="Arial" panose="020B0604020202020204" pitchFamily="34" charset="0"/>
                        <a:buChar char="•"/>
                      </a:pPr>
                      <a:r>
                        <a:rPr lang="en-US" sz="1200" dirty="0">
                          <a:solidFill>
                            <a:schemeClr val="tx1">
                              <a:lumMod val="65000"/>
                              <a:lumOff val="35000"/>
                            </a:schemeClr>
                          </a:solidFill>
                        </a:rPr>
                        <a:t>Maintenance-free</a:t>
                      </a:r>
                    </a:p>
                    <a:p>
                      <a:pPr marL="171450" indent="-171450" algn="l">
                        <a:buFont typeface="Arial" panose="020B0604020202020204" pitchFamily="34" charset="0"/>
                        <a:buChar char="•"/>
                      </a:pPr>
                      <a:r>
                        <a:rPr lang="en-US" sz="1200" dirty="0">
                          <a:solidFill>
                            <a:schemeClr val="tx1">
                              <a:lumMod val="65000"/>
                              <a:lumOff val="35000"/>
                            </a:schemeClr>
                          </a:solidFill>
                        </a:rPr>
                        <a:t>No acid</a:t>
                      </a:r>
                    </a:p>
                    <a:p>
                      <a:pPr marL="171450" indent="-171450" algn="l">
                        <a:buFont typeface="Arial" panose="020B0604020202020204" pitchFamily="34" charset="0"/>
                        <a:buChar char="•"/>
                      </a:pPr>
                      <a:r>
                        <a:rPr lang="en-US" sz="1200" dirty="0">
                          <a:solidFill>
                            <a:schemeClr val="tx1">
                              <a:lumMod val="65000"/>
                              <a:lumOff val="35000"/>
                            </a:schemeClr>
                          </a:solidFill>
                        </a:rPr>
                        <a:t>No wet battery issues</a:t>
                      </a:r>
                    </a:p>
                  </a:txBody>
                  <a:tcPr>
                    <a:solidFill>
                      <a:schemeClr val="accent6">
                        <a:lumMod val="20000"/>
                        <a:lumOff val="80000"/>
                      </a:schemeClr>
                    </a:solidFill>
                  </a:tcPr>
                </a:tc>
                <a:tc>
                  <a:txBody>
                    <a:bodyPr/>
                    <a:lstStyle/>
                    <a:p>
                      <a:pPr marL="171450" indent="-171450" algn="l">
                        <a:buFont typeface="Arial" panose="020B0604020202020204" pitchFamily="34" charset="0"/>
                        <a:buChar char="•"/>
                      </a:pPr>
                      <a:r>
                        <a:rPr lang="en-US" sz="1200" dirty="0">
                          <a:solidFill>
                            <a:schemeClr val="tx1">
                              <a:lumMod val="65000"/>
                              <a:lumOff val="35000"/>
                            </a:schemeClr>
                          </a:solidFill>
                        </a:rPr>
                        <a:t>Higher initial cost</a:t>
                      </a:r>
                    </a:p>
                    <a:p>
                      <a:pPr marL="171450" indent="-171450" algn="l">
                        <a:buFont typeface="Arial" panose="020B0604020202020204" pitchFamily="34" charset="0"/>
                        <a:buChar char="•"/>
                      </a:pPr>
                      <a:r>
                        <a:rPr lang="en-US" sz="1200" dirty="0">
                          <a:solidFill>
                            <a:schemeClr val="tx1">
                              <a:lumMod val="65000"/>
                              <a:lumOff val="35000"/>
                            </a:schemeClr>
                          </a:solidFill>
                        </a:rPr>
                        <a:t>Longer life</a:t>
                      </a:r>
                    </a:p>
                    <a:p>
                      <a:pPr marL="171450" indent="-171450" algn="l">
                        <a:buFont typeface="Arial" panose="020B0604020202020204" pitchFamily="34" charset="0"/>
                        <a:buChar char="•"/>
                      </a:pPr>
                      <a:r>
                        <a:rPr lang="en-US" sz="1200" dirty="0">
                          <a:solidFill>
                            <a:schemeClr val="tx1">
                              <a:lumMod val="65000"/>
                              <a:lumOff val="35000"/>
                            </a:schemeClr>
                          </a:solidFill>
                        </a:rPr>
                        <a:t>Easy charging</a:t>
                      </a:r>
                    </a:p>
                    <a:p>
                      <a:pPr marL="171450" indent="-171450" algn="l">
                        <a:buFont typeface="Arial" panose="020B0604020202020204" pitchFamily="34" charset="0"/>
                        <a:buChar char="•"/>
                      </a:pPr>
                      <a:r>
                        <a:rPr lang="en-US" sz="1200" dirty="0">
                          <a:solidFill>
                            <a:schemeClr val="tx1">
                              <a:lumMod val="65000"/>
                              <a:lumOff val="35000"/>
                            </a:schemeClr>
                          </a:solidFill>
                        </a:rPr>
                        <a:t>Low maintenance</a:t>
                      </a:r>
                    </a:p>
                  </a:txBody>
                  <a:tcPr>
                    <a:solidFill>
                      <a:schemeClr val="accent6">
                        <a:lumMod val="20000"/>
                        <a:lumOff val="80000"/>
                      </a:schemeClr>
                    </a:solidFill>
                  </a:tcPr>
                </a:tc>
                <a:tc>
                  <a:txBody>
                    <a:bodyPr/>
                    <a:lstStyle/>
                    <a:p>
                      <a:pPr marL="171450" indent="-171450" algn="l">
                        <a:buFont typeface="Arial" panose="020B0604020202020204" pitchFamily="34" charset="0"/>
                        <a:buChar char="•"/>
                      </a:pPr>
                      <a:r>
                        <a:rPr lang="en-US" sz="1200" dirty="0">
                          <a:solidFill>
                            <a:schemeClr val="tx1">
                              <a:lumMod val="65000"/>
                              <a:lumOff val="35000"/>
                            </a:schemeClr>
                          </a:solidFill>
                        </a:rPr>
                        <a:t>Low initial cost</a:t>
                      </a:r>
                    </a:p>
                    <a:p>
                      <a:pPr marL="171450" indent="-171450" algn="l">
                        <a:buFont typeface="Arial" panose="020B0604020202020204" pitchFamily="34" charset="0"/>
                        <a:buChar char="•"/>
                      </a:pPr>
                      <a:r>
                        <a:rPr lang="en-US" sz="1200" dirty="0">
                          <a:solidFill>
                            <a:schemeClr val="tx1">
                              <a:lumMod val="65000"/>
                              <a:lumOff val="35000"/>
                            </a:schemeClr>
                          </a:solidFill>
                        </a:rPr>
                        <a:t>Short life</a:t>
                      </a:r>
                    </a:p>
                    <a:p>
                      <a:pPr marL="171450" indent="-171450" algn="l">
                        <a:buFont typeface="Arial" panose="020B0604020202020204" pitchFamily="34" charset="0"/>
                        <a:buChar char="•"/>
                      </a:pPr>
                      <a:r>
                        <a:rPr lang="en-US" sz="1200" dirty="0">
                          <a:solidFill>
                            <a:schemeClr val="tx1">
                              <a:lumMod val="65000"/>
                              <a:lumOff val="35000"/>
                            </a:schemeClr>
                          </a:solidFill>
                        </a:rPr>
                        <a:t>Complex charging</a:t>
                      </a:r>
                    </a:p>
                    <a:p>
                      <a:pPr marL="171450" indent="-171450" algn="l">
                        <a:buFont typeface="Arial" panose="020B0604020202020204" pitchFamily="34" charset="0"/>
                        <a:buChar char="•"/>
                      </a:pPr>
                      <a:r>
                        <a:rPr lang="en-US" sz="1200" dirty="0">
                          <a:solidFill>
                            <a:schemeClr val="tx1">
                              <a:lumMod val="65000"/>
                              <a:lumOff val="35000"/>
                            </a:schemeClr>
                          </a:solidFill>
                        </a:rPr>
                        <a:t>Low maintenance</a:t>
                      </a:r>
                    </a:p>
                  </a:txBody>
                  <a:tcPr>
                    <a:solidFill>
                      <a:schemeClr val="accent6">
                        <a:lumMod val="20000"/>
                        <a:lumOff val="80000"/>
                      </a:schemeClr>
                    </a:solidFill>
                  </a:tcPr>
                </a:tc>
                <a:tc>
                  <a:txBody>
                    <a:bodyPr/>
                    <a:lstStyle/>
                    <a:p>
                      <a:pPr marL="171450" indent="-171450" algn="l">
                        <a:buFont typeface="Arial" panose="020B0604020202020204" pitchFamily="34" charset="0"/>
                        <a:buChar char="•"/>
                      </a:pPr>
                      <a:r>
                        <a:rPr lang="en-US" sz="1200" dirty="0">
                          <a:solidFill>
                            <a:schemeClr val="tx1">
                              <a:lumMod val="65000"/>
                              <a:lumOff val="35000"/>
                            </a:schemeClr>
                          </a:solidFill>
                        </a:rPr>
                        <a:t>Lowest initial cost</a:t>
                      </a:r>
                    </a:p>
                    <a:p>
                      <a:pPr marL="171450" indent="-171450" algn="l">
                        <a:buFont typeface="Arial" panose="020B0604020202020204" pitchFamily="34" charset="0"/>
                        <a:buChar char="•"/>
                      </a:pPr>
                      <a:r>
                        <a:rPr lang="en-US" sz="1200" dirty="0">
                          <a:solidFill>
                            <a:schemeClr val="tx1">
                              <a:lumMod val="65000"/>
                              <a:lumOff val="35000"/>
                            </a:schemeClr>
                          </a:solidFill>
                        </a:rPr>
                        <a:t>Short life life</a:t>
                      </a:r>
                    </a:p>
                    <a:p>
                      <a:pPr marL="171450" indent="-171450" algn="l">
                        <a:buFont typeface="Arial" panose="020B0604020202020204" pitchFamily="34" charset="0"/>
                        <a:buChar char="•"/>
                      </a:pPr>
                      <a:r>
                        <a:rPr lang="en-US" sz="1200" dirty="0">
                          <a:solidFill>
                            <a:schemeClr val="tx1">
                              <a:lumMod val="65000"/>
                              <a:lumOff val="35000"/>
                            </a:schemeClr>
                          </a:solidFill>
                        </a:rPr>
                        <a:t>Complex charging</a:t>
                      </a:r>
                    </a:p>
                    <a:p>
                      <a:pPr marL="171450" indent="-171450" algn="l">
                        <a:buFont typeface="Arial" panose="020B0604020202020204" pitchFamily="34" charset="0"/>
                        <a:buChar char="•"/>
                      </a:pPr>
                      <a:r>
                        <a:rPr lang="en-US" sz="1200" dirty="0">
                          <a:solidFill>
                            <a:schemeClr val="tx1">
                              <a:lumMod val="65000"/>
                              <a:lumOff val="35000"/>
                            </a:schemeClr>
                          </a:solidFill>
                        </a:rPr>
                        <a:t>High maintenance</a:t>
                      </a:r>
                    </a:p>
                    <a:p>
                      <a:pPr marL="171450" indent="-171450" algn="l">
                        <a:buFont typeface="Arial" panose="020B0604020202020204" pitchFamily="34" charset="0"/>
                        <a:buChar char="•"/>
                      </a:pPr>
                      <a:r>
                        <a:rPr lang="en-US" sz="1200" dirty="0">
                          <a:solidFill>
                            <a:schemeClr val="tx1">
                              <a:lumMod val="65000"/>
                              <a:lumOff val="35000"/>
                            </a:schemeClr>
                          </a:solidFill>
                        </a:rPr>
                        <a:t>Acid exposure</a:t>
                      </a:r>
                    </a:p>
                  </a:txBody>
                  <a:tcPr>
                    <a:solidFill>
                      <a:schemeClr val="accent6">
                        <a:lumMod val="20000"/>
                        <a:lumOff val="80000"/>
                      </a:schemeClr>
                    </a:solidFill>
                  </a:tcPr>
                </a:tc>
                <a:extLst>
                  <a:ext uri="{0D108BD9-81ED-4DB2-BD59-A6C34878D82A}">
                    <a16:rowId xmlns:a16="http://schemas.microsoft.com/office/drawing/2014/main" val="4104227441"/>
                  </a:ext>
                </a:extLst>
              </a:tr>
            </a:tbl>
          </a:graphicData>
        </a:graphic>
      </p:graphicFrame>
    </p:spTree>
    <p:extLst>
      <p:ext uri="{BB962C8B-B14F-4D97-AF65-F5344CB8AC3E}">
        <p14:creationId xmlns:p14="http://schemas.microsoft.com/office/powerpoint/2010/main" val="32974690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635EB0B033E64C9AE3186125C2A76B" ma:contentTypeVersion="10" ma:contentTypeDescription="Create a new document." ma:contentTypeScope="" ma:versionID="bf583145eadc4039366798e1f718b15b">
  <xsd:schema xmlns:xsd="http://www.w3.org/2001/XMLSchema" xmlns:xs="http://www.w3.org/2001/XMLSchema" xmlns:p="http://schemas.microsoft.com/office/2006/metadata/properties" xmlns:ns2="3cf05b33-6031-4b8a-8fbb-c4dd397c93af" targetNamespace="http://schemas.microsoft.com/office/2006/metadata/properties" ma:root="true" ma:fieldsID="27dec1bfa8eea5a0d53ff14e8205d9fc" ns2:_="">
    <xsd:import namespace="3cf05b33-6031-4b8a-8fbb-c4dd397c93a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f05b33-6031-4b8a-8fbb-c4dd397c93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1E7182-C0CB-4D1A-A454-BFAAC7F898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f05b33-6031-4b8a-8fbb-c4dd397c93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FE2994-6D8D-477E-83FE-1C655B3CDAFA}">
  <ds:schemaRefs>
    <ds:schemaRef ds:uri="http://purl.org/dc/elements/1.1/"/>
    <ds:schemaRef ds:uri="http://schemas.microsoft.com/office/2006/metadata/properties"/>
    <ds:schemaRef ds:uri="3cf05b33-6031-4b8a-8fbb-c4dd397c93af"/>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B1F8922A-F02F-4C7F-B542-68BF33A747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12925</TotalTime>
  <Words>2403</Words>
  <Application>Microsoft Office PowerPoint</Application>
  <PresentationFormat>On-screen Show (4:3)</PresentationFormat>
  <Paragraphs>399</Paragraphs>
  <Slides>15</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MS PGothic</vt:lpstr>
      <vt:lpstr>Arial</vt:lpstr>
      <vt:lpstr>Arial Narrow</vt:lpstr>
      <vt:lpstr>Calibri</vt:lpstr>
      <vt:lpstr>Wingdings</vt:lpstr>
      <vt:lpstr>Office Theme</vt:lpstr>
      <vt:lpstr>PowerPoint Presentation</vt:lpstr>
      <vt:lpstr>Why Are We Investing in Lithium-ion?</vt:lpstr>
      <vt:lpstr>AMR Lithium-ion Battery Offering</vt:lpstr>
      <vt:lpstr>Lithium-ion Benefits</vt:lpstr>
      <vt:lpstr>Lithium-ion Benefits</vt:lpstr>
      <vt:lpstr>BATTERY ANATOMY</vt:lpstr>
      <vt:lpstr>PowerPoint Presentation</vt:lpstr>
      <vt:lpstr>Why Inventus Power</vt:lpstr>
      <vt:lpstr>Power Source Comparison</vt:lpstr>
      <vt:lpstr>Lithium-ion vs Lead-Acid Batteries – Performance</vt:lpstr>
      <vt:lpstr>Battery Pack and Charger Specifications</vt:lpstr>
      <vt:lpstr>Tennant Lithium-ion Battery Vs. 3rd Party Offering</vt:lpstr>
      <vt:lpstr>Maintenance-Free   |   Hassle-Free   |   Worry-Free</vt:lpstr>
      <vt:lpstr>Lithium-ion Technology Benefits</vt:lpstr>
      <vt:lpstr>  </vt:lpstr>
    </vt:vector>
  </TitlesOfParts>
  <Company>Tennant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T350 PAS Guide</dc:title>
  <dc:creator>Commers, Barb</dc:creator>
  <cp:lastModifiedBy>Sehmke, Stefan</cp:lastModifiedBy>
  <cp:revision>1109</cp:revision>
  <cp:lastPrinted>2019-08-20T20:37:09Z</cp:lastPrinted>
  <dcterms:created xsi:type="dcterms:W3CDTF">2012-06-05T14:24:02Z</dcterms:created>
  <dcterms:modified xsi:type="dcterms:W3CDTF">2022-04-08T16:20:57Z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0x010100BB635EB0B033E64C9AE3186125C2A76B</vt:lpwstr>
  </property>
  <property fmtid="{D5CDD505-2E9C-101B-9397-08002B2CF9AE}" pid="3" name="Order">
    <vt:r8>2382400</vt:r8>
  </property>
</Properties>
</file>