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 id="2147483741" r:id="rId5"/>
    <p:sldMasterId id="2147483751" r:id="rId6"/>
  </p:sldMasterIdLst>
  <p:notesMasterIdLst>
    <p:notesMasterId r:id="rId20"/>
  </p:notesMasterIdLst>
  <p:handoutMasterIdLst>
    <p:handoutMasterId r:id="rId21"/>
  </p:handoutMasterIdLst>
  <p:sldIdLst>
    <p:sldId id="666" r:id="rId7"/>
    <p:sldId id="659" r:id="rId8"/>
    <p:sldId id="661" r:id="rId9"/>
    <p:sldId id="655" r:id="rId10"/>
    <p:sldId id="660" r:id="rId11"/>
    <p:sldId id="667" r:id="rId12"/>
    <p:sldId id="669" r:id="rId13"/>
    <p:sldId id="668" r:id="rId14"/>
    <p:sldId id="654" r:id="rId15"/>
    <p:sldId id="663" r:id="rId16"/>
    <p:sldId id="664" r:id="rId17"/>
    <p:sldId id="665" r:id="rId18"/>
    <p:sldId id="658" r:id="rId19"/>
  </p:sldIdLst>
  <p:sldSz cx="9144000" cy="6858000" type="screen4x3"/>
  <p:notesSz cx="7010400" cy="92964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943"/>
    <a:srgbClr val="F6A01A"/>
    <a:srgbClr val="ED145B"/>
    <a:srgbClr val="6E97C8"/>
    <a:srgbClr val="00B0C7"/>
    <a:srgbClr val="8AC640"/>
    <a:srgbClr val="000000"/>
    <a:srgbClr val="009BC7"/>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59497" autoAdjust="0"/>
  </p:normalViewPr>
  <p:slideViewPr>
    <p:cSldViewPr snapToGrid="0">
      <p:cViewPr varScale="1">
        <p:scale>
          <a:sx n="56" d="100"/>
          <a:sy n="56" d="100"/>
        </p:scale>
        <p:origin x="1949" y="34"/>
      </p:cViewPr>
      <p:guideLst>
        <p:guide orient="horz" pos="2168"/>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71" d="100"/>
          <a:sy n="71" d="100"/>
        </p:scale>
        <p:origin x="-1896" y="-90"/>
      </p:cViewPr>
      <p:guideLst>
        <p:guide orient="horz" pos="2928"/>
        <p:guide pos="2208"/>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r>
              <a:rPr lang="en-US" dirty="0" smtClean="0"/>
              <a:t>TBolt Launch Strategy Review</a:t>
            </a: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C7E1FED-F659-45AB-B271-7D4173001AE3}" type="datetimeFigureOut">
              <a:rPr lang="en-US" smtClean="0"/>
              <a:t>6/22/2017</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r>
              <a:rPr lang="en-US" dirty="0" smtClean="0"/>
              <a:t>Slide Order</a:t>
            </a: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841A27F-052E-4986-8415-48862EF8F865}" type="slidenum">
              <a:rPr lang="en-US" smtClean="0"/>
              <a:t>‹#›</a:t>
            </a:fld>
            <a:endParaRPr lang="en-US"/>
          </a:p>
        </p:txBody>
      </p:sp>
    </p:spTree>
    <p:extLst>
      <p:ext uri="{BB962C8B-B14F-4D97-AF65-F5344CB8AC3E}">
        <p14:creationId xmlns:p14="http://schemas.microsoft.com/office/powerpoint/2010/main" val="4287984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97C3BB5-930F-4FC8-821C-9897774E4BB3}" type="datetimeFigureOut">
              <a:rPr lang="en-US" smtClean="0"/>
              <a:t>6/22/2017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952BBC-10B0-48B1-8560-5C6E7B61DA96}" type="slidenum">
              <a:rPr lang="en-US" smtClean="0"/>
              <a:t>‹#›</a:t>
            </a:fld>
            <a:endParaRPr lang="en-US" dirty="0"/>
          </a:p>
        </p:txBody>
      </p:sp>
    </p:spTree>
    <p:extLst>
      <p:ext uri="{BB962C8B-B14F-4D97-AF65-F5344CB8AC3E}">
        <p14:creationId xmlns:p14="http://schemas.microsoft.com/office/powerpoint/2010/main" val="2489778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online training program is dedicated to the new Automatic Battery Watering System called: Smartfill.</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What do we want to achieve today with this training? </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want learn you to understand:</a:t>
            </a:r>
          </a:p>
          <a:p>
            <a:endParaRPr lang="nl-NL" sz="1200" kern="1200" dirty="0" smtClean="0">
              <a:solidFill>
                <a:schemeClr val="tx1"/>
              </a:solidFill>
              <a:latin typeface="+mn-lt"/>
              <a:ea typeface="+mn-ea"/>
              <a:cs typeface="+mn-cs"/>
            </a:endParaRPr>
          </a:p>
          <a:p>
            <a:r>
              <a:rPr lang="nl-NL" sz="1200" kern="1200" dirty="0" err="1" smtClean="0">
                <a:solidFill>
                  <a:schemeClr val="tx1"/>
                </a:solidFill>
                <a:latin typeface="+mn-lt"/>
                <a:ea typeface="+mn-ea"/>
                <a:cs typeface="+mn-cs"/>
              </a:rPr>
              <a:t>Layout</a:t>
            </a:r>
            <a:r>
              <a:rPr lang="nl-NL" sz="1200" kern="1200" dirty="0" smtClean="0">
                <a:solidFill>
                  <a:schemeClr val="tx1"/>
                </a:solidFill>
                <a:latin typeface="+mn-lt"/>
                <a:ea typeface="+mn-ea"/>
                <a:cs typeface="+mn-cs"/>
              </a:rPr>
              <a:t> of </a:t>
            </a:r>
            <a:r>
              <a:rPr lang="nl-NL" sz="1200" kern="1200" dirty="0" err="1" smtClean="0">
                <a:solidFill>
                  <a:schemeClr val="tx1"/>
                </a:solidFill>
                <a:latin typeface="+mn-lt"/>
                <a:ea typeface="+mn-ea"/>
                <a:cs typeface="+mn-cs"/>
              </a:rPr>
              <a:t>the</a:t>
            </a:r>
            <a:r>
              <a:rPr lang="nl-NL" sz="1200" kern="1200" dirty="0" smtClean="0">
                <a:solidFill>
                  <a:schemeClr val="tx1"/>
                </a:solidFill>
                <a:latin typeface="+mn-lt"/>
                <a:ea typeface="+mn-ea"/>
                <a:cs typeface="+mn-cs"/>
              </a:rPr>
              <a:t> system</a:t>
            </a:r>
          </a:p>
          <a:p>
            <a:r>
              <a:rPr lang="en-US" sz="1200" kern="1200" dirty="0" smtClean="0">
                <a:solidFill>
                  <a:schemeClr val="tx1"/>
                </a:solidFill>
                <a:latin typeface="+mn-lt"/>
                <a:ea typeface="+mn-ea"/>
                <a:cs typeface="+mn-cs"/>
              </a:rPr>
              <a:t>Description of all components and their function</a:t>
            </a:r>
          </a:p>
          <a:p>
            <a:r>
              <a:rPr lang="nl-NL" sz="1200" kern="1200" dirty="0" smtClean="0">
                <a:solidFill>
                  <a:schemeClr val="tx1"/>
                </a:solidFill>
                <a:latin typeface="+mn-lt"/>
                <a:ea typeface="+mn-ea"/>
                <a:cs typeface="+mn-cs"/>
              </a:rPr>
              <a:t>Operation of </a:t>
            </a:r>
            <a:r>
              <a:rPr lang="nl-NL" sz="1200" kern="1200" dirty="0" err="1" smtClean="0">
                <a:solidFill>
                  <a:schemeClr val="tx1"/>
                </a:solidFill>
                <a:latin typeface="+mn-lt"/>
                <a:ea typeface="+mn-ea"/>
                <a:cs typeface="+mn-cs"/>
              </a:rPr>
              <a:t>the</a:t>
            </a:r>
            <a:r>
              <a:rPr lang="nl-NL" sz="1200" kern="1200" dirty="0" smtClean="0">
                <a:solidFill>
                  <a:schemeClr val="tx1"/>
                </a:solidFill>
                <a:latin typeface="+mn-lt"/>
                <a:ea typeface="+mn-ea"/>
                <a:cs typeface="+mn-cs"/>
              </a:rPr>
              <a:t> system</a:t>
            </a:r>
          </a:p>
          <a:p>
            <a:r>
              <a:rPr lang="nl-NL" sz="1200" kern="1200" dirty="0" err="1" smtClean="0">
                <a:solidFill>
                  <a:schemeClr val="tx1"/>
                </a:solidFill>
                <a:latin typeface="+mn-lt"/>
                <a:ea typeface="+mn-ea"/>
                <a:cs typeface="+mn-cs"/>
              </a:rPr>
              <a:t>Interlocks</a:t>
            </a:r>
            <a:r>
              <a:rPr lang="nl-NL" sz="1200" kern="1200" dirty="0" smtClean="0">
                <a:solidFill>
                  <a:schemeClr val="tx1"/>
                </a:solidFill>
                <a:latin typeface="+mn-lt"/>
                <a:ea typeface="+mn-ea"/>
                <a:cs typeface="+mn-cs"/>
              </a:rPr>
              <a:t> and </a:t>
            </a:r>
            <a:r>
              <a:rPr lang="nl-NL" sz="1200" kern="1200" dirty="0" err="1" smtClean="0">
                <a:solidFill>
                  <a:schemeClr val="tx1"/>
                </a:solidFill>
                <a:latin typeface="+mn-lt"/>
                <a:ea typeface="+mn-ea"/>
                <a:cs typeface="+mn-cs"/>
              </a:rPr>
              <a:t>Faults</a:t>
            </a:r>
            <a:endParaRPr lang="nl-NL" sz="1200" kern="1200" dirty="0" smtClean="0">
              <a:solidFill>
                <a:schemeClr val="tx1"/>
              </a:solidFill>
              <a:latin typeface="+mn-lt"/>
              <a:ea typeface="+mn-ea"/>
              <a:cs typeface="+mn-cs"/>
            </a:endParaRPr>
          </a:p>
          <a:p>
            <a:r>
              <a:rPr lang="nl-NL" sz="1200" kern="1200" dirty="0" err="1" smtClean="0">
                <a:solidFill>
                  <a:schemeClr val="tx1"/>
                </a:solidFill>
                <a:latin typeface="+mn-lt"/>
                <a:ea typeface="+mn-ea"/>
                <a:cs typeface="+mn-cs"/>
              </a:rPr>
              <a:t>Winterization</a:t>
            </a:r>
            <a:r>
              <a:rPr lang="nl-NL" sz="1200" kern="1200" dirty="0" smtClean="0">
                <a:solidFill>
                  <a:schemeClr val="tx1"/>
                </a:solidFill>
                <a:latin typeface="+mn-lt"/>
                <a:ea typeface="+mn-ea"/>
                <a:cs typeface="+mn-cs"/>
              </a:rPr>
              <a:t> of </a:t>
            </a:r>
            <a:r>
              <a:rPr lang="nl-NL" sz="1200" kern="1200" dirty="0" err="1" smtClean="0">
                <a:solidFill>
                  <a:schemeClr val="tx1"/>
                </a:solidFill>
                <a:latin typeface="+mn-lt"/>
                <a:ea typeface="+mn-ea"/>
                <a:cs typeface="+mn-cs"/>
              </a:rPr>
              <a:t>the</a:t>
            </a:r>
            <a:r>
              <a:rPr lang="nl-NL" sz="1200" kern="1200" dirty="0" smtClean="0">
                <a:solidFill>
                  <a:schemeClr val="tx1"/>
                </a:solidFill>
                <a:latin typeface="+mn-lt"/>
                <a:ea typeface="+mn-ea"/>
                <a:cs typeface="+mn-cs"/>
              </a:rPr>
              <a:t> system</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this training we will see many times the T500 as an example as this is the first machine where we apply this new technology. But it will be expended to other machines also. As this training is created for global usage, you will see images with US and European batteries. Although the battery types are different the operation of the system is equal.</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program will finish with a short quiz to test the knowledge that you have learned in this module.</a:t>
            </a:r>
          </a:p>
          <a:p>
            <a:endParaRPr lang="nl-NL" sz="1200" kern="1200" dirty="0" smtClean="0">
              <a:solidFill>
                <a:schemeClr val="tx1"/>
              </a:solidFill>
              <a:latin typeface="+mn-lt"/>
              <a:ea typeface="+mn-ea"/>
              <a:cs typeface="+mn-cs"/>
            </a:endParaRPr>
          </a:p>
          <a:p>
            <a:r>
              <a:rPr lang="nl-NL" sz="1200" kern="1200" dirty="0" err="1" smtClean="0">
                <a:solidFill>
                  <a:schemeClr val="tx1"/>
                </a:solidFill>
                <a:latin typeface="+mn-lt"/>
                <a:ea typeface="+mn-ea"/>
                <a:cs typeface="+mn-cs"/>
              </a:rPr>
              <a:t>Enjoy</a:t>
            </a:r>
            <a:r>
              <a:rPr lang="nl-NL" sz="1200" kern="1200" dirty="0" smtClean="0">
                <a:solidFill>
                  <a:schemeClr val="tx1"/>
                </a:solidFill>
                <a:latin typeface="+mn-lt"/>
                <a:ea typeface="+mn-ea"/>
                <a:cs typeface="+mn-cs"/>
              </a:rPr>
              <a:t> </a:t>
            </a:r>
            <a:r>
              <a:rPr lang="nl-NL" sz="1200" kern="1200" dirty="0" err="1" smtClean="0">
                <a:solidFill>
                  <a:schemeClr val="tx1"/>
                </a:solidFill>
                <a:latin typeface="+mn-lt"/>
                <a:ea typeface="+mn-ea"/>
                <a:cs typeface="+mn-cs"/>
              </a:rPr>
              <a:t>your</a:t>
            </a:r>
            <a:r>
              <a:rPr lang="nl-NL" sz="1200" kern="1200" dirty="0" smtClean="0">
                <a:solidFill>
                  <a:schemeClr val="tx1"/>
                </a:solidFill>
                <a:latin typeface="+mn-lt"/>
                <a:ea typeface="+mn-ea"/>
                <a:cs typeface="+mn-cs"/>
              </a:rPr>
              <a:t> </a:t>
            </a:r>
            <a:r>
              <a:rPr lang="nl-NL" sz="1200" kern="1200" dirty="0" err="1" smtClean="0">
                <a:solidFill>
                  <a:schemeClr val="tx1"/>
                </a:solidFill>
                <a:latin typeface="+mn-lt"/>
                <a:ea typeface="+mn-ea"/>
                <a:cs typeface="+mn-cs"/>
              </a:rPr>
              <a:t>study</a:t>
            </a:r>
            <a:endParaRPr lang="nl-NL"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1952BBC-10B0-48B1-8560-5C6E7B61DA96}" type="slidenum">
              <a:rPr lang="en-US" smtClean="0"/>
              <a:t>2</a:t>
            </a:fld>
            <a:endParaRPr lang="en-US" dirty="0"/>
          </a:p>
        </p:txBody>
      </p:sp>
    </p:spTree>
    <p:extLst>
      <p:ext uri="{BB962C8B-B14F-4D97-AF65-F5344CB8AC3E}">
        <p14:creationId xmlns:p14="http://schemas.microsoft.com/office/powerpoint/2010/main" val="3721034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If the machine is showing</a:t>
            </a:r>
            <a:r>
              <a:rPr lang="en-US" sz="1200" baseline="0" dirty="0" smtClean="0"/>
              <a:t> a ABW fault due to the battery water tank is empty, the tank should be filled again with </a:t>
            </a:r>
            <a:r>
              <a:rPr lang="en-US" dirty="0" smtClean="0"/>
              <a:t>distilled water and restart key to clear the flashing indicator.</a:t>
            </a: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If a ABW no feedback shutdown fault is shown</a:t>
            </a:r>
            <a:r>
              <a:rPr lang="en-US" sz="1200" baseline="0" dirty="0" smtClean="0"/>
              <a:t> it is the easiest way </a:t>
            </a:r>
            <a:r>
              <a:rPr lang="en-US" sz="1200" dirty="0" smtClean="0"/>
              <a:t>to disconnect the ABW water tubing downstream of the pump, then key cycle which should trigger another ABW cycle, let some water flow out, and reconnect the tubing while ABW is still running.</a:t>
            </a:r>
            <a:endParaRPr lang="nl-NL" sz="1200" dirty="0" smtClean="0"/>
          </a:p>
          <a:p>
            <a:endParaRPr lang="nl-NL" dirty="0"/>
          </a:p>
        </p:txBody>
      </p:sp>
      <p:sp>
        <p:nvSpPr>
          <p:cNvPr id="4" name="Slide Number Placeholder 3"/>
          <p:cNvSpPr>
            <a:spLocks noGrp="1"/>
          </p:cNvSpPr>
          <p:nvPr>
            <p:ph type="sldNum" sz="quarter" idx="10"/>
          </p:nvPr>
        </p:nvSpPr>
        <p:spPr/>
        <p:txBody>
          <a:bodyPr/>
          <a:lstStyle/>
          <a:p>
            <a:fld id="{01952BBC-10B0-48B1-8560-5C6E7B61DA96}" type="slidenum">
              <a:rPr lang="en-US" smtClean="0"/>
              <a:t>11</a:t>
            </a:fld>
            <a:endParaRPr lang="en-US" dirty="0"/>
          </a:p>
        </p:txBody>
      </p:sp>
    </p:spTree>
    <p:extLst>
      <p:ext uri="{BB962C8B-B14F-4D97-AF65-F5344CB8AC3E}">
        <p14:creationId xmlns:p14="http://schemas.microsoft.com/office/powerpoint/2010/main" val="883329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All faults are reported via the Automatic Battery Watering icon. Together with the icon codes a failure codes which is shown on the interface panel when the machine is equipped with a Propanel. On machines with a membrane panel, the service diagnostics software must be used to read the actual failure code.</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list with failure codes and descriptions are shown in the service manual. </a:t>
            </a:r>
          </a:p>
          <a:p>
            <a:endParaRPr lang="nl-NL" dirty="0"/>
          </a:p>
        </p:txBody>
      </p:sp>
      <p:sp>
        <p:nvSpPr>
          <p:cNvPr id="4" name="Slide Number Placeholder 3"/>
          <p:cNvSpPr>
            <a:spLocks noGrp="1"/>
          </p:cNvSpPr>
          <p:nvPr>
            <p:ph type="sldNum" sz="quarter" idx="10"/>
          </p:nvPr>
        </p:nvSpPr>
        <p:spPr/>
        <p:txBody>
          <a:bodyPr/>
          <a:lstStyle/>
          <a:p>
            <a:fld id="{01952BBC-10B0-48B1-8560-5C6E7B61DA96}" type="slidenum">
              <a:rPr lang="en-US" smtClean="0"/>
              <a:t>12</a:t>
            </a:fld>
            <a:endParaRPr lang="en-US" dirty="0"/>
          </a:p>
        </p:txBody>
      </p:sp>
    </p:spTree>
    <p:extLst>
      <p:ext uri="{BB962C8B-B14F-4D97-AF65-F5344CB8AC3E}">
        <p14:creationId xmlns:p14="http://schemas.microsoft.com/office/powerpoint/2010/main" val="2351961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When the machine is going to be stored or transported in a cold environment, pre-cautions must be made to prevent damage to the tubing and other components of the  Automatic Battery Watering system due to the freezing conditions.</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the bottom of the battery water pump, there is situated a special molded tube with a plug. By removing the plug the  whole system can be drowned.</a:t>
            </a:r>
          </a:p>
          <a:p>
            <a:endParaRPr lang="nl-NL"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1952BBC-10B0-48B1-8560-5C6E7B61DA96}" type="slidenum">
              <a:rPr lang="en-US" smtClean="0"/>
              <a:t>13</a:t>
            </a:fld>
            <a:endParaRPr lang="en-US" dirty="0"/>
          </a:p>
        </p:txBody>
      </p:sp>
    </p:spTree>
    <p:extLst>
      <p:ext uri="{BB962C8B-B14F-4D97-AF65-F5344CB8AC3E}">
        <p14:creationId xmlns:p14="http://schemas.microsoft.com/office/powerpoint/2010/main" val="2895308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First some more explanation and clarification on Automatic Battery Watering:</a:t>
            </a:r>
          </a:p>
          <a:p>
            <a:endParaRPr lang="nl-NL"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See </a:t>
            </a:r>
            <a:r>
              <a:rPr lang="nl-NL" sz="1200" kern="1200" dirty="0" err="1" smtClean="0">
                <a:solidFill>
                  <a:schemeClr val="tx1"/>
                </a:solidFill>
                <a:latin typeface="+mn-lt"/>
                <a:ea typeface="+mn-ea"/>
                <a:cs typeface="+mn-cs"/>
              </a:rPr>
              <a:t>questions</a:t>
            </a:r>
            <a:r>
              <a:rPr lang="nl-NL" sz="1200" kern="1200" dirty="0" smtClean="0">
                <a:solidFill>
                  <a:schemeClr val="tx1"/>
                </a:solidFill>
                <a:latin typeface="+mn-lt"/>
                <a:ea typeface="+mn-ea"/>
                <a:cs typeface="+mn-cs"/>
              </a:rPr>
              <a:t>:</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Q:What is the intended function of the Automatic Battery Watering?</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The purpose of the ABW subsystem is to automatically add water to flooded lead-acid batteries.  Flooded lead-acid batteries require periodic maintenance in order to replace water that is lost during the charging process.  Without periodic maintenance, these batteries can be damaged.</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Q: Why do we offer this to our customers?</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We want to provide a hassle free system for our customers that demand a big runtime on their machine (and thus need Lead-Acid traction batteries) and do not want to have to perform maintenance on their batteries, in sense of checking electrolyte level and watering of batteries.</a:t>
            </a:r>
          </a:p>
          <a:p>
            <a:endParaRPr lang="nl-NL" sz="1200" kern="1200" dirty="0" smtClean="0">
              <a:solidFill>
                <a:schemeClr val="tx1"/>
              </a:solidFill>
              <a:latin typeface="+mn-lt"/>
              <a:ea typeface="+mn-ea"/>
              <a:cs typeface="+mn-cs"/>
            </a:endParaRP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Q: On which machines can this be installed?</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Smartfill will be launched on the T500/T500e machine and future projects. It will also become available as an update for existing machines (i.e. T16, T300)</a:t>
            </a:r>
          </a:p>
        </p:txBody>
      </p:sp>
      <p:sp>
        <p:nvSpPr>
          <p:cNvPr id="4" name="Slide Number Placeholder 3"/>
          <p:cNvSpPr>
            <a:spLocks noGrp="1"/>
          </p:cNvSpPr>
          <p:nvPr>
            <p:ph type="sldNum" sz="quarter" idx="10"/>
          </p:nvPr>
        </p:nvSpPr>
        <p:spPr/>
        <p:txBody>
          <a:bodyPr/>
          <a:lstStyle/>
          <a:p>
            <a:fld id="{01952BBC-10B0-48B1-8560-5C6E7B61DA96}" type="slidenum">
              <a:rPr lang="en-US" smtClean="0"/>
              <a:t>3</a:t>
            </a:fld>
            <a:endParaRPr lang="en-US" dirty="0"/>
          </a:p>
        </p:txBody>
      </p:sp>
    </p:spTree>
    <p:extLst>
      <p:ext uri="{BB962C8B-B14F-4D97-AF65-F5344CB8AC3E}">
        <p14:creationId xmlns:p14="http://schemas.microsoft.com/office/powerpoint/2010/main" val="112262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Some information on the marketing message on why we are offering this system in our machines.</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benefits: its simple, smart and safe</a:t>
            </a:r>
          </a:p>
          <a:p>
            <a:endParaRPr lang="nl-NL" sz="1200" kern="1200" dirty="0" smtClean="0">
              <a:solidFill>
                <a:schemeClr val="tx1"/>
              </a:solidFill>
              <a:latin typeface="+mn-lt"/>
              <a:ea typeface="+mn-ea"/>
              <a:cs typeface="+mn-cs"/>
            </a:endParaRPr>
          </a:p>
          <a:p>
            <a:r>
              <a:rPr lang="nl-NL" sz="1200" kern="1200" dirty="0" err="1" smtClean="0">
                <a:solidFill>
                  <a:schemeClr val="tx1"/>
                </a:solidFill>
                <a:latin typeface="+mn-lt"/>
                <a:ea typeface="+mn-ea"/>
                <a:cs typeface="+mn-cs"/>
              </a:rPr>
              <a:t>Some</a:t>
            </a:r>
            <a:r>
              <a:rPr lang="nl-NL" sz="1200" kern="1200" dirty="0" smtClean="0">
                <a:solidFill>
                  <a:schemeClr val="tx1"/>
                </a:solidFill>
                <a:latin typeface="+mn-lt"/>
                <a:ea typeface="+mn-ea"/>
                <a:cs typeface="+mn-cs"/>
              </a:rPr>
              <a:t> </a:t>
            </a:r>
            <a:r>
              <a:rPr lang="nl-NL" sz="1200" kern="1200" dirty="0" err="1" smtClean="0">
                <a:solidFill>
                  <a:schemeClr val="tx1"/>
                </a:solidFill>
                <a:latin typeface="+mn-lt"/>
                <a:ea typeface="+mn-ea"/>
                <a:cs typeface="+mn-cs"/>
              </a:rPr>
              <a:t>key</a:t>
            </a:r>
            <a:r>
              <a:rPr lang="nl-NL" sz="1200" kern="1200" dirty="0" smtClean="0">
                <a:solidFill>
                  <a:schemeClr val="tx1"/>
                </a:solidFill>
                <a:latin typeface="+mn-lt"/>
                <a:ea typeface="+mn-ea"/>
                <a:cs typeface="+mn-cs"/>
              </a:rPr>
              <a:t> features: </a:t>
            </a:r>
          </a:p>
          <a:p>
            <a:r>
              <a:rPr lang="en-US" sz="1200" kern="1200" dirty="0" smtClean="0">
                <a:solidFill>
                  <a:schemeClr val="tx1"/>
                </a:solidFill>
                <a:latin typeface="+mn-lt"/>
                <a:ea typeface="+mn-ea"/>
                <a:cs typeface="+mn-cs"/>
              </a:rPr>
              <a:t>It Prevents operators from operating machine on dry batteries</a:t>
            </a:r>
          </a:p>
          <a:p>
            <a:r>
              <a:rPr lang="en-US" sz="1200" kern="1200" dirty="0" smtClean="0">
                <a:solidFill>
                  <a:schemeClr val="tx1"/>
                </a:solidFill>
                <a:latin typeface="+mn-lt"/>
                <a:ea typeface="+mn-ea"/>
                <a:cs typeface="+mn-cs"/>
              </a:rPr>
              <a:t>For operator comfort it provides: Control panel alert </a:t>
            </a:r>
          </a:p>
          <a:p>
            <a:r>
              <a:rPr lang="nl-NL" sz="1200" kern="1200" dirty="0" smtClean="0">
                <a:solidFill>
                  <a:schemeClr val="tx1"/>
                </a:solidFill>
                <a:latin typeface="+mn-lt"/>
                <a:ea typeface="+mn-ea"/>
                <a:cs typeface="+mn-cs"/>
              </a:rPr>
              <a:t>It’s Patent-</a:t>
            </a:r>
            <a:r>
              <a:rPr lang="nl-NL" sz="1200" kern="1200" dirty="0" err="1" smtClean="0">
                <a:solidFill>
                  <a:schemeClr val="tx1"/>
                </a:solidFill>
                <a:latin typeface="+mn-lt"/>
                <a:ea typeface="+mn-ea"/>
                <a:cs typeface="+mn-cs"/>
              </a:rPr>
              <a:t>pending</a:t>
            </a:r>
            <a:r>
              <a:rPr lang="nl-NL" sz="1200" kern="1200" dirty="0" smtClean="0">
                <a:solidFill>
                  <a:schemeClr val="tx1"/>
                </a:solidFill>
                <a:latin typeface="+mn-lt"/>
                <a:ea typeface="+mn-ea"/>
                <a:cs typeface="+mn-cs"/>
              </a:rPr>
              <a:t> system</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requires Wet Lead-Acid batteries</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board charger is mandatory</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 field install kit available. </a:t>
            </a:r>
          </a:p>
          <a:p>
            <a:endParaRPr lang="nl-NL"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1952BBC-10B0-48B1-8560-5C6E7B61DA96}" type="slidenum">
              <a:rPr lang="en-US" smtClean="0"/>
              <a:t>4</a:t>
            </a:fld>
            <a:endParaRPr lang="en-US" dirty="0"/>
          </a:p>
        </p:txBody>
      </p:sp>
    </p:spTree>
    <p:extLst>
      <p:ext uri="{BB962C8B-B14F-4D97-AF65-F5344CB8AC3E}">
        <p14:creationId xmlns:p14="http://schemas.microsoft.com/office/powerpoint/2010/main" val="182353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Lets start looking at the total system how it is layout. </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main components in the system are the water tank to contain the distilled water including the float switch to indicate when the tank is empty. The control module which controls operation of the pump, detects signals from the flow meter and tank level switch and communicates with the interface panel of the machine for operation. The pump is for the watering itself and it is PWM via the control module. The flow meter is a hall effect sensor. The sensor will monitor if there is actually flow to the batteries and communicates this information to the control module.</a:t>
            </a:r>
          </a:p>
        </p:txBody>
      </p:sp>
      <p:sp>
        <p:nvSpPr>
          <p:cNvPr id="4" name="Slide Number Placeholder 3"/>
          <p:cNvSpPr>
            <a:spLocks noGrp="1"/>
          </p:cNvSpPr>
          <p:nvPr>
            <p:ph type="sldNum" sz="quarter" idx="10"/>
          </p:nvPr>
        </p:nvSpPr>
        <p:spPr/>
        <p:txBody>
          <a:bodyPr/>
          <a:lstStyle/>
          <a:p>
            <a:fld id="{01952BBC-10B0-48B1-8560-5C6E7B61DA96}" type="slidenum">
              <a:rPr lang="en-US" smtClean="0"/>
              <a:t>5</a:t>
            </a:fld>
            <a:endParaRPr lang="en-US" dirty="0"/>
          </a:p>
        </p:txBody>
      </p:sp>
    </p:spTree>
    <p:extLst>
      <p:ext uri="{BB962C8B-B14F-4D97-AF65-F5344CB8AC3E}">
        <p14:creationId xmlns:p14="http://schemas.microsoft.com/office/powerpoint/2010/main" val="1471330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Directly after the flow sensor is T-coupling and has an air bleed valve mounted. The purpose of the valve is to help priming the pump in case the distilled water tank is empty and there is air trapped in the hose. </a:t>
            </a:r>
          </a:p>
          <a:p>
            <a:r>
              <a:rPr lang="en-US" sz="1200" kern="1200" dirty="0" smtClean="0">
                <a:solidFill>
                  <a:schemeClr val="tx1"/>
                </a:solidFill>
                <a:latin typeface="+mn-lt"/>
                <a:ea typeface="+mn-ea"/>
                <a:cs typeface="+mn-cs"/>
              </a:rPr>
              <a:t>One of the most important components in the whole Automatic Battery Watering system are the battery fill caps. At the moment the level of electrolyte in the battery is too low they must open and when it reaches the max level in the battery the float should close the fill cap so the flow stops. The fill caps can differ per battery brand.</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two pictures show the EU TAB batteries and the US Trojan batteries. The blue arrows indicate the routing of the watering hoses. Per brand the hoses, couplings and fill caps differ.</a:t>
            </a:r>
          </a:p>
        </p:txBody>
      </p:sp>
      <p:sp>
        <p:nvSpPr>
          <p:cNvPr id="4" name="Slide Number Placeholder 3"/>
          <p:cNvSpPr>
            <a:spLocks noGrp="1"/>
          </p:cNvSpPr>
          <p:nvPr>
            <p:ph type="sldNum" sz="quarter" idx="10"/>
          </p:nvPr>
        </p:nvSpPr>
        <p:spPr/>
        <p:txBody>
          <a:bodyPr/>
          <a:lstStyle/>
          <a:p>
            <a:fld id="{01952BBC-10B0-48B1-8560-5C6E7B61DA96}" type="slidenum">
              <a:rPr lang="en-US" smtClean="0"/>
              <a:t>6</a:t>
            </a:fld>
            <a:endParaRPr lang="en-US" dirty="0"/>
          </a:p>
        </p:txBody>
      </p:sp>
    </p:spTree>
    <p:extLst>
      <p:ext uri="{BB962C8B-B14F-4D97-AF65-F5344CB8AC3E}">
        <p14:creationId xmlns:p14="http://schemas.microsoft.com/office/powerpoint/2010/main" val="401901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battery watering tank has a clear indication that it should be filled with distilled battery water. The float will  indicate when the tank is empty. After 10 hours of operation with an empty battery water tank the scrubbing and solution delivery functions will be disabled by the system. This will be visualized by the high rate flashing battery watering icon on the operator panel.</a:t>
            </a:r>
          </a:p>
          <a:p>
            <a:r>
              <a:rPr lang="en-US" sz="1200" kern="1200" dirty="0" smtClean="0">
                <a:solidFill>
                  <a:schemeClr val="tx1"/>
                </a:solidFill>
                <a:latin typeface="+mn-lt"/>
                <a:ea typeface="+mn-ea"/>
                <a:cs typeface="+mn-cs"/>
              </a:rPr>
              <a:t>The hall effect flow sensor is positioned above the pump and is attached with a </a:t>
            </a:r>
            <a:r>
              <a:rPr lang="en-US" sz="1200" kern="1200" dirty="0" err="1" smtClean="0">
                <a:solidFill>
                  <a:schemeClr val="tx1"/>
                </a:solidFill>
                <a:latin typeface="+mn-lt"/>
                <a:ea typeface="+mn-ea"/>
                <a:cs typeface="+mn-cs"/>
              </a:rPr>
              <a:t>tyrap</a:t>
            </a:r>
            <a:r>
              <a:rPr lang="en-US" sz="1200" kern="1200" dirty="0" smtClean="0">
                <a:solidFill>
                  <a:schemeClr val="tx1"/>
                </a:solidFill>
                <a:latin typeface="+mn-lt"/>
                <a:ea typeface="+mn-ea"/>
                <a:cs typeface="+mn-cs"/>
              </a:rPr>
              <a:t> to the ABW control module cover. The sensor will sense if there is water flow in the watering hose that runs to the batteries. If no flow is detected it will provide a signal to the control module to stop pump operation. More details will be shared in the chapter: operation of the system.</a:t>
            </a:r>
          </a:p>
          <a:p>
            <a:r>
              <a:rPr lang="en-US" sz="1200" kern="1200" dirty="0" smtClean="0">
                <a:solidFill>
                  <a:schemeClr val="tx1"/>
                </a:solidFill>
                <a:latin typeface="+mn-lt"/>
                <a:ea typeface="+mn-ea"/>
                <a:cs typeface="+mn-cs"/>
              </a:rPr>
              <a:t>The battery watering pump is a 12V pump and is controlled via a PWM signal coming from the control module. The pump is also mounted on the control module cover.</a:t>
            </a:r>
          </a:p>
          <a:p>
            <a:r>
              <a:rPr lang="en-US" sz="1200" kern="1200" dirty="0" smtClean="0">
                <a:solidFill>
                  <a:schemeClr val="tx1"/>
                </a:solidFill>
                <a:latin typeface="+mn-lt"/>
                <a:ea typeface="+mn-ea"/>
                <a:cs typeface="+mn-cs"/>
              </a:rPr>
              <a:t>Control module is situated behind the black cover where the pump and sensor is mounted on. It controls the whole system with exception of the determination what the batteries need watering. with other words the counting of the charges, this is done as previous told by the interface panel.</a:t>
            </a:r>
          </a:p>
          <a:p>
            <a:endParaRPr lang="nl-NL" sz="1200" kern="1200" dirty="0" smtClean="0">
              <a:solidFill>
                <a:schemeClr val="tx1"/>
              </a:solidFill>
              <a:latin typeface="+mn-lt"/>
              <a:ea typeface="+mn-ea"/>
              <a:cs typeface="+mn-cs"/>
            </a:endParaRPr>
          </a:p>
          <a:p>
            <a:endParaRPr lang="nl-NL"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1952BBC-10B0-48B1-8560-5C6E7B61DA96}" type="slidenum">
              <a:rPr lang="en-US" smtClean="0"/>
              <a:t>7</a:t>
            </a:fld>
            <a:endParaRPr lang="en-US" dirty="0"/>
          </a:p>
        </p:txBody>
      </p:sp>
    </p:spTree>
    <p:extLst>
      <p:ext uri="{BB962C8B-B14F-4D97-AF65-F5344CB8AC3E}">
        <p14:creationId xmlns:p14="http://schemas.microsoft.com/office/powerpoint/2010/main" val="1200853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basics on the electrical system of the ABW.</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battery + signal of 24V powers, via the </a:t>
            </a:r>
            <a:r>
              <a:rPr lang="en-US" sz="1200" kern="1200" dirty="0" err="1" smtClean="0">
                <a:solidFill>
                  <a:schemeClr val="tx1"/>
                </a:solidFill>
                <a:latin typeface="+mn-lt"/>
                <a:ea typeface="+mn-ea"/>
                <a:cs typeface="+mn-cs"/>
              </a:rPr>
              <a:t>Auxilary</a:t>
            </a:r>
            <a:r>
              <a:rPr lang="en-US" sz="1200" kern="1200" dirty="0" smtClean="0">
                <a:solidFill>
                  <a:schemeClr val="tx1"/>
                </a:solidFill>
                <a:latin typeface="+mn-lt"/>
                <a:ea typeface="+mn-ea"/>
                <a:cs typeface="+mn-cs"/>
              </a:rPr>
              <a:t> contactor, the ABW control module. </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the T500 this contactor is positioned behind the circuit breakers housing and is the same contactor that provides power to the ecH2O module. On the T500e it’s power via the main relay.</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battery ground comes directly from the battery and has a double connection. </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battery watering pump and the flow sensor are directly connected to the control module. </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float switch positioned in the battery water tank is directly connected to ground.  When not engaged the switch is open, when there is battery water in the tank the switch is engaged and provides the ground signal to the control module.</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ABW control module is in contact with the machine via CAN connection.</a:t>
            </a:r>
          </a:p>
        </p:txBody>
      </p:sp>
      <p:sp>
        <p:nvSpPr>
          <p:cNvPr id="4" name="Slide Number Placeholder 3"/>
          <p:cNvSpPr>
            <a:spLocks noGrp="1"/>
          </p:cNvSpPr>
          <p:nvPr>
            <p:ph type="sldNum" sz="quarter" idx="10"/>
          </p:nvPr>
        </p:nvSpPr>
        <p:spPr/>
        <p:txBody>
          <a:bodyPr/>
          <a:lstStyle/>
          <a:p>
            <a:fld id="{01952BBC-10B0-48B1-8560-5C6E7B61DA96}" type="slidenum">
              <a:rPr lang="en-US" smtClean="0"/>
              <a:t>8</a:t>
            </a:fld>
            <a:endParaRPr lang="en-US" dirty="0"/>
          </a:p>
        </p:txBody>
      </p:sp>
    </p:spTree>
    <p:extLst>
      <p:ext uri="{BB962C8B-B14F-4D97-AF65-F5344CB8AC3E}">
        <p14:creationId xmlns:p14="http://schemas.microsoft.com/office/powerpoint/2010/main" val="2337717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machine determines when the battery needs watering. </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this the User Interface module in the operator console keeps track of number of partial and full charge cycles.  </a:t>
            </a:r>
          </a:p>
          <a:p>
            <a:r>
              <a:rPr lang="en-US" sz="1200" kern="1200" dirty="0" smtClean="0">
                <a:solidFill>
                  <a:schemeClr val="tx1"/>
                </a:solidFill>
                <a:latin typeface="+mn-lt"/>
                <a:ea typeface="+mn-ea"/>
                <a:cs typeface="+mn-cs"/>
              </a:rPr>
              <a:t>The system shall be commanded to add water to batteries after it has accumulated OR [15 complete charge cycles] OR [20 partial charge cycles] OR [10 complete charge cycles AND 10 partial charge cycles].</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User Interface module also monitors the state of the tank level switch (this information is provide via a CAN message from ABW control module). </a:t>
            </a:r>
          </a:p>
          <a:p>
            <a:r>
              <a:rPr lang="en-US" sz="1200" kern="1200" dirty="0" smtClean="0">
                <a:solidFill>
                  <a:schemeClr val="tx1"/>
                </a:solidFill>
                <a:latin typeface="+mn-lt"/>
                <a:ea typeface="+mn-ea"/>
                <a:cs typeface="+mn-cs"/>
              </a:rPr>
              <a:t>If the tank level switch indicates that the tank is empty, no battery watering shall take place and an icon on the user interface shall flash to let the user know.  </a:t>
            </a:r>
          </a:p>
          <a:p>
            <a:r>
              <a:rPr lang="en-US" sz="1200" kern="1200" dirty="0" smtClean="0">
                <a:solidFill>
                  <a:schemeClr val="tx1"/>
                </a:solidFill>
                <a:latin typeface="+mn-lt"/>
                <a:ea typeface="+mn-ea"/>
                <a:cs typeface="+mn-cs"/>
              </a:rPr>
              <a:t>If the tank level switch indicates that the tank is empty for longer than 10 hours, the User Interface shall disable the scrubbing and solution delivery functions (via CAN message to main scrub board), as well as flash the user interface icon at a higher rate.</a:t>
            </a:r>
          </a:p>
        </p:txBody>
      </p:sp>
      <p:sp>
        <p:nvSpPr>
          <p:cNvPr id="4" name="Slide Number Placeholder 3"/>
          <p:cNvSpPr>
            <a:spLocks noGrp="1"/>
          </p:cNvSpPr>
          <p:nvPr>
            <p:ph type="sldNum" sz="quarter" idx="10"/>
          </p:nvPr>
        </p:nvSpPr>
        <p:spPr/>
        <p:txBody>
          <a:bodyPr/>
          <a:lstStyle/>
          <a:p>
            <a:fld id="{01952BBC-10B0-48B1-8560-5C6E7B61DA96}" type="slidenum">
              <a:rPr lang="en-US" smtClean="0"/>
              <a:t>9</a:t>
            </a:fld>
            <a:endParaRPr lang="en-US" dirty="0"/>
          </a:p>
        </p:txBody>
      </p:sp>
    </p:spTree>
    <p:extLst>
      <p:ext uri="{BB962C8B-B14F-4D97-AF65-F5344CB8AC3E}">
        <p14:creationId xmlns:p14="http://schemas.microsoft.com/office/powerpoint/2010/main" val="2443023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user interface monitors how the watering sequence completes.  If the watering sequence aborts due to a no feedback fault, (in case the pump is not priming, there’s a kinked</a:t>
            </a:r>
            <a:r>
              <a:rPr lang="en-US" sz="1200" baseline="0" dirty="0" smtClean="0"/>
              <a:t> hose,</a:t>
            </a:r>
            <a:r>
              <a:rPr lang="en-US" sz="1200" dirty="0" smtClean="0"/>
              <a:t> failed sensor, or battery water is full) then a no feedback fault will be counted. This</a:t>
            </a:r>
            <a:r>
              <a:rPr lang="en-US" sz="1200" baseline="0" dirty="0" smtClean="0"/>
              <a:t> happens after the pump has been running for 10 seconds.</a:t>
            </a:r>
            <a:endParaRPr lang="nl-NL" sz="1200" dirty="0" smtClean="0"/>
          </a:p>
          <a:p>
            <a:r>
              <a:rPr lang="en-US" sz="1200" dirty="0" smtClean="0"/>
              <a:t>After the first no feedback fault, the watering sequence will wait at least 3 complete charge cycles or 5 incomplete charge cycles to allow the batteries to lose more water.</a:t>
            </a:r>
            <a:r>
              <a:rPr lang="en-US" sz="1200" baseline="0" dirty="0" smtClean="0"/>
              <a:t> No it will t</a:t>
            </a:r>
            <a:r>
              <a:rPr lang="en-US" sz="1200" dirty="0" smtClean="0"/>
              <a:t>ry to water the batteries again. </a:t>
            </a:r>
          </a:p>
          <a:p>
            <a:r>
              <a:rPr lang="en-US" sz="1200" dirty="0" smtClean="0"/>
              <a:t>This</a:t>
            </a:r>
            <a:r>
              <a:rPr lang="en-US" sz="1200" baseline="0" dirty="0" smtClean="0"/>
              <a:t> interlock is built in to</a:t>
            </a:r>
            <a:r>
              <a:rPr lang="en-US" sz="1200" dirty="0" smtClean="0"/>
              <a:t> eliminate no feedback faults due to the batteries being full, leaving only true faults.  </a:t>
            </a:r>
            <a:endParaRPr lang="nl-NL" sz="1200" dirty="0" smtClean="0"/>
          </a:p>
          <a:p>
            <a:r>
              <a:rPr lang="en-US" sz="1200" dirty="0" smtClean="0"/>
              <a:t>The following 9 watering attempts will trigger on each key cycle to give the ABW pump more tries to prime.  If 10 consecutive no feedback faults are counted, then the user interface shall disable the scrubbing and solution delivery, as well as flash the ABW user interface icon at a higher rate.  </a:t>
            </a:r>
            <a:endParaRPr lang="en-US" sz="1200" dirty="0" smtClean="0"/>
          </a:p>
          <a:p>
            <a:r>
              <a:rPr lang="en-US" sz="1200" dirty="0" smtClean="0"/>
              <a:t>The error will reset</a:t>
            </a:r>
            <a:r>
              <a:rPr lang="en-US" sz="1200" baseline="0" dirty="0" smtClean="0"/>
              <a:t> when the watering attempt succeeds after a key cycle. This will clear the disability of the scrubbing and solution delivery.</a:t>
            </a:r>
            <a:endParaRPr lang="nl-NL" sz="1200" dirty="0" smtClean="0"/>
          </a:p>
          <a:p>
            <a:endParaRPr lang="nl-NL" sz="1200" dirty="0" smtClean="0"/>
          </a:p>
          <a:p>
            <a:endParaRPr lang="nl-NL" dirty="0"/>
          </a:p>
        </p:txBody>
      </p:sp>
      <p:sp>
        <p:nvSpPr>
          <p:cNvPr id="4" name="Slide Number Placeholder 3"/>
          <p:cNvSpPr>
            <a:spLocks noGrp="1"/>
          </p:cNvSpPr>
          <p:nvPr>
            <p:ph type="sldNum" sz="quarter" idx="10"/>
          </p:nvPr>
        </p:nvSpPr>
        <p:spPr/>
        <p:txBody>
          <a:bodyPr/>
          <a:lstStyle/>
          <a:p>
            <a:fld id="{01952BBC-10B0-48B1-8560-5C6E7B61DA96}" type="slidenum">
              <a:rPr lang="en-US" smtClean="0"/>
              <a:t>10</a:t>
            </a:fld>
            <a:endParaRPr lang="en-US" dirty="0"/>
          </a:p>
        </p:txBody>
      </p:sp>
    </p:spTree>
    <p:extLst>
      <p:ext uri="{BB962C8B-B14F-4D97-AF65-F5344CB8AC3E}">
        <p14:creationId xmlns:p14="http://schemas.microsoft.com/office/powerpoint/2010/main" val="3245732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259901"/>
            <a:ext cx="1624468" cy="599189"/>
          </a:xfrm>
          <a:prstGeom prst="rect">
            <a:avLst/>
          </a:prstGeom>
        </p:spPr>
      </p:pic>
      <p:sp>
        <p:nvSpPr>
          <p:cNvPr id="6" name="Content Placeholder 2"/>
          <p:cNvSpPr>
            <a:spLocks noGrp="1"/>
          </p:cNvSpPr>
          <p:nvPr>
            <p:ph idx="1"/>
          </p:nvPr>
        </p:nvSpPr>
        <p:spPr>
          <a:xfrm>
            <a:off x="457200" y="2032316"/>
            <a:ext cx="8229600" cy="4525963"/>
          </a:xfrm>
          <a:prstGeom prst="rect">
            <a:avLst/>
          </a:prstGeom>
        </p:spPr>
        <p:txBody>
          <a:bodyPr>
            <a:noAutofit/>
          </a:bodyPr>
          <a:lstStyle>
            <a:lvl2pPr marL="693738" indent="-236538">
              <a:buFont typeface="Wingdings" charset="2"/>
              <a:buChar cha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p:nvSpPr>
        <p:spPr>
          <a:xfrm>
            <a:off x="2031682" y="459795"/>
            <a:ext cx="4836477" cy="1103379"/>
          </a:xfrm>
          <a:prstGeom prst="rect">
            <a:avLst/>
          </a:prstGeom>
          <a:noFill/>
        </p:spPr>
        <p:txBody>
          <a:bodyPr wrap="square" rtlCol="0">
            <a:spAutoFit/>
          </a:bodyPr>
          <a:lstStyle/>
          <a:p>
            <a:pPr algn="ctr">
              <a:lnSpc>
                <a:spcPct val="70000"/>
              </a:lnSpc>
            </a:pPr>
            <a:r>
              <a:rPr lang="en-US" sz="3600" dirty="0" smtClean="0">
                <a:solidFill>
                  <a:schemeClr val="tx1"/>
                </a:solidFill>
              </a:rPr>
              <a:t>TITLE</a:t>
            </a:r>
            <a:r>
              <a:rPr lang="en-US" dirty="0" smtClean="0">
                <a:solidFill>
                  <a:schemeClr val="tx1"/>
                </a:solidFill>
              </a:rPr>
              <a:t/>
            </a:r>
            <a:br>
              <a:rPr lang="en-US" dirty="0" smtClean="0">
                <a:solidFill>
                  <a:schemeClr val="tx1"/>
                </a:solidFill>
              </a:rPr>
            </a:br>
            <a:r>
              <a:rPr lang="en-US" sz="5400" b="1" dirty="0" smtClean="0">
                <a:solidFill>
                  <a:schemeClr val="tx1"/>
                </a:solidFill>
              </a:rPr>
              <a:t>GOES HERE</a:t>
            </a:r>
          </a:p>
        </p:txBody>
      </p:sp>
    </p:spTree>
    <p:extLst>
      <p:ext uri="{BB962C8B-B14F-4D97-AF65-F5344CB8AC3E}">
        <p14:creationId xmlns:p14="http://schemas.microsoft.com/office/powerpoint/2010/main" val="14815058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259901"/>
            <a:ext cx="1624468" cy="599189"/>
          </a:xfrm>
          <a:prstGeom prst="rect">
            <a:avLst/>
          </a:prstGeom>
        </p:spPr>
      </p:pic>
    </p:spTree>
    <p:extLst>
      <p:ext uri="{BB962C8B-B14F-4D97-AF65-F5344CB8AC3E}">
        <p14:creationId xmlns:p14="http://schemas.microsoft.com/office/powerpoint/2010/main" val="943615762"/>
      </p:ext>
    </p:extLst>
  </p:cSld>
  <p:clrMapOvr>
    <a:masterClrMapping/>
  </p:clrMapOvr>
  <p:transition>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Blank">
    <p:bg>
      <p:bgPr>
        <a:solidFill>
          <a:schemeClr val="tx1"/>
        </a:solidFill>
        <a:effectLst/>
      </p:bgPr>
    </p:bg>
    <p:spTree>
      <p:nvGrpSpPr>
        <p:cNvPr id="1" name=""/>
        <p:cNvGrpSpPr/>
        <p:nvPr/>
      </p:nvGrpSpPr>
      <p:grpSpPr>
        <a:xfrm>
          <a:off x="0" y="0"/>
          <a:ext cx="0" cy="0"/>
          <a:chOff x="0" y="0"/>
          <a:chExt cx="0" cy="0"/>
        </a:xfrm>
      </p:grpSpPr>
      <p:pic>
        <p:nvPicPr>
          <p:cNvPr id="3" name="Picture 2" descr="Tennant logo_white oval.ai"/>
          <p:cNvPicPr>
            <a:picLocks noChangeAspect="1"/>
          </p:cNvPicPr>
          <p:nvPr/>
        </p:nvPicPr>
        <p:blipFill rotWithShape="1">
          <a:blip r:embed="rId2" cstate="print">
            <a:extLst>
              <a:ext uri="{28A0092B-C50C-407E-A947-70E740481C1C}">
                <a14:useLocalDpi xmlns:a14="http://schemas.microsoft.com/office/drawing/2010/main" val="0"/>
              </a:ext>
            </a:extLst>
          </a:blip>
          <a:srcRect l="16551" t="10320" r="20209" b="70313"/>
          <a:stretch/>
        </p:blipFill>
        <p:spPr>
          <a:xfrm>
            <a:off x="7315200" y="237584"/>
            <a:ext cx="1624468" cy="643824"/>
          </a:xfrm>
          <a:prstGeom prst="rect">
            <a:avLst/>
          </a:prstGeom>
        </p:spPr>
      </p:pic>
      <p:sp>
        <p:nvSpPr>
          <p:cNvPr id="5" name="Text Placeholder 10"/>
          <p:cNvSpPr>
            <a:spLocks noGrp="1"/>
          </p:cNvSpPr>
          <p:nvPr>
            <p:ph type="body" sz="quarter" idx="10" hasCustomPrompt="1"/>
          </p:nvPr>
        </p:nvSpPr>
        <p:spPr>
          <a:xfrm>
            <a:off x="2031682" y="39715"/>
            <a:ext cx="4836477" cy="1087755"/>
          </a:xfrm>
          <a:prstGeom prst="rect">
            <a:avLst/>
          </a:prstGeom>
        </p:spPr>
        <p:txBody>
          <a:bodyPr vert="horz"/>
          <a:lstStyle>
            <a:lvl1pPr marL="0" marR="0" indent="0" algn="ctr" defTabSz="914400" rtl="0" eaLnBrk="1" fontAlgn="auto" latinLnBrk="0" hangingPunct="1">
              <a:lnSpc>
                <a:spcPct val="70000"/>
              </a:lnSpc>
              <a:spcBef>
                <a:spcPct val="0"/>
              </a:spcBef>
              <a:spcAft>
                <a:spcPts val="0"/>
              </a:spcAft>
              <a:buClrTx/>
              <a:buSzTx/>
              <a:buFontTx/>
              <a:buNone/>
              <a:tabLst/>
              <a:defRPr kumimoji="0" lang="en-US" sz="2400" b="1" i="0" u="none" strike="noStrike" kern="1200" cap="none" spc="0" normalizeH="0" baseline="0" noProof="0"/>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Calibri"/>
                <a:ea typeface="+mj-ea"/>
                <a:cs typeface="+mj-cs"/>
              </a:rPr>
              <a:t>TITLE</a:t>
            </a:r>
            <a:br>
              <a:rPr kumimoji="0" lang="en-US" sz="3600" b="0" i="0" u="none" strike="noStrike" kern="1200" cap="none" spc="0" normalizeH="0" baseline="0" noProof="0" dirty="0" smtClean="0">
                <a:ln>
                  <a:noFill/>
                </a:ln>
                <a:solidFill>
                  <a:sysClr val="window" lastClr="FFFFFF"/>
                </a:solidFill>
                <a:effectLst/>
                <a:uLnTx/>
                <a:uFillTx/>
                <a:latin typeface="Calibri"/>
                <a:ea typeface="+mj-ea"/>
                <a:cs typeface="+mj-cs"/>
              </a:rPr>
            </a:br>
            <a:r>
              <a:rPr kumimoji="0" lang="en-US" sz="5400" b="1" i="0" u="none" strike="noStrike" kern="1200" cap="none" spc="0" normalizeH="0" baseline="0" noProof="0" dirty="0" smtClean="0">
                <a:ln>
                  <a:noFill/>
                </a:ln>
                <a:solidFill>
                  <a:sysClr val="window" lastClr="FFFFFF"/>
                </a:solidFill>
                <a:effectLst/>
                <a:uLnTx/>
                <a:uFillTx/>
                <a:latin typeface="Calibri"/>
                <a:ea typeface="+mj-ea"/>
                <a:cs typeface="+mj-cs"/>
              </a:rPr>
              <a:t>GOES HERE</a:t>
            </a:r>
            <a:endParaRPr kumimoji="0" lang="en-US" sz="5400" b="1" i="0" u="none" strike="noStrike" kern="1200" cap="none" spc="0" normalizeH="0" baseline="0" noProof="0" dirty="0">
              <a:ln>
                <a:noFill/>
              </a:ln>
              <a:solidFill>
                <a:sysClr val="window" lastClr="FFFFFF"/>
              </a:solidFill>
              <a:effectLst/>
              <a:uLnTx/>
              <a:uFillTx/>
              <a:latin typeface="Calibri"/>
              <a:ea typeface="+mj-ea"/>
              <a:cs typeface="+mj-cs"/>
            </a:endParaRPr>
          </a:p>
        </p:txBody>
      </p:sp>
      <p:sp>
        <p:nvSpPr>
          <p:cNvPr id="6" name="Content Placeholder 2"/>
          <p:cNvSpPr>
            <a:spLocks noGrp="1"/>
          </p:cNvSpPr>
          <p:nvPr>
            <p:ph idx="1"/>
          </p:nvPr>
        </p:nvSpPr>
        <p:spPr>
          <a:xfrm>
            <a:off x="457200" y="2038927"/>
            <a:ext cx="8229600" cy="4525963"/>
          </a:xfrm>
          <a:prstGeom prst="rect">
            <a:avLst/>
          </a:prstGeom>
        </p:spPr>
        <p:txBody>
          <a:bodyPr>
            <a:noAutofit/>
          </a:bodyPr>
          <a:lstStyle>
            <a:lvl1pPr>
              <a:buClr>
                <a:schemeClr val="tx2"/>
              </a:buClr>
              <a:defRPr>
                <a:solidFill>
                  <a:schemeClr val="bg1"/>
                </a:solidFill>
              </a:defRPr>
            </a:lvl1pPr>
            <a:lvl2pPr marL="693738" indent="-236538">
              <a:buClr>
                <a:schemeClr val="tx2"/>
              </a:buClr>
              <a:buFont typeface="Wingdings" charset="2"/>
              <a:buChar cha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204213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tx1"/>
        </a:solidFill>
        <a:effectLst/>
      </p:bgPr>
    </p:bg>
    <p:spTree>
      <p:nvGrpSpPr>
        <p:cNvPr id="1" name=""/>
        <p:cNvGrpSpPr/>
        <p:nvPr/>
      </p:nvGrpSpPr>
      <p:grpSpPr>
        <a:xfrm>
          <a:off x="0" y="0"/>
          <a:ext cx="0" cy="0"/>
          <a:chOff x="0" y="0"/>
          <a:chExt cx="0" cy="0"/>
        </a:xfrm>
      </p:grpSpPr>
      <p:pic>
        <p:nvPicPr>
          <p:cNvPr id="3" name="Picture 2" descr="Tennant logo_white oval.ai"/>
          <p:cNvPicPr>
            <a:picLocks noChangeAspect="1"/>
          </p:cNvPicPr>
          <p:nvPr/>
        </p:nvPicPr>
        <p:blipFill rotWithShape="1">
          <a:blip r:embed="rId2" cstate="print">
            <a:extLst>
              <a:ext uri="{28A0092B-C50C-407E-A947-70E740481C1C}">
                <a14:useLocalDpi xmlns:a14="http://schemas.microsoft.com/office/drawing/2010/main" val="0"/>
              </a:ext>
            </a:extLst>
          </a:blip>
          <a:srcRect l="16551" t="10320" r="20209" b="70313"/>
          <a:stretch/>
        </p:blipFill>
        <p:spPr>
          <a:xfrm>
            <a:off x="7315200" y="237584"/>
            <a:ext cx="1624468" cy="643824"/>
          </a:xfrm>
          <a:prstGeom prst="rect">
            <a:avLst/>
          </a:prstGeom>
        </p:spPr>
      </p:pic>
      <p:sp>
        <p:nvSpPr>
          <p:cNvPr id="8" name="Content Placeholder 2"/>
          <p:cNvSpPr>
            <a:spLocks noGrp="1"/>
          </p:cNvSpPr>
          <p:nvPr>
            <p:ph idx="1"/>
          </p:nvPr>
        </p:nvSpPr>
        <p:spPr>
          <a:xfrm>
            <a:off x="457200" y="2032316"/>
            <a:ext cx="8229600" cy="4525963"/>
          </a:xfrm>
          <a:prstGeom prst="rect">
            <a:avLst/>
          </a:prstGeom>
        </p:spPr>
        <p:txBody>
          <a:bodyPr>
            <a:noAutofit/>
          </a:bodyPr>
          <a:lstStyle>
            <a:lvl2pPr marL="693738" indent="-236538">
              <a:buFont typeface="Wingdings"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0"/>
          <p:cNvSpPr>
            <a:spLocks noGrp="1"/>
          </p:cNvSpPr>
          <p:nvPr>
            <p:ph type="body" sz="quarter" idx="10" hasCustomPrompt="1"/>
          </p:nvPr>
        </p:nvSpPr>
        <p:spPr>
          <a:xfrm>
            <a:off x="2045536" y="61377"/>
            <a:ext cx="4836477" cy="1087755"/>
          </a:xfrm>
          <a:prstGeom prst="rect">
            <a:avLst/>
          </a:prstGeom>
        </p:spPr>
        <p:txBody>
          <a:bodyPr vert="horz"/>
          <a:lstStyle>
            <a:lvl1pPr marL="0" marR="0" indent="0" algn="ctr" defTabSz="914400" rtl="0" eaLnBrk="1" fontAlgn="auto" latinLnBrk="0" hangingPunct="1">
              <a:lnSpc>
                <a:spcPct val="70000"/>
              </a:lnSpc>
              <a:spcBef>
                <a:spcPct val="0"/>
              </a:spcBef>
              <a:spcAft>
                <a:spcPts val="0"/>
              </a:spcAft>
              <a:buClrTx/>
              <a:buSzTx/>
              <a:buFontTx/>
              <a:buNone/>
              <a:tabLst/>
              <a:defRPr kumimoji="0" lang="en-US" sz="2400" b="1" i="0" u="none" strike="noStrike" kern="1200" cap="none" spc="0" normalizeH="0" baseline="0" noProof="0"/>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Calibri"/>
                <a:ea typeface="+mj-ea"/>
                <a:cs typeface="+mj-cs"/>
              </a:rPr>
              <a:t>TITLE</a:t>
            </a:r>
            <a:br>
              <a:rPr kumimoji="0" lang="en-US" sz="3600" b="0" i="0" u="none" strike="noStrike" kern="1200" cap="none" spc="0" normalizeH="0" baseline="0" noProof="0" dirty="0" smtClean="0">
                <a:ln>
                  <a:noFill/>
                </a:ln>
                <a:solidFill>
                  <a:sysClr val="window" lastClr="FFFFFF"/>
                </a:solidFill>
                <a:effectLst/>
                <a:uLnTx/>
                <a:uFillTx/>
                <a:latin typeface="Calibri"/>
                <a:ea typeface="+mj-ea"/>
                <a:cs typeface="+mj-cs"/>
              </a:rPr>
            </a:br>
            <a:r>
              <a:rPr kumimoji="0" lang="en-US" sz="5400" b="1" i="0" u="none" strike="noStrike" kern="1200" cap="none" spc="0" normalizeH="0" baseline="0" noProof="0" dirty="0" smtClean="0">
                <a:ln>
                  <a:noFill/>
                </a:ln>
                <a:solidFill>
                  <a:sysClr val="window" lastClr="FFFFFF"/>
                </a:solidFill>
                <a:effectLst/>
                <a:uLnTx/>
                <a:uFillTx/>
                <a:latin typeface="Calibri"/>
                <a:ea typeface="+mj-ea"/>
                <a:cs typeface="+mj-cs"/>
              </a:rPr>
              <a:t>GOES HERE</a:t>
            </a:r>
            <a:endParaRPr kumimoji="0" lang="en-US" sz="5400" b="1" i="0" u="none" strike="noStrike" kern="1200" cap="none" spc="0" normalizeH="0" baseline="0" noProof="0" dirty="0">
              <a:ln>
                <a:noFill/>
              </a:ln>
              <a:solidFill>
                <a:sysClr val="window" lastClr="FFFFFF"/>
              </a:solidFill>
              <a:effectLst/>
              <a:uLnTx/>
              <a:uFillTx/>
              <a:latin typeface="Calibri"/>
              <a:ea typeface="+mj-ea"/>
              <a:cs typeface="+mj-cs"/>
            </a:endParaRPr>
          </a:p>
        </p:txBody>
      </p:sp>
      <p:sp>
        <p:nvSpPr>
          <p:cNvPr id="6" name="Rectangle 5"/>
          <p:cNvSpPr/>
          <p:nvPr userDrawn="1"/>
        </p:nvSpPr>
        <p:spPr>
          <a:xfrm>
            <a:off x="0" y="1316183"/>
            <a:ext cx="9144000" cy="55418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1538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259901"/>
            <a:ext cx="1624468" cy="599189"/>
          </a:xfrm>
          <a:prstGeom prst="rect">
            <a:avLst/>
          </a:prstGeom>
        </p:spPr>
      </p:pic>
    </p:spTree>
    <p:extLst>
      <p:ext uri="{BB962C8B-B14F-4D97-AF65-F5344CB8AC3E}">
        <p14:creationId xmlns:p14="http://schemas.microsoft.com/office/powerpoint/2010/main" val="2487519090"/>
      </p:ext>
    </p:extLst>
  </p:cSld>
  <p:clrMapOvr>
    <a:masterClrMapping/>
  </p:clrMapOvr>
  <p:transition>
    <p:fade thruBlk="1"/>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695112850"/>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440958475"/>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442963176"/>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6"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416037588"/>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8"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279575885"/>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4"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893718781"/>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259901"/>
            <a:ext cx="1624468" cy="599189"/>
          </a:xfrm>
          <a:prstGeom prst="rect">
            <a:avLst/>
          </a:prstGeom>
        </p:spPr>
      </p:pic>
    </p:spTree>
    <p:extLst>
      <p:ext uri="{BB962C8B-B14F-4D97-AF65-F5344CB8AC3E}">
        <p14:creationId xmlns:p14="http://schemas.microsoft.com/office/powerpoint/2010/main" val="943615762"/>
      </p:ext>
    </p:extLst>
  </p:cSld>
  <p:clrMapOvr>
    <a:masterClrMapping/>
  </p:clrMapOvr>
  <p:transition>
    <p:fade thruBlk="1"/>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3"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27770188"/>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6"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268804797"/>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6"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645904230"/>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008702034"/>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87400"/>
            <a:ext cx="1943100" cy="515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87400"/>
            <a:ext cx="5676900" cy="515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486684343"/>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87400"/>
            <a:ext cx="65532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6"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66608687"/>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87400"/>
            <a:ext cx="6553200" cy="6858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828800"/>
            <a:ext cx="7772400" cy="4114800"/>
          </a:xfrm>
        </p:spPr>
        <p:txBody>
          <a:bodyPr/>
          <a:lstStyle/>
          <a:p>
            <a:pPr lvl="0"/>
            <a:endParaRPr lang="en-US" noProof="0" smtClean="0"/>
          </a:p>
        </p:txBody>
      </p:sp>
      <p:sp>
        <p:nvSpPr>
          <p:cNvPr id="4" name="Rectangle 3"/>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4"/>
          <p:cNvSpPr>
            <a:spLocks noGrp="1" noChangeArrowheads="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946909979"/>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010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828800"/>
            <a:ext cx="7772400" cy="4114800"/>
          </a:xfrm>
        </p:spPr>
        <p:txBody>
          <a:bodyPr/>
          <a:lstStyle/>
          <a:p>
            <a:pPr lvl="0"/>
            <a:r>
              <a:rPr lang="en-US" noProof="0" smtClean="0"/>
              <a:t>Click icon to add table</a:t>
            </a:r>
            <a:endParaRPr lang="en-US" noProof="0" dirty="0" smtClean="0"/>
          </a:p>
        </p:txBody>
      </p:sp>
      <p:sp>
        <p:nvSpPr>
          <p:cNvPr id="4" name="Rectangle 14"/>
          <p:cNvSpPr>
            <a:spLocks noGrp="1" noChangeArrowheads="1"/>
          </p:cNvSpPr>
          <p:nvPr>
            <p:ph type="ftr" sz="quarter" idx="10"/>
          </p:nvPr>
        </p:nvSpPr>
        <p:spPr>
          <a:xfrm>
            <a:off x="3124200" y="6356350"/>
            <a:ext cx="2895600" cy="365125"/>
          </a:xfrm>
          <a:prstGeom prst="rect">
            <a:avLst/>
          </a:prstGeom>
        </p:spPr>
        <p:txBody>
          <a:bodyPr/>
          <a:lstStyle>
            <a:lvl1pPr eaLnBrk="1" hangingPunct="1">
              <a:defRPr>
                <a:cs typeface="Arial" charset="0"/>
              </a:defRPr>
            </a:lvl1pPr>
          </a:lstStyle>
          <a:p>
            <a:pPr>
              <a:defRPr/>
            </a:pPr>
            <a:fld id="{3FAFDC29-CD1B-4580-A296-67F43D3014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7111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Blank">
    <p:bg>
      <p:bgPr>
        <a:solidFill>
          <a:schemeClr val="tx1"/>
        </a:solidFill>
        <a:effectLst/>
      </p:bgPr>
    </p:bg>
    <p:spTree>
      <p:nvGrpSpPr>
        <p:cNvPr id="1" name=""/>
        <p:cNvGrpSpPr/>
        <p:nvPr/>
      </p:nvGrpSpPr>
      <p:grpSpPr>
        <a:xfrm>
          <a:off x="0" y="0"/>
          <a:ext cx="0" cy="0"/>
          <a:chOff x="0" y="0"/>
          <a:chExt cx="0" cy="0"/>
        </a:xfrm>
      </p:grpSpPr>
      <p:pic>
        <p:nvPicPr>
          <p:cNvPr id="3" name="Picture 2" descr="Tennant logo_white oval.ai"/>
          <p:cNvPicPr>
            <a:picLocks noChangeAspect="1"/>
          </p:cNvPicPr>
          <p:nvPr/>
        </p:nvPicPr>
        <p:blipFill rotWithShape="1">
          <a:blip r:embed="rId2" cstate="print">
            <a:extLst>
              <a:ext uri="{28A0092B-C50C-407E-A947-70E740481C1C}">
                <a14:useLocalDpi xmlns:a14="http://schemas.microsoft.com/office/drawing/2010/main" val="0"/>
              </a:ext>
            </a:extLst>
          </a:blip>
          <a:srcRect l="16551" t="10320" r="20209" b="70313"/>
          <a:stretch/>
        </p:blipFill>
        <p:spPr>
          <a:xfrm>
            <a:off x="7315200" y="237584"/>
            <a:ext cx="1624468" cy="643824"/>
          </a:xfrm>
          <a:prstGeom prst="rect">
            <a:avLst/>
          </a:prstGeom>
        </p:spPr>
      </p:pic>
      <p:sp>
        <p:nvSpPr>
          <p:cNvPr id="5" name="Text Placeholder 10"/>
          <p:cNvSpPr>
            <a:spLocks noGrp="1"/>
          </p:cNvSpPr>
          <p:nvPr>
            <p:ph type="body" sz="quarter" idx="10" hasCustomPrompt="1"/>
          </p:nvPr>
        </p:nvSpPr>
        <p:spPr>
          <a:xfrm>
            <a:off x="2031682" y="517524"/>
            <a:ext cx="4836477" cy="1087755"/>
          </a:xfrm>
          <a:prstGeom prst="rect">
            <a:avLst/>
          </a:prstGeom>
        </p:spPr>
        <p:txBody>
          <a:bodyPr vert="horz"/>
          <a:lstStyle>
            <a:lvl1pPr marL="0" marR="0" indent="0" algn="ctr" defTabSz="914400" rtl="0" eaLnBrk="1" fontAlgn="auto" latinLnBrk="0" hangingPunct="1">
              <a:lnSpc>
                <a:spcPct val="70000"/>
              </a:lnSpc>
              <a:spcBef>
                <a:spcPct val="0"/>
              </a:spcBef>
              <a:spcAft>
                <a:spcPts val="0"/>
              </a:spcAft>
              <a:buClrTx/>
              <a:buSzTx/>
              <a:buFontTx/>
              <a:buNone/>
              <a:tabLst/>
              <a:defRPr kumimoji="0" lang="en-US" sz="2400" b="1" i="0" u="none" strike="noStrike" kern="1200" cap="none" spc="0" normalizeH="0" baseline="0" noProof="0"/>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Calibri"/>
                <a:ea typeface="+mj-ea"/>
                <a:cs typeface="+mj-cs"/>
              </a:rPr>
              <a:t>TITLE</a:t>
            </a:r>
            <a:br>
              <a:rPr kumimoji="0" lang="en-US" sz="3600" b="0" i="0" u="none" strike="noStrike" kern="1200" cap="none" spc="0" normalizeH="0" baseline="0" noProof="0" dirty="0" smtClean="0">
                <a:ln>
                  <a:noFill/>
                </a:ln>
                <a:solidFill>
                  <a:sysClr val="window" lastClr="FFFFFF"/>
                </a:solidFill>
                <a:effectLst/>
                <a:uLnTx/>
                <a:uFillTx/>
                <a:latin typeface="Calibri"/>
                <a:ea typeface="+mj-ea"/>
                <a:cs typeface="+mj-cs"/>
              </a:rPr>
            </a:br>
            <a:r>
              <a:rPr kumimoji="0" lang="en-US" sz="5400" b="1" i="0" u="none" strike="noStrike" kern="1200" cap="none" spc="0" normalizeH="0" baseline="0" noProof="0" dirty="0" smtClean="0">
                <a:ln>
                  <a:noFill/>
                </a:ln>
                <a:solidFill>
                  <a:sysClr val="window" lastClr="FFFFFF"/>
                </a:solidFill>
                <a:effectLst/>
                <a:uLnTx/>
                <a:uFillTx/>
                <a:latin typeface="Calibri"/>
                <a:ea typeface="+mj-ea"/>
                <a:cs typeface="+mj-cs"/>
              </a:rPr>
              <a:t>GOES HERE</a:t>
            </a:r>
            <a:endParaRPr kumimoji="0" lang="en-US" sz="5400" b="1" i="0" u="none" strike="noStrike" kern="1200" cap="none" spc="0" normalizeH="0" baseline="0" noProof="0" dirty="0">
              <a:ln>
                <a:noFill/>
              </a:ln>
              <a:solidFill>
                <a:sysClr val="window" lastClr="FFFFFF"/>
              </a:solidFill>
              <a:effectLst/>
              <a:uLnTx/>
              <a:uFillTx/>
              <a:latin typeface="Calibri"/>
              <a:ea typeface="+mj-ea"/>
              <a:cs typeface="+mj-cs"/>
            </a:endParaRPr>
          </a:p>
        </p:txBody>
      </p:sp>
      <p:sp>
        <p:nvSpPr>
          <p:cNvPr id="6" name="Content Placeholder 2"/>
          <p:cNvSpPr>
            <a:spLocks noGrp="1"/>
          </p:cNvSpPr>
          <p:nvPr>
            <p:ph idx="1"/>
          </p:nvPr>
        </p:nvSpPr>
        <p:spPr>
          <a:xfrm>
            <a:off x="457200" y="2038927"/>
            <a:ext cx="8229600" cy="4525963"/>
          </a:xfrm>
          <a:prstGeom prst="rect">
            <a:avLst/>
          </a:prstGeom>
        </p:spPr>
        <p:txBody>
          <a:bodyPr>
            <a:noAutofit/>
          </a:bodyPr>
          <a:lstStyle>
            <a:lvl1pPr>
              <a:buClr>
                <a:schemeClr val="tx2"/>
              </a:buClr>
              <a:defRPr>
                <a:solidFill>
                  <a:schemeClr val="bg1"/>
                </a:solidFill>
              </a:defRPr>
            </a:lvl1pPr>
            <a:lvl2pPr marL="693738" indent="-236538">
              <a:buClr>
                <a:schemeClr val="tx2"/>
              </a:buClr>
              <a:buFont typeface="Wingdings" charset="2"/>
              <a:buChar cha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20421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Vertical Title and Text">
    <p:bg>
      <p:bgPr>
        <a:solidFill>
          <a:schemeClr val="tx1"/>
        </a:solidFill>
        <a:effectLst/>
      </p:bgPr>
    </p:bg>
    <p:spTree>
      <p:nvGrpSpPr>
        <p:cNvPr id="1" name=""/>
        <p:cNvGrpSpPr/>
        <p:nvPr/>
      </p:nvGrpSpPr>
      <p:grpSpPr>
        <a:xfrm>
          <a:off x="0" y="0"/>
          <a:ext cx="0" cy="0"/>
          <a:chOff x="0" y="0"/>
          <a:chExt cx="0" cy="0"/>
        </a:xfrm>
      </p:grpSpPr>
      <p:pic>
        <p:nvPicPr>
          <p:cNvPr id="2" name="Picture 1" descr="Tennant logo_white oval.ai"/>
          <p:cNvPicPr>
            <a:picLocks noChangeAspect="1"/>
          </p:cNvPicPr>
          <p:nvPr/>
        </p:nvPicPr>
        <p:blipFill rotWithShape="1">
          <a:blip r:embed="rId2" cstate="print">
            <a:extLst>
              <a:ext uri="{28A0092B-C50C-407E-A947-70E740481C1C}">
                <a14:useLocalDpi xmlns:a14="http://schemas.microsoft.com/office/drawing/2010/main" val="0"/>
              </a:ext>
            </a:extLst>
          </a:blip>
          <a:srcRect l="16551" t="10320" r="20209" b="70313"/>
          <a:stretch/>
        </p:blipFill>
        <p:spPr>
          <a:xfrm>
            <a:off x="7315200" y="237584"/>
            <a:ext cx="1624468" cy="643824"/>
          </a:xfrm>
          <a:prstGeom prst="rect">
            <a:avLst/>
          </a:prstGeom>
        </p:spPr>
      </p:pic>
    </p:spTree>
    <p:extLst>
      <p:ext uri="{BB962C8B-B14F-4D97-AF65-F5344CB8AC3E}">
        <p14:creationId xmlns:p14="http://schemas.microsoft.com/office/powerpoint/2010/main" val="916959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6" name="Picture 5" descr="Tennant logo_white oval.ai"/>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51" t="10320" r="20209" b="70313"/>
          <a:stretch/>
        </p:blipFill>
        <p:spPr>
          <a:xfrm>
            <a:off x="7315200" y="237584"/>
            <a:ext cx="1624468" cy="643824"/>
          </a:xfrm>
          <a:prstGeom prst="rect">
            <a:avLst/>
          </a:prstGeom>
        </p:spPr>
      </p:pic>
      <p:sp>
        <p:nvSpPr>
          <p:cNvPr id="7" name="Rectangle 6"/>
          <p:cNvSpPr/>
          <p:nvPr userDrawn="1"/>
        </p:nvSpPr>
        <p:spPr>
          <a:xfrm>
            <a:off x="0" y="1316183"/>
            <a:ext cx="9144000" cy="55418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57200" y="2032316"/>
            <a:ext cx="8229600" cy="4525963"/>
          </a:xfrm>
          <a:prstGeom prst="rect">
            <a:avLst/>
          </a:prstGeom>
        </p:spPr>
        <p:txBody>
          <a:bodyPr>
            <a:noAutofit/>
          </a:bodyPr>
          <a:lstStyle>
            <a:lvl2pPr marL="693738" indent="-236538">
              <a:buFont typeface="Wingdings" charset="2"/>
              <a:buChar cha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0"/>
          <p:cNvSpPr>
            <a:spLocks noGrp="1"/>
          </p:cNvSpPr>
          <p:nvPr>
            <p:ph type="body" sz="quarter" idx="10" hasCustomPrompt="1"/>
          </p:nvPr>
        </p:nvSpPr>
        <p:spPr>
          <a:xfrm>
            <a:off x="2017828" y="51998"/>
            <a:ext cx="4836477" cy="1087755"/>
          </a:xfrm>
          <a:prstGeom prst="rect">
            <a:avLst/>
          </a:prstGeom>
        </p:spPr>
        <p:txBody>
          <a:bodyPr vert="horz"/>
          <a:lstStyle>
            <a:lvl1pPr marL="0" marR="0" indent="0" algn="ctr" defTabSz="914400" rtl="0" eaLnBrk="1" fontAlgn="auto" latinLnBrk="0" hangingPunct="1">
              <a:lnSpc>
                <a:spcPct val="70000"/>
              </a:lnSpc>
              <a:spcBef>
                <a:spcPct val="0"/>
              </a:spcBef>
              <a:spcAft>
                <a:spcPts val="0"/>
              </a:spcAft>
              <a:buClrTx/>
              <a:buSzTx/>
              <a:buFontTx/>
              <a:buNone/>
              <a:tabLst/>
              <a:defRPr kumimoji="0" lang="en-US" sz="2400" b="1" i="0" u="none" strike="noStrike" kern="1200" cap="none" spc="0" normalizeH="0" baseline="0" noProof="0"/>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Calibri"/>
                <a:ea typeface="+mj-ea"/>
                <a:cs typeface="+mj-cs"/>
              </a:rPr>
              <a:t>TITLE</a:t>
            </a:r>
            <a:br>
              <a:rPr kumimoji="0" lang="en-US" sz="3600" b="0" i="0" u="none" strike="noStrike" kern="1200" cap="none" spc="0" normalizeH="0" baseline="0" noProof="0" dirty="0" smtClean="0">
                <a:ln>
                  <a:noFill/>
                </a:ln>
                <a:solidFill>
                  <a:sysClr val="window" lastClr="FFFFFF"/>
                </a:solidFill>
                <a:effectLst/>
                <a:uLnTx/>
                <a:uFillTx/>
                <a:latin typeface="Calibri"/>
                <a:ea typeface="+mj-ea"/>
                <a:cs typeface="+mj-cs"/>
              </a:rPr>
            </a:br>
            <a:r>
              <a:rPr kumimoji="0" lang="en-US" sz="5400" b="1" i="0" u="none" strike="noStrike" kern="1200" cap="none" spc="0" normalizeH="0" baseline="0" noProof="0" dirty="0" smtClean="0">
                <a:ln>
                  <a:noFill/>
                </a:ln>
                <a:solidFill>
                  <a:sysClr val="window" lastClr="FFFFFF"/>
                </a:solidFill>
                <a:effectLst/>
                <a:uLnTx/>
                <a:uFillTx/>
                <a:latin typeface="Calibri"/>
                <a:ea typeface="+mj-ea"/>
                <a:cs typeface="+mj-cs"/>
              </a:rPr>
              <a:t>GOES HERE</a:t>
            </a:r>
            <a:endParaRPr kumimoji="0" lang="en-US" sz="5400" b="1" i="0" u="none" strike="noStrike" kern="1200" cap="none" spc="0" normalizeH="0" baseline="0" noProof="0" dirty="0">
              <a:ln>
                <a:noFill/>
              </a:ln>
              <a:solidFill>
                <a:sysClr val="window" lastClr="FFFFFF"/>
              </a:solidFill>
              <a:effectLst/>
              <a:uLnTx/>
              <a:uFillTx/>
              <a:latin typeface="Calibri"/>
              <a:ea typeface="+mj-ea"/>
              <a:cs typeface="+mj-cs"/>
            </a:endParaRPr>
          </a:p>
        </p:txBody>
      </p:sp>
    </p:spTree>
    <p:extLst>
      <p:ext uri="{BB962C8B-B14F-4D97-AF65-F5344CB8AC3E}">
        <p14:creationId xmlns:p14="http://schemas.microsoft.com/office/powerpoint/2010/main" val="96170901"/>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pic>
        <p:nvPicPr>
          <p:cNvPr id="5" name="Picture 4" descr="Tennant logo_white oval.ai"/>
          <p:cNvPicPr>
            <a:picLocks noChangeAspect="1"/>
          </p:cNvPicPr>
          <p:nvPr userDrawn="1"/>
        </p:nvPicPr>
        <p:blipFill rotWithShape="1">
          <a:blip r:embed="rId2">
            <a:extLst>
              <a:ext uri="{28A0092B-C50C-407E-A947-70E740481C1C}">
                <a14:useLocalDpi xmlns:a14="http://schemas.microsoft.com/office/drawing/2010/main" val="0"/>
              </a:ext>
            </a:extLst>
          </a:blip>
          <a:srcRect l="16551" t="10320" r="20209" b="70313"/>
          <a:stretch/>
        </p:blipFill>
        <p:spPr>
          <a:xfrm>
            <a:off x="2407029" y="583024"/>
            <a:ext cx="4297440" cy="1703202"/>
          </a:xfrm>
          <a:prstGeom prst="rect">
            <a:avLst/>
          </a:prstGeom>
        </p:spPr>
      </p:pic>
      <p:sp>
        <p:nvSpPr>
          <p:cNvPr id="7" name="TextBox 6"/>
          <p:cNvSpPr txBox="1"/>
          <p:nvPr userDrawn="1"/>
        </p:nvSpPr>
        <p:spPr>
          <a:xfrm>
            <a:off x="2438400" y="6167476"/>
            <a:ext cx="6299200" cy="307777"/>
          </a:xfrm>
          <a:prstGeom prst="rect">
            <a:avLst/>
          </a:prstGeom>
          <a:noFill/>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alibri"/>
                <a:cs typeface="Calibri"/>
              </a:rPr>
              <a:t> </a:t>
            </a:r>
            <a:r>
              <a:rPr kumimoji="0" lang="en-US" sz="1400" b="0" i="1" u="none" strike="noStrike" kern="0" cap="none" spc="0" normalizeH="0" baseline="0" noProof="0" dirty="0">
                <a:ln>
                  <a:noFill/>
                </a:ln>
                <a:solidFill>
                  <a:srgbClr val="FFFFFF"/>
                </a:solidFill>
                <a:effectLst/>
                <a:uLnTx/>
                <a:uFillTx/>
                <a:latin typeface="Calibri"/>
                <a:cs typeface="Calibri"/>
              </a:rPr>
              <a:t>Creating a cleaner, safer, healthier world.</a:t>
            </a:r>
          </a:p>
        </p:txBody>
      </p:sp>
      <p:sp>
        <p:nvSpPr>
          <p:cNvPr id="9" name="Text Placeholder 8"/>
          <p:cNvSpPr>
            <a:spLocks noGrp="1"/>
          </p:cNvSpPr>
          <p:nvPr>
            <p:ph type="body" sz="quarter" idx="10"/>
          </p:nvPr>
        </p:nvSpPr>
        <p:spPr>
          <a:xfrm>
            <a:off x="3929806" y="2714152"/>
            <a:ext cx="4503737" cy="1780027"/>
          </a:xfrm>
          <a:prstGeom prst="rect">
            <a:avLst/>
          </a:prstGeom>
        </p:spPr>
        <p:txBody>
          <a:bodyPr/>
          <a:lstStyle>
            <a:lvl1pPr marL="0" marR="0" indent="0" algn="l" defTabSz="914400" rtl="0" eaLnBrk="1" fontAlgn="auto" latinLnBrk="0" hangingPunct="1">
              <a:lnSpc>
                <a:spcPct val="80000"/>
              </a:lnSpc>
              <a:spcBef>
                <a:spcPct val="0"/>
              </a:spcBef>
              <a:spcAft>
                <a:spcPts val="0"/>
              </a:spcAft>
              <a:buClrTx/>
              <a:buSzTx/>
              <a:buFontTx/>
              <a:buNone/>
              <a:tabLst/>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altLang="en-US" sz="8800" b="1" i="0" u="none" strike="noStrike" kern="0" cap="none" spc="0" normalizeH="0" baseline="0" noProof="0" dirty="0" smtClean="0">
                <a:ln>
                  <a:noFill/>
                </a:ln>
                <a:solidFill>
                  <a:srgbClr val="FFFFFF"/>
                </a:solidFill>
                <a:effectLst/>
                <a:uLnTx/>
                <a:uFillTx/>
                <a:latin typeface="+mn-lt"/>
                <a:cs typeface="Calibri"/>
              </a:rPr>
              <a:t>TITLE</a:t>
            </a:r>
            <a:r>
              <a:rPr kumimoji="0" lang="en-US" altLang="en-US" sz="6000" b="0" i="0" u="none" strike="noStrike" kern="0" cap="none" spc="0" normalizeH="0" baseline="0" noProof="0" dirty="0" smtClean="0">
                <a:ln>
                  <a:noFill/>
                </a:ln>
                <a:solidFill>
                  <a:srgbClr val="FFFFFF"/>
                </a:solidFill>
                <a:effectLst/>
                <a:uLnTx/>
                <a:uFillTx/>
                <a:latin typeface="+mn-lt"/>
                <a:cs typeface="Calibri"/>
              </a:rPr>
              <a:t> </a:t>
            </a:r>
            <a:r>
              <a:rPr kumimoji="0" lang="en-US" altLang="en-US" sz="4000" b="0" i="0" u="none" strike="noStrike" kern="0" cap="none" spc="0" normalizeH="0" baseline="0" noProof="0" dirty="0" smtClean="0">
                <a:ln>
                  <a:noFill/>
                </a:ln>
                <a:solidFill>
                  <a:srgbClr val="FFFFFF"/>
                </a:solidFill>
                <a:effectLst/>
                <a:uLnTx/>
                <a:uFillTx/>
                <a:latin typeface="+mn-lt"/>
                <a:cs typeface="Calibri"/>
              </a:rPr>
              <a:t>OF PRESENTATION</a:t>
            </a:r>
            <a:endParaRPr kumimoji="0" lang="en-US" altLang="en-US" sz="4000" b="0" i="0" u="none" strike="noStrike" kern="0" cap="none" spc="0" normalizeH="0" baseline="0" noProof="0" dirty="0">
              <a:ln>
                <a:noFill/>
              </a:ln>
              <a:solidFill>
                <a:srgbClr val="FFFFFF"/>
              </a:solidFill>
              <a:effectLst/>
              <a:uLnTx/>
              <a:uFillTx/>
              <a:latin typeface="+mn-lt"/>
              <a:cs typeface="Calibri"/>
            </a:endParaRPr>
          </a:p>
        </p:txBody>
      </p:sp>
      <p:sp>
        <p:nvSpPr>
          <p:cNvPr id="12" name="Text Placeholder 11"/>
          <p:cNvSpPr>
            <a:spLocks noGrp="1"/>
          </p:cNvSpPr>
          <p:nvPr>
            <p:ph type="body" sz="quarter" idx="11" hasCustomPrompt="1"/>
          </p:nvPr>
        </p:nvSpPr>
        <p:spPr>
          <a:xfrm>
            <a:off x="3959225" y="4640263"/>
            <a:ext cx="4532313" cy="1030287"/>
          </a:xfrm>
          <a:prstGeom prst="rect">
            <a:avLst/>
          </a:prstGeom>
        </p:spPr>
        <p:txBody>
          <a:bodyPr/>
          <a:lstStyle>
            <a:lvl1pPr marL="0" indent="0">
              <a:buNone/>
              <a:defRPr sz="2000" b="1">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smtClean="0"/>
              <a:t>DATE OF PRESENTATION</a:t>
            </a:r>
            <a:endParaRPr lang="en-US" dirty="0"/>
          </a:p>
        </p:txBody>
      </p:sp>
    </p:spTree>
    <p:extLst>
      <p:ext uri="{BB962C8B-B14F-4D97-AF65-F5344CB8AC3E}">
        <p14:creationId xmlns:p14="http://schemas.microsoft.com/office/powerpoint/2010/main" val="1337569000"/>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259901"/>
            <a:ext cx="1624468" cy="599189"/>
          </a:xfrm>
          <a:prstGeom prst="rect">
            <a:avLst/>
          </a:prstGeom>
        </p:spPr>
      </p:pic>
    </p:spTree>
    <p:extLst>
      <p:ext uri="{BB962C8B-B14F-4D97-AF65-F5344CB8AC3E}">
        <p14:creationId xmlns:p14="http://schemas.microsoft.com/office/powerpoint/2010/main" val="2487519090"/>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solidFill>
        <a:effectLst/>
      </p:bgPr>
    </p:bg>
    <p:spTree>
      <p:nvGrpSpPr>
        <p:cNvPr id="1" name=""/>
        <p:cNvGrpSpPr/>
        <p:nvPr/>
      </p:nvGrpSpPr>
      <p:grpSpPr>
        <a:xfrm>
          <a:off x="0" y="0"/>
          <a:ext cx="0" cy="0"/>
          <a:chOff x="0" y="0"/>
          <a:chExt cx="0" cy="0"/>
        </a:xfrm>
      </p:grpSpPr>
      <p:pic>
        <p:nvPicPr>
          <p:cNvPr id="7" name="Picture 6" descr="Tennant logo_white oval.ai"/>
          <p:cNvPicPr>
            <a:picLocks noChangeAspect="1"/>
          </p:cNvPicPr>
          <p:nvPr/>
        </p:nvPicPr>
        <p:blipFill rotWithShape="1">
          <a:blip r:embed="rId2">
            <a:extLst>
              <a:ext uri="{28A0092B-C50C-407E-A947-70E740481C1C}">
                <a14:useLocalDpi xmlns:a14="http://schemas.microsoft.com/office/drawing/2010/main" val="0"/>
              </a:ext>
            </a:extLst>
          </a:blip>
          <a:srcRect l="16551" t="10320" r="20209" b="70313"/>
          <a:stretch/>
        </p:blipFill>
        <p:spPr>
          <a:xfrm>
            <a:off x="2407029" y="583024"/>
            <a:ext cx="4297440" cy="1703202"/>
          </a:xfrm>
          <a:prstGeom prst="rect">
            <a:avLst/>
          </a:prstGeom>
        </p:spPr>
      </p:pic>
      <p:sp>
        <p:nvSpPr>
          <p:cNvPr id="8" name="TextBox 7"/>
          <p:cNvSpPr txBox="1"/>
          <p:nvPr/>
        </p:nvSpPr>
        <p:spPr>
          <a:xfrm>
            <a:off x="3832243" y="2918519"/>
            <a:ext cx="4854557" cy="1688667"/>
          </a:xfrm>
          <a:prstGeom prst="rect">
            <a:avLst/>
          </a:prstGeom>
          <a:noFill/>
        </p:spPr>
        <p:txBody>
          <a:bodyPr wrap="square" rtlCol="0">
            <a:spAutoFit/>
          </a:bodyPr>
          <a:lstStyle/>
          <a:p>
            <a:pPr marL="0" marR="0" lvl="0" indent="0" defTabSz="914400" eaLnBrk="1" fontAlgn="auto" latinLnBrk="0" hangingPunct="1">
              <a:lnSpc>
                <a:spcPct val="80000"/>
              </a:lnSpc>
              <a:spcBef>
                <a:spcPct val="0"/>
              </a:spcBef>
              <a:spcAft>
                <a:spcPts val="0"/>
              </a:spcAft>
              <a:buClrTx/>
              <a:buSzTx/>
              <a:buFontTx/>
              <a:buNone/>
              <a:tabLst/>
              <a:defRPr/>
            </a:pPr>
            <a:r>
              <a:rPr kumimoji="0" lang="en-US" altLang="en-US" sz="8800" b="1" i="0" u="none" strike="noStrike" kern="0" cap="none" spc="0" normalizeH="0" baseline="0" noProof="0" dirty="0" smtClean="0">
                <a:ln>
                  <a:noFill/>
                </a:ln>
                <a:solidFill>
                  <a:srgbClr val="FFFFFF"/>
                </a:solidFill>
                <a:effectLst/>
                <a:uLnTx/>
                <a:uFillTx/>
                <a:latin typeface="Calibri"/>
                <a:cs typeface="Calibri"/>
              </a:rPr>
              <a:t>TITLE</a:t>
            </a:r>
            <a:r>
              <a:rPr kumimoji="0" lang="en-US" altLang="en-US" sz="6000" b="0" i="0" u="none" strike="noStrike" kern="0" cap="none" spc="0" normalizeH="0" baseline="0" noProof="0" dirty="0" smtClean="0">
                <a:ln>
                  <a:noFill/>
                </a:ln>
                <a:solidFill>
                  <a:srgbClr val="FFFFFF"/>
                </a:solidFill>
                <a:effectLst/>
                <a:uLnTx/>
                <a:uFillTx/>
                <a:latin typeface="Calibri"/>
                <a:cs typeface="Calibri"/>
              </a:rPr>
              <a:t> </a:t>
            </a:r>
            <a:r>
              <a:rPr kumimoji="0" lang="en-US" altLang="en-US" sz="4000" b="0" i="0" u="none" strike="noStrike" kern="0" cap="none" spc="0" normalizeH="0" baseline="0" noProof="0" dirty="0" smtClean="0">
                <a:ln>
                  <a:noFill/>
                </a:ln>
                <a:solidFill>
                  <a:srgbClr val="FFFFFF"/>
                </a:solidFill>
                <a:effectLst/>
                <a:uLnTx/>
                <a:uFillTx/>
                <a:latin typeface="Calibri"/>
                <a:cs typeface="Calibri"/>
              </a:rPr>
              <a:t>OF PRESENTATION</a:t>
            </a:r>
            <a:endParaRPr kumimoji="0" lang="en-US" altLang="en-US" sz="4000" b="0" i="0" u="none" strike="noStrike" kern="0" cap="none" spc="0" normalizeH="0" baseline="0" noProof="0" dirty="0">
              <a:ln>
                <a:noFill/>
              </a:ln>
              <a:solidFill>
                <a:srgbClr val="FFFFFF"/>
              </a:solidFill>
              <a:effectLst/>
              <a:uLnTx/>
              <a:uFillTx/>
              <a:latin typeface="Calibri"/>
              <a:cs typeface="Calibri"/>
            </a:endParaRPr>
          </a:p>
        </p:txBody>
      </p:sp>
      <p:sp>
        <p:nvSpPr>
          <p:cNvPr id="9" name="TextBox 8"/>
          <p:cNvSpPr txBox="1"/>
          <p:nvPr/>
        </p:nvSpPr>
        <p:spPr>
          <a:xfrm>
            <a:off x="2438400" y="6167476"/>
            <a:ext cx="6299200" cy="307777"/>
          </a:xfrm>
          <a:prstGeom prst="rect">
            <a:avLst/>
          </a:prstGeom>
          <a:noFill/>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alibri"/>
                <a:cs typeface="Calibri"/>
              </a:rPr>
              <a:t> </a:t>
            </a:r>
            <a:r>
              <a:rPr kumimoji="0" lang="en-US" sz="1400" b="0" i="1" u="none" strike="noStrike" kern="0" cap="none" spc="0" normalizeH="0" baseline="0" noProof="0" dirty="0">
                <a:ln>
                  <a:noFill/>
                </a:ln>
                <a:solidFill>
                  <a:srgbClr val="FFFFFF"/>
                </a:solidFill>
                <a:effectLst/>
                <a:uLnTx/>
                <a:uFillTx/>
                <a:latin typeface="Calibri"/>
                <a:cs typeface="Calibri"/>
              </a:rPr>
              <a:t>Creating a cleaner, safer, healthier world.</a:t>
            </a:r>
          </a:p>
        </p:txBody>
      </p:sp>
    </p:spTree>
    <p:extLst>
      <p:ext uri="{BB962C8B-B14F-4D97-AF65-F5344CB8AC3E}">
        <p14:creationId xmlns:p14="http://schemas.microsoft.com/office/powerpoint/2010/main" val="213500765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4036" y="1"/>
            <a:ext cx="1209964" cy="1209964"/>
          </a:xfrm>
          <a:prstGeom prst="rect">
            <a:avLst/>
          </a:prstGeom>
        </p:spPr>
      </p:pic>
      <p:sp>
        <p:nvSpPr>
          <p:cNvPr id="5" name="TextBox 4"/>
          <p:cNvSpPr txBox="1"/>
          <p:nvPr userDrawn="1"/>
        </p:nvSpPr>
        <p:spPr>
          <a:xfrm>
            <a:off x="-6" y="6557088"/>
            <a:ext cx="3343027" cy="30777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9BC7"/>
                </a:solidFill>
                <a:effectLst/>
                <a:uLnTx/>
                <a:uFillTx/>
                <a:latin typeface="Calibri"/>
                <a:cs typeface="Calibri"/>
              </a:rPr>
              <a:t> </a:t>
            </a:r>
            <a:r>
              <a:rPr kumimoji="0" lang="en-US" sz="1400" b="0" i="1" u="none" strike="noStrike" kern="0" cap="none" spc="0" normalizeH="0" baseline="0" noProof="0" dirty="0">
                <a:ln>
                  <a:noFill/>
                </a:ln>
                <a:solidFill>
                  <a:srgbClr val="009BC7"/>
                </a:solidFill>
                <a:effectLst/>
                <a:uLnTx/>
                <a:uFillTx/>
                <a:latin typeface="Calibri"/>
                <a:cs typeface="Calibri"/>
              </a:rPr>
              <a:t>Creating a cleaner, safer, healthier world.</a:t>
            </a:r>
          </a:p>
        </p:txBody>
      </p:sp>
    </p:spTree>
    <p:extLst>
      <p:ext uri="{BB962C8B-B14F-4D97-AF65-F5344CB8AC3E}">
        <p14:creationId xmlns:p14="http://schemas.microsoft.com/office/powerpoint/2010/main" val="14815058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8074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7" r:id="rId4"/>
    <p:sldLayoutId id="2147483738" r:id="rId5"/>
    <p:sldLayoutId id="2147483739" r:id="rId6"/>
    <p:sldLayoutId id="2147483740" r:id="rId7"/>
  </p:sldLayoutIdLst>
  <p:transition>
    <p:fade thruBlk="1"/>
  </p:transition>
  <p:timing>
    <p:tnLst>
      <p:par>
        <p:cTn id="1" dur="indefinite" restart="never" nodeType="tmRoot"/>
      </p:par>
    </p:tnLst>
  </p:timing>
  <p:txStyles>
    <p:titleStyle>
      <a:lvl1pPr algn="l" defTabSz="914400" rtl="0" eaLnBrk="1" latinLnBrk="0" hangingPunct="1">
        <a:spcBef>
          <a:spcPct val="0"/>
        </a:spcBef>
        <a:buNone/>
        <a:defRPr sz="3200" kern="1200">
          <a:solidFill>
            <a:schemeClr val="tx2"/>
          </a:solidFill>
          <a:latin typeface="+mj-lt"/>
          <a:ea typeface="+mj-ea"/>
          <a:cs typeface="+mj-cs"/>
        </a:defRPr>
      </a:lvl1pPr>
    </p:titleStyle>
    <p:bodyStyle>
      <a:lvl1pPr marL="284163" indent="-284163" algn="l" defTabSz="914400" rtl="0" eaLnBrk="1" latinLnBrk="0" hangingPunct="1">
        <a:spcBef>
          <a:spcPct val="20000"/>
        </a:spcBef>
        <a:buClr>
          <a:schemeClr val="tx1"/>
        </a:buClr>
        <a:buFont typeface="Wingdings" panose="05000000000000000000" pitchFamily="2" charset="2"/>
        <a:buChar char="ü"/>
        <a:defRPr sz="2000" kern="1200">
          <a:solidFill>
            <a:srgbClr val="3C3C3B"/>
          </a:solidFill>
          <a:latin typeface="+mn-lt"/>
          <a:ea typeface="+mn-ea"/>
          <a:cs typeface="+mn-cs"/>
        </a:defRPr>
      </a:lvl1pPr>
      <a:lvl2pPr marL="693738" indent="-236538" algn="l" defTabSz="914400" rtl="0" eaLnBrk="1" latinLnBrk="0" hangingPunct="1">
        <a:spcBef>
          <a:spcPct val="20000"/>
        </a:spcBef>
        <a:buClr>
          <a:schemeClr val="tx1"/>
        </a:buClr>
        <a:buFont typeface="Arial" panose="020B0604020202020204" pitchFamily="34" charset="0"/>
        <a:buChar char="–"/>
        <a:defRPr sz="1800" kern="1200">
          <a:solidFill>
            <a:srgbClr val="3C3C3B"/>
          </a:solidFill>
          <a:latin typeface="+mn-lt"/>
          <a:ea typeface="+mn-ea"/>
          <a:cs typeface="+mn-cs"/>
        </a:defRPr>
      </a:lvl2pPr>
      <a:lvl3pPr marL="1087438" indent="-173038" algn="l" defTabSz="914400" rtl="0" eaLnBrk="1" latinLnBrk="0" hangingPunct="1">
        <a:spcBef>
          <a:spcPct val="20000"/>
        </a:spcBef>
        <a:buClr>
          <a:schemeClr val="tx1"/>
        </a:buClr>
        <a:buFont typeface="Arial" panose="020B0604020202020204" pitchFamily="34" charset="0"/>
        <a:buChar char="•"/>
        <a:defRPr sz="1600" kern="1200">
          <a:solidFill>
            <a:srgbClr val="3C3C3B"/>
          </a:solidFill>
          <a:latin typeface="+mn-lt"/>
          <a:ea typeface="+mn-ea"/>
          <a:cs typeface="+mn-cs"/>
        </a:defRPr>
      </a:lvl3pPr>
      <a:lvl4pPr marL="1600200" indent="-228600" algn="l" defTabSz="914400" rtl="0" eaLnBrk="1" latinLnBrk="0" hangingPunct="1">
        <a:spcBef>
          <a:spcPct val="20000"/>
        </a:spcBef>
        <a:buClr>
          <a:schemeClr val="tx1"/>
        </a:buClr>
        <a:buFont typeface="Arial" panose="020B0604020202020204" pitchFamily="34" charset="0"/>
        <a:buChar char="–"/>
        <a:defRPr sz="1400" kern="1200">
          <a:solidFill>
            <a:srgbClr val="3C3C3B"/>
          </a:solidFill>
          <a:latin typeface="+mn-lt"/>
          <a:ea typeface="+mn-ea"/>
          <a:cs typeface="+mn-cs"/>
        </a:defRPr>
      </a:lvl4pPr>
      <a:lvl5pPr marL="2057400" indent="-228600" algn="l" defTabSz="914400" rtl="0" eaLnBrk="1" latinLnBrk="0" hangingPunct="1">
        <a:spcBef>
          <a:spcPct val="20000"/>
        </a:spcBef>
        <a:buClr>
          <a:schemeClr val="tx1"/>
        </a:buClr>
        <a:buFont typeface="Arial" panose="020B0604020202020204" pitchFamily="34" charset="0"/>
        <a:buChar char="»"/>
        <a:defRPr sz="1400" kern="1200">
          <a:solidFill>
            <a:srgbClr val="3C3C3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80744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50" r:id="rId6"/>
  </p:sldLayoutIdLst>
  <p:transition>
    <p:fade thruBlk="1"/>
  </p:transition>
  <p:timing>
    <p:tnLst>
      <p:par>
        <p:cTn id="1" dur="indefinite" restart="never" nodeType="tmRoot"/>
      </p:par>
    </p:tnLst>
  </p:timing>
  <p:txStyles>
    <p:titleStyle>
      <a:lvl1pPr algn="l" defTabSz="914400" rtl="0" eaLnBrk="1" latinLnBrk="0" hangingPunct="1">
        <a:spcBef>
          <a:spcPct val="0"/>
        </a:spcBef>
        <a:buNone/>
        <a:defRPr sz="3200" kern="1200">
          <a:solidFill>
            <a:schemeClr val="tx2"/>
          </a:solidFill>
          <a:latin typeface="+mj-lt"/>
          <a:ea typeface="+mj-ea"/>
          <a:cs typeface="+mj-cs"/>
        </a:defRPr>
      </a:lvl1pPr>
    </p:titleStyle>
    <p:bodyStyle>
      <a:lvl1pPr marL="284163" indent="-284163" algn="l" defTabSz="914400" rtl="0" eaLnBrk="1" latinLnBrk="0" hangingPunct="1">
        <a:spcBef>
          <a:spcPct val="20000"/>
        </a:spcBef>
        <a:buClr>
          <a:schemeClr val="tx1"/>
        </a:buClr>
        <a:buFont typeface="Wingdings" panose="05000000000000000000" pitchFamily="2" charset="2"/>
        <a:buChar char="ü"/>
        <a:defRPr sz="2000" kern="1200">
          <a:solidFill>
            <a:srgbClr val="3C3C3B"/>
          </a:solidFill>
          <a:latin typeface="+mn-lt"/>
          <a:ea typeface="+mn-ea"/>
          <a:cs typeface="+mn-cs"/>
        </a:defRPr>
      </a:lvl1pPr>
      <a:lvl2pPr marL="693738" indent="-236538" algn="l" defTabSz="914400" rtl="0" eaLnBrk="1" latinLnBrk="0" hangingPunct="1">
        <a:spcBef>
          <a:spcPct val="20000"/>
        </a:spcBef>
        <a:buClr>
          <a:schemeClr val="tx1"/>
        </a:buClr>
        <a:buFont typeface="Arial" panose="020B0604020202020204" pitchFamily="34" charset="0"/>
        <a:buChar char="–"/>
        <a:defRPr sz="1800" kern="1200">
          <a:solidFill>
            <a:srgbClr val="3C3C3B"/>
          </a:solidFill>
          <a:latin typeface="+mn-lt"/>
          <a:ea typeface="+mn-ea"/>
          <a:cs typeface="+mn-cs"/>
        </a:defRPr>
      </a:lvl2pPr>
      <a:lvl3pPr marL="1087438" indent="-173038" algn="l" defTabSz="914400" rtl="0" eaLnBrk="1" latinLnBrk="0" hangingPunct="1">
        <a:spcBef>
          <a:spcPct val="20000"/>
        </a:spcBef>
        <a:buClr>
          <a:schemeClr val="tx1"/>
        </a:buClr>
        <a:buFont typeface="Arial" panose="020B0604020202020204" pitchFamily="34" charset="0"/>
        <a:buChar char="•"/>
        <a:defRPr sz="1600" kern="1200">
          <a:solidFill>
            <a:srgbClr val="3C3C3B"/>
          </a:solidFill>
          <a:latin typeface="+mn-lt"/>
          <a:ea typeface="+mn-ea"/>
          <a:cs typeface="+mn-cs"/>
        </a:defRPr>
      </a:lvl3pPr>
      <a:lvl4pPr marL="1600200" indent="-228600" algn="l" defTabSz="914400" rtl="0" eaLnBrk="1" latinLnBrk="0" hangingPunct="1">
        <a:spcBef>
          <a:spcPct val="20000"/>
        </a:spcBef>
        <a:buClr>
          <a:schemeClr val="tx1"/>
        </a:buClr>
        <a:buFont typeface="Arial" panose="020B0604020202020204" pitchFamily="34" charset="0"/>
        <a:buChar char="–"/>
        <a:defRPr sz="1400" kern="1200">
          <a:solidFill>
            <a:srgbClr val="3C3C3B"/>
          </a:solidFill>
          <a:latin typeface="+mn-lt"/>
          <a:ea typeface="+mn-ea"/>
          <a:cs typeface="+mn-cs"/>
        </a:defRPr>
      </a:lvl4pPr>
      <a:lvl5pPr marL="2057400" indent="-228600" algn="l" defTabSz="914400" rtl="0" eaLnBrk="1" latinLnBrk="0" hangingPunct="1">
        <a:spcBef>
          <a:spcPct val="20000"/>
        </a:spcBef>
        <a:buClr>
          <a:schemeClr val="tx1"/>
        </a:buClr>
        <a:buFont typeface="Arial" panose="020B0604020202020204" pitchFamily="34" charset="0"/>
        <a:buChar char="»"/>
        <a:defRPr sz="1400" kern="1200">
          <a:solidFill>
            <a:srgbClr val="3C3C3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85800" y="1600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Level One</a:t>
            </a:r>
          </a:p>
          <a:p>
            <a:pPr lvl="1"/>
            <a:r>
              <a:rPr lang="en-US" smtClean="0"/>
              <a:t>Level Two</a:t>
            </a:r>
          </a:p>
          <a:p>
            <a:pPr lvl="2"/>
            <a:r>
              <a:rPr lang="en-US" smtClean="0"/>
              <a:t>Level Three</a:t>
            </a:r>
          </a:p>
        </p:txBody>
      </p:sp>
      <p:sp>
        <p:nvSpPr>
          <p:cNvPr id="27651"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fontAlgn="base">
              <a:spcBef>
                <a:spcPct val="0"/>
              </a:spcBef>
              <a:spcAft>
                <a:spcPct val="0"/>
              </a:spcAft>
            </a:pPr>
            <a:endParaRPr lang="en-US">
              <a:solidFill>
                <a:srgbClr val="000000"/>
              </a:solidFill>
            </a:endParaRPr>
          </a:p>
        </p:txBody>
      </p:sp>
      <p:sp>
        <p:nvSpPr>
          <p:cNvPr id="27652"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fontAlgn="base">
              <a:spcBef>
                <a:spcPct val="0"/>
              </a:spcBef>
              <a:spcAft>
                <a:spcPct val="0"/>
              </a:spcAft>
            </a:pPr>
            <a:endParaRPr lang="en-US">
              <a:solidFill>
                <a:srgbClr val="000000"/>
              </a:solidFill>
            </a:endParaRPr>
          </a:p>
        </p:txBody>
      </p:sp>
      <p:pic>
        <p:nvPicPr>
          <p:cNvPr id="1029" name="Picture 5" descr="Tennant logo(tealbox)3in"/>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6"/>
          <p:cNvSpPr>
            <a:spLocks noChangeShapeType="1"/>
          </p:cNvSpPr>
          <p:nvPr/>
        </p:nvSpPr>
        <p:spPr bwMode="auto">
          <a:xfrm>
            <a:off x="0" y="1295400"/>
            <a:ext cx="9144000"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b="1">
              <a:solidFill>
                <a:srgbClr val="000000"/>
              </a:solidFill>
            </a:endParaRPr>
          </a:p>
        </p:txBody>
      </p:sp>
      <p:sp>
        <p:nvSpPr>
          <p:cNvPr id="1031" name="Rectangle 7"/>
          <p:cNvSpPr>
            <a:spLocks noGrp="1" noChangeArrowheads="1"/>
          </p:cNvSpPr>
          <p:nvPr>
            <p:ph type="title"/>
          </p:nvPr>
        </p:nvSpPr>
        <p:spPr bwMode="auto">
          <a:xfrm>
            <a:off x="685800" y="609600"/>
            <a:ext cx="655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170889625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Lst>
  <p:transition advClick="0">
    <p:fade/>
  </p:transition>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cs typeface="Arial" charset="0"/>
        </a:defRPr>
      </a:lvl2pPr>
      <a:lvl3pPr algn="l" rtl="0" eaLnBrk="0" fontAlgn="base" hangingPunct="0">
        <a:spcBef>
          <a:spcPct val="0"/>
        </a:spcBef>
        <a:spcAft>
          <a:spcPct val="0"/>
        </a:spcAft>
        <a:defRPr sz="2800">
          <a:solidFill>
            <a:schemeClr val="tx1"/>
          </a:solidFill>
          <a:latin typeface="Arial" charset="0"/>
          <a:cs typeface="Arial" charset="0"/>
        </a:defRPr>
      </a:lvl3pPr>
      <a:lvl4pPr algn="l" rtl="0" eaLnBrk="0" fontAlgn="base" hangingPunct="0">
        <a:spcBef>
          <a:spcPct val="0"/>
        </a:spcBef>
        <a:spcAft>
          <a:spcPct val="0"/>
        </a:spcAft>
        <a:defRPr sz="2800">
          <a:solidFill>
            <a:schemeClr val="tx1"/>
          </a:solidFill>
          <a:latin typeface="Arial" charset="0"/>
          <a:cs typeface="Arial" charset="0"/>
        </a:defRPr>
      </a:lvl4pPr>
      <a:lvl5pPr algn="l" rtl="0" eaLnBrk="0" fontAlgn="base" hangingPunct="0">
        <a:spcBef>
          <a:spcPct val="0"/>
        </a:spcBef>
        <a:spcAft>
          <a:spcPct val="0"/>
        </a:spcAft>
        <a:defRPr sz="2800">
          <a:solidFill>
            <a:schemeClr val="tx1"/>
          </a:solidFill>
          <a:latin typeface="Arial" charset="0"/>
          <a:cs typeface="Arial" charset="0"/>
        </a:defRPr>
      </a:lvl5pPr>
      <a:lvl6pPr marL="457200" algn="l" rtl="0" fontAlgn="base">
        <a:spcBef>
          <a:spcPct val="0"/>
        </a:spcBef>
        <a:spcAft>
          <a:spcPct val="0"/>
        </a:spcAft>
        <a:defRPr sz="2800">
          <a:solidFill>
            <a:schemeClr val="tx1"/>
          </a:solidFill>
          <a:latin typeface="Arial" charset="0"/>
          <a:cs typeface="Arial" charset="0"/>
        </a:defRPr>
      </a:lvl6pPr>
      <a:lvl7pPr marL="914400" algn="l" rtl="0" fontAlgn="base">
        <a:spcBef>
          <a:spcPct val="0"/>
        </a:spcBef>
        <a:spcAft>
          <a:spcPct val="0"/>
        </a:spcAft>
        <a:defRPr sz="2800">
          <a:solidFill>
            <a:schemeClr val="tx1"/>
          </a:solidFill>
          <a:latin typeface="Arial" charset="0"/>
          <a:cs typeface="Arial" charset="0"/>
        </a:defRPr>
      </a:lvl7pPr>
      <a:lvl8pPr marL="1371600" algn="l" rtl="0" fontAlgn="base">
        <a:spcBef>
          <a:spcPct val="0"/>
        </a:spcBef>
        <a:spcAft>
          <a:spcPct val="0"/>
        </a:spcAft>
        <a:defRPr sz="2800">
          <a:solidFill>
            <a:schemeClr val="tx1"/>
          </a:solidFill>
          <a:latin typeface="Arial" charset="0"/>
          <a:cs typeface="Arial" charset="0"/>
        </a:defRPr>
      </a:lvl8pPr>
      <a:lvl9pPr marL="1828800" algn="l" rtl="0" fontAlgn="base">
        <a:spcBef>
          <a:spcPct val="0"/>
        </a:spcBef>
        <a:spcAft>
          <a:spcPct val="0"/>
        </a:spcAft>
        <a:defRPr sz="28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rgbClr val="009AC7"/>
        </a:buClr>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bg2"/>
          </a:solidFill>
          <a:latin typeface="+mn-lt"/>
          <a:cs typeface="+mn-cs"/>
        </a:defRPr>
      </a:lvl4pPr>
      <a:lvl5pPr marL="2057400" indent="-228600" algn="l" rtl="0" eaLnBrk="0" fontAlgn="base" hangingPunct="0">
        <a:spcBef>
          <a:spcPct val="20000"/>
        </a:spcBef>
        <a:spcAft>
          <a:spcPct val="0"/>
        </a:spcAft>
        <a:buChar char="»"/>
        <a:defRPr sz="1400">
          <a:solidFill>
            <a:schemeClr val="bg2"/>
          </a:solidFill>
          <a:latin typeface="+mn-lt"/>
          <a:cs typeface="+mn-cs"/>
        </a:defRPr>
      </a:lvl5pPr>
      <a:lvl6pPr marL="2514600" indent="-228600" algn="l" rtl="0" fontAlgn="base">
        <a:spcBef>
          <a:spcPct val="20000"/>
        </a:spcBef>
        <a:spcAft>
          <a:spcPct val="0"/>
        </a:spcAft>
        <a:buChar char="»"/>
        <a:defRPr sz="1400">
          <a:solidFill>
            <a:schemeClr val="bg2"/>
          </a:solidFill>
          <a:latin typeface="+mn-lt"/>
          <a:cs typeface="+mn-cs"/>
        </a:defRPr>
      </a:lvl6pPr>
      <a:lvl7pPr marL="2971800" indent="-228600" algn="l" rtl="0" fontAlgn="base">
        <a:spcBef>
          <a:spcPct val="20000"/>
        </a:spcBef>
        <a:spcAft>
          <a:spcPct val="0"/>
        </a:spcAft>
        <a:buChar char="»"/>
        <a:defRPr sz="1400">
          <a:solidFill>
            <a:schemeClr val="bg2"/>
          </a:solidFill>
          <a:latin typeface="+mn-lt"/>
          <a:cs typeface="+mn-cs"/>
        </a:defRPr>
      </a:lvl7pPr>
      <a:lvl8pPr marL="3429000" indent="-228600" algn="l" rtl="0" fontAlgn="base">
        <a:spcBef>
          <a:spcPct val="20000"/>
        </a:spcBef>
        <a:spcAft>
          <a:spcPct val="0"/>
        </a:spcAft>
        <a:buChar char="»"/>
        <a:defRPr sz="1400">
          <a:solidFill>
            <a:schemeClr val="bg2"/>
          </a:solidFill>
          <a:latin typeface="+mn-lt"/>
          <a:cs typeface="+mn-cs"/>
        </a:defRPr>
      </a:lvl8pPr>
      <a:lvl9pPr marL="3886200" indent="-228600" algn="l" rtl="0" fontAlgn="base">
        <a:spcBef>
          <a:spcPct val="20000"/>
        </a:spcBef>
        <a:spcAft>
          <a:spcPct val="0"/>
        </a:spcAft>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19" y="1445079"/>
            <a:ext cx="9160571" cy="5061858"/>
          </a:xfrm>
          <a:prstGeom prst="rect">
            <a:avLst/>
          </a:prstGeom>
        </p:spPr>
      </p:pic>
      <p:sp>
        <p:nvSpPr>
          <p:cNvPr id="3" name="TextBox 2"/>
          <p:cNvSpPr txBox="1"/>
          <p:nvPr/>
        </p:nvSpPr>
        <p:spPr>
          <a:xfrm>
            <a:off x="-5019" y="195942"/>
            <a:ext cx="7955280" cy="646331"/>
          </a:xfrm>
          <a:prstGeom prst="rect">
            <a:avLst/>
          </a:prstGeom>
          <a:noFill/>
        </p:spPr>
        <p:txBody>
          <a:bodyPr wrap="square" rtlCol="0">
            <a:spAutoFit/>
          </a:bodyPr>
          <a:lstStyle/>
          <a:p>
            <a:pPr algn="ctr"/>
            <a:r>
              <a:rPr lang="en-US" sz="3600" dirty="0" smtClean="0"/>
              <a:t>Automatic Battery Watering: </a:t>
            </a:r>
            <a:r>
              <a:rPr lang="en-US" sz="3600" dirty="0" err="1"/>
              <a:t>SmartFill</a:t>
            </a:r>
            <a:r>
              <a:rPr lang="en-US" altLang="en-US" sz="3600" b="1" cap="all" dirty="0" smtClean="0">
                <a:solidFill>
                  <a:srgbClr val="009BC7"/>
                </a:solidFill>
              </a:rPr>
              <a:t>™</a:t>
            </a:r>
            <a:endParaRPr lang="en-US" sz="3600" dirty="0"/>
          </a:p>
        </p:txBody>
      </p:sp>
    </p:spTree>
    <p:extLst>
      <p:ext uri="{BB962C8B-B14F-4D97-AF65-F5344CB8AC3E}">
        <p14:creationId xmlns:p14="http://schemas.microsoft.com/office/powerpoint/2010/main" val="1435778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7946136" cy="646331"/>
          </a:xfrm>
          <a:prstGeom prst="rect">
            <a:avLst/>
          </a:prstGeom>
          <a:noFill/>
        </p:spPr>
        <p:txBody>
          <a:bodyPr wrap="square" rtlCol="0">
            <a:spAutoFit/>
          </a:bodyPr>
          <a:lstStyle/>
          <a:p>
            <a:pPr algn="ctr"/>
            <a:r>
              <a:rPr lang="en-US" sz="3600" dirty="0" smtClean="0"/>
              <a:t>Interlocks and Faults</a:t>
            </a:r>
            <a:endParaRPr lang="nl-NL" sz="3600" dirty="0"/>
          </a:p>
        </p:txBody>
      </p:sp>
      <p:sp>
        <p:nvSpPr>
          <p:cNvPr id="5" name="TextBox 4"/>
          <p:cNvSpPr txBox="1"/>
          <p:nvPr/>
        </p:nvSpPr>
        <p:spPr>
          <a:xfrm>
            <a:off x="416510" y="646331"/>
            <a:ext cx="3794760" cy="2677656"/>
          </a:xfrm>
          <a:prstGeom prst="rect">
            <a:avLst/>
          </a:prstGeom>
          <a:noFill/>
        </p:spPr>
        <p:txBody>
          <a:bodyPr wrap="square" rtlCol="0">
            <a:spAutoFit/>
          </a:bodyPr>
          <a:lstStyle/>
          <a:p>
            <a:r>
              <a:rPr lang="en-US" sz="2400" dirty="0" smtClean="0"/>
              <a:t>Interlocks:</a:t>
            </a:r>
          </a:p>
          <a:p>
            <a:endParaRPr lang="en-US" sz="2400" dirty="0"/>
          </a:p>
          <a:p>
            <a:r>
              <a:rPr lang="en-US" sz="2400" u="sng" dirty="0"/>
              <a:t>N</a:t>
            </a:r>
            <a:r>
              <a:rPr lang="en-US" sz="2400" u="sng" dirty="0" smtClean="0"/>
              <a:t>o </a:t>
            </a:r>
            <a:r>
              <a:rPr lang="en-US" sz="2400" u="sng" dirty="0"/>
              <a:t>feedback </a:t>
            </a:r>
            <a:r>
              <a:rPr lang="en-US" sz="2400" u="sng" dirty="0" smtClean="0"/>
              <a:t>fault (no flow)</a:t>
            </a:r>
          </a:p>
          <a:p>
            <a:pPr marL="342900" indent="-342900">
              <a:buFont typeface="Arial" panose="020B0604020202020204" pitchFamily="34" charset="0"/>
              <a:buChar char="•"/>
            </a:pPr>
            <a:r>
              <a:rPr lang="en-US" sz="2400" dirty="0" smtClean="0"/>
              <a:t>pump </a:t>
            </a:r>
            <a:r>
              <a:rPr lang="en-US" sz="2400" dirty="0"/>
              <a:t>not </a:t>
            </a:r>
            <a:r>
              <a:rPr lang="en-US" sz="2400" dirty="0" smtClean="0"/>
              <a:t>priming</a:t>
            </a:r>
          </a:p>
          <a:p>
            <a:pPr marL="342900" indent="-342900">
              <a:buFont typeface="Arial" panose="020B0604020202020204" pitchFamily="34" charset="0"/>
              <a:buChar char="•"/>
            </a:pPr>
            <a:r>
              <a:rPr lang="en-US" sz="2400" dirty="0" smtClean="0"/>
              <a:t>hose kinked</a:t>
            </a:r>
          </a:p>
          <a:p>
            <a:pPr marL="342900" indent="-342900">
              <a:buFont typeface="Arial" panose="020B0604020202020204" pitchFamily="34" charset="0"/>
              <a:buChar char="•"/>
            </a:pPr>
            <a:r>
              <a:rPr lang="en-US" sz="2400" dirty="0" smtClean="0"/>
              <a:t>failed sensor</a:t>
            </a:r>
          </a:p>
          <a:p>
            <a:pPr marL="342900" indent="-342900">
              <a:buFont typeface="Arial" panose="020B0604020202020204" pitchFamily="34" charset="0"/>
              <a:buChar char="•"/>
            </a:pPr>
            <a:r>
              <a:rPr lang="en-US" sz="2400" dirty="0" smtClean="0"/>
              <a:t>Or battery </a:t>
            </a:r>
            <a:r>
              <a:rPr lang="en-US" sz="2400" dirty="0"/>
              <a:t>water </a:t>
            </a:r>
            <a:r>
              <a:rPr lang="en-US" sz="2400" dirty="0" smtClean="0"/>
              <a:t>full</a:t>
            </a:r>
          </a:p>
        </p:txBody>
      </p:sp>
      <p:pic>
        <p:nvPicPr>
          <p:cNvPr id="7" name="Picture 6"/>
          <p:cNvPicPr>
            <a:picLocks noChangeAspect="1"/>
          </p:cNvPicPr>
          <p:nvPr/>
        </p:nvPicPr>
        <p:blipFill>
          <a:blip r:embed="rId3"/>
          <a:stretch>
            <a:fillRect/>
          </a:stretch>
        </p:blipFill>
        <p:spPr>
          <a:xfrm>
            <a:off x="4627780" y="1566898"/>
            <a:ext cx="2295791" cy="1864033"/>
          </a:xfrm>
          <a:prstGeom prst="rect">
            <a:avLst/>
          </a:prstGeom>
        </p:spPr>
      </p:pic>
      <p:pic>
        <p:nvPicPr>
          <p:cNvPr id="8" name="Picture 7"/>
          <p:cNvPicPr>
            <a:picLocks noChangeAspect="1"/>
          </p:cNvPicPr>
          <p:nvPr/>
        </p:nvPicPr>
        <p:blipFill rotWithShape="1">
          <a:blip r:embed="rId4"/>
          <a:srcRect r="60991"/>
          <a:stretch/>
        </p:blipFill>
        <p:spPr>
          <a:xfrm>
            <a:off x="6677427" y="882121"/>
            <a:ext cx="1008292" cy="1369554"/>
          </a:xfrm>
          <a:prstGeom prst="rect">
            <a:avLst/>
          </a:prstGeom>
        </p:spPr>
      </p:pic>
      <p:sp>
        <p:nvSpPr>
          <p:cNvPr id="9" name="TextBox 8"/>
          <p:cNvSpPr txBox="1"/>
          <p:nvPr/>
        </p:nvSpPr>
        <p:spPr>
          <a:xfrm>
            <a:off x="416510" y="3537876"/>
            <a:ext cx="8559850" cy="3046988"/>
          </a:xfrm>
          <a:prstGeom prst="rect">
            <a:avLst/>
          </a:prstGeom>
          <a:noFill/>
        </p:spPr>
        <p:txBody>
          <a:bodyPr wrap="square" rtlCol="0">
            <a:spAutoFit/>
          </a:bodyPr>
          <a:lstStyle/>
          <a:p>
            <a:r>
              <a:rPr lang="en-US" sz="2400" dirty="0" smtClean="0"/>
              <a:t>This will stop </a:t>
            </a:r>
            <a:r>
              <a:rPr lang="en-US" sz="2400" dirty="0"/>
              <a:t>pump operation after 10 </a:t>
            </a:r>
            <a:r>
              <a:rPr lang="en-US" sz="2400" dirty="0" smtClean="0"/>
              <a:t>seconds.</a:t>
            </a:r>
          </a:p>
          <a:p>
            <a:endParaRPr lang="en-US" sz="2400" dirty="0"/>
          </a:p>
          <a:p>
            <a:r>
              <a:rPr lang="en-US" sz="2400" dirty="0" smtClean="0"/>
              <a:t>After this it will try again watering after 3 complete charge cycles.</a:t>
            </a:r>
          </a:p>
          <a:p>
            <a:endParaRPr lang="en-US" sz="2400" dirty="0"/>
          </a:p>
          <a:p>
            <a:r>
              <a:rPr lang="en-US" sz="2400" dirty="0" smtClean="0"/>
              <a:t>It will try watering for the next 9 key cycles. In order to give pump time to prime.</a:t>
            </a:r>
          </a:p>
          <a:p>
            <a:endParaRPr lang="en-US" sz="2400" dirty="0"/>
          </a:p>
          <a:p>
            <a:r>
              <a:rPr lang="en-US" sz="2400" dirty="0" smtClean="0"/>
              <a:t>After this the ABW icon will flash at a higher rate.</a:t>
            </a:r>
          </a:p>
        </p:txBody>
      </p:sp>
      <p:sp>
        <p:nvSpPr>
          <p:cNvPr id="10" name="TextBox 9"/>
          <p:cNvSpPr txBox="1"/>
          <p:nvPr/>
        </p:nvSpPr>
        <p:spPr>
          <a:xfrm>
            <a:off x="6999919" y="2263599"/>
            <a:ext cx="1371600" cy="923330"/>
          </a:xfrm>
          <a:prstGeom prst="rect">
            <a:avLst/>
          </a:prstGeom>
          <a:noFill/>
        </p:spPr>
        <p:txBody>
          <a:bodyPr wrap="square" rtlCol="0">
            <a:spAutoFit/>
          </a:bodyPr>
          <a:lstStyle/>
          <a:p>
            <a:r>
              <a:rPr lang="en-US" dirty="0" smtClean="0"/>
              <a:t>Feedback provide by flow sensor</a:t>
            </a:r>
            <a:endParaRPr lang="nl-NL" dirty="0"/>
          </a:p>
        </p:txBody>
      </p:sp>
      <p:pic>
        <p:nvPicPr>
          <p:cNvPr id="11" name="Picture 10"/>
          <p:cNvPicPr>
            <a:picLocks noChangeAspect="1"/>
          </p:cNvPicPr>
          <p:nvPr/>
        </p:nvPicPr>
        <p:blipFill>
          <a:blip r:embed="rId5"/>
          <a:stretch>
            <a:fillRect/>
          </a:stretch>
        </p:blipFill>
        <p:spPr>
          <a:xfrm>
            <a:off x="7081550" y="5513846"/>
            <a:ext cx="1325208" cy="1177963"/>
          </a:xfrm>
          <a:prstGeom prst="rect">
            <a:avLst/>
          </a:prstGeom>
        </p:spPr>
      </p:pic>
    </p:spTree>
    <p:extLst>
      <p:ext uri="{BB962C8B-B14F-4D97-AF65-F5344CB8AC3E}">
        <p14:creationId xmlns:p14="http://schemas.microsoft.com/office/powerpoint/2010/main" val="1228971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7946136" cy="646331"/>
          </a:xfrm>
          <a:prstGeom prst="rect">
            <a:avLst/>
          </a:prstGeom>
          <a:noFill/>
        </p:spPr>
        <p:txBody>
          <a:bodyPr wrap="square" rtlCol="0">
            <a:spAutoFit/>
          </a:bodyPr>
          <a:lstStyle/>
          <a:p>
            <a:pPr algn="ctr"/>
            <a:r>
              <a:rPr lang="en-US" sz="3600" dirty="0" smtClean="0"/>
              <a:t>Interlocks and Faults</a:t>
            </a:r>
            <a:endParaRPr lang="nl-NL" sz="3600" dirty="0"/>
          </a:p>
        </p:txBody>
      </p:sp>
      <p:pic>
        <p:nvPicPr>
          <p:cNvPr id="5" name="Picture 4"/>
          <p:cNvPicPr>
            <a:picLocks noChangeAspect="1"/>
          </p:cNvPicPr>
          <p:nvPr/>
        </p:nvPicPr>
        <p:blipFill>
          <a:blip r:embed="rId3"/>
          <a:stretch>
            <a:fillRect/>
          </a:stretch>
        </p:blipFill>
        <p:spPr>
          <a:xfrm>
            <a:off x="1530228" y="1494381"/>
            <a:ext cx="2987777" cy="3558881"/>
          </a:xfrm>
          <a:prstGeom prst="rect">
            <a:avLst/>
          </a:prstGeom>
        </p:spPr>
      </p:pic>
      <p:pic>
        <p:nvPicPr>
          <p:cNvPr id="6" name="Picture 5"/>
          <p:cNvPicPr>
            <a:picLocks noChangeAspect="1"/>
          </p:cNvPicPr>
          <p:nvPr/>
        </p:nvPicPr>
        <p:blipFill>
          <a:blip r:embed="rId4"/>
          <a:stretch>
            <a:fillRect/>
          </a:stretch>
        </p:blipFill>
        <p:spPr>
          <a:xfrm>
            <a:off x="5797662" y="1973180"/>
            <a:ext cx="1976298" cy="1756710"/>
          </a:xfrm>
          <a:prstGeom prst="rect">
            <a:avLst/>
          </a:prstGeom>
        </p:spPr>
      </p:pic>
      <p:pic>
        <p:nvPicPr>
          <p:cNvPr id="7" name="Picture 6"/>
          <p:cNvPicPr>
            <a:picLocks noChangeAspect="1"/>
          </p:cNvPicPr>
          <p:nvPr/>
        </p:nvPicPr>
        <p:blipFill rotWithShape="1">
          <a:blip r:embed="rId5"/>
          <a:srcRect l="311" t="41972" r="50415" b="1661"/>
          <a:stretch/>
        </p:blipFill>
        <p:spPr>
          <a:xfrm>
            <a:off x="5310334" y="4439652"/>
            <a:ext cx="3183962" cy="2045369"/>
          </a:xfrm>
          <a:prstGeom prst="rect">
            <a:avLst/>
          </a:prstGeom>
        </p:spPr>
      </p:pic>
      <p:sp>
        <p:nvSpPr>
          <p:cNvPr id="2" name="Oval 1"/>
          <p:cNvSpPr/>
          <p:nvPr/>
        </p:nvSpPr>
        <p:spPr>
          <a:xfrm>
            <a:off x="5185611" y="5414211"/>
            <a:ext cx="1600200" cy="782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46470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0278" t="20486"/>
          <a:stretch/>
        </p:blipFill>
        <p:spPr>
          <a:xfrm>
            <a:off x="6721425" y="5354053"/>
            <a:ext cx="2246474" cy="1346557"/>
          </a:xfrm>
          <a:prstGeom prst="rect">
            <a:avLst/>
          </a:prstGeom>
        </p:spPr>
      </p:pic>
      <p:pic>
        <p:nvPicPr>
          <p:cNvPr id="4" name="Picture 3"/>
          <p:cNvPicPr>
            <a:picLocks noChangeAspect="1"/>
          </p:cNvPicPr>
          <p:nvPr/>
        </p:nvPicPr>
        <p:blipFill>
          <a:blip r:embed="rId4"/>
          <a:stretch>
            <a:fillRect/>
          </a:stretch>
        </p:blipFill>
        <p:spPr>
          <a:xfrm>
            <a:off x="7395008" y="2671010"/>
            <a:ext cx="1572891" cy="926431"/>
          </a:xfrm>
          <a:prstGeom prst="rect">
            <a:avLst/>
          </a:prstGeom>
        </p:spPr>
      </p:pic>
      <p:pic>
        <p:nvPicPr>
          <p:cNvPr id="5" name="Picture 4"/>
          <p:cNvPicPr>
            <a:picLocks noChangeAspect="1"/>
          </p:cNvPicPr>
          <p:nvPr/>
        </p:nvPicPr>
        <p:blipFill>
          <a:blip r:embed="rId5"/>
          <a:stretch>
            <a:fillRect/>
          </a:stretch>
        </p:blipFill>
        <p:spPr>
          <a:xfrm>
            <a:off x="156659" y="1458568"/>
            <a:ext cx="7098381" cy="4464539"/>
          </a:xfrm>
          <a:prstGeom prst="rect">
            <a:avLst/>
          </a:prstGeom>
        </p:spPr>
      </p:pic>
      <p:sp>
        <p:nvSpPr>
          <p:cNvPr id="6" name="TextBox 5"/>
          <p:cNvSpPr txBox="1"/>
          <p:nvPr/>
        </p:nvSpPr>
        <p:spPr>
          <a:xfrm>
            <a:off x="0" y="0"/>
            <a:ext cx="7946136" cy="646331"/>
          </a:xfrm>
          <a:prstGeom prst="rect">
            <a:avLst/>
          </a:prstGeom>
          <a:noFill/>
        </p:spPr>
        <p:txBody>
          <a:bodyPr wrap="square" rtlCol="0">
            <a:spAutoFit/>
          </a:bodyPr>
          <a:lstStyle/>
          <a:p>
            <a:pPr algn="ctr"/>
            <a:r>
              <a:rPr lang="en-US" sz="3600" dirty="0" smtClean="0"/>
              <a:t>Interlocks and Faults</a:t>
            </a:r>
            <a:endParaRPr lang="nl-NL" sz="3600" dirty="0"/>
          </a:p>
        </p:txBody>
      </p:sp>
    </p:spTree>
    <p:extLst>
      <p:ext uri="{BB962C8B-B14F-4D97-AF65-F5344CB8AC3E}">
        <p14:creationId xmlns:p14="http://schemas.microsoft.com/office/powerpoint/2010/main" val="3180870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46041" y="1606792"/>
            <a:ext cx="3300095" cy="3891745"/>
          </a:xfrm>
          <a:prstGeom prst="rect">
            <a:avLst/>
          </a:prstGeom>
        </p:spPr>
      </p:pic>
      <p:pic>
        <p:nvPicPr>
          <p:cNvPr id="5" name="Picture 4"/>
          <p:cNvPicPr>
            <a:picLocks noChangeAspect="1"/>
          </p:cNvPicPr>
          <p:nvPr/>
        </p:nvPicPr>
        <p:blipFill>
          <a:blip r:embed="rId4"/>
          <a:stretch>
            <a:fillRect/>
          </a:stretch>
        </p:blipFill>
        <p:spPr>
          <a:xfrm>
            <a:off x="674983" y="1442719"/>
            <a:ext cx="3409337" cy="4055818"/>
          </a:xfrm>
          <a:prstGeom prst="rect">
            <a:avLst/>
          </a:prstGeom>
        </p:spPr>
      </p:pic>
      <p:sp>
        <p:nvSpPr>
          <p:cNvPr id="9" name="TextBox 8"/>
          <p:cNvSpPr txBox="1"/>
          <p:nvPr/>
        </p:nvSpPr>
        <p:spPr>
          <a:xfrm>
            <a:off x="0" y="0"/>
            <a:ext cx="7946136" cy="646331"/>
          </a:xfrm>
          <a:prstGeom prst="rect">
            <a:avLst/>
          </a:prstGeom>
          <a:noFill/>
        </p:spPr>
        <p:txBody>
          <a:bodyPr wrap="square" rtlCol="0">
            <a:spAutoFit/>
          </a:bodyPr>
          <a:lstStyle/>
          <a:p>
            <a:pPr algn="ctr"/>
            <a:r>
              <a:rPr lang="en-US" sz="3600" dirty="0" smtClean="0"/>
              <a:t>Drain </a:t>
            </a:r>
            <a:r>
              <a:rPr lang="en-US" sz="3600" dirty="0"/>
              <a:t>of system for freeze </a:t>
            </a:r>
            <a:r>
              <a:rPr lang="en-US" sz="3600" dirty="0" smtClean="0"/>
              <a:t>protection</a:t>
            </a:r>
            <a:endParaRPr lang="en-US" sz="3600" dirty="0"/>
          </a:p>
        </p:txBody>
      </p:sp>
    </p:spTree>
    <p:extLst>
      <p:ext uri="{BB962C8B-B14F-4D97-AF65-F5344CB8AC3E}">
        <p14:creationId xmlns:p14="http://schemas.microsoft.com/office/powerpoint/2010/main" val="1441411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9991" y="1804052"/>
            <a:ext cx="6813912" cy="3046988"/>
          </a:xfrm>
          <a:prstGeom prst="rect">
            <a:avLst/>
          </a:prstGeom>
          <a:noFill/>
        </p:spPr>
        <p:txBody>
          <a:bodyPr wrap="square" rtlCol="0">
            <a:spAutoFit/>
          </a:bodyPr>
          <a:lstStyle/>
          <a:p>
            <a:r>
              <a:rPr lang="en-US" sz="2400" dirty="0" smtClean="0"/>
              <a:t>Learning target on </a:t>
            </a:r>
            <a:r>
              <a:rPr lang="en-US" sz="2400" dirty="0" err="1" smtClean="0"/>
              <a:t>SmartFill</a:t>
            </a:r>
            <a:r>
              <a:rPr lang="en-US" altLang="en-US" sz="2400" b="1" cap="all" dirty="0" smtClean="0">
                <a:solidFill>
                  <a:srgbClr val="009BC7"/>
                </a:solidFill>
              </a:rPr>
              <a:t>™</a:t>
            </a:r>
            <a:r>
              <a:rPr lang="en-US" sz="2400" dirty="0" smtClean="0"/>
              <a:t> - ABW </a:t>
            </a:r>
            <a:r>
              <a:rPr lang="en-US" sz="1200" dirty="0" smtClean="0"/>
              <a:t>(Automatic Battery Watering)</a:t>
            </a:r>
            <a:endParaRPr lang="en-US" sz="2400" dirty="0" smtClean="0"/>
          </a:p>
          <a:p>
            <a:endParaRPr lang="en-US" sz="2400" dirty="0" smtClean="0"/>
          </a:p>
          <a:p>
            <a:r>
              <a:rPr lang="en-US" sz="2400" dirty="0" smtClean="0"/>
              <a:t>Understand:</a:t>
            </a:r>
          </a:p>
          <a:p>
            <a:pPr marL="342900" indent="-342900">
              <a:buFont typeface="Arial" panose="020B0604020202020204" pitchFamily="34" charset="0"/>
              <a:buChar char="•"/>
            </a:pPr>
            <a:r>
              <a:rPr lang="en-US" sz="2400" dirty="0" smtClean="0"/>
              <a:t>Layout of the system</a:t>
            </a:r>
          </a:p>
          <a:p>
            <a:pPr marL="342900" indent="-342900">
              <a:buFont typeface="Arial" panose="020B0604020202020204" pitchFamily="34" charset="0"/>
              <a:buChar char="•"/>
            </a:pPr>
            <a:r>
              <a:rPr lang="en-US" sz="2400" dirty="0" smtClean="0"/>
              <a:t>Description of all components and their function</a:t>
            </a:r>
          </a:p>
          <a:p>
            <a:pPr marL="342900" indent="-342900">
              <a:buFont typeface="Arial" panose="020B0604020202020204" pitchFamily="34" charset="0"/>
              <a:buChar char="•"/>
            </a:pPr>
            <a:r>
              <a:rPr lang="en-US" sz="2400" dirty="0" smtClean="0"/>
              <a:t>Operation of the system</a:t>
            </a:r>
          </a:p>
          <a:p>
            <a:pPr marL="342900" indent="-342900">
              <a:buFont typeface="Arial" panose="020B0604020202020204" pitchFamily="34" charset="0"/>
              <a:buChar char="•"/>
            </a:pPr>
            <a:r>
              <a:rPr lang="en-US" sz="2400" dirty="0" smtClean="0"/>
              <a:t>Faults and interlocks</a:t>
            </a:r>
          </a:p>
          <a:p>
            <a:pPr marL="342900" indent="-342900">
              <a:buFont typeface="Arial" panose="020B0604020202020204" pitchFamily="34" charset="0"/>
              <a:buChar char="•"/>
            </a:pPr>
            <a:r>
              <a:rPr lang="en-US" sz="2400" dirty="0" smtClean="0"/>
              <a:t>System drain for freeze protection</a:t>
            </a:r>
          </a:p>
        </p:txBody>
      </p:sp>
      <p:sp>
        <p:nvSpPr>
          <p:cNvPr id="3" name="TextBox 2"/>
          <p:cNvSpPr txBox="1"/>
          <p:nvPr/>
        </p:nvSpPr>
        <p:spPr>
          <a:xfrm>
            <a:off x="0" y="0"/>
            <a:ext cx="7955280" cy="646331"/>
          </a:xfrm>
          <a:prstGeom prst="rect">
            <a:avLst/>
          </a:prstGeom>
          <a:noFill/>
        </p:spPr>
        <p:txBody>
          <a:bodyPr wrap="square" rtlCol="0">
            <a:spAutoFit/>
          </a:bodyPr>
          <a:lstStyle/>
          <a:p>
            <a:pPr algn="ctr"/>
            <a:r>
              <a:rPr lang="en-US" sz="3600" dirty="0" smtClean="0"/>
              <a:t>Learning Targets</a:t>
            </a:r>
            <a:endParaRPr lang="en-US" sz="3600" dirty="0"/>
          </a:p>
        </p:txBody>
      </p:sp>
    </p:spTree>
    <p:extLst>
      <p:ext uri="{BB962C8B-B14F-4D97-AF65-F5344CB8AC3E}">
        <p14:creationId xmlns:p14="http://schemas.microsoft.com/office/powerpoint/2010/main" val="460692136"/>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464" y="1490472"/>
            <a:ext cx="8750808" cy="3970318"/>
          </a:xfrm>
          <a:prstGeom prst="rect">
            <a:avLst/>
          </a:prstGeom>
          <a:noFill/>
        </p:spPr>
        <p:txBody>
          <a:bodyPr wrap="square" rtlCol="0">
            <a:spAutoFit/>
          </a:bodyPr>
          <a:lstStyle/>
          <a:p>
            <a:r>
              <a:rPr lang="en-US" dirty="0"/>
              <a:t>Q:	What is the intended function of the Automatic Battery Watering?</a:t>
            </a:r>
          </a:p>
          <a:p>
            <a:r>
              <a:rPr lang="en-US" dirty="0"/>
              <a:t>A: 	Add automatically water to Flooded Lead-Acid batteries.  </a:t>
            </a:r>
          </a:p>
          <a:p>
            <a:r>
              <a:rPr lang="en-US" dirty="0"/>
              <a:t>	FLA batteries lose water during charging. </a:t>
            </a:r>
          </a:p>
          <a:p>
            <a:r>
              <a:rPr lang="nl-NL" dirty="0"/>
              <a:t>	No maintenance means </a:t>
            </a:r>
            <a:r>
              <a:rPr lang="nl-NL" dirty="0" err="1"/>
              <a:t>damage</a:t>
            </a:r>
            <a:r>
              <a:rPr lang="nl-NL" dirty="0"/>
              <a:t>.</a:t>
            </a:r>
          </a:p>
          <a:p>
            <a:endParaRPr lang="nl-NL" dirty="0"/>
          </a:p>
          <a:p>
            <a:r>
              <a:rPr lang="en-US" dirty="0"/>
              <a:t>Q: 	Why do we offer this to our customers?</a:t>
            </a:r>
          </a:p>
          <a:p>
            <a:r>
              <a:rPr lang="en-US" dirty="0"/>
              <a:t>A: 	Hassle free system with big runtime </a:t>
            </a:r>
          </a:p>
          <a:p>
            <a:r>
              <a:rPr lang="en-US" dirty="0"/>
              <a:t>	Lead-Acid traction batteries with little maintenance</a:t>
            </a:r>
          </a:p>
          <a:p>
            <a:r>
              <a:rPr lang="en-US" dirty="0"/>
              <a:t>	No checking battery electrolyte level</a:t>
            </a:r>
          </a:p>
          <a:p>
            <a:endParaRPr lang="nl-NL" dirty="0"/>
          </a:p>
          <a:p>
            <a:r>
              <a:rPr lang="en-US" dirty="0"/>
              <a:t>Q: 	On which machines can this be installed?</a:t>
            </a:r>
          </a:p>
          <a:p>
            <a:r>
              <a:rPr lang="nl-NL" dirty="0"/>
              <a:t>A: 	T500/T500e machine </a:t>
            </a:r>
          </a:p>
          <a:p>
            <a:r>
              <a:rPr lang="nl-NL" dirty="0"/>
              <a:t>	Future </a:t>
            </a:r>
            <a:r>
              <a:rPr lang="nl-NL" dirty="0" err="1"/>
              <a:t>projects</a:t>
            </a:r>
            <a:r>
              <a:rPr lang="nl-NL" dirty="0"/>
              <a:t> </a:t>
            </a:r>
          </a:p>
          <a:p>
            <a:r>
              <a:rPr lang="nl-NL" dirty="0"/>
              <a:t>	Update </a:t>
            </a:r>
            <a:r>
              <a:rPr lang="nl-NL" dirty="0" err="1"/>
              <a:t>existing</a:t>
            </a:r>
            <a:r>
              <a:rPr lang="nl-NL" dirty="0"/>
              <a:t> machines (i.e. T16, T300)</a:t>
            </a:r>
          </a:p>
        </p:txBody>
      </p:sp>
      <p:sp>
        <p:nvSpPr>
          <p:cNvPr id="3" name="TextBox 2"/>
          <p:cNvSpPr txBox="1"/>
          <p:nvPr/>
        </p:nvSpPr>
        <p:spPr>
          <a:xfrm>
            <a:off x="0" y="0"/>
            <a:ext cx="7955280" cy="646331"/>
          </a:xfrm>
          <a:prstGeom prst="rect">
            <a:avLst/>
          </a:prstGeom>
          <a:noFill/>
        </p:spPr>
        <p:txBody>
          <a:bodyPr wrap="square" rtlCol="0">
            <a:spAutoFit/>
          </a:bodyPr>
          <a:lstStyle/>
          <a:p>
            <a:pPr algn="ctr"/>
            <a:r>
              <a:rPr lang="en-US" sz="3600" dirty="0" smtClean="0"/>
              <a:t>First some Questions and Answers!</a:t>
            </a:r>
            <a:endParaRPr lang="en-US" sz="3600" dirty="0"/>
          </a:p>
        </p:txBody>
      </p:sp>
    </p:spTree>
    <p:extLst>
      <p:ext uri="{BB962C8B-B14F-4D97-AF65-F5344CB8AC3E}">
        <p14:creationId xmlns:p14="http://schemas.microsoft.com/office/powerpoint/2010/main" val="27205446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additive="base">
                                        <p:cTn id="4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 calcmode="lin" valueType="num">
                                      <p:cBhvr additive="base">
                                        <p:cTn id="4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xEl>
                                              <p:pRg st="11" end="11"/>
                                            </p:txEl>
                                          </p:spTgt>
                                        </p:tgtEl>
                                        <p:attrNameLst>
                                          <p:attrName>style.visibility</p:attrName>
                                        </p:attrNameLst>
                                      </p:cBhvr>
                                      <p:to>
                                        <p:strVal val="visible"/>
                                      </p:to>
                                    </p:set>
                                    <p:anim calcmode="lin" valueType="num">
                                      <p:cBhvr additive="base">
                                        <p:cTn id="5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 calcmode="lin" valueType="num">
                                      <p:cBhvr additive="base">
                                        <p:cTn id="5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
                                            <p:txEl>
                                              <p:pRg st="13" end="13"/>
                                            </p:txEl>
                                          </p:spTgt>
                                        </p:tgtEl>
                                        <p:attrNameLst>
                                          <p:attrName>style.visibility</p:attrName>
                                        </p:attrNameLst>
                                      </p:cBhvr>
                                      <p:to>
                                        <p:strVal val="visible"/>
                                      </p:to>
                                    </p:set>
                                    <p:anim calcmode="lin" valueType="num">
                                      <p:cBhvr additive="base">
                                        <p:cTn id="6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71948" y="1156857"/>
            <a:ext cx="8672052" cy="5125957"/>
          </a:xfrm>
          <a:prstGeom prst="rect">
            <a:avLst/>
          </a:prstGeom>
        </p:spPr>
        <p:txBody>
          <a:bodyPr>
            <a:noAutofit/>
          </a:bodyPr>
          <a:lstStyle>
            <a:lvl1pPr marL="284163" indent="-284163" algn="l" defTabSz="914400" rtl="0" eaLnBrk="1" latinLnBrk="0" hangingPunct="1">
              <a:spcBef>
                <a:spcPct val="20000"/>
              </a:spcBef>
              <a:buClr>
                <a:schemeClr val="tx1"/>
              </a:buClr>
              <a:buFont typeface="Wingdings" panose="05000000000000000000" pitchFamily="2" charset="2"/>
              <a:buChar char="ü"/>
              <a:defRPr sz="2000" kern="1200">
                <a:solidFill>
                  <a:srgbClr val="3C3C3B"/>
                </a:solidFill>
                <a:latin typeface="+mn-lt"/>
                <a:ea typeface="+mn-ea"/>
                <a:cs typeface="+mn-cs"/>
              </a:defRPr>
            </a:lvl1pPr>
            <a:lvl2pPr marL="693738" indent="-236538" algn="l" defTabSz="914400" rtl="0" eaLnBrk="1" latinLnBrk="0" hangingPunct="1">
              <a:spcBef>
                <a:spcPct val="20000"/>
              </a:spcBef>
              <a:buClr>
                <a:schemeClr val="tx1"/>
              </a:buClr>
              <a:buFont typeface="Arial" panose="020B0604020202020204" pitchFamily="34" charset="0"/>
              <a:buChar char="–"/>
              <a:defRPr sz="1800" kern="1200">
                <a:solidFill>
                  <a:srgbClr val="3C3C3B"/>
                </a:solidFill>
                <a:latin typeface="+mn-lt"/>
                <a:ea typeface="+mn-ea"/>
                <a:cs typeface="+mn-cs"/>
              </a:defRPr>
            </a:lvl2pPr>
            <a:lvl3pPr marL="1087438" indent="-173038" algn="l" defTabSz="914400" rtl="0" eaLnBrk="1" latinLnBrk="0" hangingPunct="1">
              <a:spcBef>
                <a:spcPct val="20000"/>
              </a:spcBef>
              <a:buClr>
                <a:schemeClr val="tx1"/>
              </a:buClr>
              <a:buFont typeface="Arial" panose="020B0604020202020204" pitchFamily="34" charset="0"/>
              <a:buChar char="•"/>
              <a:defRPr sz="1600" kern="1200">
                <a:solidFill>
                  <a:srgbClr val="3C3C3B"/>
                </a:solidFill>
                <a:latin typeface="+mn-lt"/>
                <a:ea typeface="+mn-ea"/>
                <a:cs typeface="+mn-cs"/>
              </a:defRPr>
            </a:lvl3pPr>
            <a:lvl4pPr marL="1600200" indent="-228600" algn="l" defTabSz="914400" rtl="0" eaLnBrk="1" latinLnBrk="0" hangingPunct="1">
              <a:spcBef>
                <a:spcPct val="20000"/>
              </a:spcBef>
              <a:buClr>
                <a:schemeClr val="tx1"/>
              </a:buClr>
              <a:buFont typeface="Arial" panose="020B0604020202020204" pitchFamily="34" charset="0"/>
              <a:buChar char="–"/>
              <a:defRPr sz="1400" kern="1200">
                <a:solidFill>
                  <a:srgbClr val="3C3C3B"/>
                </a:solidFill>
                <a:latin typeface="+mn-lt"/>
                <a:ea typeface="+mn-ea"/>
                <a:cs typeface="+mn-cs"/>
              </a:defRPr>
            </a:lvl4pPr>
            <a:lvl5pPr marL="2057400" indent="-228600" algn="l" defTabSz="914400" rtl="0" eaLnBrk="1" latinLnBrk="0" hangingPunct="1">
              <a:spcBef>
                <a:spcPct val="20000"/>
              </a:spcBef>
              <a:buClr>
                <a:schemeClr val="tx1"/>
              </a:buClr>
              <a:buFont typeface="Arial" panose="020B0604020202020204" pitchFamily="34" charset="0"/>
              <a:buChar char="»"/>
              <a:defRPr sz="1400" kern="1200">
                <a:solidFill>
                  <a:srgbClr val="3C3C3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4625" indent="-174625">
              <a:buClr>
                <a:srgbClr val="009AC7"/>
              </a:buClr>
              <a:buFont typeface="Wingdings" panose="05000000000000000000" pitchFamily="2" charset="2"/>
              <a:buChar char="§"/>
            </a:pPr>
            <a:r>
              <a:rPr lang="en-US" sz="1800" b="1" dirty="0">
                <a:solidFill>
                  <a:schemeClr val="tx1"/>
                </a:solidFill>
              </a:rPr>
              <a:t>Benefits – Patent-Pending On-Board System</a:t>
            </a:r>
          </a:p>
          <a:p>
            <a:pPr marL="403225" lvl="1" indent="-174625">
              <a:buClr>
                <a:srgbClr val="009AC7"/>
              </a:buClr>
              <a:buFont typeface="Wingdings" panose="05000000000000000000" pitchFamily="2" charset="2"/>
              <a:buChar char="§"/>
              <a:tabLst>
                <a:tab pos="1147763" algn="l"/>
              </a:tabLst>
            </a:pPr>
            <a:r>
              <a:rPr lang="en-US" dirty="0">
                <a:solidFill>
                  <a:schemeClr val="tx1"/>
                </a:solidFill>
              </a:rPr>
              <a:t>Simple – Worry-free battery maintenance</a:t>
            </a:r>
          </a:p>
          <a:p>
            <a:pPr marL="403225" lvl="1" indent="-174625">
              <a:buClr>
                <a:srgbClr val="009AC7"/>
              </a:buClr>
              <a:buFont typeface="Wingdings" panose="05000000000000000000" pitchFamily="2" charset="2"/>
              <a:buChar char="§"/>
              <a:tabLst>
                <a:tab pos="1147763" algn="l"/>
              </a:tabLst>
            </a:pPr>
            <a:r>
              <a:rPr lang="en-US" dirty="0">
                <a:solidFill>
                  <a:schemeClr val="tx1"/>
                </a:solidFill>
              </a:rPr>
              <a:t>Smart – Automatically fills batteries at the best time in the charging cycle</a:t>
            </a:r>
          </a:p>
          <a:p>
            <a:pPr marL="403225" lvl="1" indent="-174625">
              <a:buClr>
                <a:srgbClr val="009AC7"/>
              </a:buClr>
              <a:buFont typeface="Wingdings" panose="05000000000000000000" pitchFamily="2" charset="2"/>
              <a:buChar char="§"/>
              <a:tabLst>
                <a:tab pos="1147763" algn="l"/>
              </a:tabLst>
            </a:pPr>
            <a:r>
              <a:rPr lang="en-US" dirty="0">
                <a:solidFill>
                  <a:schemeClr val="tx1"/>
                </a:solidFill>
              </a:rPr>
              <a:t>Safe – Remove operator’s manual task of checking, opening, and filling batteries</a:t>
            </a:r>
          </a:p>
          <a:p>
            <a:pPr lvl="1">
              <a:buClr>
                <a:srgbClr val="009AC7"/>
              </a:buClr>
            </a:pPr>
            <a:endParaRPr lang="en-US" dirty="0">
              <a:solidFill>
                <a:schemeClr val="tx1"/>
              </a:solidFill>
            </a:endParaRPr>
          </a:p>
          <a:p>
            <a:pPr marL="174625" indent="-174625">
              <a:buClr>
                <a:srgbClr val="009AC7"/>
              </a:buClr>
              <a:buFont typeface="Wingdings" panose="05000000000000000000" pitchFamily="2" charset="2"/>
              <a:buChar char="§"/>
            </a:pPr>
            <a:r>
              <a:rPr lang="en-US" sz="1800" b="1" dirty="0">
                <a:solidFill>
                  <a:schemeClr val="tx1"/>
                </a:solidFill>
              </a:rPr>
              <a:t>Key Features</a:t>
            </a:r>
          </a:p>
          <a:p>
            <a:pPr marL="403225" lvl="1" indent="-174625">
              <a:spcBef>
                <a:spcPts val="400"/>
              </a:spcBef>
              <a:buClr>
                <a:srgbClr val="009AC7"/>
              </a:buClr>
              <a:buFont typeface="Wingdings" panose="05000000000000000000" pitchFamily="2" charset="2"/>
              <a:buChar char="§"/>
            </a:pPr>
            <a:r>
              <a:rPr lang="en-US" dirty="0">
                <a:solidFill>
                  <a:schemeClr val="tx1"/>
                </a:solidFill>
              </a:rPr>
              <a:t>Prevents operators from operating machine on dry batteries – shuts-down scrubbing functions after 10 hours of distilled water tank low level alert</a:t>
            </a:r>
          </a:p>
          <a:p>
            <a:pPr marL="403225" lvl="1" indent="-174625">
              <a:spcBef>
                <a:spcPts val="400"/>
              </a:spcBef>
              <a:buClr>
                <a:srgbClr val="009AC7"/>
              </a:buClr>
              <a:buFont typeface="Wingdings" panose="05000000000000000000" pitchFamily="2" charset="2"/>
              <a:buChar char="§"/>
            </a:pPr>
            <a:r>
              <a:rPr lang="en-US" dirty="0">
                <a:solidFill>
                  <a:schemeClr val="tx1"/>
                </a:solidFill>
              </a:rPr>
              <a:t>Control panel alert when 2,5 L on-board distilled water tank is low</a:t>
            </a:r>
          </a:p>
          <a:p>
            <a:pPr marL="860425" lvl="3" indent="-174625">
              <a:spcBef>
                <a:spcPts val="400"/>
              </a:spcBef>
              <a:buClr>
                <a:srgbClr val="009AC7"/>
              </a:buClr>
              <a:buFont typeface="Wingdings" panose="05000000000000000000" pitchFamily="2" charset="2"/>
              <a:buChar char="§"/>
            </a:pPr>
            <a:r>
              <a:rPr lang="en-US" sz="1800" dirty="0">
                <a:solidFill>
                  <a:schemeClr val="tx1"/>
                </a:solidFill>
              </a:rPr>
              <a:t>Operator will need to periodically fill distilled water tank </a:t>
            </a:r>
            <a:r>
              <a:rPr lang="en-US" sz="1800" dirty="0" smtClean="0">
                <a:solidFill>
                  <a:schemeClr val="tx1"/>
                </a:solidFill>
              </a:rPr>
              <a:t>- depends </a:t>
            </a:r>
            <a:r>
              <a:rPr lang="en-US" sz="1800" dirty="0">
                <a:solidFill>
                  <a:schemeClr val="tx1"/>
                </a:solidFill>
              </a:rPr>
              <a:t>on usage</a:t>
            </a:r>
          </a:p>
          <a:p>
            <a:pPr marL="403225" lvl="1" indent="-174625">
              <a:spcBef>
                <a:spcPts val="400"/>
              </a:spcBef>
              <a:buClr>
                <a:srgbClr val="009AC7"/>
              </a:buClr>
              <a:buFont typeface="Wingdings" panose="05000000000000000000" pitchFamily="2" charset="2"/>
              <a:buChar char="§"/>
            </a:pPr>
            <a:r>
              <a:rPr lang="en-US" dirty="0">
                <a:solidFill>
                  <a:schemeClr val="tx1"/>
                </a:solidFill>
              </a:rPr>
              <a:t>Patent-pending system that monitors the best time to automatically fill </a:t>
            </a:r>
            <a:r>
              <a:rPr lang="en-US" dirty="0" smtClean="0">
                <a:solidFill>
                  <a:schemeClr val="tx1"/>
                </a:solidFill>
              </a:rPr>
              <a:t>batteries</a:t>
            </a:r>
            <a:endParaRPr lang="en-US" dirty="0">
              <a:solidFill>
                <a:schemeClr val="tx1"/>
              </a:solidFill>
            </a:endParaRPr>
          </a:p>
          <a:p>
            <a:pPr marL="342900" lvl="1">
              <a:spcBef>
                <a:spcPts val="400"/>
              </a:spcBef>
              <a:buClr>
                <a:srgbClr val="009AC7"/>
              </a:buClr>
            </a:pPr>
            <a:endParaRPr lang="en-US" dirty="0">
              <a:solidFill>
                <a:schemeClr val="tx1"/>
              </a:solidFill>
            </a:endParaRPr>
          </a:p>
          <a:p>
            <a:pPr marL="174625" indent="-174625">
              <a:spcAft>
                <a:spcPts val="600"/>
              </a:spcAft>
              <a:buClr>
                <a:srgbClr val="009AC7"/>
              </a:buClr>
              <a:buFont typeface="Wingdings" panose="05000000000000000000" pitchFamily="2" charset="2"/>
              <a:buChar char="§"/>
            </a:pPr>
            <a:r>
              <a:rPr lang="en-US" sz="1800" dirty="0" smtClean="0">
                <a:solidFill>
                  <a:schemeClr val="tx1"/>
                </a:solidFill>
              </a:rPr>
              <a:t>Usage for Wet lead acid only: US: Trojan batteries; EU: TAB 210AH </a:t>
            </a:r>
            <a:r>
              <a:rPr lang="en-US" sz="1800" dirty="0">
                <a:solidFill>
                  <a:schemeClr val="tx1"/>
                </a:solidFill>
              </a:rPr>
              <a:t>C/5 </a:t>
            </a:r>
            <a:r>
              <a:rPr lang="en-US" sz="1800" dirty="0" smtClean="0">
                <a:solidFill>
                  <a:schemeClr val="tx1"/>
                </a:solidFill>
              </a:rPr>
              <a:t>batteries</a:t>
            </a:r>
          </a:p>
          <a:p>
            <a:pPr marL="174625" indent="-174625">
              <a:spcAft>
                <a:spcPts val="600"/>
              </a:spcAft>
              <a:buClr>
                <a:srgbClr val="009AC7"/>
              </a:buClr>
              <a:buFont typeface="Wingdings" panose="05000000000000000000" pitchFamily="2" charset="2"/>
              <a:buChar char="§"/>
            </a:pPr>
            <a:r>
              <a:rPr lang="en-US" sz="1800" dirty="0">
                <a:solidFill>
                  <a:schemeClr val="tx1"/>
                </a:solidFill>
              </a:rPr>
              <a:t>O</a:t>
            </a:r>
            <a:r>
              <a:rPr lang="en-US" sz="1800" dirty="0" smtClean="0">
                <a:solidFill>
                  <a:schemeClr val="tx1"/>
                </a:solidFill>
              </a:rPr>
              <a:t>n-board charger is mandatory with this system!</a:t>
            </a:r>
            <a:endParaRPr lang="en-US" sz="1800" dirty="0">
              <a:solidFill>
                <a:schemeClr val="tx1"/>
              </a:solidFill>
            </a:endParaRPr>
          </a:p>
          <a:p>
            <a:pPr marL="174625" indent="-174625">
              <a:spcAft>
                <a:spcPts val="600"/>
              </a:spcAft>
              <a:buClr>
                <a:srgbClr val="009AC7"/>
              </a:buClr>
              <a:buFont typeface="Wingdings" panose="05000000000000000000" pitchFamily="2" charset="2"/>
              <a:buChar char="§"/>
            </a:pPr>
            <a:r>
              <a:rPr lang="en-US" sz="1800" dirty="0">
                <a:solidFill>
                  <a:schemeClr val="tx1"/>
                </a:solidFill>
              </a:rPr>
              <a:t>Not available for customer install or field installation. Must be factory </a:t>
            </a:r>
            <a:r>
              <a:rPr lang="en-US" sz="1800" dirty="0" smtClean="0">
                <a:solidFill>
                  <a:schemeClr val="tx1"/>
                </a:solidFill>
              </a:rPr>
              <a:t>installed</a:t>
            </a:r>
            <a:endParaRPr lang="en-US" sz="1800" dirty="0">
              <a:solidFill>
                <a:schemeClr val="tx1"/>
              </a:solidFill>
            </a:endParaRPr>
          </a:p>
        </p:txBody>
      </p:sp>
      <p:sp>
        <p:nvSpPr>
          <p:cNvPr id="3" name="TextBox 2"/>
          <p:cNvSpPr txBox="1"/>
          <p:nvPr/>
        </p:nvSpPr>
        <p:spPr>
          <a:xfrm>
            <a:off x="0" y="0"/>
            <a:ext cx="7955280" cy="646331"/>
          </a:xfrm>
          <a:prstGeom prst="rect">
            <a:avLst/>
          </a:prstGeom>
          <a:noFill/>
        </p:spPr>
        <p:txBody>
          <a:bodyPr wrap="square" rtlCol="0">
            <a:spAutoFit/>
          </a:bodyPr>
          <a:lstStyle/>
          <a:p>
            <a:pPr algn="ctr"/>
            <a:r>
              <a:rPr lang="en-US" sz="3600" dirty="0" smtClean="0"/>
              <a:t>Marketing message</a:t>
            </a:r>
            <a:endParaRPr lang="en-US" sz="3600" dirty="0"/>
          </a:p>
        </p:txBody>
      </p:sp>
    </p:spTree>
    <p:extLst>
      <p:ext uri="{BB962C8B-B14F-4D97-AF65-F5344CB8AC3E}">
        <p14:creationId xmlns:p14="http://schemas.microsoft.com/office/powerpoint/2010/main" val="146433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228600" y="905257"/>
            <a:ext cx="6803136" cy="4005072"/>
          </a:xfrm>
          <a:prstGeom prst="rect">
            <a:avLst/>
          </a:prstGeom>
        </p:spPr>
      </p:pic>
      <p:sp>
        <p:nvSpPr>
          <p:cNvPr id="3" name="TextBox 2"/>
          <p:cNvSpPr txBox="1"/>
          <p:nvPr/>
        </p:nvSpPr>
        <p:spPr>
          <a:xfrm>
            <a:off x="0" y="0"/>
            <a:ext cx="7946136" cy="646331"/>
          </a:xfrm>
          <a:prstGeom prst="rect">
            <a:avLst/>
          </a:prstGeom>
          <a:noFill/>
        </p:spPr>
        <p:txBody>
          <a:bodyPr wrap="square" rtlCol="0">
            <a:spAutoFit/>
          </a:bodyPr>
          <a:lstStyle/>
          <a:p>
            <a:pPr algn="ctr"/>
            <a:r>
              <a:rPr lang="en-US" sz="3600" dirty="0" smtClean="0"/>
              <a:t>Layout of the system</a:t>
            </a:r>
            <a:endParaRPr lang="nl-NL" sz="3600" dirty="0"/>
          </a:p>
        </p:txBody>
      </p:sp>
      <p:pic>
        <p:nvPicPr>
          <p:cNvPr id="4" name="Picture 3"/>
          <p:cNvPicPr>
            <a:picLocks noChangeAspect="1"/>
          </p:cNvPicPr>
          <p:nvPr/>
        </p:nvPicPr>
        <p:blipFill>
          <a:blip r:embed="rId4"/>
          <a:stretch>
            <a:fillRect/>
          </a:stretch>
        </p:blipFill>
        <p:spPr>
          <a:xfrm>
            <a:off x="6074414" y="1361746"/>
            <a:ext cx="2897374" cy="2295854"/>
          </a:xfrm>
          <a:prstGeom prst="rect">
            <a:avLst/>
          </a:prstGeom>
        </p:spPr>
      </p:pic>
      <p:cxnSp>
        <p:nvCxnSpPr>
          <p:cNvPr id="6" name="Straight Arrow Connector 5"/>
          <p:cNvCxnSpPr/>
          <p:nvPr/>
        </p:nvCxnSpPr>
        <p:spPr>
          <a:xfrm>
            <a:off x="4443984" y="2002536"/>
            <a:ext cx="3273552" cy="8229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587752" y="2907793"/>
            <a:ext cx="4370832" cy="136245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858768" y="2286000"/>
            <a:ext cx="2816352" cy="208701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5"/>
          <a:stretch>
            <a:fillRect/>
          </a:stretch>
        </p:blipFill>
        <p:spPr>
          <a:xfrm>
            <a:off x="6490278" y="4985667"/>
            <a:ext cx="2065645" cy="1591056"/>
          </a:xfrm>
          <a:prstGeom prst="rect">
            <a:avLst/>
          </a:prstGeom>
        </p:spPr>
      </p:pic>
      <p:cxnSp>
        <p:nvCxnSpPr>
          <p:cNvPr id="22" name="Straight Arrow Connector 21"/>
          <p:cNvCxnSpPr/>
          <p:nvPr/>
        </p:nvCxnSpPr>
        <p:spPr>
          <a:xfrm>
            <a:off x="1951357" y="3732938"/>
            <a:ext cx="5281547" cy="1918053"/>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526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946136" y="1884201"/>
            <a:ext cx="956380" cy="1359383"/>
          </a:xfrm>
          <a:prstGeom prst="rect">
            <a:avLst/>
          </a:prstGeom>
        </p:spPr>
      </p:pic>
      <p:sp>
        <p:nvSpPr>
          <p:cNvPr id="3" name="TextBox 2"/>
          <p:cNvSpPr txBox="1"/>
          <p:nvPr/>
        </p:nvSpPr>
        <p:spPr>
          <a:xfrm>
            <a:off x="6203193" y="1228432"/>
            <a:ext cx="2940807" cy="923330"/>
          </a:xfrm>
          <a:prstGeom prst="rect">
            <a:avLst/>
          </a:prstGeom>
          <a:noFill/>
        </p:spPr>
        <p:txBody>
          <a:bodyPr wrap="square" rtlCol="0">
            <a:spAutoFit/>
          </a:bodyPr>
          <a:lstStyle/>
          <a:p>
            <a:r>
              <a:rPr lang="en-US" dirty="0" smtClean="0"/>
              <a:t>Battery fill cap with float. (example shown, can differ between brands)</a:t>
            </a:r>
            <a:endParaRPr lang="nl-NL"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959" y="869541"/>
            <a:ext cx="2765961" cy="2074471"/>
          </a:xfrm>
          <a:prstGeom prst="rect">
            <a:avLst/>
          </a:prstGeom>
        </p:spPr>
      </p:pic>
      <p:sp>
        <p:nvSpPr>
          <p:cNvPr id="6" name="TextBox 5"/>
          <p:cNvSpPr txBox="1"/>
          <p:nvPr/>
        </p:nvSpPr>
        <p:spPr>
          <a:xfrm>
            <a:off x="0" y="0"/>
            <a:ext cx="7946136" cy="646331"/>
          </a:xfrm>
          <a:prstGeom prst="rect">
            <a:avLst/>
          </a:prstGeom>
          <a:noFill/>
        </p:spPr>
        <p:txBody>
          <a:bodyPr wrap="square" rtlCol="0">
            <a:spAutoFit/>
          </a:bodyPr>
          <a:lstStyle/>
          <a:p>
            <a:pPr algn="ctr"/>
            <a:r>
              <a:rPr lang="en-US" sz="3600" dirty="0" smtClean="0"/>
              <a:t>Layout of the system</a:t>
            </a:r>
            <a:endParaRPr lang="nl-NL" sz="3600" dirty="0"/>
          </a:p>
        </p:txBody>
      </p:sp>
      <p:sp>
        <p:nvSpPr>
          <p:cNvPr id="7" name="TextBox 6"/>
          <p:cNvSpPr txBox="1"/>
          <p:nvPr/>
        </p:nvSpPr>
        <p:spPr>
          <a:xfrm>
            <a:off x="332839" y="3021429"/>
            <a:ext cx="3569109" cy="646331"/>
          </a:xfrm>
          <a:prstGeom prst="rect">
            <a:avLst/>
          </a:prstGeom>
          <a:noFill/>
        </p:spPr>
        <p:txBody>
          <a:bodyPr wrap="square" rtlCol="0">
            <a:spAutoFit/>
          </a:bodyPr>
          <a:lstStyle/>
          <a:p>
            <a:r>
              <a:rPr lang="en-US" dirty="0" smtClean="0"/>
              <a:t>Air bleed valve mounted directly after flow sensor</a:t>
            </a:r>
            <a:endParaRPr lang="nl-NL" dirty="0"/>
          </a:p>
        </p:txBody>
      </p:sp>
      <p:pic>
        <p:nvPicPr>
          <p:cNvPr id="8" name="Picture 7"/>
          <p:cNvPicPr>
            <a:picLocks noChangeAspect="1"/>
          </p:cNvPicPr>
          <p:nvPr/>
        </p:nvPicPr>
        <p:blipFill rotWithShape="1">
          <a:blip r:embed="rId5"/>
          <a:srcRect r="24783"/>
          <a:stretch/>
        </p:blipFill>
        <p:spPr>
          <a:xfrm>
            <a:off x="1991361" y="4225335"/>
            <a:ext cx="2910856" cy="2173214"/>
          </a:xfrm>
          <a:prstGeom prst="rect">
            <a:avLst/>
          </a:prstGeom>
        </p:spPr>
      </p:pic>
      <p:sp>
        <p:nvSpPr>
          <p:cNvPr id="10" name="TextBox 9"/>
          <p:cNvSpPr txBox="1"/>
          <p:nvPr/>
        </p:nvSpPr>
        <p:spPr>
          <a:xfrm>
            <a:off x="4902216" y="5876131"/>
            <a:ext cx="4182947" cy="646331"/>
          </a:xfrm>
          <a:prstGeom prst="rect">
            <a:avLst/>
          </a:prstGeom>
          <a:noFill/>
        </p:spPr>
        <p:txBody>
          <a:bodyPr wrap="square" rtlCol="0">
            <a:spAutoFit/>
          </a:bodyPr>
          <a:lstStyle/>
          <a:p>
            <a:r>
              <a:rPr lang="en-US" dirty="0" smtClean="0"/>
              <a:t>Hoses, connections and routing differ per region, depending on battery brand</a:t>
            </a:r>
            <a:endParaRPr lang="nl-NL" dirty="0"/>
          </a:p>
        </p:txBody>
      </p:sp>
      <p:pic>
        <p:nvPicPr>
          <p:cNvPr id="11" name="Picture 10"/>
          <p:cNvPicPr>
            <a:picLocks noChangeAspect="1"/>
          </p:cNvPicPr>
          <p:nvPr/>
        </p:nvPicPr>
        <p:blipFill>
          <a:blip r:embed="rId6"/>
          <a:stretch>
            <a:fillRect/>
          </a:stretch>
        </p:blipFill>
        <p:spPr>
          <a:xfrm>
            <a:off x="4974510" y="3667760"/>
            <a:ext cx="3308814" cy="2208371"/>
          </a:xfrm>
          <a:prstGeom prst="rect">
            <a:avLst/>
          </a:prstGeom>
        </p:spPr>
      </p:pic>
      <p:pic>
        <p:nvPicPr>
          <p:cNvPr id="5" name="Picture 4"/>
          <p:cNvPicPr>
            <a:picLocks noChangeAspect="1"/>
          </p:cNvPicPr>
          <p:nvPr/>
        </p:nvPicPr>
        <p:blipFill>
          <a:blip r:embed="rId7"/>
          <a:stretch>
            <a:fillRect/>
          </a:stretch>
        </p:blipFill>
        <p:spPr>
          <a:xfrm>
            <a:off x="4372663" y="1296247"/>
            <a:ext cx="1672121" cy="1267647"/>
          </a:xfrm>
          <a:prstGeom prst="rect">
            <a:avLst/>
          </a:prstGeom>
        </p:spPr>
      </p:pic>
      <p:pic>
        <p:nvPicPr>
          <p:cNvPr id="9" name="Picture 8"/>
          <p:cNvPicPr>
            <a:picLocks noChangeAspect="1"/>
          </p:cNvPicPr>
          <p:nvPr/>
        </p:nvPicPr>
        <p:blipFill>
          <a:blip r:embed="rId8"/>
          <a:stretch>
            <a:fillRect/>
          </a:stretch>
        </p:blipFill>
        <p:spPr>
          <a:xfrm rot="10800000" flipV="1">
            <a:off x="4692269" y="2575938"/>
            <a:ext cx="3021848" cy="907180"/>
          </a:xfrm>
          <a:prstGeom prst="rect">
            <a:avLst/>
          </a:prstGeom>
        </p:spPr>
      </p:pic>
    </p:spTree>
    <p:extLst>
      <p:ext uri="{BB962C8B-B14F-4D97-AF65-F5344CB8AC3E}">
        <p14:creationId xmlns:p14="http://schemas.microsoft.com/office/powerpoint/2010/main" val="3261286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09969" y="3398826"/>
            <a:ext cx="2471176" cy="1814128"/>
          </a:xfrm>
          <a:prstGeom prst="rect">
            <a:avLst/>
          </a:prstGeom>
        </p:spPr>
      </p:pic>
      <p:pic>
        <p:nvPicPr>
          <p:cNvPr id="5" name="Picture 4"/>
          <p:cNvPicPr>
            <a:picLocks noChangeAspect="1"/>
          </p:cNvPicPr>
          <p:nvPr/>
        </p:nvPicPr>
        <p:blipFill>
          <a:blip r:embed="rId4"/>
          <a:stretch>
            <a:fillRect/>
          </a:stretch>
        </p:blipFill>
        <p:spPr>
          <a:xfrm>
            <a:off x="5733097" y="4799320"/>
            <a:ext cx="1762125" cy="1743075"/>
          </a:xfrm>
          <a:prstGeom prst="rect">
            <a:avLst/>
          </a:prstGeom>
        </p:spPr>
      </p:pic>
      <p:pic>
        <p:nvPicPr>
          <p:cNvPr id="6" name="Picture 5"/>
          <p:cNvPicPr>
            <a:picLocks noChangeAspect="1"/>
          </p:cNvPicPr>
          <p:nvPr/>
        </p:nvPicPr>
        <p:blipFill>
          <a:blip r:embed="rId5"/>
          <a:stretch>
            <a:fillRect/>
          </a:stretch>
        </p:blipFill>
        <p:spPr>
          <a:xfrm>
            <a:off x="377260" y="790670"/>
            <a:ext cx="2328454" cy="1698534"/>
          </a:xfrm>
          <a:prstGeom prst="rect">
            <a:avLst/>
          </a:prstGeom>
        </p:spPr>
      </p:pic>
      <p:pic>
        <p:nvPicPr>
          <p:cNvPr id="7" name="Picture 6"/>
          <p:cNvPicPr>
            <a:picLocks noChangeAspect="1"/>
          </p:cNvPicPr>
          <p:nvPr/>
        </p:nvPicPr>
        <p:blipFill>
          <a:blip r:embed="rId6"/>
          <a:stretch>
            <a:fillRect/>
          </a:stretch>
        </p:blipFill>
        <p:spPr>
          <a:xfrm>
            <a:off x="5596153" y="2179537"/>
            <a:ext cx="2780398" cy="2257502"/>
          </a:xfrm>
          <a:prstGeom prst="rect">
            <a:avLst/>
          </a:prstGeom>
        </p:spPr>
      </p:pic>
      <p:sp>
        <p:nvSpPr>
          <p:cNvPr id="8" name="TextBox 7"/>
          <p:cNvSpPr txBox="1"/>
          <p:nvPr/>
        </p:nvSpPr>
        <p:spPr>
          <a:xfrm>
            <a:off x="0" y="0"/>
            <a:ext cx="7946136" cy="646331"/>
          </a:xfrm>
          <a:prstGeom prst="rect">
            <a:avLst/>
          </a:prstGeom>
          <a:noFill/>
        </p:spPr>
        <p:txBody>
          <a:bodyPr wrap="square" rtlCol="0">
            <a:spAutoFit/>
          </a:bodyPr>
          <a:lstStyle/>
          <a:p>
            <a:pPr algn="ctr"/>
            <a:r>
              <a:rPr lang="en-US" sz="3600" dirty="0" smtClean="0"/>
              <a:t>Components</a:t>
            </a:r>
            <a:endParaRPr lang="nl-NL" sz="3600" dirty="0"/>
          </a:p>
        </p:txBody>
      </p:sp>
      <p:pic>
        <p:nvPicPr>
          <p:cNvPr id="9" name="Picture 8"/>
          <p:cNvPicPr>
            <a:picLocks noChangeAspect="1"/>
          </p:cNvPicPr>
          <p:nvPr/>
        </p:nvPicPr>
        <p:blipFill rotWithShape="1">
          <a:blip r:embed="rId7"/>
          <a:srcRect l="26760" t="21365" r="13155" b="19359"/>
          <a:stretch/>
        </p:blipFill>
        <p:spPr>
          <a:xfrm>
            <a:off x="2705714" y="1555953"/>
            <a:ext cx="1656080" cy="1320800"/>
          </a:xfrm>
          <a:prstGeom prst="rect">
            <a:avLst/>
          </a:prstGeom>
        </p:spPr>
      </p:pic>
      <p:pic>
        <p:nvPicPr>
          <p:cNvPr id="2" name="Picture 1"/>
          <p:cNvPicPr>
            <a:picLocks noChangeAspect="1"/>
          </p:cNvPicPr>
          <p:nvPr/>
        </p:nvPicPr>
        <p:blipFill rotWithShape="1">
          <a:blip r:embed="rId8"/>
          <a:srcRect r="60991"/>
          <a:stretch/>
        </p:blipFill>
        <p:spPr>
          <a:xfrm>
            <a:off x="7683792" y="1387030"/>
            <a:ext cx="1221127" cy="1658646"/>
          </a:xfrm>
          <a:prstGeom prst="rect">
            <a:avLst/>
          </a:prstGeom>
        </p:spPr>
      </p:pic>
      <p:cxnSp>
        <p:nvCxnSpPr>
          <p:cNvPr id="10" name="Straight Arrow Connector 9"/>
          <p:cNvCxnSpPr/>
          <p:nvPr/>
        </p:nvCxnSpPr>
        <p:spPr>
          <a:xfrm flipV="1">
            <a:off x="6614160" y="2387600"/>
            <a:ext cx="1209040" cy="74168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a:stretch>
            <a:fillRect/>
          </a:stretch>
        </p:blipFill>
        <p:spPr>
          <a:xfrm>
            <a:off x="1541487" y="4567090"/>
            <a:ext cx="2395104" cy="1897860"/>
          </a:xfrm>
          <a:prstGeom prst="rect">
            <a:avLst/>
          </a:prstGeom>
        </p:spPr>
      </p:pic>
      <p:sp>
        <p:nvSpPr>
          <p:cNvPr id="11" name="TextBox 10"/>
          <p:cNvSpPr txBox="1"/>
          <p:nvPr/>
        </p:nvSpPr>
        <p:spPr>
          <a:xfrm>
            <a:off x="2739039" y="909622"/>
            <a:ext cx="1838861" cy="646331"/>
          </a:xfrm>
          <a:prstGeom prst="rect">
            <a:avLst/>
          </a:prstGeom>
          <a:noFill/>
        </p:spPr>
        <p:txBody>
          <a:bodyPr wrap="square" rtlCol="0">
            <a:spAutoFit/>
          </a:bodyPr>
          <a:lstStyle/>
          <a:p>
            <a:r>
              <a:rPr lang="en-US" dirty="0" smtClean="0"/>
              <a:t>Float switch water container</a:t>
            </a:r>
            <a:endParaRPr lang="nl-NL" dirty="0"/>
          </a:p>
        </p:txBody>
      </p:sp>
      <p:sp>
        <p:nvSpPr>
          <p:cNvPr id="12" name="TextBox 11"/>
          <p:cNvSpPr txBox="1"/>
          <p:nvPr/>
        </p:nvSpPr>
        <p:spPr>
          <a:xfrm>
            <a:off x="1499647" y="3786375"/>
            <a:ext cx="1307103" cy="646331"/>
          </a:xfrm>
          <a:prstGeom prst="rect">
            <a:avLst/>
          </a:prstGeom>
          <a:noFill/>
        </p:spPr>
        <p:txBody>
          <a:bodyPr wrap="square" rtlCol="0">
            <a:spAutoFit/>
          </a:bodyPr>
          <a:lstStyle/>
          <a:p>
            <a:r>
              <a:rPr lang="en-US" dirty="0" smtClean="0"/>
              <a:t>Watering pump</a:t>
            </a:r>
            <a:endParaRPr lang="nl-NL" dirty="0"/>
          </a:p>
        </p:txBody>
      </p:sp>
      <p:sp>
        <p:nvSpPr>
          <p:cNvPr id="14" name="TextBox 13"/>
          <p:cNvSpPr txBox="1"/>
          <p:nvPr/>
        </p:nvSpPr>
        <p:spPr>
          <a:xfrm>
            <a:off x="6332800" y="1747709"/>
            <a:ext cx="1307103" cy="369332"/>
          </a:xfrm>
          <a:prstGeom prst="rect">
            <a:avLst/>
          </a:prstGeom>
          <a:noFill/>
        </p:spPr>
        <p:txBody>
          <a:bodyPr wrap="square" rtlCol="0">
            <a:spAutoFit/>
          </a:bodyPr>
          <a:lstStyle/>
          <a:p>
            <a:r>
              <a:rPr lang="en-US" dirty="0" smtClean="0"/>
              <a:t>Flow sensor</a:t>
            </a:r>
            <a:endParaRPr lang="nl-NL" dirty="0"/>
          </a:p>
        </p:txBody>
      </p:sp>
      <p:sp>
        <p:nvSpPr>
          <p:cNvPr id="15" name="TextBox 14"/>
          <p:cNvSpPr txBox="1"/>
          <p:nvPr/>
        </p:nvSpPr>
        <p:spPr>
          <a:xfrm>
            <a:off x="7517552" y="5670857"/>
            <a:ext cx="1307103" cy="646331"/>
          </a:xfrm>
          <a:prstGeom prst="rect">
            <a:avLst/>
          </a:prstGeom>
          <a:noFill/>
        </p:spPr>
        <p:txBody>
          <a:bodyPr wrap="square" rtlCol="0">
            <a:spAutoFit/>
          </a:bodyPr>
          <a:lstStyle/>
          <a:p>
            <a:r>
              <a:rPr lang="en-US" dirty="0" smtClean="0"/>
              <a:t>ABW </a:t>
            </a:r>
            <a:r>
              <a:rPr lang="en-US" dirty="0" err="1" smtClean="0"/>
              <a:t>circuitboard</a:t>
            </a:r>
            <a:endParaRPr lang="nl-NL" dirty="0"/>
          </a:p>
        </p:txBody>
      </p:sp>
    </p:spTree>
    <p:extLst>
      <p:ext uri="{BB962C8B-B14F-4D97-AF65-F5344CB8AC3E}">
        <p14:creationId xmlns:p14="http://schemas.microsoft.com/office/powerpoint/2010/main" val="11199185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7992" y="1688785"/>
            <a:ext cx="6974304" cy="275539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0"/>
            <a:ext cx="7946136" cy="646331"/>
          </a:xfrm>
          <a:prstGeom prst="rect">
            <a:avLst/>
          </a:prstGeom>
          <a:noFill/>
        </p:spPr>
        <p:txBody>
          <a:bodyPr wrap="square" rtlCol="0">
            <a:spAutoFit/>
          </a:bodyPr>
          <a:lstStyle/>
          <a:p>
            <a:pPr algn="ctr"/>
            <a:r>
              <a:rPr lang="en-US" sz="3600" dirty="0" smtClean="0"/>
              <a:t>Layout of the system</a:t>
            </a:r>
            <a:endParaRPr lang="nl-NL" sz="3600" dirty="0"/>
          </a:p>
        </p:txBody>
      </p:sp>
      <p:sp>
        <p:nvSpPr>
          <p:cNvPr id="7" name="TextBox 6"/>
          <p:cNvSpPr txBox="1"/>
          <p:nvPr/>
        </p:nvSpPr>
        <p:spPr>
          <a:xfrm>
            <a:off x="727992" y="4565845"/>
            <a:ext cx="7946136" cy="584775"/>
          </a:xfrm>
          <a:prstGeom prst="rect">
            <a:avLst/>
          </a:prstGeom>
          <a:noFill/>
        </p:spPr>
        <p:txBody>
          <a:bodyPr wrap="square" rtlCol="0">
            <a:spAutoFit/>
          </a:bodyPr>
          <a:lstStyle/>
          <a:p>
            <a:pPr algn="ctr"/>
            <a:r>
              <a:rPr lang="en-US" sz="3200" dirty="0" smtClean="0"/>
              <a:t>Sub system in the electrical system</a:t>
            </a:r>
            <a:endParaRPr lang="nl-NL" sz="3200" dirty="0"/>
          </a:p>
        </p:txBody>
      </p:sp>
      <p:pic>
        <p:nvPicPr>
          <p:cNvPr id="8" name="Picture 7"/>
          <p:cNvPicPr>
            <a:picLocks noChangeAspect="1"/>
          </p:cNvPicPr>
          <p:nvPr/>
        </p:nvPicPr>
        <p:blipFill>
          <a:blip r:embed="rId4"/>
          <a:stretch>
            <a:fillRect/>
          </a:stretch>
        </p:blipFill>
        <p:spPr>
          <a:xfrm>
            <a:off x="1389888" y="1066831"/>
            <a:ext cx="1408176" cy="1392952"/>
          </a:xfrm>
          <a:prstGeom prst="rect">
            <a:avLst/>
          </a:prstGeom>
        </p:spPr>
      </p:pic>
      <p:cxnSp>
        <p:nvCxnSpPr>
          <p:cNvPr id="9" name="Straight Arrow Connector 8"/>
          <p:cNvCxnSpPr/>
          <p:nvPr/>
        </p:nvCxnSpPr>
        <p:spPr>
          <a:xfrm flipH="1" flipV="1">
            <a:off x="2377440" y="2130552"/>
            <a:ext cx="1132840" cy="87680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71728" y="3236976"/>
            <a:ext cx="2592832" cy="40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3708400" y="2004060"/>
            <a:ext cx="1720088" cy="909322"/>
            <a:chOff x="3708400" y="2004060"/>
            <a:chExt cx="1720088" cy="909322"/>
          </a:xfrm>
        </p:grpSpPr>
        <p:cxnSp>
          <p:nvCxnSpPr>
            <p:cNvPr id="19" name="Straight Connector 18"/>
            <p:cNvCxnSpPr/>
            <p:nvPr/>
          </p:nvCxnSpPr>
          <p:spPr>
            <a:xfrm flipV="1">
              <a:off x="3708400" y="2481580"/>
              <a:ext cx="5079" cy="41402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713480" y="2481580"/>
              <a:ext cx="1503680" cy="254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217160" y="2004060"/>
              <a:ext cx="0" cy="47752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005073" y="2654300"/>
              <a:ext cx="3047" cy="25908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005073" y="2654300"/>
              <a:ext cx="142341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5420359" y="2021840"/>
              <a:ext cx="6605" cy="63246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a:off x="4285488" y="2976880"/>
            <a:ext cx="310896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285488" y="3226816"/>
            <a:ext cx="310896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94448" y="1694023"/>
            <a:ext cx="0" cy="178831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577840" y="3482340"/>
            <a:ext cx="1816608" cy="840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151120" y="3322320"/>
            <a:ext cx="426720" cy="3429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tangle 46"/>
          <p:cNvSpPr/>
          <p:nvPr/>
        </p:nvSpPr>
        <p:spPr>
          <a:xfrm>
            <a:off x="4005073" y="3802480"/>
            <a:ext cx="1572767" cy="57902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tangle 47"/>
          <p:cNvSpPr/>
          <p:nvPr/>
        </p:nvSpPr>
        <p:spPr>
          <a:xfrm>
            <a:off x="792480" y="3573780"/>
            <a:ext cx="2811780" cy="64748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tangle 48"/>
          <p:cNvSpPr/>
          <p:nvPr/>
        </p:nvSpPr>
        <p:spPr>
          <a:xfrm>
            <a:off x="3415665" y="2895601"/>
            <a:ext cx="866268" cy="154857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4" name="Straight Connector 23"/>
          <p:cNvCxnSpPr>
            <a:endCxn id="46" idx="1"/>
          </p:cNvCxnSpPr>
          <p:nvPr/>
        </p:nvCxnSpPr>
        <p:spPr>
          <a:xfrm>
            <a:off x="4285768" y="3483856"/>
            <a:ext cx="865352" cy="991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70204" y="1688785"/>
            <a:ext cx="1524" cy="15598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rotWithShape="1">
          <a:blip r:embed="rId5"/>
          <a:srcRect r="60991"/>
          <a:stretch/>
        </p:blipFill>
        <p:spPr>
          <a:xfrm>
            <a:off x="6229692" y="5272288"/>
            <a:ext cx="973749" cy="1322635"/>
          </a:xfrm>
          <a:prstGeom prst="rect">
            <a:avLst/>
          </a:prstGeom>
        </p:spPr>
      </p:pic>
      <p:pic>
        <p:nvPicPr>
          <p:cNvPr id="32" name="Picture 31"/>
          <p:cNvPicPr>
            <a:picLocks noChangeAspect="1"/>
          </p:cNvPicPr>
          <p:nvPr/>
        </p:nvPicPr>
        <p:blipFill>
          <a:blip r:embed="rId6"/>
          <a:stretch>
            <a:fillRect/>
          </a:stretch>
        </p:blipFill>
        <p:spPr>
          <a:xfrm>
            <a:off x="962852" y="5066131"/>
            <a:ext cx="1981008" cy="1454288"/>
          </a:xfrm>
          <a:prstGeom prst="rect">
            <a:avLst/>
          </a:prstGeom>
        </p:spPr>
      </p:pic>
      <p:pic>
        <p:nvPicPr>
          <p:cNvPr id="33" name="Picture 32"/>
          <p:cNvPicPr>
            <a:picLocks noChangeAspect="1"/>
          </p:cNvPicPr>
          <p:nvPr/>
        </p:nvPicPr>
        <p:blipFill rotWithShape="1">
          <a:blip r:embed="rId7"/>
          <a:srcRect l="26760" t="21365" r="13155" b="19359"/>
          <a:stretch/>
        </p:blipFill>
        <p:spPr>
          <a:xfrm>
            <a:off x="5839968" y="731823"/>
            <a:ext cx="1112118" cy="886965"/>
          </a:xfrm>
          <a:prstGeom prst="rect">
            <a:avLst/>
          </a:prstGeom>
        </p:spPr>
      </p:pic>
    </p:spTree>
    <p:extLst>
      <p:ext uri="{BB962C8B-B14F-4D97-AF65-F5344CB8AC3E}">
        <p14:creationId xmlns:p14="http://schemas.microsoft.com/office/powerpoint/2010/main" val="3229417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7946136" cy="646331"/>
          </a:xfrm>
          <a:prstGeom prst="rect">
            <a:avLst/>
          </a:prstGeom>
          <a:noFill/>
        </p:spPr>
        <p:txBody>
          <a:bodyPr wrap="square" rtlCol="0">
            <a:spAutoFit/>
          </a:bodyPr>
          <a:lstStyle/>
          <a:p>
            <a:pPr algn="ctr"/>
            <a:r>
              <a:rPr lang="en-US" sz="3600" dirty="0" smtClean="0"/>
              <a:t>Operation of the system</a:t>
            </a:r>
            <a:endParaRPr lang="nl-NL" sz="3600" dirty="0"/>
          </a:p>
        </p:txBody>
      </p:sp>
      <p:pic>
        <p:nvPicPr>
          <p:cNvPr id="3" name="Picture 2"/>
          <p:cNvPicPr>
            <a:picLocks noChangeAspect="1"/>
          </p:cNvPicPr>
          <p:nvPr/>
        </p:nvPicPr>
        <p:blipFill>
          <a:blip r:embed="rId3"/>
          <a:stretch>
            <a:fillRect/>
          </a:stretch>
        </p:blipFill>
        <p:spPr>
          <a:xfrm>
            <a:off x="392099" y="1056347"/>
            <a:ext cx="2534313" cy="2988339"/>
          </a:xfrm>
          <a:prstGeom prst="rect">
            <a:avLst/>
          </a:prstGeom>
        </p:spPr>
      </p:pic>
      <p:sp>
        <p:nvSpPr>
          <p:cNvPr id="9" name="TextBox 8"/>
          <p:cNvSpPr txBox="1"/>
          <p:nvPr/>
        </p:nvSpPr>
        <p:spPr>
          <a:xfrm>
            <a:off x="3194988" y="1056347"/>
            <a:ext cx="3393469" cy="2031325"/>
          </a:xfrm>
          <a:prstGeom prst="rect">
            <a:avLst/>
          </a:prstGeom>
          <a:noFill/>
        </p:spPr>
        <p:txBody>
          <a:bodyPr wrap="square" rtlCol="0">
            <a:spAutoFit/>
          </a:bodyPr>
          <a:lstStyle/>
          <a:p>
            <a:r>
              <a:rPr lang="en-US" dirty="0" smtClean="0"/>
              <a:t>The machine records # of battery charges:</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15 completed charge cycles</a:t>
            </a:r>
          </a:p>
          <a:p>
            <a:pPr marL="285750" indent="-285750">
              <a:buFont typeface="Wingdings" panose="05000000000000000000" pitchFamily="2" charset="2"/>
              <a:buChar char="Ø"/>
            </a:pPr>
            <a:r>
              <a:rPr lang="en-US" dirty="0" smtClean="0"/>
              <a:t>20 partial charge cycles</a:t>
            </a:r>
          </a:p>
          <a:p>
            <a:pPr marL="285750" indent="-285750">
              <a:buFont typeface="Wingdings" panose="05000000000000000000" pitchFamily="2" charset="2"/>
              <a:buChar char="Ø"/>
            </a:pPr>
            <a:r>
              <a:rPr lang="en-US" dirty="0" smtClean="0"/>
              <a:t>10 completed charge cycles and 10 partial charge cycles </a:t>
            </a:r>
            <a:endParaRPr lang="nl-NL" dirty="0"/>
          </a:p>
        </p:txBody>
      </p:sp>
      <p:pic>
        <p:nvPicPr>
          <p:cNvPr id="10" name="Picture 9"/>
          <p:cNvPicPr>
            <a:picLocks noChangeAspect="1"/>
          </p:cNvPicPr>
          <p:nvPr/>
        </p:nvPicPr>
        <p:blipFill>
          <a:blip r:embed="rId4"/>
          <a:stretch>
            <a:fillRect/>
          </a:stretch>
        </p:blipFill>
        <p:spPr>
          <a:xfrm>
            <a:off x="698739" y="4737101"/>
            <a:ext cx="2227673" cy="1429542"/>
          </a:xfrm>
          <a:prstGeom prst="rect">
            <a:avLst/>
          </a:prstGeom>
        </p:spPr>
      </p:pic>
      <p:pic>
        <p:nvPicPr>
          <p:cNvPr id="11" name="Picture 10"/>
          <p:cNvPicPr>
            <a:picLocks noChangeAspect="1"/>
          </p:cNvPicPr>
          <p:nvPr/>
        </p:nvPicPr>
        <p:blipFill>
          <a:blip r:embed="rId5"/>
          <a:stretch>
            <a:fillRect/>
          </a:stretch>
        </p:blipFill>
        <p:spPr>
          <a:xfrm>
            <a:off x="3733800" y="3815638"/>
            <a:ext cx="4985259" cy="2711408"/>
          </a:xfrm>
          <a:prstGeom prst="rect">
            <a:avLst/>
          </a:prstGeom>
        </p:spPr>
      </p:pic>
      <p:pic>
        <p:nvPicPr>
          <p:cNvPr id="12" name="Picture 11"/>
          <p:cNvPicPr>
            <a:picLocks noChangeAspect="1"/>
          </p:cNvPicPr>
          <p:nvPr/>
        </p:nvPicPr>
        <p:blipFill>
          <a:blip r:embed="rId6"/>
          <a:stretch>
            <a:fillRect/>
          </a:stretch>
        </p:blipFill>
        <p:spPr>
          <a:xfrm>
            <a:off x="7090563" y="1640120"/>
            <a:ext cx="1628496" cy="1447552"/>
          </a:xfrm>
          <a:prstGeom prst="rect">
            <a:avLst/>
          </a:prstGeom>
        </p:spPr>
      </p:pic>
    </p:spTree>
    <p:extLst>
      <p:ext uri="{BB962C8B-B14F-4D97-AF65-F5344CB8AC3E}">
        <p14:creationId xmlns:p14="http://schemas.microsoft.com/office/powerpoint/2010/main" val="532333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PowerPointTemplate_Tennant">
  <a:themeElements>
    <a:clrScheme name="Tennant Colors 1">
      <a:dk1>
        <a:srgbClr val="228BBA"/>
      </a:dk1>
      <a:lt1>
        <a:sysClr val="window" lastClr="FFFFFF"/>
      </a:lt1>
      <a:dk2>
        <a:srgbClr val="3C3C3B"/>
      </a:dk2>
      <a:lt2>
        <a:srgbClr val="DDDEDD"/>
      </a:lt2>
      <a:accent1>
        <a:srgbClr val="629999"/>
      </a:accent1>
      <a:accent2>
        <a:srgbClr val="A5A6A5"/>
      </a:accent2>
      <a:accent3>
        <a:srgbClr val="A2BF7D"/>
      </a:accent3>
      <a:accent4>
        <a:srgbClr val="798C87"/>
      </a:accent4>
      <a:accent5>
        <a:srgbClr val="B5A25F"/>
      </a:accent5>
      <a:accent6>
        <a:srgbClr val="5F5144"/>
      </a:accent6>
      <a:hlink>
        <a:srgbClr val="228BBA"/>
      </a:hlink>
      <a:folHlink>
        <a:srgbClr val="A5A6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owerPointTemplate_Tennant">
  <a:themeElements>
    <a:clrScheme name="Custom 1">
      <a:dk1>
        <a:srgbClr val="009AC7"/>
      </a:dk1>
      <a:lt1>
        <a:sysClr val="window" lastClr="FFFFFF"/>
      </a:lt1>
      <a:dk2>
        <a:srgbClr val="3C3C3B"/>
      </a:dk2>
      <a:lt2>
        <a:srgbClr val="DDDEDD"/>
      </a:lt2>
      <a:accent1>
        <a:srgbClr val="629999"/>
      </a:accent1>
      <a:accent2>
        <a:srgbClr val="A5A6A5"/>
      </a:accent2>
      <a:accent3>
        <a:srgbClr val="A2BF7D"/>
      </a:accent3>
      <a:accent4>
        <a:srgbClr val="798C87"/>
      </a:accent4>
      <a:accent5>
        <a:srgbClr val="B5A25F"/>
      </a:accent5>
      <a:accent6>
        <a:srgbClr val="5F5144"/>
      </a:accent6>
      <a:hlink>
        <a:srgbClr val="228BBA"/>
      </a:hlink>
      <a:folHlink>
        <a:srgbClr val="A5A6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nnantGeneral">
  <a:themeElements>
    <a:clrScheme name="TennantGener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nnantGener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nnantGener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nnantGener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nnantGener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nnantGener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nnantGener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nnantGener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nnantGener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891378B513214FBD163B593C0FE3ED" ma:contentTypeVersion="83" ma:contentTypeDescription="Create a new document." ma:contentTypeScope="" ma:versionID="5115da493d133a476c0c57738344dbee">
  <xsd:schema xmlns:xsd="http://www.w3.org/2001/XMLSchema" xmlns:xs="http://www.w3.org/2001/XMLSchema" xmlns:p="http://schemas.microsoft.com/office/2006/metadata/properties" xmlns:ns2="0376508a-3691-412d-a127-f3009102e432" targetNamespace="http://schemas.microsoft.com/office/2006/metadata/properties" ma:root="true" ma:fieldsID="1a65478c7637a1897bef5acfda8dd048" ns2:_="">
    <xsd:import namespace="0376508a-3691-412d-a127-f3009102e432"/>
    <xsd:element name="properties">
      <xsd:complexType>
        <xsd:sequence>
          <xsd:element name="documentManagement">
            <xsd:complexType>
              <xsd:all>
                <xsd:element ref="ns2:UserRoles" minOccurs="0"/>
                <xsd:element ref="ns2:MarketingChannel" minOccurs="0"/>
                <xsd:element ref="ns2:SalesOrg" minOccurs="0"/>
                <xsd:element ref="ns2:SalesDistrict" minOccurs="0"/>
                <xsd:element ref="ns2:Country" minOccurs="0"/>
                <xsd:element ref="ns2:Language" minOccurs="0"/>
                <xsd:element ref="ns2:SalesChannel" minOccurs="0"/>
                <xsd:element ref="ns2:Brand" minOccurs="0"/>
                <xsd:element ref="ns2:Product" minOccurs="0"/>
                <xsd:element ref="ns2:Category" minOccurs="0"/>
                <xsd:element ref="ns2:AssetType" minOccurs="0"/>
                <xsd:element ref="ns2:LiteratureType" minOccurs="0"/>
                <xsd:element ref="ns2:Innovation" minOccurs="0"/>
                <xsd:element ref="ns2:Applications" minOccurs="0"/>
                <xsd:element ref="ns2:Industry" minOccurs="0"/>
                <xsd:element ref="ns2:Sold_x002d_To" minOccurs="0"/>
                <xsd:element ref="ns2:SalesDistrictTitle" minOccurs="0"/>
                <xsd:element ref="ns2:ProductStatus" minOccurs="0"/>
                <xsd:element ref="ns2:SecurityType" minOccurs="0"/>
                <xsd:element ref="ns2:CategoryTitle" minOccurs="0"/>
                <xsd:element ref="ns2:CustomerGroup" minOccurs="0"/>
                <xsd:element ref="ns2:Customer_x0020_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6508a-3691-412d-a127-f3009102e432" elementFormDefault="qualified">
    <xsd:import namespace="http://schemas.microsoft.com/office/2006/documentManagement/types"/>
    <xsd:import namespace="http://schemas.microsoft.com/office/infopath/2007/PartnerControls"/>
    <xsd:element name="UserRoles" ma:index="2" nillable="true" ma:displayName="UserRoles" ma:description="* * * * * * IF PUBLIC LEAVE EMPTY * * * * * *" ma:list="{e2e3de3e-ccd2-4421-b68c-37c5f4e582ab}" ma:internalName="UserRoles" ma:readOnly="false" ma:showField="USERROLE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MarketingChannel" ma:index="3" nillable="true" ma:displayName="MarketingChannel" ma:list="{ae493d90-adea-4c54-b050-fb6d6181909e}" ma:internalName="MarketingChannel" ma:readOnly="false" ma:showField="MARKETINGCHANNEL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alesOrg" ma:index="4" nillable="true" ma:displayName="SalesOrg" ma:list="{d3375561-d921-4af3-953a-7663adc0db1a}" ma:internalName="SalesOrg" ma:readOnly="false" ma:showField="SALESORG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alesDistrict" ma:index="5" nillable="true" ma:displayName="SalesDistrict" ma:list="{50370e94-047c-45fb-b566-fc64f91bea86}" ma:internalName="SalesDistrict" ma:readOnly="false" ma:showField="SALESDISTRICT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Country" ma:index="6" nillable="true" ma:displayName="Country" ma:list="{24076f44-285e-4cb9-9651-bc8b6ea3b479}" ma:internalName="Country" ma:readOnly="false" ma:showField="Key"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Language" ma:index="7" nillable="true" ma:displayName="Language" ma:list="{68445780-4283-43b4-aad2-1fc4dc5f3482}" ma:internalName="Language" ma:readOnly="false"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alesChannel" ma:index="8" nillable="true" ma:displayName="SalesChannel" ma:list="{301a598e-3474-4381-9c1f-829689d8b57b}" ma:internalName="SalesChannel" ma:readOnly="false" ma:showField="SALESCHANNEL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Brand" ma:index="9" nillable="true" ma:displayName="Brand" ma:list="{b92587f4-cafb-48a8-9d85-521e677a1cf5}" ma:internalName="Brand" ma:readOnly="false" ma:showField="BRAND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Product" ma:index="10" nillable="true" ma:displayName="Product" ma:list="{297b7c7a-5d0d-4982-9702-ea99fbb4a83e}" ma:internalName="Product"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Category" ma:index="11" nillable="true" ma:displayName="Category" ma:list="{86fa95bb-c809-49ce-a1fb-f4fb7b1949a0}" ma:internalName="Category" ma:readOnly="false" ma:showField="ASSETCATEGORY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AssetType" ma:index="12" nillable="true" ma:displayName="AssetType" ma:list="{7cf49b1b-e7dc-4c4d-adb7-5b3a783227c9}" ma:internalName="AssetType" ma:readOnly="false" ma:showField="ASSETTYPE_ID" ma:web="d2b0125b-2e6a-4122-affe-42934978f63b">
      <xsd:simpleType>
        <xsd:restriction base="dms:Lookup"/>
      </xsd:simpleType>
    </xsd:element>
    <xsd:element name="LiteratureType" ma:index="13" nillable="true" ma:displayName="LiteratureType" ma:description="BROCHURES, LEAFLETS, SPEC SHEETS &amp; RECOMMENDED PARTS ARE PUBLIC" ma:indexed="true" ma:list="{8c2f526d-9f00-4fcb-8da9-65219fb1fc57}" ma:internalName="LiteratureType" ma:readOnly="false" ma:showField="LITERATURETYPE_ID" ma:web="d2b0125b-2e6a-4122-affe-42934978f63b">
      <xsd:simpleType>
        <xsd:restriction base="dms:Lookup"/>
      </xsd:simpleType>
    </xsd:element>
    <xsd:element name="Innovation" ma:index="14" nillable="true" ma:displayName="Innovation" ma:list="{7288d138-aaf8-434c-b798-6f31447b8d88}" ma:internalName="Innovation" ma:showField="INNOVATION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Applications" ma:index="15" nillable="true" ma:displayName="Applications" ma:list="{da2ac9bf-3537-4670-a3ae-d8d75070d1b9}" ma:internalName="Applications" ma:showField="APPLICATION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Industry" ma:index="16" nillable="true" ma:displayName="Industry" ma:list="{d4223f80-87ca-4d48-85c1-b11f26073d7b}" ma:internalName="Industry" ma:showField="INDUSTRY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old_x002d_To" ma:index="17" nillable="true" ma:displayName="Sold-To" ma:internalName="Sold_x002d_To">
      <xsd:simpleType>
        <xsd:restriction base="dms:Text"/>
      </xsd:simpleType>
    </xsd:element>
    <xsd:element name="SalesDistrictTitle" ma:index="20" nillable="true" ma:displayName="SalesDistrictTitle" ma:list="{50370e94-047c-45fb-b566-fc64f91bea86}" ma:internalName="SalesDistrictTitle" ma:readOnly="true"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ProductStatus" ma:index="21" nillable="true" ma:displayName="ProductStatus" ma:list="{297B7C7A-5D0D-4982-9702-EA99FBB4A83E}" ma:internalName="ProductStatus" ma:readOnly="true" ma:showField="CalculatedStatus"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ecurityType" ma:index="26" nillable="true" ma:displayName="SecurityType" ma:default="Secured Only" ma:format="Dropdown" ma:internalName="SecurityType">
      <xsd:simpleType>
        <xsd:restriction base="dms:Choice">
          <xsd:enumeration value="Public"/>
          <xsd:enumeration value="Secured Only"/>
        </xsd:restriction>
      </xsd:simpleType>
    </xsd:element>
    <xsd:element name="CategoryTitle" ma:index="27" nillable="true" ma:displayName="CategoryTitle" ma:list="{86fa95bb-c809-49ce-a1fb-f4fb7b1949a0}" ma:internalName="CategoryTitle" ma:readOnly="true"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CustomerGroup" ma:index="28" nillable="true" ma:displayName="CustomerGroup" ma:list="{1d487369-79c1-471a-aef5-6554842fae80}" ma:internalName="CustomerGroup" ma:showField="CustomerGroupId">
      <xsd:complexType>
        <xsd:complexContent>
          <xsd:extension base="dms:MultiChoiceLookup">
            <xsd:sequence>
              <xsd:element name="Value" type="dms:Lookup" maxOccurs="unbounded" minOccurs="0" nillable="true"/>
            </xsd:sequence>
          </xsd:extension>
        </xsd:complexContent>
      </xsd:complexType>
    </xsd:element>
    <xsd:element name="Customer_x0020_Name" ma:index="29" nillable="true" ma:displayName="Customer Name" ma:list="{a26128da-408a-40e4-8f46-322bff40bfec}" ma:internalName="Customer_x0020_Name"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ecurityType xmlns="0376508a-3691-412d-a127-f3009102e432">Secured Only</SecurityType>
    <UserRoles xmlns="0376508a-3691-412d-a127-f3009102e432"/>
    <SalesOrg xmlns="0376508a-3691-412d-a127-f3009102e432">
      <Value>2</Value>
      <Value>7</Value>
      <Value>6</Value>
      <Value>5</Value>
      <Value>8</Value>
      <Value>11</Value>
      <Value>12</Value>
      <Value>13</Value>
      <Value>14</Value>
      <Value>15</Value>
    </SalesOrg>
    <Innovation xmlns="0376508a-3691-412d-a127-f3009102e432"/>
    <Sold_x002d_To xmlns="0376508a-3691-412d-a127-f3009102e432" xsi:nil="true"/>
    <CustomerGroup xmlns="0376508a-3691-412d-a127-f3009102e432"/>
    <SalesDistrict xmlns="0376508a-3691-412d-a127-f3009102e432">
      <Value>4</Value>
      <Value>5</Value>
      <Value>1</Value>
      <Value>3</Value>
    </SalesDistrict>
    <Customer_x0020_Name xmlns="0376508a-3691-412d-a127-f3009102e432" xsi:nil="true"/>
    <Category xmlns="0376508a-3691-412d-a127-f3009102e432">
      <Value>5</Value>
      <Value>6</Value>
      <Value>15</Value>
      <Value>7</Value>
      <Value>9</Value>
      <Value>10</Value>
    </Category>
    <MarketingChannel xmlns="0376508a-3691-412d-a127-f3009102e432">
      <Value>10</Value>
      <Value>16</Value>
      <Value>8</Value>
      <Value>15</Value>
    </MarketingChannel>
    <SalesChannel xmlns="0376508a-3691-412d-a127-f3009102e432"/>
    <Brand xmlns="0376508a-3691-412d-a127-f3009102e432">
      <Value>1</Value>
    </Brand>
    <Language xmlns="0376508a-3691-412d-a127-f3009102e432"/>
    <Applications xmlns="0376508a-3691-412d-a127-f3009102e432"/>
    <Country xmlns="0376508a-3691-412d-a127-f3009102e432"/>
    <LiteratureType xmlns="0376508a-3691-412d-a127-f3009102e432">82</LiteratureType>
    <Industry xmlns="0376508a-3691-412d-a127-f3009102e432"/>
    <Product xmlns="0376508a-3691-412d-a127-f3009102e432">
      <Value>112</Value>
      <Value>281</Value>
    </Product>
    <AssetType xmlns="0376508a-3691-412d-a127-f3009102e43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34DC86-94FE-4E71-9FDB-9D05B87E9029}"/>
</file>

<file path=customXml/itemProps2.xml><?xml version="1.0" encoding="utf-8"?>
<ds:datastoreItem xmlns:ds="http://schemas.openxmlformats.org/officeDocument/2006/customXml" ds:itemID="{2EEF566A-2C66-4AA9-BE5A-1BB04B07EFC0}"/>
</file>

<file path=customXml/itemProps3.xml><?xml version="1.0" encoding="utf-8"?>
<ds:datastoreItem xmlns:ds="http://schemas.openxmlformats.org/officeDocument/2006/customXml" ds:itemID="{54456FD8-4138-432A-9A92-3E0D4A96DE1B}"/>
</file>

<file path=docProps/app.xml><?xml version="1.0" encoding="utf-8"?>
<Properties xmlns="http://schemas.openxmlformats.org/officeDocument/2006/extended-properties" xmlns:vt="http://schemas.openxmlformats.org/officeDocument/2006/docPropsVTypes">
  <Template/>
  <TotalTime>3785</TotalTime>
  <Words>2050</Words>
  <Application>Microsoft Office PowerPoint</Application>
  <PresentationFormat>On-screen Show (4:3)</PresentationFormat>
  <Paragraphs>183</Paragraphs>
  <Slides>13</Slides>
  <Notes>12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Arial</vt:lpstr>
      <vt:lpstr>Calibri</vt:lpstr>
      <vt:lpstr>Times New Roman</vt:lpstr>
      <vt:lpstr>Wingdings</vt:lpstr>
      <vt:lpstr>PowerPointTemplate_Tennant</vt:lpstr>
      <vt:lpstr>1_PowerPointTemplate_Tennant</vt:lpstr>
      <vt:lpstr>TennantGeneral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Tennant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Fill - Automatic Battery Watering - ABW</dc:title>
  <dc:creator>Overstreet, Karin</dc:creator>
  <cp:lastModifiedBy>Hendriks, Ronny</cp:lastModifiedBy>
  <cp:revision>814</cp:revision>
  <cp:lastPrinted>2014-04-18T15:52:54Z</cp:lastPrinted>
  <dcterms:created xsi:type="dcterms:W3CDTF">2013-04-29T13:40:21Z</dcterms:created>
  <dcterms:modified xsi:type="dcterms:W3CDTF">2017-06-22T06:58:52Z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0x01010044891378B513214FBD163B593C0FE3ED</vt:lpwstr>
  </property>
  <property fmtid="{D5CDD505-2E9C-101B-9397-08002B2CF9AE}" pid="3" name="Order">
    <vt:r8>3047400</vt:r8>
  </property>
</Properties>
</file>