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9" r:id="rId3"/>
    <p:sldId id="306" r:id="rId4"/>
    <p:sldId id="302" r:id="rId5"/>
    <p:sldId id="303" r:id="rId6"/>
    <p:sldId id="316" r:id="rId7"/>
    <p:sldId id="277" r:id="rId8"/>
    <p:sldId id="309" r:id="rId9"/>
    <p:sldId id="315" r:id="rId10"/>
    <p:sldId id="308" r:id="rId11"/>
    <p:sldId id="307" r:id="rId12"/>
    <p:sldId id="313" r:id="rId13"/>
    <p:sldId id="314" r:id="rId14"/>
    <p:sldId id="294" r:id="rId15"/>
    <p:sldId id="317" r:id="rId16"/>
    <p:sldId id="300" r:id="rId17"/>
    <p:sldId id="312" r:id="rId18"/>
    <p:sldId id="31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9" autoAdjust="0"/>
    <p:restoredTop sz="94660"/>
  </p:normalViewPr>
  <p:slideViewPr>
    <p:cSldViewPr snapToGrid="0">
      <p:cViewPr varScale="1">
        <p:scale>
          <a:sx n="118" d="100"/>
          <a:sy n="118" d="100"/>
        </p:scale>
        <p:origin x="37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ACAED-4136-4FA9-8C49-880EFA65BA44}" type="datetimeFigureOut">
              <a:rPr lang="en-US" smtClean="0"/>
              <a:pPr/>
              <a:t>6/26/2017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0D6CD-FDCD-4673-89EB-6A17E5CEECFA}" type="slidenum">
              <a:rPr lang="en-US" smtClean="0"/>
              <a:pPr/>
              <a:t>‹#›</a:t>
            </a:fld>
            <a:endParaRPr lang="en-US"/>
          </a:p>
        </p:txBody>
      </p:sp>
    </p:spTree>
    <p:extLst>
      <p:ext uri="{BB962C8B-B14F-4D97-AF65-F5344CB8AC3E}">
        <p14:creationId xmlns:p14="http://schemas.microsoft.com/office/powerpoint/2010/main" val="64179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0D6CD-FDCD-4673-89EB-6A17E5CEECFA}" type="slidenum">
              <a:rPr lang="en-US" smtClean="0"/>
              <a:pPr/>
              <a:t>1</a:t>
            </a:fld>
            <a:endParaRPr lang="en-US"/>
          </a:p>
        </p:txBody>
      </p:sp>
    </p:spTree>
    <p:extLst>
      <p:ext uri="{BB962C8B-B14F-4D97-AF65-F5344CB8AC3E}">
        <p14:creationId xmlns:p14="http://schemas.microsoft.com/office/powerpoint/2010/main" val="335936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7"/>
          <p:cNvSpPr>
            <a:spLocks noGrp="1"/>
          </p:cNvSpPr>
          <p:nvPr>
            <p:ph type="ftr" sz="quarter" idx="11"/>
          </p:nvPr>
        </p:nvSpPr>
        <p:spPr/>
        <p:txBody>
          <a:bodyPr vert="horz" lIns="91440" tIns="45720" rIns="91440" bIns="45720" rtlCol="0" anchor="ctr"/>
          <a:lstStyle>
            <a:lvl1pPr>
              <a:defRPr lang="nl-BE" smtClean="0"/>
            </a:lvl1pPr>
          </a:lstStyle>
          <a:p>
            <a:r>
              <a:rPr lang="en-US"/>
              <a:t>Confidential – Internal use only</a:t>
            </a:r>
            <a:endParaRPr lang="en-US" dirty="0"/>
          </a:p>
        </p:txBody>
      </p:sp>
    </p:spTree>
    <p:extLst>
      <p:ext uri="{BB962C8B-B14F-4D97-AF65-F5344CB8AC3E}">
        <p14:creationId xmlns:p14="http://schemas.microsoft.com/office/powerpoint/2010/main" val="318527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3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Confidential – Internal use only</a:t>
            </a:r>
          </a:p>
        </p:txBody>
      </p:sp>
      <p:sp>
        <p:nvSpPr>
          <p:cNvPr id="7" name="Content Placeholder 6"/>
          <p:cNvSpPr>
            <a:spLocks noGrp="1"/>
          </p:cNvSpPr>
          <p:nvPr>
            <p:ph sz="quarter" idx="13"/>
          </p:nvPr>
        </p:nvSpPr>
        <p:spPr>
          <a:xfrm>
            <a:off x="838200" y="1944688"/>
            <a:ext cx="10515600" cy="1944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838200" y="4043363"/>
            <a:ext cx="2743200" cy="1841500"/>
          </a:xfrm>
        </p:spPr>
        <p:txBody>
          <a:bodyPr/>
          <a:lstStyle/>
          <a:p>
            <a:r>
              <a:rPr lang="en-US"/>
              <a:t>Click icon to add picture</a:t>
            </a:r>
            <a:endParaRPr lang="en-US" dirty="0"/>
          </a:p>
        </p:txBody>
      </p:sp>
      <p:sp>
        <p:nvSpPr>
          <p:cNvPr id="10" name="Picture Placeholder 8"/>
          <p:cNvSpPr>
            <a:spLocks noGrp="1"/>
          </p:cNvSpPr>
          <p:nvPr>
            <p:ph type="pic" sz="quarter" idx="15"/>
          </p:nvPr>
        </p:nvSpPr>
        <p:spPr>
          <a:xfrm>
            <a:off x="4038600" y="4043363"/>
            <a:ext cx="4114800" cy="1841500"/>
          </a:xfrm>
        </p:spPr>
        <p:txBody>
          <a:bodyPr/>
          <a:lstStyle/>
          <a:p>
            <a:r>
              <a:rPr lang="en-US"/>
              <a:t>Click icon to add picture</a:t>
            </a:r>
            <a:endParaRPr lang="en-US" dirty="0"/>
          </a:p>
        </p:txBody>
      </p:sp>
      <p:sp>
        <p:nvSpPr>
          <p:cNvPr id="11" name="Picture Placeholder 8"/>
          <p:cNvSpPr>
            <a:spLocks noGrp="1"/>
          </p:cNvSpPr>
          <p:nvPr>
            <p:ph type="pic" sz="quarter" idx="16"/>
          </p:nvPr>
        </p:nvSpPr>
        <p:spPr>
          <a:xfrm>
            <a:off x="8610600" y="4043363"/>
            <a:ext cx="2743200" cy="1841500"/>
          </a:xfrm>
        </p:spPr>
        <p:txBody>
          <a:bodyPr/>
          <a:lstStyle/>
          <a:p>
            <a:r>
              <a:rPr lang="en-US"/>
              <a:t>Click icon to add picture</a:t>
            </a:r>
            <a:endParaRPr lang="en-US" dirty="0"/>
          </a:p>
        </p:txBody>
      </p:sp>
    </p:spTree>
    <p:extLst>
      <p:ext uri="{BB962C8B-B14F-4D97-AF65-F5344CB8AC3E}">
        <p14:creationId xmlns:p14="http://schemas.microsoft.com/office/powerpoint/2010/main" val="422324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nl-BE" dirty="0"/>
              <a:t>Confidential – Internal use only</a:t>
            </a:r>
            <a:endParaRPr lang="en-US" dirty="0"/>
          </a:p>
        </p:txBody>
      </p:sp>
    </p:spTree>
    <p:extLst>
      <p:ext uri="{BB962C8B-B14F-4D97-AF65-F5344CB8AC3E}">
        <p14:creationId xmlns:p14="http://schemas.microsoft.com/office/powerpoint/2010/main" val="342947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Confidential – Internal use only</a:t>
            </a:r>
          </a:p>
        </p:txBody>
      </p:sp>
    </p:spTree>
    <p:extLst>
      <p:ext uri="{BB962C8B-B14F-4D97-AF65-F5344CB8AC3E}">
        <p14:creationId xmlns:p14="http://schemas.microsoft.com/office/powerpoint/2010/main" val="322443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nl-BE" dirty="0"/>
              <a:t>Confidential – Internal use only</a:t>
            </a:r>
            <a:endParaRPr lang="en-US" dirty="0"/>
          </a:p>
        </p:txBody>
      </p:sp>
    </p:spTree>
    <p:extLst>
      <p:ext uri="{BB962C8B-B14F-4D97-AF65-F5344CB8AC3E}">
        <p14:creationId xmlns:p14="http://schemas.microsoft.com/office/powerpoint/2010/main" val="347114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632026"/>
            <a:ext cx="4114800" cy="215569"/>
          </a:xfrm>
        </p:spPr>
        <p:txBody>
          <a:bodyPr/>
          <a:lstStyle/>
          <a:p>
            <a:r>
              <a:rPr lang="nl-BE" dirty="0"/>
              <a:t>Confidential – Internal use only</a:t>
            </a:r>
            <a:endParaRPr lang="en-US" dirty="0"/>
          </a:p>
        </p:txBody>
      </p:sp>
    </p:spTree>
    <p:extLst>
      <p:ext uri="{BB962C8B-B14F-4D97-AF65-F5344CB8AC3E}">
        <p14:creationId xmlns:p14="http://schemas.microsoft.com/office/powerpoint/2010/main" val="2167023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nl-BE" dirty="0"/>
              <a:t>Confidential – Internal use only</a:t>
            </a:r>
            <a:endParaRPr lang="en-US" dirty="0"/>
          </a:p>
        </p:txBody>
      </p:sp>
    </p:spTree>
    <p:extLst>
      <p:ext uri="{BB962C8B-B14F-4D97-AF65-F5344CB8AC3E}">
        <p14:creationId xmlns:p14="http://schemas.microsoft.com/office/powerpoint/2010/main" val="396672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nl-BE" dirty="0"/>
              <a:t>Confidential – Internal use only</a:t>
            </a:r>
            <a:endParaRPr lang="en-US" dirty="0"/>
          </a:p>
        </p:txBody>
      </p:sp>
    </p:spTree>
    <p:extLst>
      <p:ext uri="{BB962C8B-B14F-4D97-AF65-F5344CB8AC3E}">
        <p14:creationId xmlns:p14="http://schemas.microsoft.com/office/powerpoint/2010/main" val="321841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Confidential – Internal use only</a:t>
            </a:r>
          </a:p>
        </p:txBody>
      </p:sp>
    </p:spTree>
    <p:extLst>
      <p:ext uri="{BB962C8B-B14F-4D97-AF65-F5344CB8AC3E}">
        <p14:creationId xmlns:p14="http://schemas.microsoft.com/office/powerpoint/2010/main" val="311937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Confidential – Internal use only</a:t>
            </a:r>
          </a:p>
        </p:txBody>
      </p:sp>
    </p:spTree>
    <p:extLst>
      <p:ext uri="{BB962C8B-B14F-4D97-AF65-F5344CB8AC3E}">
        <p14:creationId xmlns:p14="http://schemas.microsoft.com/office/powerpoint/2010/main" val="322687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642534"/>
            <a:ext cx="4114800" cy="19455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dirty="0"/>
              <a:t>Confidential – Internal use only</a:t>
            </a:r>
            <a:endParaRPr lang="en-US" dirty="0"/>
          </a:p>
        </p:txBody>
      </p:sp>
      <p:pic>
        <p:nvPicPr>
          <p:cNvPr id="7" name="Picture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90200" y="0"/>
            <a:ext cx="1701800" cy="1701800"/>
          </a:xfrm>
          <a:prstGeom prst="rect">
            <a:avLst/>
          </a:prstGeom>
        </p:spPr>
      </p:pic>
    </p:spTree>
    <p:extLst>
      <p:ext uri="{BB962C8B-B14F-4D97-AF65-F5344CB8AC3E}">
        <p14:creationId xmlns:p14="http://schemas.microsoft.com/office/powerpoint/2010/main" val="4243340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defTabSz="914400" rtl="0" eaLnBrk="1" latinLnBrk="0" hangingPunct="1">
        <a:lnSpc>
          <a:spcPct val="90000"/>
        </a:lnSpc>
        <a:spcBef>
          <a:spcPct val="0"/>
        </a:spcBef>
        <a:buNone/>
        <a:defRPr lang="en-US" sz="5400" b="1" kern="1200" dirty="0">
          <a:solidFill>
            <a:srgbClr val="228BBA"/>
          </a:solidFill>
          <a:latin typeface="+mn-lt"/>
          <a:ea typeface="+mn-ea"/>
          <a:cs typeface="+mn-cs"/>
        </a:defRPr>
      </a:lvl1pPr>
    </p:titleStyle>
    <p:bodyStyle>
      <a:lvl1pPr marL="449263" indent="-449263" algn="l" defTabSz="914400" rtl="0" eaLnBrk="1" latinLnBrk="0" hangingPunct="1">
        <a:lnSpc>
          <a:spcPct val="90000"/>
        </a:lnSpc>
        <a:spcBef>
          <a:spcPts val="1000"/>
        </a:spcBef>
        <a:buClr>
          <a:srgbClr val="228BBA"/>
        </a:buClr>
        <a:buFont typeface="Wingdings" panose="05000000000000000000" pitchFamily="2" charset="2"/>
        <a:buChar char="ü"/>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28BB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28BB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28BBA"/>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28BBA"/>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ur-lex.europa.eu/legal-content/EN/TXT/?uri=CELEX:32013R0665" TargetMode="Externa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sz="6000" b="1" i="0" dirty="0">
                <a:solidFill>
                  <a:srgbClr val="228BBA"/>
                </a:solidFill>
              </a:rPr>
              <a:t>Overzicht stofzuigerserie</a:t>
            </a:r>
          </a:p>
        </p:txBody>
      </p:sp>
      <p:sp>
        <p:nvSpPr>
          <p:cNvPr id="3" name="Subtitle 2"/>
          <p:cNvSpPr>
            <a:spLocks noGrp="1"/>
          </p:cNvSpPr>
          <p:nvPr>
            <p:ph type="subTitle" idx="1"/>
          </p:nvPr>
        </p:nvSpPr>
        <p:spPr/>
        <p:txBody>
          <a:bodyPr/>
          <a:lstStyle/>
          <a:p>
            <a:r>
              <a:rPr lang="nl-NL" sz="2400" b="0" i="0" dirty="0">
                <a:solidFill>
                  <a:srgbClr val="000000"/>
                </a:solidFill>
              </a:rPr>
              <a:t>Handleiding voor productgebruik en oplossingen</a:t>
            </a:r>
          </a:p>
        </p:txBody>
      </p:sp>
      <p:sp>
        <p:nvSpPr>
          <p:cNvPr id="5" name="Footer Placeholder 4"/>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72259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V6-vergelijking</a:t>
            </a:r>
          </a:p>
        </p:txBody>
      </p:sp>
      <p:sp>
        <p:nvSpPr>
          <p:cNvPr id="8" name="Text Placeholder 7"/>
          <p:cNvSpPr>
            <a:spLocks noGrp="1"/>
          </p:cNvSpPr>
          <p:nvPr>
            <p:ph type="body" idx="1"/>
          </p:nvPr>
        </p:nvSpPr>
        <p:spPr/>
        <p:txBody>
          <a:bodyPr/>
          <a:lstStyle/>
          <a:p>
            <a:r>
              <a:rPr lang="nl-NL" sz="2400" b="1" i="0" dirty="0">
                <a:solidFill>
                  <a:srgbClr val="000000"/>
                </a:solidFill>
              </a:rPr>
              <a:t>Oud</a:t>
            </a:r>
          </a:p>
        </p:txBody>
      </p:sp>
      <p:sp>
        <p:nvSpPr>
          <p:cNvPr id="3" name="Content Placeholder 2"/>
          <p:cNvSpPr>
            <a:spLocks noGrp="1"/>
          </p:cNvSpPr>
          <p:nvPr>
            <p:ph sz="half" idx="2"/>
          </p:nvPr>
        </p:nvSpPr>
        <p:spPr>
          <a:xfrm>
            <a:off x="839789" y="2505075"/>
            <a:ext cx="3585928" cy="3684588"/>
          </a:xfrm>
        </p:spPr>
        <p:txBody>
          <a:bodyPr>
            <a:normAutofit/>
          </a:bodyPr>
          <a:lstStyle/>
          <a:p>
            <a:r>
              <a:rPr lang="nl-NL" sz="2200" b="0" i="0" dirty="0">
                <a:solidFill>
                  <a:srgbClr val="000000"/>
                </a:solidFill>
              </a:rPr>
              <a:t>Energierating D</a:t>
            </a:r>
          </a:p>
          <a:p>
            <a:r>
              <a:rPr lang="nl-NL" sz="2200" b="0" i="0" dirty="0">
                <a:solidFill>
                  <a:srgbClr val="000000"/>
                </a:solidFill>
              </a:rPr>
              <a:t>Adviesprijs: € 278</a:t>
            </a:r>
          </a:p>
          <a:p>
            <a:r>
              <a:rPr lang="nl-NL" sz="2200" b="0" i="0" dirty="0">
                <a:solidFill>
                  <a:srgbClr val="000000"/>
                </a:solidFill>
              </a:rPr>
              <a:t>Motorwattage: 1200 W</a:t>
            </a:r>
          </a:p>
          <a:p>
            <a:r>
              <a:rPr lang="nl-NL" sz="2200" b="0" i="0" dirty="0">
                <a:solidFill>
                  <a:srgbClr val="000000"/>
                </a:solidFill>
              </a:rPr>
              <a:t>Luchtstroom: 40 l/s</a:t>
            </a:r>
          </a:p>
          <a:p>
            <a:r>
              <a:rPr lang="nl-NL" sz="2200" b="0" i="0" dirty="0">
                <a:solidFill>
                  <a:srgbClr val="000000"/>
                </a:solidFill>
              </a:rPr>
              <a:t>Geluidsvermogensniveau L</a:t>
            </a:r>
            <a:r>
              <a:rPr lang="nl-NL" sz="2200" b="0" i="0" baseline="-25000" dirty="0">
                <a:solidFill>
                  <a:srgbClr val="000000"/>
                </a:solidFill>
              </a:rPr>
              <a:t>wA </a:t>
            </a:r>
            <a:r>
              <a:rPr lang="nl-NL" sz="2200" b="0" i="0" dirty="0">
                <a:solidFill>
                  <a:srgbClr val="000000"/>
                </a:solidFill>
              </a:rPr>
              <a:t>+ onzekerheid K</a:t>
            </a:r>
            <a:r>
              <a:rPr lang="nl-NL" sz="2200" b="0" i="0" baseline="-25000" dirty="0">
                <a:solidFill>
                  <a:srgbClr val="000000"/>
                </a:solidFill>
              </a:rPr>
              <a:t>wA</a:t>
            </a:r>
            <a:r>
              <a:rPr lang="nl-NL" sz="2200" b="0" i="0" dirty="0">
                <a:solidFill>
                  <a:srgbClr val="000000"/>
                </a:solidFill>
              </a:rPr>
              <a:t>: </a:t>
            </a:r>
            <a:br>
              <a:rPr lang="nl-NL" sz="2200" b="0" i="0" dirty="0">
                <a:solidFill>
                  <a:srgbClr val="000000"/>
                </a:solidFill>
              </a:rPr>
            </a:br>
            <a:r>
              <a:rPr lang="nl-NL" sz="2200" b="0" i="0" dirty="0">
                <a:solidFill>
                  <a:srgbClr val="000000"/>
                </a:solidFill>
              </a:rPr>
              <a:t>73 dBA</a:t>
            </a:r>
          </a:p>
        </p:txBody>
      </p:sp>
      <p:sp>
        <p:nvSpPr>
          <p:cNvPr id="9" name="Text Placeholder 8"/>
          <p:cNvSpPr>
            <a:spLocks noGrp="1"/>
          </p:cNvSpPr>
          <p:nvPr>
            <p:ph type="body" sz="quarter" idx="3"/>
          </p:nvPr>
        </p:nvSpPr>
        <p:spPr/>
        <p:txBody>
          <a:bodyPr/>
          <a:lstStyle/>
          <a:p>
            <a:r>
              <a:rPr lang="nl-NL" sz="2400" b="1" i="0" dirty="0">
                <a:solidFill>
                  <a:srgbClr val="000000"/>
                </a:solidFill>
              </a:rPr>
              <a:t>Nieuw</a:t>
            </a:r>
          </a:p>
        </p:txBody>
      </p:sp>
      <p:sp>
        <p:nvSpPr>
          <p:cNvPr id="16" name="Content Placeholder 15"/>
          <p:cNvSpPr>
            <a:spLocks noGrp="1"/>
          </p:cNvSpPr>
          <p:nvPr>
            <p:ph sz="quarter" idx="4"/>
          </p:nvPr>
        </p:nvSpPr>
        <p:spPr>
          <a:xfrm>
            <a:off x="6172200" y="2505075"/>
            <a:ext cx="4273316" cy="3684588"/>
          </a:xfrm>
        </p:spPr>
        <p:txBody>
          <a:bodyPr>
            <a:normAutofit/>
          </a:bodyPr>
          <a:lstStyle/>
          <a:p>
            <a:r>
              <a:rPr lang="nl-NL" sz="2200" b="0" i="0" dirty="0">
                <a:solidFill>
                  <a:srgbClr val="000000"/>
                </a:solidFill>
              </a:rPr>
              <a:t>Energierating A</a:t>
            </a:r>
          </a:p>
          <a:p>
            <a:r>
              <a:rPr lang="nl-NL" sz="2200" b="0" i="0" dirty="0">
                <a:solidFill>
                  <a:srgbClr val="000000"/>
                </a:solidFill>
              </a:rPr>
              <a:t>Adviesprijs: € 278</a:t>
            </a:r>
          </a:p>
          <a:p>
            <a:r>
              <a:rPr lang="nl-NL" sz="2200" b="0" i="0" dirty="0">
                <a:solidFill>
                  <a:srgbClr val="000000"/>
                </a:solidFill>
              </a:rPr>
              <a:t>Motorwattage: 800 W</a:t>
            </a:r>
          </a:p>
          <a:p>
            <a:r>
              <a:rPr lang="nl-NL" sz="2200" b="0" i="0" dirty="0">
                <a:solidFill>
                  <a:srgbClr val="000000"/>
                </a:solidFill>
              </a:rPr>
              <a:t>Luchtstroom: 29 l/s</a:t>
            </a:r>
          </a:p>
          <a:p>
            <a:r>
              <a:rPr lang="nl-NL" sz="2200" b="0" i="0" dirty="0">
                <a:solidFill>
                  <a:srgbClr val="000000"/>
                </a:solidFill>
              </a:rPr>
              <a:t>Geluidsvermogensniveau </a:t>
            </a:r>
            <a:br>
              <a:rPr lang="nl-NL" sz="2200" b="0" i="0" dirty="0">
                <a:solidFill>
                  <a:srgbClr val="000000"/>
                </a:solidFill>
              </a:rPr>
            </a:br>
            <a:r>
              <a:rPr lang="nl-NL" sz="2200" b="0" i="0" dirty="0">
                <a:solidFill>
                  <a:srgbClr val="000000"/>
                </a:solidFill>
              </a:rPr>
              <a:t>L</a:t>
            </a:r>
            <a:r>
              <a:rPr lang="nl-NL" sz="2200" b="0" i="0" baseline="-25000" dirty="0">
                <a:solidFill>
                  <a:srgbClr val="000000"/>
                </a:solidFill>
              </a:rPr>
              <a:t>wA </a:t>
            </a:r>
            <a:r>
              <a:rPr lang="nl-NL" sz="2200" b="0" i="0" dirty="0">
                <a:solidFill>
                  <a:srgbClr val="000000"/>
                </a:solidFill>
              </a:rPr>
              <a:t>+ onzekerheid K</a:t>
            </a:r>
            <a:r>
              <a:rPr lang="nl-NL" sz="2200" b="0" i="0" baseline="-25000" dirty="0">
                <a:solidFill>
                  <a:srgbClr val="000000"/>
                </a:solidFill>
              </a:rPr>
              <a:t>wA</a:t>
            </a:r>
            <a:r>
              <a:rPr lang="nl-NL" sz="2200" b="0" i="0" dirty="0">
                <a:solidFill>
                  <a:srgbClr val="000000"/>
                </a:solidFill>
              </a:rPr>
              <a:t>: 72 dBA</a:t>
            </a:r>
          </a:p>
        </p:txBody>
      </p:sp>
      <p:pic>
        <p:nvPicPr>
          <p:cNvPr id="11" name="Picture 10"/>
          <p:cNvPicPr>
            <a:picLocks noChangeAspect="1"/>
          </p:cNvPicPr>
          <p:nvPr/>
        </p:nvPicPr>
        <p:blipFill>
          <a:blip r:embed="rId2" cstate="print"/>
          <a:stretch>
            <a:fillRect/>
          </a:stretch>
        </p:blipFill>
        <p:spPr>
          <a:xfrm>
            <a:off x="10445516" y="2505075"/>
            <a:ext cx="1746484" cy="3487828"/>
          </a:xfrm>
          <a:prstGeom prst="rect">
            <a:avLst/>
          </a:prstGeom>
        </p:spPr>
      </p:pic>
      <p:cxnSp>
        <p:nvCxnSpPr>
          <p:cNvPr id="20" name="Straight Connector 19"/>
          <p:cNvCxnSpPr/>
          <p:nvPr/>
        </p:nvCxnSpPr>
        <p:spPr>
          <a:xfrm flipV="1">
            <a:off x="6129668" y="1690688"/>
            <a:ext cx="0" cy="4827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stretch>
            <a:fillRect/>
          </a:stretch>
        </p:blipFill>
        <p:spPr>
          <a:xfrm>
            <a:off x="4385939" y="2505075"/>
            <a:ext cx="1743729" cy="3487828"/>
          </a:xfrm>
          <a:prstGeom prst="rect">
            <a:avLst/>
          </a:prstGeom>
        </p:spPr>
      </p:pic>
      <p:sp>
        <p:nvSpPr>
          <p:cNvPr id="10" name="7-Point Star 9"/>
          <p:cNvSpPr/>
          <p:nvPr/>
        </p:nvSpPr>
        <p:spPr>
          <a:xfrm rot="20685195">
            <a:off x="5790699" y="1345760"/>
            <a:ext cx="940625" cy="627692"/>
          </a:xfrm>
          <a:prstGeom prst="star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UPDATE</a:t>
            </a:r>
          </a:p>
        </p:txBody>
      </p:sp>
      <p:sp>
        <p:nvSpPr>
          <p:cNvPr id="7" name="Footer Placeholder 6"/>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37764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Bestelinformatie</a:t>
            </a:r>
          </a:p>
        </p:txBody>
      </p:sp>
      <p:sp>
        <p:nvSpPr>
          <p:cNvPr id="8" name="Text Placeholder 7"/>
          <p:cNvSpPr>
            <a:spLocks noGrp="1"/>
          </p:cNvSpPr>
          <p:nvPr>
            <p:ph type="body" idx="1"/>
          </p:nvPr>
        </p:nvSpPr>
        <p:spPr/>
        <p:txBody>
          <a:bodyPr/>
          <a:lstStyle/>
          <a:p>
            <a:r>
              <a:rPr lang="nl-NL" sz="2400" b="1" i="0" dirty="0">
                <a:solidFill>
                  <a:srgbClr val="000000"/>
                </a:solidFill>
              </a:rPr>
              <a:t>V6</a:t>
            </a:r>
          </a:p>
        </p:txBody>
      </p:sp>
      <p:sp>
        <p:nvSpPr>
          <p:cNvPr id="9" name="Text Placeholder 8"/>
          <p:cNvSpPr>
            <a:spLocks noGrp="1"/>
          </p:cNvSpPr>
          <p:nvPr>
            <p:ph type="body" sz="quarter" idx="3"/>
          </p:nvPr>
        </p:nvSpPr>
        <p:spPr/>
        <p:txBody>
          <a:bodyPr/>
          <a:lstStyle/>
          <a:p>
            <a:r>
              <a:rPr lang="nl-NL" sz="2400" b="1" i="0" dirty="0">
                <a:solidFill>
                  <a:srgbClr val="000000"/>
                </a:solidFill>
              </a:rPr>
              <a:t>V6</a:t>
            </a:r>
          </a:p>
        </p:txBody>
      </p:sp>
      <p:cxnSp>
        <p:nvCxnSpPr>
          <p:cNvPr id="20" name="Straight Connector 19"/>
          <p:cNvCxnSpPr/>
          <p:nvPr/>
        </p:nvCxnSpPr>
        <p:spPr>
          <a:xfrm flipV="1">
            <a:off x="6044606" y="1690688"/>
            <a:ext cx="0" cy="4827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7-Point Star 9"/>
          <p:cNvSpPr/>
          <p:nvPr/>
        </p:nvSpPr>
        <p:spPr>
          <a:xfrm rot="20685195">
            <a:off x="5712681" y="1398385"/>
            <a:ext cx="940625" cy="574123"/>
          </a:xfrm>
          <a:prstGeom prst="star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UPDATE</a:t>
            </a:r>
          </a:p>
        </p:txBody>
      </p:sp>
      <p:sp>
        <p:nvSpPr>
          <p:cNvPr id="15" name="Content Placeholder 14"/>
          <p:cNvSpPr>
            <a:spLocks noGrp="1"/>
          </p:cNvSpPr>
          <p:nvPr>
            <p:ph sz="quarter" idx="4"/>
          </p:nvPr>
        </p:nvSpPr>
        <p:spPr/>
        <p:txBody>
          <a:bodyPr>
            <a:normAutofit/>
          </a:bodyPr>
          <a:lstStyle/>
          <a:p>
            <a:r>
              <a:rPr lang="nl-NL" sz="1800" b="0" i="0" dirty="0">
                <a:solidFill>
                  <a:srgbClr val="000000"/>
                </a:solidFill>
              </a:rPr>
              <a:t>Machinereferenties</a:t>
            </a:r>
          </a:p>
          <a:p>
            <a:pPr lvl="1"/>
            <a:r>
              <a:rPr lang="nl-NL" sz="1600" b="0" i="0" dirty="0">
                <a:solidFill>
                  <a:srgbClr val="000000"/>
                </a:solidFill>
              </a:rPr>
              <a:t>1233388 (EU-stekker)</a:t>
            </a:r>
          </a:p>
          <a:p>
            <a:pPr lvl="1"/>
            <a:r>
              <a:rPr lang="nl-NL" sz="1600" b="0" i="0" dirty="0">
                <a:solidFill>
                  <a:srgbClr val="000000"/>
                </a:solidFill>
              </a:rPr>
              <a:t>1233389 (VK-stekker)</a:t>
            </a:r>
          </a:p>
          <a:p>
            <a:r>
              <a:rPr lang="nl-NL" sz="1800" b="0" i="0" dirty="0">
                <a:solidFill>
                  <a:srgbClr val="000000"/>
                </a:solidFill>
              </a:rPr>
              <a:t>Aanbevolen reserveonderdelen</a:t>
            </a:r>
          </a:p>
          <a:p>
            <a:endParaRPr lang="en-US" sz="1800" dirty="0"/>
          </a:p>
        </p:txBody>
      </p:sp>
      <p:graphicFrame>
        <p:nvGraphicFramePr>
          <p:cNvPr id="17" name="Content Placeholder 6"/>
          <p:cNvGraphicFramePr>
            <a:graphicFrameLocks/>
          </p:cNvGraphicFramePr>
          <p:nvPr>
            <p:extLst>
              <p:ext uri="{D42A27DB-BD31-4B8C-83A1-F6EECF244321}">
                <p14:modId xmlns:p14="http://schemas.microsoft.com/office/powerpoint/2010/main" val="3397638327"/>
              </p:ext>
            </p:extLst>
          </p:nvPr>
        </p:nvGraphicFramePr>
        <p:xfrm>
          <a:off x="6172199" y="3821112"/>
          <a:ext cx="4021667" cy="1594485"/>
        </p:xfrm>
        <a:graphic>
          <a:graphicData uri="http://schemas.openxmlformats.org/drawingml/2006/table">
            <a:tbl>
              <a:tblPr firstCol="1" bandRow="1">
                <a:tableStyleId>{08FB837D-C827-4EFA-A057-4D05807E0F7C}</a:tableStyleId>
              </a:tblPr>
              <a:tblGrid>
                <a:gridCol w="868800">
                  <a:extLst>
                    <a:ext uri="{9D8B030D-6E8A-4147-A177-3AD203B41FA5}">
                      <a16:colId xmlns:a16="http://schemas.microsoft.com/office/drawing/2014/main" xmlns="" val="20000"/>
                    </a:ext>
                  </a:extLst>
                </a:gridCol>
                <a:gridCol w="3152867">
                  <a:extLst>
                    <a:ext uri="{9D8B030D-6E8A-4147-A177-3AD203B41FA5}">
                      <a16:colId xmlns:a16="http://schemas.microsoft.com/office/drawing/2014/main" xmlns="" val="20001"/>
                    </a:ext>
                  </a:extLst>
                </a:gridCol>
              </a:tblGrid>
              <a:tr h="120149">
                <a:tc>
                  <a:txBody>
                    <a:bodyPr/>
                    <a:lstStyle/>
                    <a:p>
                      <a:pPr algn="l" fontAlgn="b"/>
                      <a:r>
                        <a:rPr lang="nl-NL" sz="1100" b="1" i="0" u="none" dirty="0">
                          <a:solidFill>
                            <a:srgbClr val="000000"/>
                          </a:solidFill>
                        </a:rPr>
                        <a:t>9009784</a:t>
                      </a:r>
                    </a:p>
                  </a:txBody>
                  <a:tcPr marL="9525" marR="9525" marT="9525" marB="0" anchor="b"/>
                </a:tc>
                <a:tc>
                  <a:txBody>
                    <a:bodyPr/>
                    <a:lstStyle/>
                    <a:p>
                      <a:pPr algn="l" fontAlgn="b"/>
                      <a:r>
                        <a:rPr lang="nl-NL" sz="1100" b="0" i="0" u="none" dirty="0">
                          <a:solidFill>
                            <a:srgbClr val="000000"/>
                          </a:solidFill>
                        </a:rPr>
                        <a:t>ZAK, STOFZUIGER [1 PKG = 12 STOFZUIGERZAKKEN]</a:t>
                      </a:r>
                    </a:p>
                  </a:txBody>
                  <a:tcPr marL="9525" marR="9525" marT="9525" marB="0" anchor="b"/>
                </a:tc>
                <a:extLst>
                  <a:ext uri="{0D108BD9-81ED-4DB2-BD59-A6C34878D82A}">
                    <a16:rowId xmlns:a16="http://schemas.microsoft.com/office/drawing/2014/main" xmlns="" val="10000"/>
                  </a:ext>
                </a:extLst>
              </a:tr>
              <a:tr h="114427">
                <a:tc>
                  <a:txBody>
                    <a:bodyPr/>
                    <a:lstStyle/>
                    <a:p>
                      <a:pPr algn="l" fontAlgn="b"/>
                      <a:r>
                        <a:rPr lang="nl-NL" sz="1100" b="1" i="0" u="none" dirty="0">
                          <a:solidFill>
                            <a:srgbClr val="000000"/>
                          </a:solidFill>
                        </a:rPr>
                        <a:t>9009775</a:t>
                      </a:r>
                    </a:p>
                  </a:txBody>
                  <a:tcPr marL="9525" marR="9525" marT="9525" marB="0" anchor="b"/>
                </a:tc>
                <a:tc>
                  <a:txBody>
                    <a:bodyPr/>
                    <a:lstStyle/>
                    <a:p>
                      <a:pPr algn="l" fontAlgn="b"/>
                      <a:r>
                        <a:rPr lang="nl-NL" sz="1100" b="0" i="0" u="none" dirty="0">
                          <a:solidFill>
                            <a:srgbClr val="000000"/>
                          </a:solidFill>
                        </a:rPr>
                        <a:t>FILTER, HEPA</a:t>
                      </a:r>
                    </a:p>
                  </a:txBody>
                  <a:tcPr marL="9525" marR="9525" marT="9525" marB="0" anchor="b"/>
                </a:tc>
                <a:extLst>
                  <a:ext uri="{0D108BD9-81ED-4DB2-BD59-A6C34878D82A}">
                    <a16:rowId xmlns:a16="http://schemas.microsoft.com/office/drawing/2014/main" xmlns="" val="10001"/>
                  </a:ext>
                </a:extLst>
              </a:tr>
              <a:tr h="114427">
                <a:tc>
                  <a:txBody>
                    <a:bodyPr/>
                    <a:lstStyle/>
                    <a:p>
                      <a:pPr algn="l" fontAlgn="b"/>
                      <a:r>
                        <a:rPr lang="nl-NL" sz="1100" b="1" i="0" u="none" dirty="0">
                          <a:solidFill>
                            <a:srgbClr val="000000"/>
                          </a:solidFill>
                        </a:rPr>
                        <a:t>9009893</a:t>
                      </a:r>
                    </a:p>
                  </a:txBody>
                  <a:tcPr marL="9525" marR="9525" marT="9525" marB="0" anchor="b"/>
                </a:tc>
                <a:tc>
                  <a:txBody>
                    <a:bodyPr/>
                    <a:lstStyle/>
                    <a:p>
                      <a:pPr algn="l" fontAlgn="b"/>
                      <a:r>
                        <a:rPr lang="nl-NL" sz="1100" b="0" i="0" u="none" dirty="0">
                          <a:solidFill>
                            <a:srgbClr val="000000"/>
                          </a:solidFill>
                        </a:rPr>
                        <a:t>ASSEMBLAGE SLANG</a:t>
                      </a:r>
                    </a:p>
                  </a:txBody>
                  <a:tcPr marL="9525" marR="9525" marT="9525" marB="0" anchor="b"/>
                </a:tc>
                <a:extLst>
                  <a:ext uri="{0D108BD9-81ED-4DB2-BD59-A6C34878D82A}">
                    <a16:rowId xmlns:a16="http://schemas.microsoft.com/office/drawing/2014/main" xmlns="" val="10002"/>
                  </a:ext>
                </a:extLst>
              </a:tr>
              <a:tr h="114427">
                <a:tc>
                  <a:txBody>
                    <a:bodyPr/>
                    <a:lstStyle/>
                    <a:p>
                      <a:pPr algn="l" fontAlgn="b"/>
                      <a:r>
                        <a:rPr lang="nl-NL" sz="1100" b="1" i="0" u="none" dirty="0">
                          <a:solidFill>
                            <a:srgbClr val="000000"/>
                          </a:solidFill>
                        </a:rPr>
                        <a:t>9009769</a:t>
                      </a:r>
                    </a:p>
                  </a:txBody>
                  <a:tcPr marL="9525" marR="9525" marT="9525" marB="0" anchor="b"/>
                </a:tc>
                <a:tc>
                  <a:txBody>
                    <a:bodyPr/>
                    <a:lstStyle/>
                    <a:p>
                      <a:pPr algn="l" fontAlgn="b"/>
                      <a:r>
                        <a:rPr lang="nl-NL" sz="1100" b="0" i="0" u="none" dirty="0">
                          <a:solidFill>
                            <a:srgbClr val="000000"/>
                          </a:solidFill>
                        </a:rPr>
                        <a:t>SPLEETZUIGMOND</a:t>
                      </a:r>
                    </a:p>
                  </a:txBody>
                  <a:tcPr marL="9525" marR="9525" marT="9525" marB="0" anchor="b"/>
                </a:tc>
                <a:extLst>
                  <a:ext uri="{0D108BD9-81ED-4DB2-BD59-A6C34878D82A}">
                    <a16:rowId xmlns:a16="http://schemas.microsoft.com/office/drawing/2014/main" xmlns="" val="10003"/>
                  </a:ext>
                </a:extLst>
              </a:tr>
              <a:tr h="114427">
                <a:tc>
                  <a:txBody>
                    <a:bodyPr/>
                    <a:lstStyle/>
                    <a:p>
                      <a:pPr algn="l" fontAlgn="b"/>
                      <a:r>
                        <a:rPr lang="nl-NL" sz="1100" b="1" i="0" u="none" dirty="0">
                          <a:solidFill>
                            <a:srgbClr val="000000"/>
                          </a:solidFill>
                        </a:rPr>
                        <a:t>9009771</a:t>
                      </a:r>
                    </a:p>
                  </a:txBody>
                  <a:tcPr marL="9525" marR="9525" marT="9525" marB="0" anchor="b"/>
                </a:tc>
                <a:tc>
                  <a:txBody>
                    <a:bodyPr/>
                    <a:lstStyle/>
                    <a:p>
                      <a:pPr algn="l" fontAlgn="b"/>
                      <a:r>
                        <a:rPr lang="nl-NL" sz="1100" b="0" i="0" u="none" dirty="0">
                          <a:solidFill>
                            <a:srgbClr val="000000"/>
                          </a:solidFill>
                        </a:rPr>
                        <a:t>GEREEDSCHAP, BORSTEL, STOF</a:t>
                      </a:r>
                    </a:p>
                  </a:txBody>
                  <a:tcPr marL="9525" marR="9525" marT="9525" marB="0" anchor="b"/>
                </a:tc>
                <a:extLst>
                  <a:ext uri="{0D108BD9-81ED-4DB2-BD59-A6C34878D82A}">
                    <a16:rowId xmlns:a16="http://schemas.microsoft.com/office/drawing/2014/main" xmlns="" val="10004"/>
                  </a:ext>
                </a:extLst>
              </a:tr>
              <a:tr h="114427">
                <a:tc>
                  <a:txBody>
                    <a:bodyPr/>
                    <a:lstStyle/>
                    <a:p>
                      <a:pPr algn="l" fontAlgn="b"/>
                      <a:r>
                        <a:rPr lang="nl-NL" sz="1100" b="1" i="0" u="none" dirty="0">
                          <a:solidFill>
                            <a:srgbClr val="000000"/>
                          </a:solidFill>
                        </a:rPr>
                        <a:t>9015832</a:t>
                      </a:r>
                    </a:p>
                  </a:txBody>
                  <a:tcPr marL="9525" marR="9525" marT="9525" marB="0" anchor="b"/>
                </a:tc>
                <a:tc>
                  <a:txBody>
                    <a:bodyPr/>
                    <a:lstStyle/>
                    <a:p>
                      <a:pPr algn="l" fontAlgn="b"/>
                      <a:r>
                        <a:rPr lang="nl-NL" sz="1100" b="0" i="0" u="none" dirty="0">
                          <a:solidFill>
                            <a:srgbClr val="000000"/>
                          </a:solidFill>
                        </a:rPr>
                        <a:t>GECOMBINEERD VLOERGEREEDSCHAP, MET WIELTJES</a:t>
                      </a:r>
                    </a:p>
                  </a:txBody>
                  <a:tcPr marL="9525" marR="9525" marT="9525" marB="0" anchor="b"/>
                </a:tc>
                <a:extLst>
                  <a:ext uri="{0D108BD9-81ED-4DB2-BD59-A6C34878D82A}">
                    <a16:rowId xmlns:a16="http://schemas.microsoft.com/office/drawing/2014/main" xmlns="" val="10005"/>
                  </a:ext>
                </a:extLst>
              </a:tr>
              <a:tr h="114427">
                <a:tc>
                  <a:txBody>
                    <a:bodyPr/>
                    <a:lstStyle/>
                    <a:p>
                      <a:pPr algn="l" fontAlgn="b"/>
                      <a:r>
                        <a:rPr lang="nl-NL" sz="1100" b="1" i="0" u="none" dirty="0">
                          <a:solidFill>
                            <a:srgbClr val="000000"/>
                          </a:solidFill>
                        </a:rPr>
                        <a:t>9009793</a:t>
                      </a:r>
                    </a:p>
                  </a:txBody>
                  <a:tcPr marL="9525" marR="9525" marT="9525" marB="0" anchor="b"/>
                </a:tc>
                <a:tc>
                  <a:txBody>
                    <a:bodyPr/>
                    <a:lstStyle/>
                    <a:p>
                      <a:pPr algn="l" fontAlgn="b"/>
                      <a:r>
                        <a:rPr lang="nl-NL" sz="1100" b="0" i="0" u="none" dirty="0">
                          <a:solidFill>
                            <a:srgbClr val="000000"/>
                          </a:solidFill>
                        </a:rPr>
                        <a:t>SNOERASSEMBLAGE, VERMOGEN, GEEL [EU]</a:t>
                      </a:r>
                    </a:p>
                  </a:txBody>
                  <a:tcPr marL="9525" marR="9525" marT="9525" marB="0" anchor="b"/>
                </a:tc>
                <a:extLst>
                  <a:ext uri="{0D108BD9-81ED-4DB2-BD59-A6C34878D82A}">
                    <a16:rowId xmlns:a16="http://schemas.microsoft.com/office/drawing/2014/main" xmlns="" val="10006"/>
                  </a:ext>
                </a:extLst>
              </a:tr>
              <a:tr h="114427">
                <a:tc>
                  <a:txBody>
                    <a:bodyPr/>
                    <a:lstStyle/>
                    <a:p>
                      <a:pPr algn="l" fontAlgn="b"/>
                      <a:r>
                        <a:rPr lang="nl-NL" sz="1100" b="1" i="0" u="none" dirty="0">
                          <a:solidFill>
                            <a:srgbClr val="000000"/>
                          </a:solidFill>
                        </a:rPr>
                        <a:t>9010126</a:t>
                      </a:r>
                    </a:p>
                  </a:txBody>
                  <a:tcPr marL="9525" marR="9525" marT="9525" marB="0" anchor="b"/>
                </a:tc>
                <a:tc>
                  <a:txBody>
                    <a:bodyPr/>
                    <a:lstStyle/>
                    <a:p>
                      <a:pPr algn="l" fontAlgn="b"/>
                      <a:r>
                        <a:rPr lang="nl-NL" sz="1100" b="0" i="0" u="none" dirty="0">
                          <a:solidFill>
                            <a:srgbClr val="000000"/>
                          </a:solidFill>
                        </a:rPr>
                        <a:t>SNOERASSEMBLAGE, VERMOGEN, GEEL [VK]</a:t>
                      </a:r>
                    </a:p>
                  </a:txBody>
                  <a:tcPr marL="9525" marR="9525" marT="9525" marB="0" anchor="b"/>
                </a:tc>
                <a:extLst>
                  <a:ext uri="{0D108BD9-81ED-4DB2-BD59-A6C34878D82A}">
                    <a16:rowId xmlns:a16="http://schemas.microsoft.com/office/drawing/2014/main" xmlns="" val="10007"/>
                  </a:ext>
                </a:extLst>
              </a:tr>
              <a:tr h="114427">
                <a:tc>
                  <a:txBody>
                    <a:bodyPr/>
                    <a:lstStyle/>
                    <a:p>
                      <a:pPr algn="l" fontAlgn="b"/>
                      <a:r>
                        <a:rPr lang="nl-NL" sz="1100" b="1" i="0" u="none" dirty="0">
                          <a:solidFill>
                            <a:srgbClr val="000000"/>
                          </a:solidFill>
                        </a:rPr>
                        <a:t>9009895</a:t>
                      </a:r>
                    </a:p>
                  </a:txBody>
                  <a:tcPr marL="9525" marR="9525" marT="9525" marB="0" anchor="b"/>
                </a:tc>
                <a:tc>
                  <a:txBody>
                    <a:bodyPr/>
                    <a:lstStyle/>
                    <a:p>
                      <a:pPr algn="l" fontAlgn="b"/>
                      <a:r>
                        <a:rPr lang="nl-NL" sz="1100" b="0" i="0" u="none" dirty="0">
                          <a:solidFill>
                            <a:srgbClr val="000000"/>
                          </a:solidFill>
                        </a:rPr>
                        <a:t>STOFZUIGERZAK, STOF (OPTIONEEL)</a:t>
                      </a:r>
                    </a:p>
                  </a:txBody>
                  <a:tcPr marL="9525" marR="9525" marT="9525" marB="0" anchor="b"/>
                </a:tc>
                <a:extLst>
                  <a:ext uri="{0D108BD9-81ED-4DB2-BD59-A6C34878D82A}">
                    <a16:rowId xmlns:a16="http://schemas.microsoft.com/office/drawing/2014/main" xmlns="" val="10008"/>
                  </a:ext>
                </a:extLst>
              </a:tr>
            </a:tbl>
          </a:graphicData>
        </a:graphic>
      </p:graphicFrame>
      <p:sp>
        <p:nvSpPr>
          <p:cNvPr id="16" name="Content Placeholder 15"/>
          <p:cNvSpPr>
            <a:spLocks noGrp="1"/>
          </p:cNvSpPr>
          <p:nvPr>
            <p:ph sz="half" idx="2"/>
          </p:nvPr>
        </p:nvSpPr>
        <p:spPr/>
        <p:txBody>
          <a:bodyPr>
            <a:normAutofit/>
          </a:bodyPr>
          <a:lstStyle/>
          <a:p>
            <a:r>
              <a:rPr lang="nl-NL" sz="1800" b="0" i="0" dirty="0">
                <a:solidFill>
                  <a:srgbClr val="000000"/>
                </a:solidFill>
              </a:rPr>
              <a:t>Machinereferenties</a:t>
            </a:r>
          </a:p>
          <a:p>
            <a:pPr lvl="1"/>
            <a:r>
              <a:rPr lang="nl-NL" sz="1600" b="0" i="0" dirty="0">
                <a:solidFill>
                  <a:srgbClr val="000000"/>
                </a:solidFill>
              </a:rPr>
              <a:t>1069905 (EU-stekker)</a:t>
            </a:r>
          </a:p>
          <a:p>
            <a:pPr lvl="1"/>
            <a:r>
              <a:rPr lang="nl-NL" sz="1600" b="0" i="0" dirty="0">
                <a:solidFill>
                  <a:srgbClr val="000000"/>
                </a:solidFill>
              </a:rPr>
              <a:t>1069904 (VK-stekker)</a:t>
            </a:r>
          </a:p>
          <a:p>
            <a:r>
              <a:rPr lang="nl-NL" sz="1800" b="0" i="0" dirty="0">
                <a:solidFill>
                  <a:srgbClr val="000000"/>
                </a:solidFill>
              </a:rPr>
              <a:t>Aanbevolen reserveonderdelen</a:t>
            </a:r>
          </a:p>
          <a:p>
            <a:endParaRPr lang="en-US" sz="1800" dirty="0"/>
          </a:p>
        </p:txBody>
      </p:sp>
      <p:graphicFrame>
        <p:nvGraphicFramePr>
          <p:cNvPr id="19" name="Content Placeholder 5"/>
          <p:cNvGraphicFramePr>
            <a:graphicFrameLocks/>
          </p:cNvGraphicFramePr>
          <p:nvPr>
            <p:extLst>
              <p:ext uri="{D42A27DB-BD31-4B8C-83A1-F6EECF244321}">
                <p14:modId xmlns:p14="http://schemas.microsoft.com/office/powerpoint/2010/main" val="1591729605"/>
              </p:ext>
            </p:extLst>
          </p:nvPr>
        </p:nvGraphicFramePr>
        <p:xfrm>
          <a:off x="839787" y="3821112"/>
          <a:ext cx="3749145" cy="1594485"/>
        </p:xfrm>
        <a:graphic>
          <a:graphicData uri="http://schemas.openxmlformats.org/drawingml/2006/table">
            <a:tbl>
              <a:tblPr firstCol="1" bandRow="1">
                <a:tableStyleId>{775DCB02-9BB8-47FD-8907-85C794F793BA}</a:tableStyleId>
              </a:tblPr>
              <a:tblGrid>
                <a:gridCol w="800534">
                  <a:extLst>
                    <a:ext uri="{9D8B030D-6E8A-4147-A177-3AD203B41FA5}">
                      <a16:colId xmlns:a16="http://schemas.microsoft.com/office/drawing/2014/main" xmlns="" val="20000"/>
                    </a:ext>
                  </a:extLst>
                </a:gridCol>
                <a:gridCol w="2948611">
                  <a:extLst>
                    <a:ext uri="{9D8B030D-6E8A-4147-A177-3AD203B41FA5}">
                      <a16:colId xmlns:a16="http://schemas.microsoft.com/office/drawing/2014/main" xmlns="" val="20001"/>
                    </a:ext>
                  </a:extLst>
                </a:gridCol>
              </a:tblGrid>
              <a:tr h="134952">
                <a:tc>
                  <a:txBody>
                    <a:bodyPr/>
                    <a:lstStyle/>
                    <a:p>
                      <a:pPr algn="l" fontAlgn="b"/>
                      <a:r>
                        <a:rPr lang="nl-NL" sz="1100" b="1" i="0" u="none" dirty="0">
                          <a:solidFill>
                            <a:srgbClr val="000000"/>
                          </a:solidFill>
                        </a:rPr>
                        <a:t>9009784</a:t>
                      </a:r>
                    </a:p>
                  </a:txBody>
                  <a:tcPr marL="9525" marR="9525" marT="9525" marB="0" anchor="b"/>
                </a:tc>
                <a:tc>
                  <a:txBody>
                    <a:bodyPr/>
                    <a:lstStyle/>
                    <a:p>
                      <a:pPr algn="l" fontAlgn="b"/>
                      <a:r>
                        <a:rPr lang="nl-NL" sz="1100" b="0" i="0" u="none" dirty="0">
                          <a:solidFill>
                            <a:srgbClr val="000000"/>
                          </a:solidFill>
                        </a:rPr>
                        <a:t>ZAK, STOFZUIGER [1 PKG = 12 STOFZUIGERZAKKEN]</a:t>
                      </a:r>
                    </a:p>
                  </a:txBody>
                  <a:tcPr marL="9525" marR="9525" marT="9525" marB="0" anchor="b"/>
                </a:tc>
                <a:extLst>
                  <a:ext uri="{0D108BD9-81ED-4DB2-BD59-A6C34878D82A}">
                    <a16:rowId xmlns:a16="http://schemas.microsoft.com/office/drawing/2014/main" xmlns="" val="10000"/>
                  </a:ext>
                </a:extLst>
              </a:tr>
              <a:tr h="128526">
                <a:tc>
                  <a:txBody>
                    <a:bodyPr/>
                    <a:lstStyle/>
                    <a:p>
                      <a:pPr algn="l" fontAlgn="b"/>
                      <a:r>
                        <a:rPr lang="nl-NL" sz="1100" b="1" i="0" u="none" dirty="0">
                          <a:solidFill>
                            <a:srgbClr val="000000"/>
                          </a:solidFill>
                        </a:rPr>
                        <a:t>9009775</a:t>
                      </a:r>
                    </a:p>
                  </a:txBody>
                  <a:tcPr marL="9525" marR="9525" marT="9525" marB="0" anchor="b"/>
                </a:tc>
                <a:tc>
                  <a:txBody>
                    <a:bodyPr/>
                    <a:lstStyle/>
                    <a:p>
                      <a:pPr algn="l" fontAlgn="b"/>
                      <a:r>
                        <a:rPr lang="nl-NL" sz="1100" b="0" i="0" u="none" dirty="0">
                          <a:solidFill>
                            <a:srgbClr val="000000"/>
                          </a:solidFill>
                        </a:rPr>
                        <a:t>FILTER, HEPA</a:t>
                      </a:r>
                    </a:p>
                  </a:txBody>
                  <a:tcPr marL="9525" marR="9525" marT="9525" marB="0" anchor="b"/>
                </a:tc>
                <a:extLst>
                  <a:ext uri="{0D108BD9-81ED-4DB2-BD59-A6C34878D82A}">
                    <a16:rowId xmlns:a16="http://schemas.microsoft.com/office/drawing/2014/main" xmlns="" val="10001"/>
                  </a:ext>
                </a:extLst>
              </a:tr>
              <a:tr h="128526">
                <a:tc>
                  <a:txBody>
                    <a:bodyPr/>
                    <a:lstStyle/>
                    <a:p>
                      <a:pPr algn="l" fontAlgn="b"/>
                      <a:r>
                        <a:rPr lang="nl-NL" sz="1100" b="1" i="0" u="none" dirty="0">
                          <a:solidFill>
                            <a:srgbClr val="000000"/>
                          </a:solidFill>
                        </a:rPr>
                        <a:t>9009893</a:t>
                      </a:r>
                    </a:p>
                  </a:txBody>
                  <a:tcPr marL="9525" marR="9525" marT="9525" marB="0" anchor="b"/>
                </a:tc>
                <a:tc>
                  <a:txBody>
                    <a:bodyPr/>
                    <a:lstStyle/>
                    <a:p>
                      <a:pPr algn="l" fontAlgn="b"/>
                      <a:r>
                        <a:rPr lang="nl-NL" sz="1100" b="0" i="0" u="none" dirty="0">
                          <a:solidFill>
                            <a:srgbClr val="000000"/>
                          </a:solidFill>
                        </a:rPr>
                        <a:t>ASSEMBLAGE SLANG</a:t>
                      </a:r>
                    </a:p>
                  </a:txBody>
                  <a:tcPr marL="9525" marR="9525" marT="9525" marB="0" anchor="b"/>
                </a:tc>
                <a:extLst>
                  <a:ext uri="{0D108BD9-81ED-4DB2-BD59-A6C34878D82A}">
                    <a16:rowId xmlns:a16="http://schemas.microsoft.com/office/drawing/2014/main" xmlns="" val="10002"/>
                  </a:ext>
                </a:extLst>
              </a:tr>
              <a:tr h="128526">
                <a:tc>
                  <a:txBody>
                    <a:bodyPr/>
                    <a:lstStyle/>
                    <a:p>
                      <a:pPr algn="l" fontAlgn="b"/>
                      <a:r>
                        <a:rPr lang="nl-NL" sz="1100" b="1" i="0" u="none" dirty="0">
                          <a:solidFill>
                            <a:srgbClr val="000000"/>
                          </a:solidFill>
                        </a:rPr>
                        <a:t>9009769</a:t>
                      </a:r>
                    </a:p>
                  </a:txBody>
                  <a:tcPr marL="9525" marR="9525" marT="9525" marB="0" anchor="b"/>
                </a:tc>
                <a:tc>
                  <a:txBody>
                    <a:bodyPr/>
                    <a:lstStyle/>
                    <a:p>
                      <a:pPr algn="l" fontAlgn="b"/>
                      <a:r>
                        <a:rPr lang="nl-NL" sz="1100" b="0" i="0" u="none" dirty="0">
                          <a:solidFill>
                            <a:srgbClr val="000000"/>
                          </a:solidFill>
                        </a:rPr>
                        <a:t>SPLEETZUIGMOND</a:t>
                      </a:r>
                    </a:p>
                  </a:txBody>
                  <a:tcPr marL="9525" marR="9525" marT="9525" marB="0" anchor="b"/>
                </a:tc>
                <a:extLst>
                  <a:ext uri="{0D108BD9-81ED-4DB2-BD59-A6C34878D82A}">
                    <a16:rowId xmlns:a16="http://schemas.microsoft.com/office/drawing/2014/main" xmlns="" val="10003"/>
                  </a:ext>
                </a:extLst>
              </a:tr>
              <a:tr h="128526">
                <a:tc>
                  <a:txBody>
                    <a:bodyPr/>
                    <a:lstStyle/>
                    <a:p>
                      <a:pPr algn="l" fontAlgn="b"/>
                      <a:r>
                        <a:rPr lang="nl-NL" sz="1100" b="1" i="0" u="none" dirty="0">
                          <a:solidFill>
                            <a:srgbClr val="000000"/>
                          </a:solidFill>
                        </a:rPr>
                        <a:t>9009771</a:t>
                      </a:r>
                    </a:p>
                  </a:txBody>
                  <a:tcPr marL="9525" marR="9525" marT="9525" marB="0" anchor="b"/>
                </a:tc>
                <a:tc>
                  <a:txBody>
                    <a:bodyPr/>
                    <a:lstStyle/>
                    <a:p>
                      <a:pPr algn="l" fontAlgn="b"/>
                      <a:r>
                        <a:rPr lang="nl-NL" sz="1100" b="0" i="0" u="none" dirty="0">
                          <a:solidFill>
                            <a:srgbClr val="000000"/>
                          </a:solidFill>
                        </a:rPr>
                        <a:t>GEREEDSCHAP, BORSTEL, STOF</a:t>
                      </a:r>
                    </a:p>
                  </a:txBody>
                  <a:tcPr marL="9525" marR="9525" marT="9525" marB="0" anchor="b"/>
                </a:tc>
                <a:extLst>
                  <a:ext uri="{0D108BD9-81ED-4DB2-BD59-A6C34878D82A}">
                    <a16:rowId xmlns:a16="http://schemas.microsoft.com/office/drawing/2014/main" xmlns="" val="10004"/>
                  </a:ext>
                </a:extLst>
              </a:tr>
              <a:tr h="128526">
                <a:tc>
                  <a:txBody>
                    <a:bodyPr/>
                    <a:lstStyle/>
                    <a:p>
                      <a:pPr algn="l" fontAlgn="b"/>
                      <a:r>
                        <a:rPr lang="nl-NL" sz="1100" b="1" i="0" u="none" dirty="0">
                          <a:solidFill>
                            <a:srgbClr val="000000"/>
                          </a:solidFill>
                        </a:rPr>
                        <a:t>9013362</a:t>
                      </a:r>
                    </a:p>
                  </a:txBody>
                  <a:tcPr marL="9525" marR="9525" marT="9525" marB="0" anchor="b"/>
                </a:tc>
                <a:tc>
                  <a:txBody>
                    <a:bodyPr/>
                    <a:lstStyle/>
                    <a:p>
                      <a:pPr algn="l" fontAlgn="b"/>
                      <a:r>
                        <a:rPr lang="nl-NL" sz="1100" b="0" i="0" u="none" dirty="0">
                          <a:solidFill>
                            <a:srgbClr val="000000"/>
                          </a:solidFill>
                        </a:rPr>
                        <a:t>GEREEDSCHAP, VLOER, AANPASB (V3, V6, WW)</a:t>
                      </a:r>
                    </a:p>
                  </a:txBody>
                  <a:tcPr marL="9525" marR="9525" marT="9525" marB="0" anchor="b"/>
                </a:tc>
                <a:extLst>
                  <a:ext uri="{0D108BD9-81ED-4DB2-BD59-A6C34878D82A}">
                    <a16:rowId xmlns:a16="http://schemas.microsoft.com/office/drawing/2014/main" xmlns="" val="10005"/>
                  </a:ext>
                </a:extLst>
              </a:tr>
              <a:tr h="128526">
                <a:tc>
                  <a:txBody>
                    <a:bodyPr/>
                    <a:lstStyle/>
                    <a:p>
                      <a:pPr algn="l" fontAlgn="b"/>
                      <a:r>
                        <a:rPr lang="nl-NL" sz="1100" b="1" i="0" u="none" dirty="0">
                          <a:solidFill>
                            <a:srgbClr val="000000"/>
                          </a:solidFill>
                        </a:rPr>
                        <a:t>9009793</a:t>
                      </a:r>
                    </a:p>
                  </a:txBody>
                  <a:tcPr marL="9525" marR="9525" marT="9525" marB="0" anchor="b"/>
                </a:tc>
                <a:tc>
                  <a:txBody>
                    <a:bodyPr/>
                    <a:lstStyle/>
                    <a:p>
                      <a:pPr algn="l" fontAlgn="b"/>
                      <a:r>
                        <a:rPr lang="nl-NL" sz="1100" b="0" i="0" u="none" dirty="0">
                          <a:solidFill>
                            <a:srgbClr val="000000"/>
                          </a:solidFill>
                        </a:rPr>
                        <a:t>SNOERASSEMBLAGE, VERMOGEN, ZWT [EU]</a:t>
                      </a:r>
                    </a:p>
                  </a:txBody>
                  <a:tcPr marL="9525" marR="9525" marT="9525" marB="0" anchor="b"/>
                </a:tc>
                <a:extLst>
                  <a:ext uri="{0D108BD9-81ED-4DB2-BD59-A6C34878D82A}">
                    <a16:rowId xmlns:a16="http://schemas.microsoft.com/office/drawing/2014/main" xmlns="" val="10006"/>
                  </a:ext>
                </a:extLst>
              </a:tr>
              <a:tr h="128526">
                <a:tc>
                  <a:txBody>
                    <a:bodyPr/>
                    <a:lstStyle/>
                    <a:p>
                      <a:pPr algn="l" fontAlgn="b"/>
                      <a:r>
                        <a:rPr lang="nl-NL" sz="1100" b="1" i="0" u="none" dirty="0">
                          <a:solidFill>
                            <a:srgbClr val="000000"/>
                          </a:solidFill>
                        </a:rPr>
                        <a:t>9010126</a:t>
                      </a:r>
                    </a:p>
                  </a:txBody>
                  <a:tcPr marL="9525" marR="9525" marT="9525" marB="0" anchor="b"/>
                </a:tc>
                <a:tc>
                  <a:txBody>
                    <a:bodyPr/>
                    <a:lstStyle/>
                    <a:p>
                      <a:pPr algn="l" fontAlgn="b"/>
                      <a:r>
                        <a:rPr lang="nl-NL" sz="1100" b="0" i="0" u="none" dirty="0">
                          <a:solidFill>
                            <a:srgbClr val="000000"/>
                          </a:solidFill>
                        </a:rPr>
                        <a:t>SNOERASSEMBLAGE, VERMOGEN, ORANJE [VK]</a:t>
                      </a:r>
                    </a:p>
                  </a:txBody>
                  <a:tcPr marL="9525" marR="9525" marT="9525" marB="0" anchor="b"/>
                </a:tc>
                <a:extLst>
                  <a:ext uri="{0D108BD9-81ED-4DB2-BD59-A6C34878D82A}">
                    <a16:rowId xmlns:a16="http://schemas.microsoft.com/office/drawing/2014/main" xmlns="" val="10007"/>
                  </a:ext>
                </a:extLst>
              </a:tr>
              <a:tr h="128526">
                <a:tc>
                  <a:txBody>
                    <a:bodyPr/>
                    <a:lstStyle/>
                    <a:p>
                      <a:pPr algn="l" fontAlgn="b"/>
                      <a:r>
                        <a:rPr lang="nl-NL" sz="1100" b="1" i="0" u="none" dirty="0">
                          <a:solidFill>
                            <a:srgbClr val="000000"/>
                          </a:solidFill>
                        </a:rPr>
                        <a:t>9009895</a:t>
                      </a:r>
                    </a:p>
                  </a:txBody>
                  <a:tcPr marL="9525" marR="9525" marT="9525" marB="0" anchor="b"/>
                </a:tc>
                <a:tc>
                  <a:txBody>
                    <a:bodyPr/>
                    <a:lstStyle/>
                    <a:p>
                      <a:pPr algn="l" fontAlgn="b"/>
                      <a:r>
                        <a:rPr lang="nl-NL" sz="1100" b="0" i="0" u="none" dirty="0">
                          <a:solidFill>
                            <a:srgbClr val="000000"/>
                          </a:solidFill>
                        </a:rPr>
                        <a:t>STOFZUIGERZAK, STOF (OPTIONEEL)</a:t>
                      </a:r>
                    </a:p>
                  </a:txBody>
                  <a:tcPr marL="9525" marR="9525" marT="9525" marB="0" anchor="b"/>
                </a:tc>
                <a:extLst>
                  <a:ext uri="{0D108BD9-81ED-4DB2-BD59-A6C34878D82A}">
                    <a16:rowId xmlns:a16="http://schemas.microsoft.com/office/drawing/2014/main" xmlns="" val="10008"/>
                  </a:ext>
                </a:extLst>
              </a:tr>
            </a:tbl>
          </a:graphicData>
        </a:graphic>
      </p:graphicFrame>
      <p:sp>
        <p:nvSpPr>
          <p:cNvPr id="18" name="Footer Placeholder 17"/>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81082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VBP7-vergelijking</a:t>
            </a:r>
          </a:p>
        </p:txBody>
      </p:sp>
      <p:sp>
        <p:nvSpPr>
          <p:cNvPr id="8" name="Text Placeholder 7"/>
          <p:cNvSpPr>
            <a:spLocks noGrp="1"/>
          </p:cNvSpPr>
          <p:nvPr>
            <p:ph type="body" idx="1"/>
          </p:nvPr>
        </p:nvSpPr>
        <p:spPr/>
        <p:txBody>
          <a:bodyPr/>
          <a:lstStyle/>
          <a:p>
            <a:r>
              <a:rPr lang="nl-NL" sz="2400" b="1" i="0" dirty="0">
                <a:solidFill>
                  <a:srgbClr val="000000"/>
                </a:solidFill>
              </a:rPr>
              <a:t>Oud</a:t>
            </a:r>
          </a:p>
        </p:txBody>
      </p:sp>
      <p:sp>
        <p:nvSpPr>
          <p:cNvPr id="3" name="Content Placeholder 2"/>
          <p:cNvSpPr>
            <a:spLocks noGrp="1"/>
          </p:cNvSpPr>
          <p:nvPr>
            <p:ph sz="half" idx="2"/>
          </p:nvPr>
        </p:nvSpPr>
        <p:spPr>
          <a:xfrm>
            <a:off x="839789" y="2505075"/>
            <a:ext cx="3585928" cy="3684588"/>
          </a:xfrm>
        </p:spPr>
        <p:txBody>
          <a:bodyPr>
            <a:normAutofit/>
          </a:bodyPr>
          <a:lstStyle/>
          <a:p>
            <a:r>
              <a:rPr lang="nl-NL" sz="2200" b="0" i="0" dirty="0">
                <a:solidFill>
                  <a:srgbClr val="000000"/>
                </a:solidFill>
              </a:rPr>
              <a:t>Energierating E</a:t>
            </a:r>
          </a:p>
          <a:p>
            <a:r>
              <a:rPr lang="nl-NL" sz="2200" b="0" i="0" dirty="0">
                <a:solidFill>
                  <a:srgbClr val="000000"/>
                </a:solidFill>
              </a:rPr>
              <a:t>Adviesprijs: € 483,69</a:t>
            </a:r>
          </a:p>
          <a:p>
            <a:r>
              <a:rPr lang="nl-NL" sz="2200" b="0" i="0" dirty="0">
                <a:solidFill>
                  <a:srgbClr val="000000"/>
                </a:solidFill>
              </a:rPr>
              <a:t>Motorwattage: 1200 W</a:t>
            </a:r>
          </a:p>
          <a:p>
            <a:r>
              <a:rPr lang="nl-NL" sz="2200" b="0" i="0" dirty="0">
                <a:solidFill>
                  <a:srgbClr val="000000"/>
                </a:solidFill>
              </a:rPr>
              <a:t>Luchtstroom: 50,5 l/s</a:t>
            </a:r>
          </a:p>
          <a:p>
            <a:r>
              <a:rPr lang="nl-NL" sz="2200" b="0" i="0" dirty="0">
                <a:solidFill>
                  <a:srgbClr val="000000"/>
                </a:solidFill>
              </a:rPr>
              <a:t>Geluidsvermogensniveau L</a:t>
            </a:r>
            <a:r>
              <a:rPr lang="nl-NL" sz="2200" b="0" i="0" baseline="-25000" dirty="0">
                <a:solidFill>
                  <a:srgbClr val="000000"/>
                </a:solidFill>
              </a:rPr>
              <a:t>wA </a:t>
            </a:r>
            <a:r>
              <a:rPr lang="nl-NL" sz="2200" b="0" i="0" dirty="0">
                <a:solidFill>
                  <a:srgbClr val="000000"/>
                </a:solidFill>
              </a:rPr>
              <a:t>+ onzekerheid K</a:t>
            </a:r>
            <a:r>
              <a:rPr lang="nl-NL" sz="2200" b="0" i="0" baseline="-25000" dirty="0">
                <a:solidFill>
                  <a:srgbClr val="000000"/>
                </a:solidFill>
              </a:rPr>
              <a:t>wA</a:t>
            </a:r>
            <a:r>
              <a:rPr lang="nl-NL" sz="2200" b="0" i="0" dirty="0">
                <a:solidFill>
                  <a:srgbClr val="000000"/>
                </a:solidFill>
              </a:rPr>
              <a:t>: </a:t>
            </a:r>
            <a:br>
              <a:rPr lang="nl-NL" sz="2200" b="0" i="0" dirty="0">
                <a:solidFill>
                  <a:srgbClr val="000000"/>
                </a:solidFill>
              </a:rPr>
            </a:br>
            <a:r>
              <a:rPr lang="nl-NL" sz="2200" b="0" i="0" dirty="0">
                <a:solidFill>
                  <a:srgbClr val="000000"/>
                </a:solidFill>
              </a:rPr>
              <a:t>80 dBA</a:t>
            </a:r>
          </a:p>
        </p:txBody>
      </p:sp>
      <p:sp>
        <p:nvSpPr>
          <p:cNvPr id="9" name="Text Placeholder 8"/>
          <p:cNvSpPr>
            <a:spLocks noGrp="1"/>
          </p:cNvSpPr>
          <p:nvPr>
            <p:ph type="body" sz="quarter" idx="3"/>
          </p:nvPr>
        </p:nvSpPr>
        <p:spPr/>
        <p:txBody>
          <a:bodyPr/>
          <a:lstStyle/>
          <a:p>
            <a:r>
              <a:rPr lang="nl-NL" sz="2400" b="1" i="0" dirty="0">
                <a:solidFill>
                  <a:srgbClr val="000000"/>
                </a:solidFill>
              </a:rPr>
              <a:t>Nieuw</a:t>
            </a:r>
          </a:p>
        </p:txBody>
      </p:sp>
      <p:sp>
        <p:nvSpPr>
          <p:cNvPr id="16" name="Content Placeholder 15"/>
          <p:cNvSpPr>
            <a:spLocks noGrp="1"/>
          </p:cNvSpPr>
          <p:nvPr>
            <p:ph sz="quarter" idx="4"/>
          </p:nvPr>
        </p:nvSpPr>
        <p:spPr>
          <a:xfrm>
            <a:off x="6172200" y="2505075"/>
            <a:ext cx="4273316" cy="3684588"/>
          </a:xfrm>
        </p:spPr>
        <p:txBody>
          <a:bodyPr>
            <a:normAutofit/>
          </a:bodyPr>
          <a:lstStyle/>
          <a:p>
            <a:r>
              <a:rPr lang="nl-NL" sz="2200" b="0" i="0" dirty="0">
                <a:solidFill>
                  <a:srgbClr val="000000"/>
                </a:solidFill>
              </a:rPr>
              <a:t>Energierating A</a:t>
            </a:r>
          </a:p>
          <a:p>
            <a:r>
              <a:rPr lang="nl-NL" sz="2200" b="0" i="0" dirty="0">
                <a:solidFill>
                  <a:srgbClr val="000000"/>
                </a:solidFill>
              </a:rPr>
              <a:t>Adviesprijs: € 483,69</a:t>
            </a:r>
          </a:p>
          <a:p>
            <a:r>
              <a:rPr lang="nl-NL" sz="2200" b="0" i="0" dirty="0">
                <a:solidFill>
                  <a:srgbClr val="000000"/>
                </a:solidFill>
              </a:rPr>
              <a:t>Motorwattage: 850 W</a:t>
            </a:r>
          </a:p>
          <a:p>
            <a:r>
              <a:rPr lang="nl-NL" sz="2200" b="0" i="0" dirty="0">
                <a:solidFill>
                  <a:srgbClr val="000000"/>
                </a:solidFill>
              </a:rPr>
              <a:t>Luchtstroom: 40 l/s</a:t>
            </a:r>
          </a:p>
          <a:p>
            <a:r>
              <a:rPr lang="nl-NL" sz="2200" b="0" i="0" dirty="0">
                <a:solidFill>
                  <a:srgbClr val="000000"/>
                </a:solidFill>
              </a:rPr>
              <a:t>Geluidsvermogensniveau </a:t>
            </a:r>
            <a:br>
              <a:rPr lang="nl-NL" sz="2200" b="0" i="0" dirty="0">
                <a:solidFill>
                  <a:srgbClr val="000000"/>
                </a:solidFill>
              </a:rPr>
            </a:br>
            <a:r>
              <a:rPr lang="nl-NL" sz="2200" b="0" i="0" dirty="0">
                <a:solidFill>
                  <a:srgbClr val="000000"/>
                </a:solidFill>
              </a:rPr>
              <a:t>L</a:t>
            </a:r>
            <a:r>
              <a:rPr lang="nl-NL" sz="2200" b="0" i="0" baseline="-25000" dirty="0">
                <a:solidFill>
                  <a:srgbClr val="000000"/>
                </a:solidFill>
              </a:rPr>
              <a:t>wA </a:t>
            </a:r>
            <a:r>
              <a:rPr lang="nl-NL" sz="2200" b="0" i="0" dirty="0">
                <a:solidFill>
                  <a:srgbClr val="000000"/>
                </a:solidFill>
              </a:rPr>
              <a:t>+ onzekerheid K</a:t>
            </a:r>
            <a:r>
              <a:rPr lang="nl-NL" sz="2200" b="0" i="0" baseline="-25000" dirty="0">
                <a:solidFill>
                  <a:srgbClr val="000000"/>
                </a:solidFill>
              </a:rPr>
              <a:t>wA</a:t>
            </a:r>
            <a:r>
              <a:rPr lang="nl-NL" sz="2200" b="0" i="0" dirty="0">
                <a:solidFill>
                  <a:srgbClr val="000000"/>
                </a:solidFill>
              </a:rPr>
              <a:t>: 76 dBA</a:t>
            </a:r>
          </a:p>
        </p:txBody>
      </p:sp>
      <p:cxnSp>
        <p:nvCxnSpPr>
          <p:cNvPr id="20" name="Straight Connector 19"/>
          <p:cNvCxnSpPr/>
          <p:nvPr/>
        </p:nvCxnSpPr>
        <p:spPr>
          <a:xfrm flipV="1">
            <a:off x="6129668" y="1690688"/>
            <a:ext cx="0" cy="4827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stretch>
            <a:fillRect/>
          </a:stretch>
        </p:blipFill>
        <p:spPr>
          <a:xfrm>
            <a:off x="4425717" y="2468099"/>
            <a:ext cx="1689229" cy="3377804"/>
          </a:xfrm>
          <a:prstGeom prst="rect">
            <a:avLst/>
          </a:prstGeom>
        </p:spPr>
      </p:pic>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10121730" y="2468099"/>
            <a:ext cx="1688594" cy="3377804"/>
          </a:xfrm>
          <a:prstGeom prst="rect">
            <a:avLst/>
          </a:prstGeom>
        </p:spPr>
      </p:pic>
      <p:sp>
        <p:nvSpPr>
          <p:cNvPr id="13" name="7-Point Star 12"/>
          <p:cNvSpPr/>
          <p:nvPr/>
        </p:nvSpPr>
        <p:spPr>
          <a:xfrm rot="20685195">
            <a:off x="5802708" y="1435483"/>
            <a:ext cx="940625" cy="536361"/>
          </a:xfrm>
          <a:prstGeom prst="star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UPDATE</a:t>
            </a:r>
          </a:p>
        </p:txBody>
      </p:sp>
      <p:sp>
        <p:nvSpPr>
          <p:cNvPr id="5" name="Footer Placeholder 4"/>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234705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Bestelinformatie</a:t>
            </a:r>
          </a:p>
        </p:txBody>
      </p:sp>
      <p:sp>
        <p:nvSpPr>
          <p:cNvPr id="8" name="Text Placeholder 7"/>
          <p:cNvSpPr>
            <a:spLocks noGrp="1"/>
          </p:cNvSpPr>
          <p:nvPr>
            <p:ph type="body" idx="1"/>
          </p:nvPr>
        </p:nvSpPr>
        <p:spPr/>
        <p:txBody>
          <a:bodyPr/>
          <a:lstStyle/>
          <a:p>
            <a:r>
              <a:rPr lang="nl-NL" sz="2400" b="1" i="0" dirty="0">
                <a:solidFill>
                  <a:srgbClr val="000000"/>
                </a:solidFill>
              </a:rPr>
              <a:t>VBP7</a:t>
            </a:r>
          </a:p>
        </p:txBody>
      </p:sp>
      <p:sp>
        <p:nvSpPr>
          <p:cNvPr id="9" name="Text Placeholder 8"/>
          <p:cNvSpPr>
            <a:spLocks noGrp="1"/>
          </p:cNvSpPr>
          <p:nvPr>
            <p:ph type="body" sz="quarter" idx="3"/>
          </p:nvPr>
        </p:nvSpPr>
        <p:spPr/>
        <p:txBody>
          <a:bodyPr/>
          <a:lstStyle/>
          <a:p>
            <a:r>
              <a:rPr lang="nl-NL" sz="2400" b="1" i="0" dirty="0">
                <a:solidFill>
                  <a:srgbClr val="000000"/>
                </a:solidFill>
              </a:rPr>
              <a:t>VBP7</a:t>
            </a:r>
          </a:p>
        </p:txBody>
      </p:sp>
      <p:cxnSp>
        <p:nvCxnSpPr>
          <p:cNvPr id="20" name="Straight Connector 19"/>
          <p:cNvCxnSpPr/>
          <p:nvPr/>
        </p:nvCxnSpPr>
        <p:spPr>
          <a:xfrm flipV="1">
            <a:off x="6065871" y="1690688"/>
            <a:ext cx="0" cy="4827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7-Point Star 9"/>
          <p:cNvSpPr/>
          <p:nvPr/>
        </p:nvSpPr>
        <p:spPr>
          <a:xfrm rot="20685195">
            <a:off x="5747922" y="1502806"/>
            <a:ext cx="940625" cy="467832"/>
          </a:xfrm>
          <a:prstGeom prst="star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UPDATE</a:t>
            </a:r>
          </a:p>
        </p:txBody>
      </p:sp>
      <p:sp>
        <p:nvSpPr>
          <p:cNvPr id="13" name="Content Placeholder 12"/>
          <p:cNvSpPr>
            <a:spLocks noGrp="1"/>
          </p:cNvSpPr>
          <p:nvPr>
            <p:ph sz="quarter" idx="4"/>
          </p:nvPr>
        </p:nvSpPr>
        <p:spPr/>
        <p:txBody>
          <a:bodyPr>
            <a:normAutofit/>
          </a:bodyPr>
          <a:lstStyle/>
          <a:p>
            <a:r>
              <a:rPr lang="nl-NL" sz="1800" b="0" i="0" dirty="0">
                <a:solidFill>
                  <a:srgbClr val="000000"/>
                </a:solidFill>
              </a:rPr>
              <a:t>Machinereferenties</a:t>
            </a:r>
          </a:p>
          <a:p>
            <a:pPr lvl="1"/>
            <a:r>
              <a:rPr lang="nl-NL" sz="1600" b="0" i="0" dirty="0">
                <a:solidFill>
                  <a:srgbClr val="000000"/>
                </a:solidFill>
              </a:rPr>
              <a:t>1233392 (EU-stekker)</a:t>
            </a:r>
          </a:p>
          <a:p>
            <a:pPr lvl="1"/>
            <a:r>
              <a:rPr lang="nl-NL" sz="1600" b="0" i="0" dirty="0">
                <a:solidFill>
                  <a:srgbClr val="000000"/>
                </a:solidFill>
              </a:rPr>
              <a:t>1233391 (VK-stekker)</a:t>
            </a:r>
          </a:p>
          <a:p>
            <a:r>
              <a:rPr lang="nl-NL" sz="1800" b="0" i="0" dirty="0">
                <a:solidFill>
                  <a:srgbClr val="000000"/>
                </a:solidFill>
              </a:rPr>
              <a:t>Aanbevolen reserveonderdelen</a:t>
            </a:r>
          </a:p>
        </p:txBody>
      </p:sp>
      <p:graphicFrame>
        <p:nvGraphicFramePr>
          <p:cNvPr id="15" name="Content Placeholder 6"/>
          <p:cNvGraphicFramePr>
            <a:graphicFrameLocks/>
          </p:cNvGraphicFramePr>
          <p:nvPr>
            <p:extLst>
              <p:ext uri="{D42A27DB-BD31-4B8C-83A1-F6EECF244321}">
                <p14:modId xmlns:p14="http://schemas.microsoft.com/office/powerpoint/2010/main" val="1577894607"/>
              </p:ext>
            </p:extLst>
          </p:nvPr>
        </p:nvGraphicFramePr>
        <p:xfrm>
          <a:off x="6214535" y="3859865"/>
          <a:ext cx="5156200" cy="2752725"/>
        </p:xfrm>
        <a:graphic>
          <a:graphicData uri="http://schemas.openxmlformats.org/drawingml/2006/table">
            <a:tbl>
              <a:tblPr firstCol="1" bandRow="1">
                <a:tableStyleId>{08FB837D-C827-4EFA-A057-4D05807E0F7C}</a:tableStyleId>
              </a:tblPr>
              <a:tblGrid>
                <a:gridCol w="776011">
                  <a:extLst>
                    <a:ext uri="{9D8B030D-6E8A-4147-A177-3AD203B41FA5}">
                      <a16:colId xmlns:a16="http://schemas.microsoft.com/office/drawing/2014/main" xmlns="" val="20000"/>
                    </a:ext>
                  </a:extLst>
                </a:gridCol>
                <a:gridCol w="4380189">
                  <a:extLst>
                    <a:ext uri="{9D8B030D-6E8A-4147-A177-3AD203B41FA5}">
                      <a16:colId xmlns:a16="http://schemas.microsoft.com/office/drawing/2014/main" xmlns="" val="20001"/>
                    </a:ext>
                  </a:extLst>
                </a:gridCol>
              </a:tblGrid>
              <a:tr h="149552">
                <a:tc>
                  <a:txBody>
                    <a:bodyPr/>
                    <a:lstStyle/>
                    <a:p>
                      <a:pPr algn="l" fontAlgn="b"/>
                      <a:r>
                        <a:rPr lang="nl-NL" sz="1000" b="1" i="0" u="none" dirty="0">
                          <a:solidFill>
                            <a:srgbClr val="000000"/>
                          </a:solidFill>
                        </a:rPr>
                        <a:t>9007784</a:t>
                      </a:r>
                    </a:p>
                  </a:txBody>
                  <a:tcPr marL="9525" marR="9525" marT="9525" marB="0" anchor="b"/>
                </a:tc>
                <a:tc>
                  <a:txBody>
                    <a:bodyPr/>
                    <a:lstStyle/>
                    <a:p>
                      <a:pPr algn="l" fontAlgn="b"/>
                      <a:r>
                        <a:rPr lang="nl-NL" sz="1000" b="0" i="0" u="none" dirty="0">
                          <a:solidFill>
                            <a:srgbClr val="000000"/>
                          </a:solidFill>
                        </a:rPr>
                        <a:t>9007784 ZAK, STOFZUIGER, 6 QT (verpakking met 12)</a:t>
                      </a:r>
                    </a:p>
                  </a:txBody>
                  <a:tcPr marL="9525" marR="9525" marT="9525" marB="0" anchor="b"/>
                </a:tc>
                <a:extLst>
                  <a:ext uri="{0D108BD9-81ED-4DB2-BD59-A6C34878D82A}">
                    <a16:rowId xmlns:a16="http://schemas.microsoft.com/office/drawing/2014/main" xmlns="" val="10000"/>
                  </a:ext>
                </a:extLst>
              </a:tr>
              <a:tr h="142430">
                <a:tc>
                  <a:txBody>
                    <a:bodyPr/>
                    <a:lstStyle/>
                    <a:p>
                      <a:pPr algn="l" fontAlgn="b"/>
                      <a:r>
                        <a:rPr lang="nl-NL" sz="1000" b="1" i="0" u="none" dirty="0">
                          <a:solidFill>
                            <a:srgbClr val="000000"/>
                          </a:solidFill>
                        </a:rPr>
                        <a:t>9007866</a:t>
                      </a:r>
                    </a:p>
                  </a:txBody>
                  <a:tcPr marL="9525" marR="9525" marT="9525" marB="0" anchor="b"/>
                </a:tc>
                <a:tc>
                  <a:txBody>
                    <a:bodyPr/>
                    <a:lstStyle/>
                    <a:p>
                      <a:pPr algn="l" fontAlgn="b"/>
                      <a:r>
                        <a:rPr lang="nl-NL" sz="1000" b="0" i="0" u="none" dirty="0">
                          <a:solidFill>
                            <a:srgbClr val="000000"/>
                          </a:solidFill>
                        </a:rPr>
                        <a:t>9007866 ZAK, STOFZUIGER, 6 QT (doos met 16 verpakkingen=192)</a:t>
                      </a:r>
                    </a:p>
                  </a:txBody>
                  <a:tcPr marL="9525" marR="9525" marT="9525" marB="0" anchor="b"/>
                </a:tc>
                <a:extLst>
                  <a:ext uri="{0D108BD9-81ED-4DB2-BD59-A6C34878D82A}">
                    <a16:rowId xmlns:a16="http://schemas.microsoft.com/office/drawing/2014/main" xmlns="" val="10001"/>
                  </a:ext>
                </a:extLst>
              </a:tr>
              <a:tr h="142430">
                <a:tc>
                  <a:txBody>
                    <a:bodyPr/>
                    <a:lstStyle/>
                    <a:p>
                      <a:pPr algn="l" fontAlgn="b"/>
                      <a:r>
                        <a:rPr lang="nl-NL" sz="1000" b="1" i="0" u="none" dirty="0">
                          <a:solidFill>
                            <a:srgbClr val="000000"/>
                          </a:solidFill>
                        </a:rPr>
                        <a:t>9011416</a:t>
                      </a:r>
                    </a:p>
                  </a:txBody>
                  <a:tcPr marL="9525" marR="9525" marT="9525" marB="0" anchor="b"/>
                </a:tc>
                <a:tc>
                  <a:txBody>
                    <a:bodyPr/>
                    <a:lstStyle/>
                    <a:p>
                      <a:pPr algn="l" fontAlgn="b"/>
                      <a:r>
                        <a:rPr lang="nl-NL" sz="1000" b="0" i="0" u="none" dirty="0">
                          <a:solidFill>
                            <a:srgbClr val="000000"/>
                          </a:solidFill>
                        </a:rPr>
                        <a:t>9011416 STOFZUIGERZAK, STOF, 6 QT</a:t>
                      </a:r>
                    </a:p>
                  </a:txBody>
                  <a:tcPr marL="9525" marR="9525" marT="9525" marB="0" anchor="b"/>
                </a:tc>
                <a:extLst>
                  <a:ext uri="{0D108BD9-81ED-4DB2-BD59-A6C34878D82A}">
                    <a16:rowId xmlns:a16="http://schemas.microsoft.com/office/drawing/2014/main" xmlns="" val="10002"/>
                  </a:ext>
                </a:extLst>
              </a:tr>
              <a:tr h="142430">
                <a:tc>
                  <a:txBody>
                    <a:bodyPr/>
                    <a:lstStyle/>
                    <a:p>
                      <a:pPr algn="l" fontAlgn="b"/>
                      <a:r>
                        <a:rPr lang="nl-NL" sz="1000" b="1" i="0" u="none" dirty="0">
                          <a:solidFill>
                            <a:srgbClr val="000000"/>
                          </a:solidFill>
                        </a:rPr>
                        <a:t>9007812</a:t>
                      </a:r>
                    </a:p>
                  </a:txBody>
                  <a:tcPr marL="9525" marR="9525" marT="9525" marB="0" anchor="b"/>
                </a:tc>
                <a:tc>
                  <a:txBody>
                    <a:bodyPr/>
                    <a:lstStyle/>
                    <a:p>
                      <a:pPr algn="l" fontAlgn="b"/>
                      <a:r>
                        <a:rPr lang="nl-NL" sz="1000" b="0" i="0" u="none" dirty="0">
                          <a:solidFill>
                            <a:srgbClr val="000000"/>
                          </a:solidFill>
                        </a:rPr>
                        <a:t>9007812 FILTER, HEPA</a:t>
                      </a:r>
                    </a:p>
                  </a:txBody>
                  <a:tcPr marL="9525" marR="9525" marT="9525" marB="0" anchor="b"/>
                </a:tc>
                <a:extLst>
                  <a:ext uri="{0D108BD9-81ED-4DB2-BD59-A6C34878D82A}">
                    <a16:rowId xmlns:a16="http://schemas.microsoft.com/office/drawing/2014/main" xmlns="" val="10003"/>
                  </a:ext>
                </a:extLst>
              </a:tr>
              <a:tr h="142430">
                <a:tc>
                  <a:txBody>
                    <a:bodyPr/>
                    <a:lstStyle/>
                    <a:p>
                      <a:pPr algn="l" fontAlgn="b"/>
                      <a:r>
                        <a:rPr lang="nl-NL" sz="1000" b="1" i="0" u="none" dirty="0">
                          <a:solidFill>
                            <a:srgbClr val="000000"/>
                          </a:solidFill>
                        </a:rPr>
                        <a:t>9007800</a:t>
                      </a:r>
                    </a:p>
                  </a:txBody>
                  <a:tcPr marL="9525" marR="9525" marT="9525" marB="0" anchor="b"/>
                </a:tc>
                <a:tc>
                  <a:txBody>
                    <a:bodyPr/>
                    <a:lstStyle/>
                    <a:p>
                      <a:pPr algn="l" fontAlgn="b"/>
                      <a:r>
                        <a:rPr lang="nl-NL" sz="1000" b="0" i="0" u="none" dirty="0">
                          <a:solidFill>
                            <a:srgbClr val="000000"/>
                          </a:solidFill>
                        </a:rPr>
                        <a:t>9007800 FILTER, UITLAAT (verpakking met 6)</a:t>
                      </a:r>
                    </a:p>
                  </a:txBody>
                  <a:tcPr marL="9525" marR="9525" marT="9525" marB="0" anchor="b"/>
                </a:tc>
                <a:extLst>
                  <a:ext uri="{0D108BD9-81ED-4DB2-BD59-A6C34878D82A}">
                    <a16:rowId xmlns:a16="http://schemas.microsoft.com/office/drawing/2014/main" xmlns="" val="10004"/>
                  </a:ext>
                </a:extLst>
              </a:tr>
              <a:tr h="142430">
                <a:tc>
                  <a:txBody>
                    <a:bodyPr/>
                    <a:lstStyle/>
                    <a:p>
                      <a:pPr algn="l" fontAlgn="b"/>
                      <a:r>
                        <a:rPr lang="nl-NL" sz="1000" b="1" i="0" u="none" dirty="0">
                          <a:solidFill>
                            <a:srgbClr val="000000"/>
                          </a:solidFill>
                        </a:rPr>
                        <a:t>9014128</a:t>
                      </a:r>
                    </a:p>
                  </a:txBody>
                  <a:tcPr marL="9525" marR="9525" marT="9525" marB="0" anchor="b"/>
                </a:tc>
                <a:tc>
                  <a:txBody>
                    <a:bodyPr/>
                    <a:lstStyle/>
                    <a:p>
                      <a:pPr algn="l" fontAlgn="b"/>
                      <a:r>
                        <a:rPr lang="nl-NL" sz="1000" b="0" i="0" u="none" dirty="0">
                          <a:solidFill>
                            <a:srgbClr val="000000"/>
                          </a:solidFill>
                        </a:rPr>
                        <a:t>9014128 SCHAKELAAR, M/ HARNAS, 220 - 240 V</a:t>
                      </a:r>
                    </a:p>
                  </a:txBody>
                  <a:tcPr marL="9525" marR="9525" marT="9525" marB="0" anchor="b"/>
                </a:tc>
                <a:extLst>
                  <a:ext uri="{0D108BD9-81ED-4DB2-BD59-A6C34878D82A}">
                    <a16:rowId xmlns:a16="http://schemas.microsoft.com/office/drawing/2014/main" xmlns="" val="10005"/>
                  </a:ext>
                </a:extLst>
              </a:tr>
              <a:tr h="142430">
                <a:tc>
                  <a:txBody>
                    <a:bodyPr/>
                    <a:lstStyle/>
                    <a:p>
                      <a:pPr algn="l" fontAlgn="b"/>
                      <a:r>
                        <a:rPr lang="nl-NL" sz="1000" b="1" i="0" u="none" dirty="0">
                          <a:solidFill>
                            <a:srgbClr val="000000"/>
                          </a:solidFill>
                        </a:rPr>
                        <a:t>9016470</a:t>
                      </a:r>
                    </a:p>
                  </a:txBody>
                  <a:tcPr marL="9525" marR="9525" marT="9525" marB="0" anchor="b"/>
                </a:tc>
                <a:tc>
                  <a:txBody>
                    <a:bodyPr/>
                    <a:lstStyle/>
                    <a:p>
                      <a:pPr algn="l" fontAlgn="b"/>
                      <a:r>
                        <a:rPr lang="nl-NL" sz="1000" b="0" i="0" u="none" dirty="0">
                          <a:solidFill>
                            <a:srgbClr val="000000"/>
                          </a:solidFill>
                        </a:rPr>
                        <a:t>9016470 VENTILATOR, ASSEMBLAGE, STOFZUIGER, 230 V, 850 W</a:t>
                      </a:r>
                    </a:p>
                  </a:txBody>
                  <a:tcPr marL="9525" marR="9525" marT="9525" marB="0" anchor="b"/>
                </a:tc>
                <a:extLst>
                  <a:ext uri="{0D108BD9-81ED-4DB2-BD59-A6C34878D82A}">
                    <a16:rowId xmlns:a16="http://schemas.microsoft.com/office/drawing/2014/main" xmlns="" val="10006"/>
                  </a:ext>
                </a:extLst>
              </a:tr>
              <a:tr h="142430">
                <a:tc>
                  <a:txBody>
                    <a:bodyPr/>
                    <a:lstStyle/>
                    <a:p>
                      <a:pPr algn="l" fontAlgn="b"/>
                      <a:r>
                        <a:rPr lang="nl-NL" sz="1000" b="1" i="0" u="none" dirty="0">
                          <a:solidFill>
                            <a:srgbClr val="000000"/>
                          </a:solidFill>
                        </a:rPr>
                        <a:t>9013521</a:t>
                      </a:r>
                    </a:p>
                  </a:txBody>
                  <a:tcPr marL="9525" marR="9525" marT="9525" marB="0" anchor="b"/>
                </a:tc>
                <a:tc>
                  <a:txBody>
                    <a:bodyPr/>
                    <a:lstStyle/>
                    <a:p>
                      <a:pPr algn="l" fontAlgn="b"/>
                      <a:r>
                        <a:rPr lang="nl-NL" sz="1000" b="0" i="0" u="none" dirty="0">
                          <a:solidFill>
                            <a:srgbClr val="000000"/>
                          </a:solidFill>
                        </a:rPr>
                        <a:t>9013521 SNOER, STROOM, 15 M, ZWT, 220 - 240V [EU]</a:t>
                      </a:r>
                    </a:p>
                  </a:txBody>
                  <a:tcPr marL="9525" marR="9525" marT="9525" marB="0" anchor="b"/>
                </a:tc>
                <a:extLst>
                  <a:ext uri="{0D108BD9-81ED-4DB2-BD59-A6C34878D82A}">
                    <a16:rowId xmlns:a16="http://schemas.microsoft.com/office/drawing/2014/main" xmlns="" val="10007"/>
                  </a:ext>
                </a:extLst>
              </a:tr>
              <a:tr h="142430">
                <a:tc>
                  <a:txBody>
                    <a:bodyPr/>
                    <a:lstStyle/>
                    <a:p>
                      <a:pPr algn="l" fontAlgn="b"/>
                      <a:r>
                        <a:rPr lang="nl-NL" sz="1000" b="1" i="0" u="none" dirty="0">
                          <a:solidFill>
                            <a:srgbClr val="000000"/>
                          </a:solidFill>
                        </a:rPr>
                        <a:t>9013522</a:t>
                      </a:r>
                    </a:p>
                  </a:txBody>
                  <a:tcPr marL="9525" marR="9525" marT="9525" marB="0" anchor="b"/>
                </a:tc>
                <a:tc>
                  <a:txBody>
                    <a:bodyPr/>
                    <a:lstStyle/>
                    <a:p>
                      <a:pPr algn="l" fontAlgn="b"/>
                      <a:r>
                        <a:rPr lang="nl-NL" sz="1000" b="0" i="0" u="none" dirty="0">
                          <a:solidFill>
                            <a:srgbClr val="000000"/>
                          </a:solidFill>
                        </a:rPr>
                        <a:t>9013522 SNOER, STROOM, 15 M, ZWT, 220 - 240V [VK]</a:t>
                      </a:r>
                    </a:p>
                  </a:txBody>
                  <a:tcPr marL="9525" marR="9525" marT="9525" marB="0" anchor="b"/>
                </a:tc>
                <a:extLst>
                  <a:ext uri="{0D108BD9-81ED-4DB2-BD59-A6C34878D82A}">
                    <a16:rowId xmlns:a16="http://schemas.microsoft.com/office/drawing/2014/main" xmlns="" val="10008"/>
                  </a:ext>
                </a:extLst>
              </a:tr>
              <a:tr h="142430">
                <a:tc>
                  <a:txBody>
                    <a:bodyPr/>
                    <a:lstStyle/>
                    <a:p>
                      <a:pPr algn="l" fontAlgn="b"/>
                      <a:r>
                        <a:rPr lang="nl-NL" sz="1000" b="1" i="0" u="none" dirty="0">
                          <a:solidFill>
                            <a:srgbClr val="000000"/>
                          </a:solidFill>
                        </a:rPr>
                        <a:t>9013519</a:t>
                      </a:r>
                    </a:p>
                  </a:txBody>
                  <a:tcPr marL="9525" marR="9525" marT="9525" marB="0" anchor="b"/>
                </a:tc>
                <a:tc>
                  <a:txBody>
                    <a:bodyPr/>
                    <a:lstStyle/>
                    <a:p>
                      <a:pPr algn="l" fontAlgn="b"/>
                      <a:r>
                        <a:rPr lang="nl-NL" sz="1000" b="0" i="0" u="none" dirty="0">
                          <a:solidFill>
                            <a:srgbClr val="000000"/>
                          </a:solidFill>
                        </a:rPr>
                        <a:t>9013519 STEUN, HOUDER, SNOER</a:t>
                      </a:r>
                    </a:p>
                  </a:txBody>
                  <a:tcPr marL="9525" marR="9525" marT="9525" marB="0" anchor="b"/>
                </a:tc>
                <a:extLst>
                  <a:ext uri="{0D108BD9-81ED-4DB2-BD59-A6C34878D82A}">
                    <a16:rowId xmlns:a16="http://schemas.microsoft.com/office/drawing/2014/main" xmlns="" val="10009"/>
                  </a:ext>
                </a:extLst>
              </a:tr>
              <a:tr h="142430">
                <a:tc>
                  <a:txBody>
                    <a:bodyPr/>
                    <a:lstStyle/>
                    <a:p>
                      <a:pPr algn="l" fontAlgn="b"/>
                      <a:r>
                        <a:rPr lang="nl-NL" sz="1000" b="1" i="0" u="none" dirty="0">
                          <a:solidFill>
                            <a:srgbClr val="000000"/>
                          </a:solidFill>
                        </a:rPr>
                        <a:t>9013555</a:t>
                      </a:r>
                    </a:p>
                  </a:txBody>
                  <a:tcPr marL="9525" marR="9525" marT="9525" marB="0" anchor="b"/>
                </a:tc>
                <a:tc>
                  <a:txBody>
                    <a:bodyPr/>
                    <a:lstStyle/>
                    <a:p>
                      <a:pPr algn="l" fontAlgn="b"/>
                      <a:r>
                        <a:rPr lang="nl-NL" sz="1000" b="0" i="0" u="none" dirty="0">
                          <a:solidFill>
                            <a:srgbClr val="000000"/>
                          </a:solidFill>
                        </a:rPr>
                        <a:t>9013555 CLIP, SNOER, BELASTINGSVERLICHTING [V- BP- 7]</a:t>
                      </a:r>
                    </a:p>
                  </a:txBody>
                  <a:tcPr marL="9525" marR="9525" marT="9525" marB="0" anchor="b"/>
                </a:tc>
                <a:extLst>
                  <a:ext uri="{0D108BD9-81ED-4DB2-BD59-A6C34878D82A}">
                    <a16:rowId xmlns:a16="http://schemas.microsoft.com/office/drawing/2014/main" xmlns="" val="10010"/>
                  </a:ext>
                </a:extLst>
              </a:tr>
              <a:tr h="142430">
                <a:tc>
                  <a:txBody>
                    <a:bodyPr/>
                    <a:lstStyle/>
                    <a:p>
                      <a:pPr algn="l" fontAlgn="b"/>
                      <a:r>
                        <a:rPr lang="nl-NL" sz="1000" b="1" i="0" u="none" dirty="0">
                          <a:solidFill>
                            <a:srgbClr val="000000"/>
                          </a:solidFill>
                        </a:rPr>
                        <a:t>9015832</a:t>
                      </a:r>
                    </a:p>
                  </a:txBody>
                  <a:tcPr marL="9525" marR="9525" marT="9525" marB="0" anchor="b"/>
                </a:tc>
                <a:tc>
                  <a:txBody>
                    <a:bodyPr/>
                    <a:lstStyle/>
                    <a:p>
                      <a:pPr algn="l" fontAlgn="b"/>
                      <a:r>
                        <a:rPr lang="nl-NL" sz="1000" b="0" i="0" u="none" dirty="0">
                          <a:solidFill>
                            <a:srgbClr val="000000"/>
                          </a:solidFill>
                        </a:rPr>
                        <a:t>9015832 GEREEDSCHAP, VLOER, COMBINATIE [WIELTJES]</a:t>
                      </a:r>
                    </a:p>
                  </a:txBody>
                  <a:tcPr marL="9525" marR="9525" marT="9525" marB="0" anchor="b"/>
                </a:tc>
                <a:extLst>
                  <a:ext uri="{0D108BD9-81ED-4DB2-BD59-A6C34878D82A}">
                    <a16:rowId xmlns:a16="http://schemas.microsoft.com/office/drawing/2014/main" xmlns="" val="10011"/>
                  </a:ext>
                </a:extLst>
              </a:tr>
              <a:tr h="142430">
                <a:tc>
                  <a:txBody>
                    <a:bodyPr/>
                    <a:lstStyle/>
                    <a:p>
                      <a:pPr algn="l" fontAlgn="b"/>
                      <a:r>
                        <a:rPr lang="nl-NL" sz="1000" b="1" i="0" u="none" dirty="0">
                          <a:solidFill>
                            <a:srgbClr val="000000"/>
                          </a:solidFill>
                        </a:rPr>
                        <a:t>9008979</a:t>
                      </a:r>
                    </a:p>
                  </a:txBody>
                  <a:tcPr marL="9525" marR="9525" marT="9525" marB="0" anchor="b"/>
                </a:tc>
                <a:tc>
                  <a:txBody>
                    <a:bodyPr/>
                    <a:lstStyle/>
                    <a:p>
                      <a:pPr algn="l" fontAlgn="b"/>
                      <a:r>
                        <a:rPr lang="nl-NL" sz="1000" b="0" i="0" u="none" dirty="0">
                          <a:solidFill>
                            <a:srgbClr val="000000"/>
                          </a:solidFill>
                        </a:rPr>
                        <a:t>9008979 GEREEDSCHAP, BEKLEDING, 1,25 D (32 mm)</a:t>
                      </a:r>
                    </a:p>
                  </a:txBody>
                  <a:tcPr marL="9525" marR="9525" marT="9525" marB="0" anchor="b"/>
                </a:tc>
                <a:extLst>
                  <a:ext uri="{0D108BD9-81ED-4DB2-BD59-A6C34878D82A}">
                    <a16:rowId xmlns:a16="http://schemas.microsoft.com/office/drawing/2014/main" xmlns="" val="10012"/>
                  </a:ext>
                </a:extLst>
              </a:tr>
              <a:tr h="142430">
                <a:tc>
                  <a:txBody>
                    <a:bodyPr/>
                    <a:lstStyle/>
                    <a:p>
                      <a:pPr algn="l" fontAlgn="b"/>
                      <a:r>
                        <a:rPr lang="nl-NL" sz="1000" b="1" i="0" u="none" dirty="0">
                          <a:solidFill>
                            <a:srgbClr val="000000"/>
                          </a:solidFill>
                        </a:rPr>
                        <a:t>9008977</a:t>
                      </a:r>
                    </a:p>
                  </a:txBody>
                  <a:tcPr marL="9525" marR="9525" marT="9525" marB="0" anchor="b"/>
                </a:tc>
                <a:tc>
                  <a:txBody>
                    <a:bodyPr/>
                    <a:lstStyle/>
                    <a:p>
                      <a:pPr algn="l" fontAlgn="b"/>
                      <a:r>
                        <a:rPr lang="nl-NL" sz="1000" b="0" i="0" u="none" dirty="0">
                          <a:solidFill>
                            <a:srgbClr val="000000"/>
                          </a:solidFill>
                        </a:rPr>
                        <a:t>9008977 GEREEDSCHAP, BORSTEL, STOF, 1,25 D (32 mm)</a:t>
                      </a:r>
                    </a:p>
                  </a:txBody>
                  <a:tcPr marL="9525" marR="9525" marT="9525" marB="0" anchor="b"/>
                </a:tc>
                <a:extLst>
                  <a:ext uri="{0D108BD9-81ED-4DB2-BD59-A6C34878D82A}">
                    <a16:rowId xmlns:a16="http://schemas.microsoft.com/office/drawing/2014/main" xmlns="" val="10013"/>
                  </a:ext>
                </a:extLst>
              </a:tr>
              <a:tr h="142430">
                <a:tc>
                  <a:txBody>
                    <a:bodyPr/>
                    <a:lstStyle/>
                    <a:p>
                      <a:pPr algn="l" fontAlgn="b"/>
                      <a:r>
                        <a:rPr lang="nl-NL" sz="1000" b="1" i="0" u="none" dirty="0">
                          <a:solidFill>
                            <a:srgbClr val="000000"/>
                          </a:solidFill>
                        </a:rPr>
                        <a:t>9008978</a:t>
                      </a:r>
                    </a:p>
                  </a:txBody>
                  <a:tcPr marL="9525" marR="9525" marT="9525" marB="0" anchor="b"/>
                </a:tc>
                <a:tc>
                  <a:txBody>
                    <a:bodyPr/>
                    <a:lstStyle/>
                    <a:p>
                      <a:pPr algn="l" fontAlgn="b"/>
                      <a:r>
                        <a:rPr lang="nl-NL" sz="1000" b="0" i="0" u="none" dirty="0">
                          <a:solidFill>
                            <a:srgbClr val="000000"/>
                          </a:solidFill>
                        </a:rPr>
                        <a:t>9008978 GEREEDSCHAP, GLEUF, 1,25 D (32 mm)</a:t>
                      </a:r>
                    </a:p>
                  </a:txBody>
                  <a:tcPr marL="9525" marR="9525" marT="9525" marB="0" anchor="b"/>
                </a:tc>
                <a:extLst>
                  <a:ext uri="{0D108BD9-81ED-4DB2-BD59-A6C34878D82A}">
                    <a16:rowId xmlns:a16="http://schemas.microsoft.com/office/drawing/2014/main" xmlns="" val="10014"/>
                  </a:ext>
                </a:extLst>
              </a:tr>
              <a:tr h="142430">
                <a:tc>
                  <a:txBody>
                    <a:bodyPr/>
                    <a:lstStyle/>
                    <a:p>
                      <a:pPr algn="l" fontAlgn="b"/>
                      <a:r>
                        <a:rPr lang="nl-NL" sz="1000" b="1" i="0" u="none" dirty="0">
                          <a:solidFill>
                            <a:srgbClr val="000000"/>
                          </a:solidFill>
                        </a:rPr>
                        <a:t>9008775</a:t>
                      </a:r>
                    </a:p>
                  </a:txBody>
                  <a:tcPr marL="9525" marR="9525" marT="9525" marB="0" anchor="b"/>
                </a:tc>
                <a:tc>
                  <a:txBody>
                    <a:bodyPr/>
                    <a:lstStyle/>
                    <a:p>
                      <a:pPr algn="l" fontAlgn="b"/>
                      <a:r>
                        <a:rPr lang="nl-NL" sz="1000" b="0" i="0" u="none" dirty="0">
                          <a:solidFill>
                            <a:srgbClr val="000000"/>
                          </a:solidFill>
                        </a:rPr>
                        <a:t>9008775 SLANG, STOFZUIGER (220 - 240 V model)</a:t>
                      </a:r>
                    </a:p>
                  </a:txBody>
                  <a:tcPr marL="9525" marR="9525" marT="9525" marB="0" anchor="b"/>
                </a:tc>
                <a:extLst>
                  <a:ext uri="{0D108BD9-81ED-4DB2-BD59-A6C34878D82A}">
                    <a16:rowId xmlns:a16="http://schemas.microsoft.com/office/drawing/2014/main" xmlns="" val="10015"/>
                  </a:ext>
                </a:extLst>
              </a:tr>
              <a:tr h="142430">
                <a:tc>
                  <a:txBody>
                    <a:bodyPr/>
                    <a:lstStyle/>
                    <a:p>
                      <a:pPr algn="l" fontAlgn="b"/>
                      <a:r>
                        <a:rPr lang="nl-NL" sz="1000" b="1" i="0" u="none" dirty="0">
                          <a:solidFill>
                            <a:srgbClr val="000000"/>
                          </a:solidFill>
                        </a:rPr>
                        <a:t>9008776</a:t>
                      </a:r>
                    </a:p>
                  </a:txBody>
                  <a:tcPr marL="9525" marR="9525" marT="9525" marB="0" anchor="b"/>
                </a:tc>
                <a:tc>
                  <a:txBody>
                    <a:bodyPr/>
                    <a:lstStyle/>
                    <a:p>
                      <a:pPr algn="l" fontAlgn="b"/>
                      <a:r>
                        <a:rPr lang="nl-NL" sz="1000" b="0" i="0" u="none" dirty="0">
                          <a:solidFill>
                            <a:srgbClr val="000000"/>
                          </a:solidFill>
                        </a:rPr>
                        <a:t>9008776 ZUIGBUIS, TELESCOPISCH, M/HANDVAT, 1,25 D</a:t>
                      </a:r>
                    </a:p>
                  </a:txBody>
                  <a:tcPr marL="9525" marR="9525" marT="9525" marB="0" anchor="b"/>
                </a:tc>
                <a:extLst>
                  <a:ext uri="{0D108BD9-81ED-4DB2-BD59-A6C34878D82A}">
                    <a16:rowId xmlns:a16="http://schemas.microsoft.com/office/drawing/2014/main" xmlns="" val="10016"/>
                  </a:ext>
                </a:extLst>
              </a:tr>
            </a:tbl>
          </a:graphicData>
        </a:graphic>
      </p:graphicFrame>
      <p:sp>
        <p:nvSpPr>
          <p:cNvPr id="14" name="Content Placeholder 13"/>
          <p:cNvSpPr>
            <a:spLocks noGrp="1"/>
          </p:cNvSpPr>
          <p:nvPr>
            <p:ph sz="half" idx="2"/>
          </p:nvPr>
        </p:nvSpPr>
        <p:spPr/>
        <p:txBody>
          <a:bodyPr>
            <a:normAutofit/>
          </a:bodyPr>
          <a:lstStyle/>
          <a:p>
            <a:r>
              <a:rPr lang="nl-NL" sz="1800" b="0" i="0" dirty="0">
                <a:solidFill>
                  <a:srgbClr val="000000"/>
                </a:solidFill>
              </a:rPr>
              <a:t>Machinereferenties</a:t>
            </a:r>
          </a:p>
          <a:p>
            <a:pPr lvl="1"/>
            <a:r>
              <a:rPr lang="nl-NL" sz="1600" b="0" i="0" dirty="0">
                <a:solidFill>
                  <a:srgbClr val="000000"/>
                </a:solidFill>
              </a:rPr>
              <a:t>1215370 (EU-stekker)</a:t>
            </a:r>
          </a:p>
          <a:p>
            <a:pPr lvl="1"/>
            <a:r>
              <a:rPr lang="nl-NL" sz="1600" b="0" i="0" dirty="0">
                <a:solidFill>
                  <a:srgbClr val="000000"/>
                </a:solidFill>
              </a:rPr>
              <a:t>1215369 (VK-stekker)</a:t>
            </a:r>
          </a:p>
          <a:p>
            <a:r>
              <a:rPr lang="nl-NL" sz="1800" b="0" i="0" dirty="0">
                <a:solidFill>
                  <a:srgbClr val="000000"/>
                </a:solidFill>
              </a:rPr>
              <a:t>Aanbevolen reserveonderdelen</a:t>
            </a:r>
          </a:p>
        </p:txBody>
      </p:sp>
      <p:graphicFrame>
        <p:nvGraphicFramePr>
          <p:cNvPr id="18" name="Content Placeholder 5"/>
          <p:cNvGraphicFramePr>
            <a:graphicFrameLocks/>
          </p:cNvGraphicFramePr>
          <p:nvPr>
            <p:extLst>
              <p:ext uri="{D42A27DB-BD31-4B8C-83A1-F6EECF244321}">
                <p14:modId xmlns:p14="http://schemas.microsoft.com/office/powerpoint/2010/main" val="2683725115"/>
              </p:ext>
            </p:extLst>
          </p:nvPr>
        </p:nvGraphicFramePr>
        <p:xfrm>
          <a:off x="839788" y="3859864"/>
          <a:ext cx="4799012" cy="2752725"/>
        </p:xfrm>
        <a:graphic>
          <a:graphicData uri="http://schemas.openxmlformats.org/drawingml/2006/table">
            <a:tbl>
              <a:tblPr firstCol="1" bandRow="1">
                <a:tableStyleId>{775DCB02-9BB8-47FD-8907-85C794F793BA}</a:tableStyleId>
              </a:tblPr>
              <a:tblGrid>
                <a:gridCol w="655069">
                  <a:extLst>
                    <a:ext uri="{9D8B030D-6E8A-4147-A177-3AD203B41FA5}">
                      <a16:colId xmlns:a16="http://schemas.microsoft.com/office/drawing/2014/main" xmlns="" val="20000"/>
                    </a:ext>
                  </a:extLst>
                </a:gridCol>
                <a:gridCol w="4143943">
                  <a:extLst>
                    <a:ext uri="{9D8B030D-6E8A-4147-A177-3AD203B41FA5}">
                      <a16:colId xmlns:a16="http://schemas.microsoft.com/office/drawing/2014/main" xmlns="" val="20001"/>
                    </a:ext>
                  </a:extLst>
                </a:gridCol>
              </a:tblGrid>
              <a:tr h="157409">
                <a:tc>
                  <a:txBody>
                    <a:bodyPr/>
                    <a:lstStyle/>
                    <a:p>
                      <a:pPr algn="l" fontAlgn="b"/>
                      <a:r>
                        <a:rPr lang="nl-NL" sz="1000" b="1" i="0" u="none" dirty="0">
                          <a:solidFill>
                            <a:srgbClr val="000000"/>
                          </a:solidFill>
                        </a:rPr>
                        <a:t>9007784</a:t>
                      </a:r>
                    </a:p>
                  </a:txBody>
                  <a:tcPr marL="9525" marR="9525" marT="9525" marB="0" anchor="b"/>
                </a:tc>
                <a:tc>
                  <a:txBody>
                    <a:bodyPr/>
                    <a:lstStyle/>
                    <a:p>
                      <a:pPr algn="l" fontAlgn="b"/>
                      <a:r>
                        <a:rPr lang="nl-NL" sz="1000" b="0" i="0" u="none" dirty="0">
                          <a:solidFill>
                            <a:srgbClr val="000000"/>
                          </a:solidFill>
                        </a:rPr>
                        <a:t>ZAK, STOFZUIGER, 6 QT (verpakking met 12)</a:t>
                      </a:r>
                    </a:p>
                  </a:txBody>
                  <a:tcPr marL="9525" marR="9525" marT="9525" marB="0" anchor="b"/>
                </a:tc>
                <a:extLst>
                  <a:ext uri="{0D108BD9-81ED-4DB2-BD59-A6C34878D82A}">
                    <a16:rowId xmlns:a16="http://schemas.microsoft.com/office/drawing/2014/main" xmlns="" val="10000"/>
                  </a:ext>
                </a:extLst>
              </a:tr>
              <a:tr h="149913">
                <a:tc>
                  <a:txBody>
                    <a:bodyPr/>
                    <a:lstStyle/>
                    <a:p>
                      <a:pPr algn="l" fontAlgn="b"/>
                      <a:r>
                        <a:rPr lang="nl-NL" sz="1000" b="1" i="0" u="none" dirty="0">
                          <a:solidFill>
                            <a:srgbClr val="000000"/>
                          </a:solidFill>
                        </a:rPr>
                        <a:t>9007866</a:t>
                      </a:r>
                    </a:p>
                  </a:txBody>
                  <a:tcPr marL="9525" marR="9525" marT="9525" marB="0" anchor="b"/>
                </a:tc>
                <a:tc>
                  <a:txBody>
                    <a:bodyPr/>
                    <a:lstStyle/>
                    <a:p>
                      <a:pPr algn="l" fontAlgn="b"/>
                      <a:r>
                        <a:rPr lang="nl-NL" sz="1000" b="0" i="0" u="none" dirty="0">
                          <a:solidFill>
                            <a:srgbClr val="000000"/>
                          </a:solidFill>
                        </a:rPr>
                        <a:t>ZAK, STOFZUIGER, 6 QT (doos met 16 verpakkingen=192)</a:t>
                      </a:r>
                    </a:p>
                  </a:txBody>
                  <a:tcPr marL="9525" marR="9525" marT="9525" marB="0" anchor="b"/>
                </a:tc>
                <a:extLst>
                  <a:ext uri="{0D108BD9-81ED-4DB2-BD59-A6C34878D82A}">
                    <a16:rowId xmlns:a16="http://schemas.microsoft.com/office/drawing/2014/main" xmlns="" val="10001"/>
                  </a:ext>
                </a:extLst>
              </a:tr>
              <a:tr h="149913">
                <a:tc>
                  <a:txBody>
                    <a:bodyPr/>
                    <a:lstStyle/>
                    <a:p>
                      <a:pPr algn="l" fontAlgn="b"/>
                      <a:r>
                        <a:rPr lang="nl-NL" sz="1000" b="1" i="0" u="none" dirty="0">
                          <a:solidFill>
                            <a:srgbClr val="000000"/>
                          </a:solidFill>
                        </a:rPr>
                        <a:t>9011416</a:t>
                      </a:r>
                    </a:p>
                  </a:txBody>
                  <a:tcPr marL="9525" marR="9525" marT="9525" marB="0" anchor="b"/>
                </a:tc>
                <a:tc>
                  <a:txBody>
                    <a:bodyPr/>
                    <a:lstStyle/>
                    <a:p>
                      <a:pPr algn="l" fontAlgn="b"/>
                      <a:r>
                        <a:rPr lang="nl-NL" sz="1000" b="0" i="0" u="none" dirty="0">
                          <a:solidFill>
                            <a:srgbClr val="000000"/>
                          </a:solidFill>
                        </a:rPr>
                        <a:t>STOFZUIGERZAK, STOF, 6 QT</a:t>
                      </a:r>
                    </a:p>
                  </a:txBody>
                  <a:tcPr marL="9525" marR="9525" marT="9525" marB="0" anchor="b"/>
                </a:tc>
                <a:extLst>
                  <a:ext uri="{0D108BD9-81ED-4DB2-BD59-A6C34878D82A}">
                    <a16:rowId xmlns:a16="http://schemas.microsoft.com/office/drawing/2014/main" xmlns="" val="10002"/>
                  </a:ext>
                </a:extLst>
              </a:tr>
              <a:tr h="149913">
                <a:tc>
                  <a:txBody>
                    <a:bodyPr/>
                    <a:lstStyle/>
                    <a:p>
                      <a:pPr algn="l" fontAlgn="b"/>
                      <a:r>
                        <a:rPr lang="nl-NL" sz="1000" b="1" i="0" u="none" dirty="0">
                          <a:solidFill>
                            <a:srgbClr val="000000"/>
                          </a:solidFill>
                        </a:rPr>
                        <a:t>9007812</a:t>
                      </a:r>
                    </a:p>
                  </a:txBody>
                  <a:tcPr marL="9525" marR="9525" marT="9525" marB="0" anchor="b"/>
                </a:tc>
                <a:tc>
                  <a:txBody>
                    <a:bodyPr/>
                    <a:lstStyle/>
                    <a:p>
                      <a:pPr algn="l" fontAlgn="b"/>
                      <a:r>
                        <a:rPr lang="nl-NL" sz="1000" b="0" i="0" u="none" dirty="0">
                          <a:solidFill>
                            <a:srgbClr val="000000"/>
                          </a:solidFill>
                        </a:rPr>
                        <a:t>FILTER, HEPA</a:t>
                      </a:r>
                    </a:p>
                  </a:txBody>
                  <a:tcPr marL="9525" marR="9525" marT="9525" marB="0" anchor="b"/>
                </a:tc>
                <a:extLst>
                  <a:ext uri="{0D108BD9-81ED-4DB2-BD59-A6C34878D82A}">
                    <a16:rowId xmlns:a16="http://schemas.microsoft.com/office/drawing/2014/main" xmlns="" val="10003"/>
                  </a:ext>
                </a:extLst>
              </a:tr>
              <a:tr h="149913">
                <a:tc>
                  <a:txBody>
                    <a:bodyPr/>
                    <a:lstStyle/>
                    <a:p>
                      <a:pPr algn="l" fontAlgn="b"/>
                      <a:r>
                        <a:rPr lang="nl-NL" sz="1000" b="1" i="0" u="none" dirty="0">
                          <a:solidFill>
                            <a:srgbClr val="000000"/>
                          </a:solidFill>
                        </a:rPr>
                        <a:t>9007800</a:t>
                      </a:r>
                    </a:p>
                  </a:txBody>
                  <a:tcPr marL="9525" marR="9525" marT="9525" marB="0" anchor="b"/>
                </a:tc>
                <a:tc>
                  <a:txBody>
                    <a:bodyPr/>
                    <a:lstStyle/>
                    <a:p>
                      <a:pPr algn="l" fontAlgn="b"/>
                      <a:r>
                        <a:rPr lang="nl-NL" sz="1000" b="0" i="0" u="none" dirty="0">
                          <a:solidFill>
                            <a:srgbClr val="000000"/>
                          </a:solidFill>
                        </a:rPr>
                        <a:t>FILTER, UITLAAT (verpakking met 6)</a:t>
                      </a:r>
                    </a:p>
                  </a:txBody>
                  <a:tcPr marL="9525" marR="9525" marT="9525" marB="0" anchor="b"/>
                </a:tc>
                <a:extLst>
                  <a:ext uri="{0D108BD9-81ED-4DB2-BD59-A6C34878D82A}">
                    <a16:rowId xmlns:a16="http://schemas.microsoft.com/office/drawing/2014/main" xmlns="" val="10004"/>
                  </a:ext>
                </a:extLst>
              </a:tr>
              <a:tr h="149913">
                <a:tc>
                  <a:txBody>
                    <a:bodyPr/>
                    <a:lstStyle/>
                    <a:p>
                      <a:pPr algn="l" fontAlgn="b"/>
                      <a:r>
                        <a:rPr lang="nl-NL" sz="1000" b="1" i="0" u="none" dirty="0">
                          <a:solidFill>
                            <a:srgbClr val="000000"/>
                          </a:solidFill>
                        </a:rPr>
                        <a:t>9014128</a:t>
                      </a:r>
                    </a:p>
                  </a:txBody>
                  <a:tcPr marL="9525" marR="9525" marT="9525" marB="0" anchor="b"/>
                </a:tc>
                <a:tc>
                  <a:txBody>
                    <a:bodyPr/>
                    <a:lstStyle/>
                    <a:p>
                      <a:pPr algn="l" fontAlgn="b"/>
                      <a:r>
                        <a:rPr lang="nl-NL" sz="1000" b="0" i="0" u="none" dirty="0">
                          <a:solidFill>
                            <a:srgbClr val="000000"/>
                          </a:solidFill>
                        </a:rPr>
                        <a:t>SCHAKELAAR, M/ HARNAS, 220 - 240 V</a:t>
                      </a:r>
                    </a:p>
                  </a:txBody>
                  <a:tcPr marL="9525" marR="9525" marT="9525" marB="0" anchor="b"/>
                </a:tc>
                <a:extLst>
                  <a:ext uri="{0D108BD9-81ED-4DB2-BD59-A6C34878D82A}">
                    <a16:rowId xmlns:a16="http://schemas.microsoft.com/office/drawing/2014/main" xmlns="" val="10005"/>
                  </a:ext>
                </a:extLst>
              </a:tr>
              <a:tr h="149913">
                <a:tc>
                  <a:txBody>
                    <a:bodyPr/>
                    <a:lstStyle/>
                    <a:p>
                      <a:pPr algn="l" fontAlgn="b"/>
                      <a:r>
                        <a:rPr lang="nl-NL" sz="1000" b="1" i="0" u="none" dirty="0">
                          <a:solidFill>
                            <a:srgbClr val="000000"/>
                          </a:solidFill>
                        </a:rPr>
                        <a:t>9013732</a:t>
                      </a:r>
                    </a:p>
                  </a:txBody>
                  <a:tcPr marL="9525" marR="9525" marT="9525" marB="0" anchor="b"/>
                </a:tc>
                <a:tc>
                  <a:txBody>
                    <a:bodyPr/>
                    <a:lstStyle/>
                    <a:p>
                      <a:pPr algn="l" fontAlgn="b"/>
                      <a:r>
                        <a:rPr lang="nl-NL" sz="1000" b="0" i="0" u="none" dirty="0">
                          <a:solidFill>
                            <a:srgbClr val="000000"/>
                          </a:solidFill>
                        </a:rPr>
                        <a:t>VENTILATOR, ASSEMBLAGE, STOFZUIGER, RUGZAK, 230 V</a:t>
                      </a:r>
                    </a:p>
                  </a:txBody>
                  <a:tcPr marL="9525" marR="9525" marT="9525" marB="0" anchor="b"/>
                </a:tc>
                <a:extLst>
                  <a:ext uri="{0D108BD9-81ED-4DB2-BD59-A6C34878D82A}">
                    <a16:rowId xmlns:a16="http://schemas.microsoft.com/office/drawing/2014/main" xmlns="" val="10006"/>
                  </a:ext>
                </a:extLst>
              </a:tr>
              <a:tr h="149913">
                <a:tc>
                  <a:txBody>
                    <a:bodyPr/>
                    <a:lstStyle/>
                    <a:p>
                      <a:pPr algn="l" fontAlgn="b"/>
                      <a:r>
                        <a:rPr lang="nl-NL" sz="1000" b="1" i="0" u="none" dirty="0">
                          <a:solidFill>
                            <a:srgbClr val="000000"/>
                          </a:solidFill>
                        </a:rPr>
                        <a:t>9013521</a:t>
                      </a:r>
                    </a:p>
                  </a:txBody>
                  <a:tcPr marL="9525" marR="9525" marT="9525" marB="0" anchor="b"/>
                </a:tc>
                <a:tc>
                  <a:txBody>
                    <a:bodyPr/>
                    <a:lstStyle/>
                    <a:p>
                      <a:pPr algn="l" fontAlgn="b"/>
                      <a:r>
                        <a:rPr lang="nl-NL" sz="1000" b="0" i="0" u="none" dirty="0">
                          <a:solidFill>
                            <a:srgbClr val="000000"/>
                          </a:solidFill>
                        </a:rPr>
                        <a:t>SNOER, STROOM, 15 M, ZWT, 220 - 240V [EU]</a:t>
                      </a:r>
                    </a:p>
                  </a:txBody>
                  <a:tcPr marL="9525" marR="9525" marT="9525" marB="0" anchor="b"/>
                </a:tc>
                <a:extLst>
                  <a:ext uri="{0D108BD9-81ED-4DB2-BD59-A6C34878D82A}">
                    <a16:rowId xmlns:a16="http://schemas.microsoft.com/office/drawing/2014/main" xmlns="" val="10007"/>
                  </a:ext>
                </a:extLst>
              </a:tr>
              <a:tr h="149913">
                <a:tc>
                  <a:txBody>
                    <a:bodyPr/>
                    <a:lstStyle/>
                    <a:p>
                      <a:pPr algn="l" fontAlgn="b"/>
                      <a:r>
                        <a:rPr lang="nl-NL" sz="1000" b="1" i="0" u="none" dirty="0">
                          <a:solidFill>
                            <a:srgbClr val="000000"/>
                          </a:solidFill>
                        </a:rPr>
                        <a:t>9013522</a:t>
                      </a:r>
                    </a:p>
                  </a:txBody>
                  <a:tcPr marL="9525" marR="9525" marT="9525" marB="0" anchor="b"/>
                </a:tc>
                <a:tc>
                  <a:txBody>
                    <a:bodyPr/>
                    <a:lstStyle/>
                    <a:p>
                      <a:pPr algn="l" fontAlgn="b"/>
                      <a:r>
                        <a:rPr lang="nl-NL" sz="1000" b="0" i="0" u="none" dirty="0">
                          <a:solidFill>
                            <a:srgbClr val="000000"/>
                          </a:solidFill>
                        </a:rPr>
                        <a:t>SNOER, STROOM, 15 M, ZWT, 220 - 240V [VK]</a:t>
                      </a:r>
                    </a:p>
                  </a:txBody>
                  <a:tcPr marL="9525" marR="9525" marT="9525" marB="0" anchor="b"/>
                </a:tc>
                <a:extLst>
                  <a:ext uri="{0D108BD9-81ED-4DB2-BD59-A6C34878D82A}">
                    <a16:rowId xmlns:a16="http://schemas.microsoft.com/office/drawing/2014/main" xmlns="" val="10008"/>
                  </a:ext>
                </a:extLst>
              </a:tr>
              <a:tr h="149913">
                <a:tc>
                  <a:txBody>
                    <a:bodyPr/>
                    <a:lstStyle/>
                    <a:p>
                      <a:pPr algn="l" fontAlgn="b"/>
                      <a:r>
                        <a:rPr lang="nl-NL" sz="1000" b="1" i="0" u="none" dirty="0">
                          <a:solidFill>
                            <a:srgbClr val="000000"/>
                          </a:solidFill>
                        </a:rPr>
                        <a:t>9013519</a:t>
                      </a:r>
                    </a:p>
                  </a:txBody>
                  <a:tcPr marL="9525" marR="9525" marT="9525" marB="0" anchor="b"/>
                </a:tc>
                <a:tc>
                  <a:txBody>
                    <a:bodyPr/>
                    <a:lstStyle/>
                    <a:p>
                      <a:pPr algn="l" fontAlgn="b"/>
                      <a:r>
                        <a:rPr lang="nl-NL" sz="1000" b="0" i="0" u="none" dirty="0">
                          <a:solidFill>
                            <a:srgbClr val="000000"/>
                          </a:solidFill>
                        </a:rPr>
                        <a:t>STEUN, HOUDER, SNOER</a:t>
                      </a:r>
                    </a:p>
                  </a:txBody>
                  <a:tcPr marL="9525" marR="9525" marT="9525" marB="0" anchor="b"/>
                </a:tc>
                <a:extLst>
                  <a:ext uri="{0D108BD9-81ED-4DB2-BD59-A6C34878D82A}">
                    <a16:rowId xmlns:a16="http://schemas.microsoft.com/office/drawing/2014/main" xmlns="" val="10009"/>
                  </a:ext>
                </a:extLst>
              </a:tr>
              <a:tr h="149913">
                <a:tc>
                  <a:txBody>
                    <a:bodyPr/>
                    <a:lstStyle/>
                    <a:p>
                      <a:pPr algn="l" fontAlgn="b"/>
                      <a:r>
                        <a:rPr lang="nl-NL" sz="1000" b="1" i="0" u="none" dirty="0">
                          <a:solidFill>
                            <a:srgbClr val="000000"/>
                          </a:solidFill>
                        </a:rPr>
                        <a:t>9013555</a:t>
                      </a:r>
                    </a:p>
                  </a:txBody>
                  <a:tcPr marL="9525" marR="9525" marT="9525" marB="0" anchor="b"/>
                </a:tc>
                <a:tc>
                  <a:txBody>
                    <a:bodyPr/>
                    <a:lstStyle/>
                    <a:p>
                      <a:pPr algn="l" fontAlgn="b"/>
                      <a:r>
                        <a:rPr lang="nl-NL" sz="1000" b="0" i="0" u="none" dirty="0">
                          <a:solidFill>
                            <a:srgbClr val="000000"/>
                          </a:solidFill>
                        </a:rPr>
                        <a:t>CLIP, SNOER, BELASTINGSVERLICHTING [V- BP- 7]</a:t>
                      </a:r>
                    </a:p>
                  </a:txBody>
                  <a:tcPr marL="9525" marR="9525" marT="9525" marB="0" anchor="b"/>
                </a:tc>
                <a:extLst>
                  <a:ext uri="{0D108BD9-81ED-4DB2-BD59-A6C34878D82A}">
                    <a16:rowId xmlns:a16="http://schemas.microsoft.com/office/drawing/2014/main" xmlns="" val="10010"/>
                  </a:ext>
                </a:extLst>
              </a:tr>
              <a:tr h="149913">
                <a:tc>
                  <a:txBody>
                    <a:bodyPr/>
                    <a:lstStyle/>
                    <a:p>
                      <a:pPr algn="l" fontAlgn="b"/>
                      <a:r>
                        <a:rPr lang="nl-NL" sz="1000" b="1" i="0" u="none" dirty="0">
                          <a:solidFill>
                            <a:srgbClr val="000000"/>
                          </a:solidFill>
                        </a:rPr>
                        <a:t>9013362</a:t>
                      </a:r>
                    </a:p>
                  </a:txBody>
                  <a:tcPr marL="9525" marR="9525" marT="9525" marB="0" anchor="b"/>
                </a:tc>
                <a:tc>
                  <a:txBody>
                    <a:bodyPr/>
                    <a:lstStyle/>
                    <a:p>
                      <a:pPr algn="l" fontAlgn="b"/>
                      <a:r>
                        <a:rPr lang="nl-NL" sz="1000" b="0" i="0" u="none" dirty="0">
                          <a:solidFill>
                            <a:srgbClr val="000000"/>
                          </a:solidFill>
                        </a:rPr>
                        <a:t>GEREEDSCHAP, OPNAME, VLOER, AANP., 1,25 d, 10,5 w (32 mmD, 27 cmW)</a:t>
                      </a:r>
                    </a:p>
                  </a:txBody>
                  <a:tcPr marL="9525" marR="9525" marT="9525" marB="0" anchor="b"/>
                </a:tc>
                <a:extLst>
                  <a:ext uri="{0D108BD9-81ED-4DB2-BD59-A6C34878D82A}">
                    <a16:rowId xmlns:a16="http://schemas.microsoft.com/office/drawing/2014/main" xmlns="" val="10011"/>
                  </a:ext>
                </a:extLst>
              </a:tr>
              <a:tr h="149913">
                <a:tc>
                  <a:txBody>
                    <a:bodyPr/>
                    <a:lstStyle/>
                    <a:p>
                      <a:pPr algn="l" fontAlgn="b"/>
                      <a:r>
                        <a:rPr lang="nl-NL" sz="1000" b="1" i="0" u="none" dirty="0">
                          <a:solidFill>
                            <a:srgbClr val="000000"/>
                          </a:solidFill>
                        </a:rPr>
                        <a:t>9008979</a:t>
                      </a:r>
                    </a:p>
                  </a:txBody>
                  <a:tcPr marL="9525" marR="9525" marT="9525" marB="0" anchor="b"/>
                </a:tc>
                <a:tc>
                  <a:txBody>
                    <a:bodyPr/>
                    <a:lstStyle/>
                    <a:p>
                      <a:pPr algn="l" fontAlgn="b"/>
                      <a:r>
                        <a:rPr lang="nl-NL" sz="1000" b="0" i="0" u="none" dirty="0">
                          <a:solidFill>
                            <a:srgbClr val="000000"/>
                          </a:solidFill>
                        </a:rPr>
                        <a:t>GEREEDSCHAP, BEKLEDING, 1,25 D (32 mm)</a:t>
                      </a:r>
                    </a:p>
                  </a:txBody>
                  <a:tcPr marL="9525" marR="9525" marT="9525" marB="0" anchor="b"/>
                </a:tc>
                <a:extLst>
                  <a:ext uri="{0D108BD9-81ED-4DB2-BD59-A6C34878D82A}">
                    <a16:rowId xmlns:a16="http://schemas.microsoft.com/office/drawing/2014/main" xmlns="" val="10012"/>
                  </a:ext>
                </a:extLst>
              </a:tr>
              <a:tr h="149913">
                <a:tc>
                  <a:txBody>
                    <a:bodyPr/>
                    <a:lstStyle/>
                    <a:p>
                      <a:pPr algn="l" fontAlgn="b"/>
                      <a:r>
                        <a:rPr lang="nl-NL" sz="1000" b="1" i="0" u="none" dirty="0">
                          <a:solidFill>
                            <a:srgbClr val="000000"/>
                          </a:solidFill>
                        </a:rPr>
                        <a:t>9008977</a:t>
                      </a:r>
                    </a:p>
                  </a:txBody>
                  <a:tcPr marL="9525" marR="9525" marT="9525" marB="0" anchor="b"/>
                </a:tc>
                <a:tc>
                  <a:txBody>
                    <a:bodyPr/>
                    <a:lstStyle/>
                    <a:p>
                      <a:pPr algn="l" fontAlgn="b"/>
                      <a:r>
                        <a:rPr lang="nl-NL" sz="1000" b="0" i="0" u="none" dirty="0">
                          <a:solidFill>
                            <a:srgbClr val="000000"/>
                          </a:solidFill>
                        </a:rPr>
                        <a:t>GEREEDSCHAP, BORSTEL, STOF, 1,25 D (32 mm)</a:t>
                      </a:r>
                    </a:p>
                  </a:txBody>
                  <a:tcPr marL="9525" marR="9525" marT="9525" marB="0" anchor="b"/>
                </a:tc>
                <a:extLst>
                  <a:ext uri="{0D108BD9-81ED-4DB2-BD59-A6C34878D82A}">
                    <a16:rowId xmlns:a16="http://schemas.microsoft.com/office/drawing/2014/main" xmlns="" val="10013"/>
                  </a:ext>
                </a:extLst>
              </a:tr>
              <a:tr h="149913">
                <a:tc>
                  <a:txBody>
                    <a:bodyPr/>
                    <a:lstStyle/>
                    <a:p>
                      <a:pPr algn="l" fontAlgn="b"/>
                      <a:r>
                        <a:rPr lang="nl-NL" sz="1000" b="1" i="0" u="none" dirty="0">
                          <a:solidFill>
                            <a:srgbClr val="000000"/>
                          </a:solidFill>
                        </a:rPr>
                        <a:t>9008978</a:t>
                      </a:r>
                    </a:p>
                  </a:txBody>
                  <a:tcPr marL="9525" marR="9525" marT="9525" marB="0" anchor="b"/>
                </a:tc>
                <a:tc>
                  <a:txBody>
                    <a:bodyPr/>
                    <a:lstStyle/>
                    <a:p>
                      <a:pPr algn="l" fontAlgn="b"/>
                      <a:r>
                        <a:rPr lang="nl-NL" sz="1000" b="0" i="0" u="none" dirty="0">
                          <a:solidFill>
                            <a:srgbClr val="000000"/>
                          </a:solidFill>
                        </a:rPr>
                        <a:t>GEREEDSCHAP, GLEUF, 1,25 D (32 mm)</a:t>
                      </a:r>
                    </a:p>
                  </a:txBody>
                  <a:tcPr marL="9525" marR="9525" marT="9525" marB="0" anchor="b"/>
                </a:tc>
                <a:extLst>
                  <a:ext uri="{0D108BD9-81ED-4DB2-BD59-A6C34878D82A}">
                    <a16:rowId xmlns:a16="http://schemas.microsoft.com/office/drawing/2014/main" xmlns="" val="10014"/>
                  </a:ext>
                </a:extLst>
              </a:tr>
              <a:tr h="149913">
                <a:tc>
                  <a:txBody>
                    <a:bodyPr/>
                    <a:lstStyle/>
                    <a:p>
                      <a:pPr algn="l" fontAlgn="b"/>
                      <a:r>
                        <a:rPr lang="nl-NL" sz="1000" b="1" i="0" u="none" dirty="0">
                          <a:solidFill>
                            <a:srgbClr val="000000"/>
                          </a:solidFill>
                        </a:rPr>
                        <a:t>9008775</a:t>
                      </a:r>
                    </a:p>
                  </a:txBody>
                  <a:tcPr marL="9525" marR="9525" marT="9525" marB="0" anchor="b"/>
                </a:tc>
                <a:tc>
                  <a:txBody>
                    <a:bodyPr/>
                    <a:lstStyle/>
                    <a:p>
                      <a:pPr algn="l" fontAlgn="b"/>
                      <a:r>
                        <a:rPr lang="nl-NL" sz="1000" b="0" i="0" u="none" dirty="0">
                          <a:solidFill>
                            <a:srgbClr val="000000"/>
                          </a:solidFill>
                        </a:rPr>
                        <a:t>SLANG, STOFZUIGER (220 - 240 V model)</a:t>
                      </a:r>
                    </a:p>
                  </a:txBody>
                  <a:tcPr marL="9525" marR="9525" marT="9525" marB="0" anchor="b"/>
                </a:tc>
                <a:extLst>
                  <a:ext uri="{0D108BD9-81ED-4DB2-BD59-A6C34878D82A}">
                    <a16:rowId xmlns:a16="http://schemas.microsoft.com/office/drawing/2014/main" xmlns="" val="10015"/>
                  </a:ext>
                </a:extLst>
              </a:tr>
              <a:tr h="149913">
                <a:tc>
                  <a:txBody>
                    <a:bodyPr/>
                    <a:lstStyle/>
                    <a:p>
                      <a:pPr algn="l" fontAlgn="b"/>
                      <a:r>
                        <a:rPr lang="nl-NL" sz="1000" b="1" i="0" u="none" dirty="0">
                          <a:solidFill>
                            <a:srgbClr val="000000"/>
                          </a:solidFill>
                        </a:rPr>
                        <a:t>9008776</a:t>
                      </a:r>
                    </a:p>
                  </a:txBody>
                  <a:tcPr marL="9525" marR="9525" marT="9525" marB="0" anchor="b"/>
                </a:tc>
                <a:tc>
                  <a:txBody>
                    <a:bodyPr/>
                    <a:lstStyle/>
                    <a:p>
                      <a:pPr algn="l" fontAlgn="b"/>
                      <a:r>
                        <a:rPr lang="nl-NL" sz="1000" b="0" i="0" u="none" dirty="0">
                          <a:solidFill>
                            <a:srgbClr val="000000"/>
                          </a:solidFill>
                        </a:rPr>
                        <a:t>ZUIGBUIS, TELESCOPISCH, M/HANDVAT, 1,25 D</a:t>
                      </a:r>
                    </a:p>
                  </a:txBody>
                  <a:tcPr marL="9525" marR="9525" marT="9525" marB="0" anchor="b"/>
                </a:tc>
                <a:extLst>
                  <a:ext uri="{0D108BD9-81ED-4DB2-BD59-A6C34878D82A}">
                    <a16:rowId xmlns:a16="http://schemas.microsoft.com/office/drawing/2014/main" xmlns="" val="10016"/>
                  </a:ext>
                </a:extLst>
              </a:tr>
            </a:tbl>
          </a:graphicData>
        </a:graphic>
      </p:graphicFrame>
      <p:sp>
        <p:nvSpPr>
          <p:cNvPr id="17" name="Footer Placeholder 16"/>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362106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VSMU36: einde levensduur</a:t>
            </a:r>
          </a:p>
        </p:txBody>
      </p:sp>
      <p:sp>
        <p:nvSpPr>
          <p:cNvPr id="3" name="Content Placeholder 2"/>
          <p:cNvSpPr>
            <a:spLocks noGrp="1"/>
          </p:cNvSpPr>
          <p:nvPr>
            <p:ph idx="1"/>
          </p:nvPr>
        </p:nvSpPr>
        <p:spPr/>
        <p:txBody>
          <a:bodyPr/>
          <a:lstStyle/>
          <a:p>
            <a:r>
              <a:rPr lang="nl-NL" sz="2800" b="0" i="0" dirty="0">
                <a:solidFill>
                  <a:srgbClr val="000000"/>
                </a:solidFill>
              </a:rPr>
              <a:t>Geen eco-verantwoorde vervanger</a:t>
            </a:r>
          </a:p>
          <a:p>
            <a:r>
              <a:rPr lang="nl-NL" sz="2800" b="0" i="0" dirty="0">
                <a:solidFill>
                  <a:srgbClr val="000000"/>
                </a:solidFill>
              </a:rPr>
              <a:t>Onderdelen en service gegarandeerde (5 jaar)</a:t>
            </a:r>
          </a:p>
          <a:p>
            <a:r>
              <a:rPr lang="nl-NL" sz="2800" b="0" i="0" dirty="0">
                <a:solidFill>
                  <a:srgbClr val="000000"/>
                </a:solidFill>
              </a:rPr>
              <a:t>Timing: einde 2017 (op basis van het huidige vraagplan)</a:t>
            </a:r>
          </a:p>
          <a:p>
            <a:pPr lvl="1"/>
            <a:r>
              <a:rPr lang="nl-NL" sz="2400" b="0" i="0" dirty="0">
                <a:solidFill>
                  <a:srgbClr val="000000"/>
                </a:solidFill>
              </a:rPr>
              <a:t>Machines in de inventaris kunnen nog worden verkocht</a:t>
            </a:r>
            <a:r>
              <a:rPr lang="en" sz="2400" dirty="0"/>
              <a:t/>
            </a:r>
            <a:br>
              <a:rPr lang="en" sz="2400" dirty="0"/>
            </a:br>
            <a:r>
              <a:rPr lang="nl-NL" sz="2400" b="0" i="0" dirty="0">
                <a:solidFill>
                  <a:srgbClr val="000000"/>
                </a:solidFill>
              </a:rPr>
              <a:t>na 1 september 2017</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8698" r="24418"/>
          <a:stretch/>
        </p:blipFill>
        <p:spPr>
          <a:xfrm>
            <a:off x="9426396" y="2542701"/>
            <a:ext cx="1786271" cy="3333750"/>
          </a:xfrm>
          <a:prstGeom prst="rect">
            <a:avLst/>
          </a:prstGeom>
        </p:spPr>
      </p:pic>
      <p:sp>
        <p:nvSpPr>
          <p:cNvPr id="4" name="Rectangle 3"/>
          <p:cNvSpPr/>
          <p:nvPr/>
        </p:nvSpPr>
        <p:spPr>
          <a:xfrm>
            <a:off x="838200" y="4292675"/>
            <a:ext cx="8144933"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spcAft>
                <a:spcPts val="0"/>
              </a:spcAft>
            </a:pPr>
            <a:r>
              <a:rPr lang="nl-NL" sz="1800" b="0" i="0" dirty="0">
                <a:solidFill>
                  <a:srgbClr val="000000"/>
                </a:solidFill>
              </a:rPr>
              <a:t>Achtergrond:</a:t>
            </a:r>
          </a:p>
          <a:p>
            <a:pPr>
              <a:spcAft>
                <a:spcPts val="0"/>
              </a:spcAft>
            </a:pPr>
            <a:r>
              <a:rPr lang="nl-NL" sz="1800" b="0" i="0" dirty="0">
                <a:solidFill>
                  <a:srgbClr val="000000"/>
                </a:solidFill>
              </a:rPr>
              <a:t>Eerste tests hebben aangegeven dat het product aanzienlijk moet worden aangepast om ervoor te zorgen dat de steelstofzuiger aan de nieuwe regulering voldoet. </a:t>
            </a:r>
            <a:br>
              <a:rPr lang="nl-NL" sz="1800" b="0" i="0" dirty="0">
                <a:solidFill>
                  <a:srgbClr val="000000"/>
                </a:solidFill>
              </a:rPr>
            </a:br>
            <a:r>
              <a:rPr lang="nl-NL" sz="1800" b="0" i="0" dirty="0">
                <a:solidFill>
                  <a:srgbClr val="000000"/>
                </a:solidFill>
              </a:rPr>
              <a:t>Dit vereist aanzienlijke investeringen in gereedschap en ontwikkeling en zal de productiekosten aanzienlijk verhogen. Op basis van het relatief lage verkoopvolume, gaan we dit product niet aanpassen naar de standaarden voor 2017.</a:t>
            </a:r>
          </a:p>
        </p:txBody>
      </p:sp>
      <p:sp>
        <p:nvSpPr>
          <p:cNvPr id="5" name="Footer Placeholder 4"/>
          <p:cNvSpPr>
            <a:spLocks noGrp="1"/>
          </p:cNvSpPr>
          <p:nvPr>
            <p:ph type="ftr" sz="quarter" idx="11"/>
          </p:nvPr>
        </p:nvSpPr>
        <p:spPr/>
        <p:txBody>
          <a:bodyPr/>
          <a:lstStyle/>
          <a:p>
            <a:r>
              <a:rPr lang="nl-NL" sz="1200" b="0" i="0" dirty="0">
                <a:solidFill>
                  <a:srgbClr val="BFBFBF"/>
                </a:solidFill>
              </a:rPr>
              <a:t>Vertrouwelijk – Uitsluitend voor intern gebruik</a:t>
            </a:r>
          </a:p>
        </p:txBody>
      </p:sp>
      <p:sp>
        <p:nvSpPr>
          <p:cNvPr id="7" name="7-Point Star 6"/>
          <p:cNvSpPr/>
          <p:nvPr/>
        </p:nvSpPr>
        <p:spPr>
          <a:xfrm>
            <a:off x="9605408" y="2243667"/>
            <a:ext cx="1045659" cy="598068"/>
          </a:xfrm>
          <a:prstGeom prst="star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00" b="0" i="0" dirty="0">
                <a:solidFill>
                  <a:srgbClr val="FFFFFF"/>
                </a:solidFill>
              </a:rPr>
              <a:t>Einde levensduur</a:t>
            </a:r>
          </a:p>
        </p:txBody>
      </p:sp>
    </p:spTree>
    <p:extLst>
      <p:ext uri="{BB962C8B-B14F-4D97-AF65-F5344CB8AC3E}">
        <p14:creationId xmlns:p14="http://schemas.microsoft.com/office/powerpoint/2010/main" val="281792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Prijs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7333760"/>
              </p:ext>
            </p:extLst>
          </p:nvPr>
        </p:nvGraphicFramePr>
        <p:xfrm>
          <a:off x="838199" y="1825625"/>
          <a:ext cx="8619067" cy="4358640"/>
        </p:xfrm>
        <a:graphic>
          <a:graphicData uri="http://schemas.openxmlformats.org/drawingml/2006/table">
            <a:tbl>
              <a:tblPr firstRow="1" firstCol="1" bandRow="1">
                <a:tableStyleId>{5C22544A-7EE6-4342-B048-85BDC9FD1C3A}</a:tableStyleId>
              </a:tblPr>
              <a:tblGrid>
                <a:gridCol w="1038507">
                  <a:extLst>
                    <a:ext uri="{9D8B030D-6E8A-4147-A177-3AD203B41FA5}">
                      <a16:colId xmlns:a16="http://schemas.microsoft.com/office/drawing/2014/main" xmlns="" val="20000"/>
                    </a:ext>
                  </a:extLst>
                </a:gridCol>
                <a:gridCol w="1001961">
                  <a:extLst>
                    <a:ext uri="{9D8B030D-6E8A-4147-A177-3AD203B41FA5}">
                      <a16:colId xmlns:a16="http://schemas.microsoft.com/office/drawing/2014/main" xmlns="" val="20001"/>
                    </a:ext>
                  </a:extLst>
                </a:gridCol>
                <a:gridCol w="4501585">
                  <a:extLst>
                    <a:ext uri="{9D8B030D-6E8A-4147-A177-3AD203B41FA5}">
                      <a16:colId xmlns:a16="http://schemas.microsoft.com/office/drawing/2014/main" xmlns="" val="20002"/>
                    </a:ext>
                  </a:extLst>
                </a:gridCol>
                <a:gridCol w="1038507">
                  <a:extLst>
                    <a:ext uri="{9D8B030D-6E8A-4147-A177-3AD203B41FA5}">
                      <a16:colId xmlns:a16="http://schemas.microsoft.com/office/drawing/2014/main" xmlns="" val="20003"/>
                    </a:ext>
                  </a:extLst>
                </a:gridCol>
                <a:gridCol w="1038507">
                  <a:extLst>
                    <a:ext uri="{9D8B030D-6E8A-4147-A177-3AD203B41FA5}">
                      <a16:colId xmlns:a16="http://schemas.microsoft.com/office/drawing/2014/main" xmlns="" val="20004"/>
                    </a:ext>
                  </a:extLst>
                </a:gridCol>
              </a:tblGrid>
              <a:tr h="190500">
                <a:tc>
                  <a:txBody>
                    <a:bodyPr/>
                    <a:lstStyle/>
                    <a:p>
                      <a:pPr algn="l" fontAlgn="b"/>
                      <a:r>
                        <a:rPr lang="nl-NL" sz="1600" b="1" i="0" u="none" dirty="0">
                          <a:solidFill>
                            <a:srgbClr val="FFFFFF"/>
                          </a:solidFill>
                        </a:rPr>
                        <a:t>Model</a:t>
                      </a:r>
                    </a:p>
                  </a:txBody>
                  <a:tcPr marL="45720" marR="45720" anchor="b"/>
                </a:tc>
                <a:tc>
                  <a:txBody>
                    <a:bodyPr/>
                    <a:lstStyle/>
                    <a:p>
                      <a:pPr algn="l" fontAlgn="b"/>
                      <a:r>
                        <a:rPr lang="nl-NL" sz="1600" b="1" i="0" u="none" dirty="0">
                          <a:solidFill>
                            <a:srgbClr val="FFFFFF"/>
                          </a:solidFill>
                        </a:rPr>
                        <a:t>Onderdeel</a:t>
                      </a:r>
                    </a:p>
                  </a:txBody>
                  <a:tcPr marL="45720" marR="45720" anchor="b"/>
                </a:tc>
                <a:tc>
                  <a:txBody>
                    <a:bodyPr/>
                    <a:lstStyle/>
                    <a:p>
                      <a:pPr algn="l" fontAlgn="b"/>
                      <a:r>
                        <a:rPr lang="nl-NL" sz="1600" b="1" i="0" u="none" dirty="0">
                          <a:solidFill>
                            <a:srgbClr val="FFFFFF"/>
                          </a:solidFill>
                        </a:rPr>
                        <a:t>Omschrijving</a:t>
                      </a:r>
                    </a:p>
                  </a:txBody>
                  <a:tcPr marL="45720" marR="45720" anchor="b"/>
                </a:tc>
                <a:tc>
                  <a:txBody>
                    <a:bodyPr/>
                    <a:lstStyle/>
                    <a:p>
                      <a:pPr algn="l" fontAlgn="b"/>
                      <a:r>
                        <a:rPr lang="nl-NL" sz="1600" b="1" i="0" u="none" dirty="0">
                          <a:solidFill>
                            <a:srgbClr val="FFFFFF"/>
                          </a:solidFill>
                        </a:rPr>
                        <a:t>Kosten</a:t>
                      </a:r>
                    </a:p>
                  </a:txBody>
                  <a:tcPr marL="45720" marR="45720" anchor="b"/>
                </a:tc>
                <a:tc>
                  <a:txBody>
                    <a:bodyPr/>
                    <a:lstStyle/>
                    <a:p>
                      <a:pPr algn="l" fontAlgn="b"/>
                      <a:r>
                        <a:rPr lang="nl-NL" sz="1600" b="1" i="0" u="none" dirty="0">
                          <a:solidFill>
                            <a:srgbClr val="FFFFFF"/>
                          </a:solidFill>
                        </a:rPr>
                        <a:t>Adviesprijs</a:t>
                      </a:r>
                    </a:p>
                  </a:txBody>
                  <a:tcPr marL="45720" marR="45720" anchor="b"/>
                </a:tc>
                <a:extLst>
                  <a:ext uri="{0D108BD9-81ED-4DB2-BD59-A6C34878D82A}">
                    <a16:rowId xmlns:a16="http://schemas.microsoft.com/office/drawing/2014/main" xmlns="" val="10000"/>
                  </a:ext>
                </a:extLst>
              </a:tr>
              <a:tr h="190500">
                <a:tc>
                  <a:txBody>
                    <a:bodyPr/>
                    <a:lstStyle/>
                    <a:p>
                      <a:pPr algn="l" fontAlgn="b"/>
                      <a:r>
                        <a:rPr lang="nl-NL" sz="1600" b="1" i="0" u="none" dirty="0">
                          <a:solidFill>
                            <a:srgbClr val="FFFFFF"/>
                          </a:solidFill>
                        </a:rPr>
                        <a:t>V3</a:t>
                      </a:r>
                    </a:p>
                  </a:txBody>
                  <a:tcPr marL="45720" marR="45720" anchor="b"/>
                </a:tc>
                <a:tc>
                  <a:txBody>
                    <a:bodyPr/>
                    <a:lstStyle/>
                    <a:p>
                      <a:pPr algn="r" fontAlgn="b"/>
                      <a:r>
                        <a:rPr lang="nl-NL" sz="1600" b="0" i="0" u="none" dirty="0">
                          <a:solidFill>
                            <a:srgbClr val="000000"/>
                          </a:solidFill>
                        </a:rPr>
                        <a:t>1069903</a:t>
                      </a:r>
                    </a:p>
                  </a:txBody>
                  <a:tcPr marL="45720" marR="45720" anchor="b"/>
                </a:tc>
                <a:tc>
                  <a:txBody>
                    <a:bodyPr/>
                    <a:lstStyle/>
                    <a:p>
                      <a:pPr algn="l" fontAlgn="b"/>
                      <a:r>
                        <a:rPr lang="nl-NL" sz="1600" b="0" i="0" u="none" dirty="0">
                          <a:solidFill>
                            <a:srgbClr val="000000"/>
                          </a:solidFill>
                        </a:rPr>
                        <a:t>STOFZUIGER, BUS, 220 - 240 V EU [V3]</a:t>
                      </a:r>
                    </a:p>
                  </a:txBody>
                  <a:tcPr marL="45720" marR="45720" anchor="b"/>
                </a:tc>
                <a:tc>
                  <a:txBody>
                    <a:bodyPr/>
                    <a:lstStyle/>
                    <a:p>
                      <a:pPr algn="l" fontAlgn="b"/>
                      <a:r>
                        <a:rPr lang="nl-NL" sz="1600" b="0" i="0" u="none" dirty="0">
                          <a:solidFill>
                            <a:srgbClr val="000000"/>
                          </a:solidFill>
                        </a:rPr>
                        <a:t> € 62,19 </a:t>
                      </a:r>
                    </a:p>
                  </a:txBody>
                  <a:tcPr marL="45720" marR="45720" anchor="b"/>
                </a:tc>
                <a:tc>
                  <a:txBody>
                    <a:bodyPr/>
                    <a:lstStyle/>
                    <a:p>
                      <a:pPr algn="l" fontAlgn="b"/>
                      <a:r>
                        <a:rPr lang="nl-NL" sz="1600" b="0" i="0" u="none" dirty="0">
                          <a:solidFill>
                            <a:srgbClr val="000000"/>
                          </a:solidFill>
                        </a:rPr>
                        <a:t> € 200,00 </a:t>
                      </a:r>
                    </a:p>
                  </a:txBody>
                  <a:tcPr marL="45720" marR="45720" anchor="b"/>
                </a:tc>
                <a:extLst>
                  <a:ext uri="{0D108BD9-81ED-4DB2-BD59-A6C34878D82A}">
                    <a16:rowId xmlns:a16="http://schemas.microsoft.com/office/drawing/2014/main" xmlns="" val="10001"/>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NL" sz="1600" b="0" i="0" u="none" dirty="0">
                          <a:solidFill>
                            <a:srgbClr val="000000"/>
                          </a:solidFill>
                        </a:rPr>
                        <a:t>1069902</a:t>
                      </a:r>
                    </a:p>
                  </a:txBody>
                  <a:tcPr marL="45720" marR="45720" anchor="b"/>
                </a:tc>
                <a:tc>
                  <a:txBody>
                    <a:bodyPr/>
                    <a:lstStyle/>
                    <a:p>
                      <a:pPr algn="l" fontAlgn="b"/>
                      <a:r>
                        <a:rPr lang="nl-NL" sz="1600" b="0" i="0" u="none" dirty="0">
                          <a:solidFill>
                            <a:srgbClr val="000000"/>
                          </a:solidFill>
                        </a:rPr>
                        <a:t>STOFZUIGER, BUS, 220 - 240 V VK [V3]</a:t>
                      </a:r>
                    </a:p>
                  </a:txBody>
                  <a:tcPr marL="45720" marR="45720" anchor="b"/>
                </a:tc>
                <a:tc>
                  <a:txBody>
                    <a:bodyPr/>
                    <a:lstStyle/>
                    <a:p>
                      <a:pPr algn="l" fontAlgn="b"/>
                      <a:r>
                        <a:rPr lang="nl-NL" sz="1600" b="0" i="0" u="none" dirty="0">
                          <a:solidFill>
                            <a:srgbClr val="000000"/>
                          </a:solidFill>
                        </a:rPr>
                        <a:t> € 71,47 </a:t>
                      </a:r>
                    </a:p>
                  </a:txBody>
                  <a:tcPr marL="45720" marR="45720" anchor="b"/>
                </a:tc>
                <a:tc>
                  <a:txBody>
                    <a:bodyPr/>
                    <a:lstStyle/>
                    <a:p>
                      <a:pPr algn="l" fontAlgn="b"/>
                      <a:r>
                        <a:rPr lang="nl-NL" sz="1600" b="0" i="0" u="none" dirty="0">
                          <a:solidFill>
                            <a:srgbClr val="000000"/>
                          </a:solidFill>
                        </a:rPr>
                        <a:t> € 200,00 </a:t>
                      </a:r>
                    </a:p>
                  </a:txBody>
                  <a:tcPr marL="45720" marR="45720" anchor="b"/>
                </a:tc>
                <a:extLst>
                  <a:ext uri="{0D108BD9-81ED-4DB2-BD59-A6C34878D82A}">
                    <a16:rowId xmlns:a16="http://schemas.microsoft.com/office/drawing/2014/main" xmlns="" val="10002"/>
                  </a:ext>
                </a:extLst>
              </a:tr>
              <a:tr h="190500">
                <a:tc>
                  <a:txBody>
                    <a:bodyPr/>
                    <a:lstStyle/>
                    <a:p>
                      <a:pPr algn="l" fontAlgn="b"/>
                      <a:r>
                        <a:rPr lang="nl-NL" sz="1600" b="1" i="0" u="none" dirty="0">
                          <a:solidFill>
                            <a:srgbClr val="FFFFFF"/>
                          </a:solidFill>
                        </a:rPr>
                        <a:t>V3e</a:t>
                      </a:r>
                    </a:p>
                  </a:txBody>
                  <a:tcPr marL="45720" marR="45720" anchor="b"/>
                </a:tc>
                <a:tc>
                  <a:txBody>
                    <a:bodyPr/>
                    <a:lstStyle/>
                    <a:p>
                      <a:pPr algn="r" fontAlgn="b"/>
                      <a:r>
                        <a:rPr lang="nl-NL" sz="1600" b="0" i="0" u="none" dirty="0">
                          <a:solidFill>
                            <a:srgbClr val="000000"/>
                          </a:solidFill>
                        </a:rPr>
                        <a:t>1231413</a:t>
                      </a:r>
                    </a:p>
                  </a:txBody>
                  <a:tcPr marL="45720" marR="45720" anchor="b"/>
                </a:tc>
                <a:tc>
                  <a:txBody>
                    <a:bodyPr/>
                    <a:lstStyle/>
                    <a:p>
                      <a:pPr algn="l" fontAlgn="b"/>
                      <a:r>
                        <a:rPr lang="nl-NL" sz="1600" b="0" i="0" u="none" dirty="0">
                          <a:solidFill>
                            <a:srgbClr val="000000"/>
                          </a:solidFill>
                        </a:rPr>
                        <a:t>STOFZUIGER, BUS, 220 - 240 V [V3E, EU]</a:t>
                      </a:r>
                    </a:p>
                  </a:txBody>
                  <a:tcPr marL="45720" marR="45720" anchor="b"/>
                </a:tc>
                <a:tc>
                  <a:txBody>
                    <a:bodyPr/>
                    <a:lstStyle/>
                    <a:p>
                      <a:pPr algn="l" fontAlgn="b"/>
                      <a:r>
                        <a:rPr lang="nl-NL" sz="1600" b="0" i="0" u="none" dirty="0">
                          <a:solidFill>
                            <a:srgbClr val="000000"/>
                          </a:solidFill>
                        </a:rPr>
                        <a:t> € 47,25 </a:t>
                      </a:r>
                    </a:p>
                  </a:txBody>
                  <a:tcPr marL="45720" marR="45720" anchor="b"/>
                </a:tc>
                <a:tc>
                  <a:txBody>
                    <a:bodyPr/>
                    <a:lstStyle/>
                    <a:p>
                      <a:pPr algn="l" fontAlgn="b"/>
                      <a:r>
                        <a:rPr lang="nl-NL" sz="1600" b="0" i="0" u="none" dirty="0">
                          <a:solidFill>
                            <a:srgbClr val="000000"/>
                          </a:solidFill>
                        </a:rPr>
                        <a:t> € 175,00 </a:t>
                      </a:r>
                    </a:p>
                  </a:txBody>
                  <a:tcPr marL="45720" marR="45720" anchor="b"/>
                </a:tc>
                <a:extLst>
                  <a:ext uri="{0D108BD9-81ED-4DB2-BD59-A6C34878D82A}">
                    <a16:rowId xmlns:a16="http://schemas.microsoft.com/office/drawing/2014/main" xmlns="" val="10003"/>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NL" sz="1600" b="0" i="0" u="none" dirty="0">
                          <a:solidFill>
                            <a:srgbClr val="000000"/>
                          </a:solidFill>
                        </a:rPr>
                        <a:t>1231412</a:t>
                      </a:r>
                    </a:p>
                  </a:txBody>
                  <a:tcPr marL="45720" marR="45720" anchor="b"/>
                </a:tc>
                <a:tc>
                  <a:txBody>
                    <a:bodyPr/>
                    <a:lstStyle/>
                    <a:p>
                      <a:pPr algn="l" fontAlgn="b"/>
                      <a:r>
                        <a:rPr lang="nl-NL" sz="1600" b="0" i="0" u="none" dirty="0">
                          <a:solidFill>
                            <a:srgbClr val="000000"/>
                          </a:solidFill>
                        </a:rPr>
                        <a:t>STOFZUIGER, BUS, 220 - 240 V [V3E, VK]</a:t>
                      </a:r>
                    </a:p>
                  </a:txBody>
                  <a:tcPr marL="45720" marR="45720" anchor="b"/>
                </a:tc>
                <a:tc>
                  <a:txBody>
                    <a:bodyPr/>
                    <a:lstStyle/>
                    <a:p>
                      <a:pPr algn="l" fontAlgn="b"/>
                      <a:r>
                        <a:rPr lang="nl-NL" sz="1600" b="0" i="0" u="none" dirty="0">
                          <a:solidFill>
                            <a:srgbClr val="000000"/>
                          </a:solidFill>
                        </a:rPr>
                        <a:t> € 47,25 </a:t>
                      </a:r>
                    </a:p>
                  </a:txBody>
                  <a:tcPr marL="45720" marR="45720" anchor="b"/>
                </a:tc>
                <a:tc>
                  <a:txBody>
                    <a:bodyPr/>
                    <a:lstStyle/>
                    <a:p>
                      <a:pPr algn="l" fontAlgn="b"/>
                      <a:r>
                        <a:rPr lang="nl-NL" sz="1600" b="0" i="0" u="none" dirty="0">
                          <a:solidFill>
                            <a:srgbClr val="000000"/>
                          </a:solidFill>
                        </a:rPr>
                        <a:t> € 175,00 </a:t>
                      </a:r>
                    </a:p>
                  </a:txBody>
                  <a:tcPr marL="45720" marR="45720" anchor="b"/>
                </a:tc>
                <a:extLst>
                  <a:ext uri="{0D108BD9-81ED-4DB2-BD59-A6C34878D82A}">
                    <a16:rowId xmlns:a16="http://schemas.microsoft.com/office/drawing/2014/main" xmlns="" val="10004"/>
                  </a:ext>
                </a:extLst>
              </a:tr>
              <a:tr h="190500">
                <a:tc>
                  <a:txBody>
                    <a:bodyPr/>
                    <a:lstStyle/>
                    <a:p>
                      <a:pPr algn="l" fontAlgn="b"/>
                      <a:r>
                        <a:rPr lang="nl-NL" sz="1600" b="1" i="0" u="none" dirty="0">
                          <a:solidFill>
                            <a:srgbClr val="FFFFFF"/>
                          </a:solidFill>
                        </a:rPr>
                        <a:t>V6</a:t>
                      </a:r>
                    </a:p>
                  </a:txBody>
                  <a:tcPr marL="45720" marR="45720" anchor="b"/>
                </a:tc>
                <a:tc>
                  <a:txBody>
                    <a:bodyPr/>
                    <a:lstStyle/>
                    <a:p>
                      <a:pPr algn="r" fontAlgn="b"/>
                      <a:r>
                        <a:rPr lang="nl-NL" sz="1600" b="0" i="0" u="none" dirty="0">
                          <a:solidFill>
                            <a:srgbClr val="000000"/>
                          </a:solidFill>
                        </a:rPr>
                        <a:t>1069905</a:t>
                      </a:r>
                    </a:p>
                  </a:txBody>
                  <a:tcPr marL="45720" marR="45720" anchor="b"/>
                </a:tc>
                <a:tc>
                  <a:txBody>
                    <a:bodyPr/>
                    <a:lstStyle/>
                    <a:p>
                      <a:pPr algn="l" fontAlgn="b"/>
                      <a:r>
                        <a:rPr lang="nl-NL" sz="1600" b="0" i="0" u="none" dirty="0">
                          <a:solidFill>
                            <a:srgbClr val="000000"/>
                          </a:solidFill>
                        </a:rPr>
                        <a:t>STOFZUIGER, BUS, 220 - 240 V EU [V6]</a:t>
                      </a:r>
                    </a:p>
                  </a:txBody>
                  <a:tcPr marL="45720" marR="45720" anchor="b"/>
                </a:tc>
                <a:tc>
                  <a:txBody>
                    <a:bodyPr/>
                    <a:lstStyle/>
                    <a:p>
                      <a:pPr algn="l" fontAlgn="b"/>
                      <a:r>
                        <a:rPr lang="nl-NL" sz="1600" b="0" i="0" u="none" dirty="0">
                          <a:solidFill>
                            <a:srgbClr val="000000"/>
                          </a:solidFill>
                        </a:rPr>
                        <a:t> € 76,47 </a:t>
                      </a:r>
                    </a:p>
                  </a:txBody>
                  <a:tcPr marL="45720" marR="45720" anchor="b"/>
                </a:tc>
                <a:tc>
                  <a:txBody>
                    <a:bodyPr/>
                    <a:lstStyle/>
                    <a:p>
                      <a:pPr algn="l" fontAlgn="b"/>
                      <a:r>
                        <a:rPr lang="nl-NL" sz="1600" b="0" i="0" u="none" dirty="0">
                          <a:solidFill>
                            <a:srgbClr val="000000"/>
                          </a:solidFill>
                        </a:rPr>
                        <a:t> € 278,00 </a:t>
                      </a:r>
                    </a:p>
                  </a:txBody>
                  <a:tcPr marL="45720" marR="45720" anchor="b"/>
                </a:tc>
                <a:extLst>
                  <a:ext uri="{0D108BD9-81ED-4DB2-BD59-A6C34878D82A}">
                    <a16:rowId xmlns:a16="http://schemas.microsoft.com/office/drawing/2014/main" xmlns="" val="10005"/>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NL" sz="1600" b="0" i="0" u="none" dirty="0">
                          <a:solidFill>
                            <a:srgbClr val="000000"/>
                          </a:solidFill>
                        </a:rPr>
                        <a:t>1069904</a:t>
                      </a:r>
                    </a:p>
                  </a:txBody>
                  <a:tcPr marL="45720" marR="45720" anchor="b"/>
                </a:tc>
                <a:tc>
                  <a:txBody>
                    <a:bodyPr/>
                    <a:lstStyle/>
                    <a:p>
                      <a:pPr algn="l" fontAlgn="b"/>
                      <a:r>
                        <a:rPr lang="nl-NL" sz="1600" b="0" i="0" u="none" dirty="0">
                          <a:solidFill>
                            <a:srgbClr val="000000"/>
                          </a:solidFill>
                        </a:rPr>
                        <a:t>STOFZUIGER, BUS, 220 - 240 V VK [V6]</a:t>
                      </a:r>
                    </a:p>
                  </a:txBody>
                  <a:tcPr marL="45720" marR="45720" anchor="b"/>
                </a:tc>
                <a:tc>
                  <a:txBody>
                    <a:bodyPr/>
                    <a:lstStyle/>
                    <a:p>
                      <a:pPr algn="l" fontAlgn="b"/>
                      <a:r>
                        <a:rPr lang="nl-NL" sz="1600" b="0" i="0" u="none" dirty="0">
                          <a:solidFill>
                            <a:srgbClr val="000000"/>
                          </a:solidFill>
                        </a:rPr>
                        <a:t> € 77,65 </a:t>
                      </a:r>
                    </a:p>
                  </a:txBody>
                  <a:tcPr marL="45720" marR="45720" anchor="b"/>
                </a:tc>
                <a:tc>
                  <a:txBody>
                    <a:bodyPr/>
                    <a:lstStyle/>
                    <a:p>
                      <a:pPr algn="l" fontAlgn="b"/>
                      <a:r>
                        <a:rPr lang="nl-NL" sz="1600" b="0" i="0" u="none" dirty="0">
                          <a:solidFill>
                            <a:srgbClr val="000000"/>
                          </a:solidFill>
                        </a:rPr>
                        <a:t> € 278,00 </a:t>
                      </a:r>
                    </a:p>
                  </a:txBody>
                  <a:tcPr marL="45720" marR="45720" anchor="b"/>
                </a:tc>
                <a:extLst>
                  <a:ext uri="{0D108BD9-81ED-4DB2-BD59-A6C34878D82A}">
                    <a16:rowId xmlns:a16="http://schemas.microsoft.com/office/drawing/2014/main" xmlns="" val="10006"/>
                  </a:ext>
                </a:extLst>
              </a:tr>
              <a:tr h="190500">
                <a:tc>
                  <a:txBody>
                    <a:bodyPr/>
                    <a:lstStyle/>
                    <a:p>
                      <a:pPr algn="l" fontAlgn="b"/>
                      <a:r>
                        <a:rPr lang="nl-NL" sz="1600" b="1" i="0" u="none" dirty="0">
                          <a:solidFill>
                            <a:srgbClr val="FFFFFF"/>
                          </a:solidFill>
                        </a:rPr>
                        <a:t>V6 eco</a:t>
                      </a:r>
                    </a:p>
                  </a:txBody>
                  <a:tcPr marL="45720" marR="45720" anchor="b"/>
                </a:tc>
                <a:tc>
                  <a:txBody>
                    <a:bodyPr/>
                    <a:lstStyle/>
                    <a:p>
                      <a:pPr algn="r" fontAlgn="b"/>
                      <a:r>
                        <a:rPr lang="nl-NL" sz="1600" b="0" i="0" u="none" dirty="0">
                          <a:solidFill>
                            <a:srgbClr val="000000"/>
                          </a:solidFill>
                        </a:rPr>
                        <a:t>1233388</a:t>
                      </a:r>
                    </a:p>
                  </a:txBody>
                  <a:tcPr marL="45720" marR="45720" anchor="b"/>
                </a:tc>
                <a:tc>
                  <a:txBody>
                    <a:bodyPr/>
                    <a:lstStyle/>
                    <a:p>
                      <a:pPr algn="l" fontAlgn="b"/>
                      <a:r>
                        <a:rPr lang="nl-NL" sz="1600" b="0" i="0" u="none" dirty="0">
                          <a:solidFill>
                            <a:srgbClr val="000000"/>
                          </a:solidFill>
                        </a:rPr>
                        <a:t>STOFZUIGER, BUS, ECO, 220 - 240 V EU [V6]</a:t>
                      </a:r>
                    </a:p>
                  </a:txBody>
                  <a:tcPr marL="45720" marR="45720" anchor="b"/>
                </a:tc>
                <a:tc>
                  <a:txBody>
                    <a:bodyPr/>
                    <a:lstStyle/>
                    <a:p>
                      <a:pPr algn="l" fontAlgn="b"/>
                      <a:r>
                        <a:rPr lang="nl-NL" sz="1600" b="0" i="0" u="none" dirty="0">
                          <a:solidFill>
                            <a:srgbClr val="000000"/>
                          </a:solidFill>
                        </a:rPr>
                        <a:t> € 75,02 </a:t>
                      </a:r>
                    </a:p>
                  </a:txBody>
                  <a:tcPr marL="45720" marR="45720" anchor="b"/>
                </a:tc>
                <a:tc>
                  <a:txBody>
                    <a:bodyPr/>
                    <a:lstStyle/>
                    <a:p>
                      <a:pPr algn="l" fontAlgn="b"/>
                      <a:r>
                        <a:rPr lang="nl-NL" sz="1600" b="0" i="0" u="none" dirty="0">
                          <a:solidFill>
                            <a:srgbClr val="000000"/>
                          </a:solidFill>
                        </a:rPr>
                        <a:t> € 278,00 </a:t>
                      </a:r>
                    </a:p>
                  </a:txBody>
                  <a:tcPr marL="45720" marR="45720" anchor="b"/>
                </a:tc>
                <a:extLst>
                  <a:ext uri="{0D108BD9-81ED-4DB2-BD59-A6C34878D82A}">
                    <a16:rowId xmlns:a16="http://schemas.microsoft.com/office/drawing/2014/main" xmlns="" val="10007"/>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NL" sz="1600" b="0" i="0" u="none" dirty="0">
                          <a:solidFill>
                            <a:srgbClr val="000000"/>
                          </a:solidFill>
                        </a:rPr>
                        <a:t>1233389</a:t>
                      </a:r>
                    </a:p>
                  </a:txBody>
                  <a:tcPr marL="45720" marR="45720" anchor="b"/>
                </a:tc>
                <a:tc>
                  <a:txBody>
                    <a:bodyPr/>
                    <a:lstStyle/>
                    <a:p>
                      <a:pPr algn="l" fontAlgn="b"/>
                      <a:r>
                        <a:rPr lang="nl-NL" sz="1600" b="0" i="0" u="none" dirty="0">
                          <a:solidFill>
                            <a:srgbClr val="000000"/>
                          </a:solidFill>
                        </a:rPr>
                        <a:t>STOFZUIGER, BUS, ECO, 220 - 240 V VK [V6]</a:t>
                      </a:r>
                    </a:p>
                  </a:txBody>
                  <a:tcPr marL="45720" marR="45720" anchor="b"/>
                </a:tc>
                <a:tc>
                  <a:txBody>
                    <a:bodyPr/>
                    <a:lstStyle/>
                    <a:p>
                      <a:pPr algn="l" fontAlgn="b"/>
                      <a:r>
                        <a:rPr lang="nl-NL" sz="1600" b="0" i="0" u="none" dirty="0">
                          <a:solidFill>
                            <a:srgbClr val="000000"/>
                          </a:solidFill>
                        </a:rPr>
                        <a:t> € 76,17 </a:t>
                      </a:r>
                    </a:p>
                  </a:txBody>
                  <a:tcPr marL="45720" marR="45720" anchor="b"/>
                </a:tc>
                <a:tc>
                  <a:txBody>
                    <a:bodyPr/>
                    <a:lstStyle/>
                    <a:p>
                      <a:pPr algn="l" fontAlgn="b"/>
                      <a:r>
                        <a:rPr lang="nl-NL" sz="1600" b="0" i="0" u="none" dirty="0">
                          <a:solidFill>
                            <a:srgbClr val="000000"/>
                          </a:solidFill>
                        </a:rPr>
                        <a:t> € 278,00 </a:t>
                      </a:r>
                    </a:p>
                  </a:txBody>
                  <a:tcPr marL="45720" marR="45720" anchor="b"/>
                </a:tc>
                <a:extLst>
                  <a:ext uri="{0D108BD9-81ED-4DB2-BD59-A6C34878D82A}">
                    <a16:rowId xmlns:a16="http://schemas.microsoft.com/office/drawing/2014/main" xmlns="" val="10008"/>
                  </a:ext>
                </a:extLst>
              </a:tr>
              <a:tr h="190500">
                <a:tc>
                  <a:txBody>
                    <a:bodyPr/>
                    <a:lstStyle/>
                    <a:p>
                      <a:pPr algn="l" fontAlgn="b"/>
                      <a:r>
                        <a:rPr lang="nl-NL" sz="1600" b="1" i="0" u="none" dirty="0">
                          <a:solidFill>
                            <a:srgbClr val="FFFFFF"/>
                          </a:solidFill>
                        </a:rPr>
                        <a:t>VBP7</a:t>
                      </a:r>
                    </a:p>
                  </a:txBody>
                  <a:tcPr marL="45720" marR="45720" anchor="b"/>
                </a:tc>
                <a:tc>
                  <a:txBody>
                    <a:bodyPr/>
                    <a:lstStyle/>
                    <a:p>
                      <a:pPr algn="r" fontAlgn="b"/>
                      <a:r>
                        <a:rPr lang="nl-NL" sz="1600" b="0" i="0" u="none" dirty="0">
                          <a:solidFill>
                            <a:srgbClr val="000000"/>
                          </a:solidFill>
                        </a:rPr>
                        <a:t>1215370</a:t>
                      </a:r>
                    </a:p>
                  </a:txBody>
                  <a:tcPr marL="45720" marR="45720" anchor="b"/>
                </a:tc>
                <a:tc>
                  <a:txBody>
                    <a:bodyPr/>
                    <a:lstStyle/>
                    <a:p>
                      <a:pPr algn="l" fontAlgn="b"/>
                      <a:r>
                        <a:rPr lang="nl-NL" sz="1600" b="0" i="0" u="none" dirty="0">
                          <a:solidFill>
                            <a:srgbClr val="000000"/>
                          </a:solidFill>
                        </a:rPr>
                        <a:t>STOFZUIGER, RUGZAK, 220 - 240 [EU V-BP-7]</a:t>
                      </a:r>
                    </a:p>
                  </a:txBody>
                  <a:tcPr marL="45720" marR="45720" anchor="b"/>
                </a:tc>
                <a:tc>
                  <a:txBody>
                    <a:bodyPr/>
                    <a:lstStyle/>
                    <a:p>
                      <a:pPr algn="l" fontAlgn="b"/>
                      <a:r>
                        <a:rPr lang="nl-NL" sz="1600" b="0" i="0" u="none" dirty="0">
                          <a:solidFill>
                            <a:srgbClr val="000000"/>
                          </a:solidFill>
                        </a:rPr>
                        <a:t> € 113,62 </a:t>
                      </a:r>
                    </a:p>
                  </a:txBody>
                  <a:tcPr marL="45720" marR="45720" anchor="b"/>
                </a:tc>
                <a:tc>
                  <a:txBody>
                    <a:bodyPr/>
                    <a:lstStyle/>
                    <a:p>
                      <a:pPr algn="l" fontAlgn="b"/>
                      <a:r>
                        <a:rPr lang="nl-NL" sz="1600" b="0" i="0" u="none" dirty="0">
                          <a:solidFill>
                            <a:srgbClr val="000000"/>
                          </a:solidFill>
                        </a:rPr>
                        <a:t> € 483,69 </a:t>
                      </a:r>
                    </a:p>
                  </a:txBody>
                  <a:tcPr marL="45720" marR="45720" anchor="b"/>
                </a:tc>
                <a:extLst>
                  <a:ext uri="{0D108BD9-81ED-4DB2-BD59-A6C34878D82A}">
                    <a16:rowId xmlns:a16="http://schemas.microsoft.com/office/drawing/2014/main" xmlns="" val="10009"/>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NL" sz="1600" b="0" i="0" u="none" dirty="0">
                          <a:solidFill>
                            <a:srgbClr val="000000"/>
                          </a:solidFill>
                        </a:rPr>
                        <a:t>1215369</a:t>
                      </a:r>
                    </a:p>
                  </a:txBody>
                  <a:tcPr marL="45720" marR="45720" anchor="b"/>
                </a:tc>
                <a:tc>
                  <a:txBody>
                    <a:bodyPr/>
                    <a:lstStyle/>
                    <a:p>
                      <a:pPr algn="l" fontAlgn="b"/>
                      <a:r>
                        <a:rPr lang="nl-NL" sz="1600" b="0" i="0" u="none" dirty="0">
                          <a:solidFill>
                            <a:srgbClr val="000000"/>
                          </a:solidFill>
                        </a:rPr>
                        <a:t>STOFZUIGER, RUGZAK, 220 - 240 [VK V-BP-7]</a:t>
                      </a:r>
                    </a:p>
                  </a:txBody>
                  <a:tcPr marL="45720" marR="45720" anchor="b"/>
                </a:tc>
                <a:tc>
                  <a:txBody>
                    <a:bodyPr/>
                    <a:lstStyle/>
                    <a:p>
                      <a:pPr algn="l" fontAlgn="b"/>
                      <a:r>
                        <a:rPr lang="nl-NL" sz="1600" b="0" i="0" u="none" dirty="0">
                          <a:solidFill>
                            <a:srgbClr val="000000"/>
                          </a:solidFill>
                        </a:rPr>
                        <a:t> € 127,20 </a:t>
                      </a:r>
                    </a:p>
                  </a:txBody>
                  <a:tcPr marL="45720" marR="45720" anchor="b"/>
                </a:tc>
                <a:tc>
                  <a:txBody>
                    <a:bodyPr/>
                    <a:lstStyle/>
                    <a:p>
                      <a:pPr algn="l" fontAlgn="b"/>
                      <a:r>
                        <a:rPr lang="nl-NL" sz="1600" b="0" i="0" u="none" dirty="0">
                          <a:solidFill>
                            <a:srgbClr val="000000"/>
                          </a:solidFill>
                        </a:rPr>
                        <a:t> € 483,69 </a:t>
                      </a:r>
                    </a:p>
                  </a:txBody>
                  <a:tcPr marL="45720" marR="45720" anchor="b"/>
                </a:tc>
                <a:extLst>
                  <a:ext uri="{0D108BD9-81ED-4DB2-BD59-A6C34878D82A}">
                    <a16:rowId xmlns:a16="http://schemas.microsoft.com/office/drawing/2014/main" xmlns="" val="10010"/>
                  </a:ext>
                </a:extLst>
              </a:tr>
              <a:tr h="190500">
                <a:tc>
                  <a:txBody>
                    <a:bodyPr/>
                    <a:lstStyle/>
                    <a:p>
                      <a:pPr algn="l" fontAlgn="b"/>
                      <a:r>
                        <a:rPr lang="nl-NL" sz="1600" b="1" i="0" u="none" dirty="0">
                          <a:solidFill>
                            <a:srgbClr val="FFFFFF"/>
                          </a:solidFill>
                        </a:rPr>
                        <a:t>VBP7 eco</a:t>
                      </a:r>
                    </a:p>
                  </a:txBody>
                  <a:tcPr marL="45720" marR="45720" anchor="b"/>
                </a:tc>
                <a:tc>
                  <a:txBody>
                    <a:bodyPr/>
                    <a:lstStyle/>
                    <a:p>
                      <a:pPr algn="r" fontAlgn="b"/>
                      <a:r>
                        <a:rPr lang="nl-NL" sz="1600" b="0" i="0" u="none" dirty="0">
                          <a:solidFill>
                            <a:srgbClr val="000000"/>
                          </a:solidFill>
                        </a:rPr>
                        <a:t>1233392</a:t>
                      </a:r>
                    </a:p>
                  </a:txBody>
                  <a:tcPr marL="45720" marR="45720" anchor="b"/>
                </a:tc>
                <a:tc>
                  <a:txBody>
                    <a:bodyPr/>
                    <a:lstStyle/>
                    <a:p>
                      <a:pPr algn="l" fontAlgn="b"/>
                      <a:r>
                        <a:rPr lang="nl-NL" sz="1600" b="0" i="0" u="none" dirty="0">
                          <a:solidFill>
                            <a:srgbClr val="000000"/>
                          </a:solidFill>
                        </a:rPr>
                        <a:t>STOFZUIGER, RUGZAK, ECO, 220 - 240 [EU VBP7]</a:t>
                      </a:r>
                    </a:p>
                  </a:txBody>
                  <a:tcPr marL="45720" marR="45720" anchor="b"/>
                </a:tc>
                <a:tc>
                  <a:txBody>
                    <a:bodyPr/>
                    <a:lstStyle/>
                    <a:p>
                      <a:pPr algn="l" fontAlgn="b"/>
                      <a:r>
                        <a:rPr lang="nl-NL" sz="1600" b="0" i="0" u="none" dirty="0">
                          <a:solidFill>
                            <a:srgbClr val="000000"/>
                          </a:solidFill>
                        </a:rPr>
                        <a:t> € 108,21 </a:t>
                      </a:r>
                    </a:p>
                  </a:txBody>
                  <a:tcPr marL="45720" marR="45720" anchor="b"/>
                </a:tc>
                <a:tc>
                  <a:txBody>
                    <a:bodyPr/>
                    <a:lstStyle/>
                    <a:p>
                      <a:pPr algn="l" fontAlgn="b"/>
                      <a:r>
                        <a:rPr lang="nl-NL" sz="1600" b="0" i="0" u="none" dirty="0">
                          <a:solidFill>
                            <a:srgbClr val="000000"/>
                          </a:solidFill>
                        </a:rPr>
                        <a:t> € 483,69 </a:t>
                      </a:r>
                    </a:p>
                  </a:txBody>
                  <a:tcPr marL="45720" marR="45720" anchor="b"/>
                </a:tc>
                <a:extLst>
                  <a:ext uri="{0D108BD9-81ED-4DB2-BD59-A6C34878D82A}">
                    <a16:rowId xmlns:a16="http://schemas.microsoft.com/office/drawing/2014/main" xmlns="" val="10011"/>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nl-NL" sz="1600" b="0" i="0" u="none" dirty="0">
                          <a:solidFill>
                            <a:srgbClr val="000000"/>
                          </a:solidFill>
                        </a:rPr>
                        <a:t>1233391</a:t>
                      </a:r>
                    </a:p>
                  </a:txBody>
                  <a:tcPr marL="45720" marR="45720" anchor="b"/>
                </a:tc>
                <a:tc>
                  <a:txBody>
                    <a:bodyPr/>
                    <a:lstStyle/>
                    <a:p>
                      <a:pPr algn="l" fontAlgn="b"/>
                      <a:r>
                        <a:rPr lang="nl-NL" sz="1600" b="0" i="0" u="none" dirty="0">
                          <a:solidFill>
                            <a:srgbClr val="000000"/>
                          </a:solidFill>
                        </a:rPr>
                        <a:t>STOFZUIGER, RUGZAK, ECO, 220 - 240 [VK VBP7]</a:t>
                      </a:r>
                    </a:p>
                  </a:txBody>
                  <a:tcPr marL="45720" marR="45720" anchor="b"/>
                </a:tc>
                <a:tc>
                  <a:txBody>
                    <a:bodyPr/>
                    <a:lstStyle/>
                    <a:p>
                      <a:pPr algn="l" fontAlgn="b"/>
                      <a:r>
                        <a:rPr lang="nl-NL" sz="1600" b="0" i="0" u="none" dirty="0">
                          <a:solidFill>
                            <a:srgbClr val="000000"/>
                          </a:solidFill>
                        </a:rPr>
                        <a:t> € 108,21 </a:t>
                      </a:r>
                    </a:p>
                  </a:txBody>
                  <a:tcPr marL="45720" marR="45720" anchor="b"/>
                </a:tc>
                <a:tc>
                  <a:txBody>
                    <a:bodyPr/>
                    <a:lstStyle/>
                    <a:p>
                      <a:pPr algn="l" fontAlgn="b"/>
                      <a:r>
                        <a:rPr lang="nl-NL" sz="1600" b="0" i="0" u="none" dirty="0">
                          <a:solidFill>
                            <a:srgbClr val="000000"/>
                          </a:solidFill>
                        </a:rPr>
                        <a:t> € 483,69 </a:t>
                      </a:r>
                    </a:p>
                  </a:txBody>
                  <a:tcPr marL="45720" marR="45720" anchor="b"/>
                </a:tc>
                <a:extLst>
                  <a:ext uri="{0D108BD9-81ED-4DB2-BD59-A6C34878D82A}">
                    <a16:rowId xmlns:a16="http://schemas.microsoft.com/office/drawing/2014/main" xmlns="" val="10012"/>
                  </a:ext>
                </a:extLst>
              </a:tr>
            </a:tbl>
          </a:graphicData>
        </a:graphic>
      </p:graphicFrame>
      <p:sp>
        <p:nvSpPr>
          <p:cNvPr id="9" name="TextBox 8"/>
          <p:cNvSpPr txBox="1"/>
          <p:nvPr/>
        </p:nvSpPr>
        <p:spPr>
          <a:xfrm>
            <a:off x="838199" y="6237430"/>
            <a:ext cx="4258733" cy="307303"/>
          </a:xfrm>
          <a:prstGeom prst="rect">
            <a:avLst/>
          </a:prstGeom>
          <a:noFill/>
        </p:spPr>
        <p:txBody>
          <a:bodyPr wrap="square" rtlCol="0">
            <a:spAutoFit/>
          </a:bodyPr>
          <a:lstStyle/>
          <a:p>
            <a:r>
              <a:rPr lang="nl-BE" sz="1400" dirty="0">
                <a:solidFill>
                  <a:srgbClr val="FF0000"/>
                </a:solidFill>
                <a:sym typeface="Wingdings" panose="05000000000000000000" pitchFamily="2" charset="2"/>
              </a:rPr>
              <a:t></a:t>
            </a:r>
            <a:r>
              <a:rPr lang="nl-NL" sz="1400" b="0" i="0" dirty="0">
                <a:solidFill>
                  <a:srgbClr val="FF0000"/>
                </a:solidFill>
              </a:rPr>
              <a:t> </a:t>
            </a:r>
            <a:r>
              <a:rPr lang="nl-NL" sz="1400" b="0" i="0" dirty="0">
                <a:solidFill>
                  <a:srgbClr val="000000"/>
                </a:solidFill>
              </a:rPr>
              <a:t>Kosten exclusief vervoer en afhandelingskosten</a:t>
            </a:r>
          </a:p>
        </p:txBody>
      </p:sp>
      <p:sp>
        <p:nvSpPr>
          <p:cNvPr id="12" name="Footer Placeholder 11"/>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198769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Verkooptools</a:t>
            </a:r>
          </a:p>
        </p:txBody>
      </p:sp>
      <p:sp>
        <p:nvSpPr>
          <p:cNvPr id="3" name="Content Placeholder 2"/>
          <p:cNvSpPr>
            <a:spLocks noGrp="1"/>
          </p:cNvSpPr>
          <p:nvPr>
            <p:ph idx="1"/>
          </p:nvPr>
        </p:nvSpPr>
        <p:spPr>
          <a:xfrm>
            <a:off x="838199" y="1825625"/>
            <a:ext cx="10938933" cy="4351338"/>
          </a:xfrm>
        </p:spPr>
        <p:txBody>
          <a:bodyPr/>
          <a:lstStyle/>
          <a:p>
            <a:r>
              <a:rPr lang="nl-NL" sz="2800" b="0" i="0" dirty="0">
                <a:solidFill>
                  <a:srgbClr val="000000"/>
                </a:solidFill>
              </a:rPr>
              <a:t>Update website</a:t>
            </a:r>
          </a:p>
          <a:p>
            <a:pPr lvl="1"/>
            <a:r>
              <a:rPr lang="nl-NL" sz="2400" b="0" i="0" dirty="0">
                <a:solidFill>
                  <a:srgbClr val="000000"/>
                </a:solidFill>
              </a:rPr>
              <a:t>Foto's</a:t>
            </a:r>
          </a:p>
          <a:p>
            <a:r>
              <a:rPr lang="nl-NL" sz="2800" b="0" i="0" dirty="0">
                <a:solidFill>
                  <a:srgbClr val="000000"/>
                </a:solidFill>
              </a:rPr>
              <a:t>Gebruikers- en onderdelenhandleiding</a:t>
            </a:r>
          </a:p>
          <a:p>
            <a:r>
              <a:rPr lang="nl-NL" sz="2800" b="0" i="0" dirty="0">
                <a:solidFill>
                  <a:srgbClr val="000000"/>
                </a:solidFill>
              </a:rPr>
              <a:t>Klantenbrief </a:t>
            </a:r>
            <a:r>
              <a:rPr lang="nl-NL" sz="2800" b="0" i="0" dirty="0">
                <a:solidFill>
                  <a:srgbClr val="FF0000"/>
                </a:solidFill>
              </a:rPr>
              <a:t>(gebruik deze om klanten en distributeurs te informeren)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1766" y="3736935"/>
            <a:ext cx="2292949" cy="3057265"/>
          </a:xfrm>
          <a:prstGeom prst="rect">
            <a:avLst/>
          </a:prstGeom>
        </p:spPr>
      </p:pic>
      <p:pic>
        <p:nvPicPr>
          <p:cNvPr id="4" name="Picture 3"/>
          <p:cNvPicPr>
            <a:picLocks noChangeAspect="1"/>
          </p:cNvPicPr>
          <p:nvPr/>
        </p:nvPicPr>
        <p:blipFill>
          <a:blip r:embed="rId3" cstate="print"/>
          <a:stretch>
            <a:fillRect/>
          </a:stretch>
        </p:blipFill>
        <p:spPr>
          <a:xfrm>
            <a:off x="7661166" y="3848980"/>
            <a:ext cx="1936528" cy="27006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88" y="3848980"/>
            <a:ext cx="1802403" cy="270066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9198" y="3848980"/>
            <a:ext cx="3555074" cy="2700669"/>
          </a:xfrm>
          <a:prstGeom prst="rect">
            <a:avLst/>
          </a:prstGeom>
        </p:spPr>
      </p:pic>
      <p:sp>
        <p:nvSpPr>
          <p:cNvPr id="8" name="Footer Placeholder 7"/>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403854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Introductieplan</a:t>
            </a:r>
          </a:p>
        </p:txBody>
      </p:sp>
      <p:sp>
        <p:nvSpPr>
          <p:cNvPr id="16" name="Content Placeholder 15"/>
          <p:cNvSpPr>
            <a:spLocks noGrp="1"/>
          </p:cNvSpPr>
          <p:nvPr>
            <p:ph idx="1"/>
          </p:nvPr>
        </p:nvSpPr>
        <p:spPr/>
        <p:txBody>
          <a:bodyPr/>
          <a:lstStyle/>
          <a:p>
            <a:r>
              <a:rPr lang="nl-NL" sz="2800" b="0" i="0" dirty="0">
                <a:solidFill>
                  <a:srgbClr val="000000"/>
                </a:solidFill>
              </a:rPr>
              <a:t>Eerste besteldata:</a:t>
            </a:r>
          </a:p>
          <a:p>
            <a:pPr lvl="1"/>
            <a:r>
              <a:rPr lang="nl-NL" sz="2400" b="0" i="0" dirty="0">
                <a:solidFill>
                  <a:srgbClr val="000000"/>
                </a:solidFill>
              </a:rPr>
              <a:t>V3e: nu</a:t>
            </a:r>
          </a:p>
          <a:p>
            <a:pPr lvl="1"/>
            <a:r>
              <a:rPr lang="nl-NL" sz="2400" b="0" i="0" dirty="0">
                <a:solidFill>
                  <a:srgbClr val="000000"/>
                </a:solidFill>
              </a:rPr>
              <a:t>V6 (eco-versie): 1 september 2017</a:t>
            </a:r>
          </a:p>
          <a:p>
            <a:pPr lvl="1"/>
            <a:r>
              <a:rPr lang="nl-NL" sz="2400" b="0" i="0" dirty="0">
                <a:solidFill>
                  <a:srgbClr val="000000"/>
                </a:solidFill>
              </a:rPr>
              <a:t>VBP7 (eco-versie): 1 september 2017</a:t>
            </a:r>
          </a:p>
        </p:txBody>
      </p:sp>
      <p:sp>
        <p:nvSpPr>
          <p:cNvPr id="4" name="Footer Placeholder 3"/>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164215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V&amp;A</a:t>
            </a:r>
          </a:p>
        </p:txBody>
      </p:sp>
      <p:sp>
        <p:nvSpPr>
          <p:cNvPr id="3" name="Content Placeholder 2"/>
          <p:cNvSpPr>
            <a:spLocks noGrp="1"/>
          </p:cNvSpPr>
          <p:nvPr>
            <p:ph idx="1"/>
          </p:nvPr>
        </p:nvSpPr>
        <p:spPr/>
        <p:txBody>
          <a:bodyPr/>
          <a:lstStyle/>
          <a:p>
            <a:r>
              <a:rPr lang="nl-NL" sz="2800" b="0" i="0" dirty="0">
                <a:solidFill>
                  <a:srgbClr val="000000"/>
                </a:solidFill>
              </a:rPr>
              <a:t>Er worden twee sessies georganiseerd voor Tennant-salesteams waarin ze vragen kunnen stellen over de machines en de overgang.</a:t>
            </a:r>
          </a:p>
          <a:p>
            <a:r>
              <a:rPr lang="nl-NL" sz="2800" b="0" i="0" dirty="0">
                <a:solidFill>
                  <a:srgbClr val="000000"/>
                </a:solidFill>
              </a:rPr>
              <a:t>U kunt de uitnodiging in uw mailbox verwachten.</a:t>
            </a:r>
          </a:p>
        </p:txBody>
      </p:sp>
      <p:pic>
        <p:nvPicPr>
          <p:cNvPr id="4098" name="Picture 2" descr="Afbeeldingsresultaat voor webe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8087" y="3678329"/>
            <a:ext cx="4695825"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251215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Inleiding</a:t>
            </a:r>
          </a:p>
        </p:txBody>
      </p:sp>
      <p:sp>
        <p:nvSpPr>
          <p:cNvPr id="3" name="Content Placeholder 2"/>
          <p:cNvSpPr>
            <a:spLocks noGrp="1"/>
          </p:cNvSpPr>
          <p:nvPr>
            <p:ph idx="1"/>
          </p:nvPr>
        </p:nvSpPr>
        <p:spPr/>
        <p:txBody>
          <a:bodyPr/>
          <a:lstStyle/>
          <a:p>
            <a:r>
              <a:rPr lang="nl-NL" sz="2800" b="0" i="0" dirty="0">
                <a:solidFill>
                  <a:srgbClr val="000000"/>
                </a:solidFill>
              </a:rPr>
              <a:t>Het doel van deze interne producthandleiding is om u te </a:t>
            </a:r>
            <a:br>
              <a:rPr lang="nl-NL" sz="2800" b="0" i="0" dirty="0">
                <a:solidFill>
                  <a:srgbClr val="000000"/>
                </a:solidFill>
              </a:rPr>
            </a:br>
            <a:r>
              <a:rPr lang="nl-NL" sz="2800" b="0" i="0" dirty="0">
                <a:solidFill>
                  <a:srgbClr val="000000"/>
                </a:solidFill>
              </a:rPr>
              <a:t>informeren over:</a:t>
            </a:r>
          </a:p>
          <a:p>
            <a:pPr lvl="1"/>
            <a:r>
              <a:rPr lang="nl-NL" sz="2400" b="0" i="0" dirty="0">
                <a:solidFill>
                  <a:srgbClr val="000000"/>
                </a:solidFill>
              </a:rPr>
              <a:t>de aanpassingen in CE-regulering</a:t>
            </a:r>
          </a:p>
          <a:p>
            <a:pPr lvl="1"/>
            <a:r>
              <a:rPr lang="nl-NL" sz="2400" b="0" i="0" dirty="0">
                <a:solidFill>
                  <a:srgbClr val="000000"/>
                </a:solidFill>
              </a:rPr>
              <a:t>de consequenties voor het stofzuigeraanbod van Tennant</a:t>
            </a:r>
          </a:p>
          <a:p>
            <a:pPr lvl="1"/>
            <a:r>
              <a:rPr lang="nl-NL" sz="2400" b="0" i="0" dirty="0">
                <a:solidFill>
                  <a:srgbClr val="000000"/>
                </a:solidFill>
              </a:rPr>
              <a:t>de lancering van de V3e</a:t>
            </a:r>
          </a:p>
        </p:txBody>
      </p:sp>
      <p:sp>
        <p:nvSpPr>
          <p:cNvPr id="4" name="Footer Placeholder 3"/>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356863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5400" b="1" i="0" dirty="0">
                <a:solidFill>
                  <a:srgbClr val="228BBA"/>
                </a:solidFill>
              </a:rPr>
              <a:t>Nieuwe energielabeling voor </a:t>
            </a:r>
            <a:br>
              <a:rPr lang="nl-NL" sz="5400" b="1" i="0" dirty="0">
                <a:solidFill>
                  <a:srgbClr val="228BBA"/>
                </a:solidFill>
              </a:rPr>
            </a:br>
            <a:r>
              <a:rPr lang="nl-NL" sz="5400" b="1" i="0" dirty="0">
                <a:solidFill>
                  <a:srgbClr val="228BBA"/>
                </a:solidFill>
              </a:rPr>
              <a:t>stofzuigers (EU)</a:t>
            </a:r>
          </a:p>
        </p:txBody>
      </p:sp>
      <p:sp>
        <p:nvSpPr>
          <p:cNvPr id="3" name="Content Placeholder 2"/>
          <p:cNvSpPr>
            <a:spLocks noGrp="1"/>
          </p:cNvSpPr>
          <p:nvPr>
            <p:ph idx="1"/>
          </p:nvPr>
        </p:nvSpPr>
        <p:spPr>
          <a:xfrm>
            <a:off x="838200" y="1749422"/>
            <a:ext cx="10515600" cy="3669245"/>
          </a:xfrm>
        </p:spPr>
        <p:txBody>
          <a:bodyPr>
            <a:normAutofit/>
          </a:bodyPr>
          <a:lstStyle/>
          <a:p>
            <a:r>
              <a:rPr lang="nl-NL" sz="2800" b="0" i="0" dirty="0">
                <a:solidFill>
                  <a:srgbClr val="000000"/>
                </a:solidFill>
              </a:rPr>
              <a:t>Stofzuigers die vanaf 1 september 2017 worden verkocht binnen de EU zijn onderhevig aan strenge regels:</a:t>
            </a:r>
          </a:p>
          <a:p>
            <a:pPr lvl="1"/>
            <a:r>
              <a:rPr lang="nl-NL" sz="2400" b="0" i="0" dirty="0">
                <a:solidFill>
                  <a:srgbClr val="000000"/>
                </a:solidFill>
                <a:hlinkClick r:id="rId2"/>
              </a:rPr>
              <a:t>Europese Commissie</a:t>
            </a:r>
          </a:p>
          <a:p>
            <a:r>
              <a:rPr lang="nl-NL" sz="2800" b="0" i="0" dirty="0">
                <a:solidFill>
                  <a:srgbClr val="000000"/>
                </a:solidFill>
              </a:rPr>
              <a:t>Deze regulering is niet van toepassing op:</a:t>
            </a:r>
          </a:p>
          <a:p>
            <a:pPr lvl="1"/>
            <a:r>
              <a:rPr lang="nl-NL" sz="2400" b="0" i="0" dirty="0">
                <a:solidFill>
                  <a:srgbClr val="000000"/>
                </a:solidFill>
              </a:rPr>
              <a:t>nat, nat en droog, werking op batterijen, robot, industrieel, of centrale stofzuigers (V10, V12, V14)</a:t>
            </a:r>
          </a:p>
          <a:p>
            <a:pPr lvl="1"/>
            <a:r>
              <a:rPr lang="nl-NL" sz="2400" b="0" i="0" dirty="0">
                <a:solidFill>
                  <a:srgbClr val="000000"/>
                </a:solidFill>
              </a:rPr>
              <a:t>polijstmachines voor vloeren en polijstmachines </a:t>
            </a:r>
            <a:br>
              <a:rPr lang="nl-NL" sz="2400" b="0" i="0" dirty="0">
                <a:solidFill>
                  <a:srgbClr val="000000"/>
                </a:solidFill>
              </a:rPr>
            </a:br>
            <a:r>
              <a:rPr lang="nl-NL" sz="2400" b="0" i="0" dirty="0">
                <a:solidFill>
                  <a:srgbClr val="000000"/>
                </a:solidFill>
              </a:rPr>
              <a:t>(F-serie, B1, 2370)</a:t>
            </a:r>
          </a:p>
          <a:p>
            <a:pPr lvl="1"/>
            <a:r>
              <a:rPr lang="nl-NL" sz="2400" b="0" i="0" dirty="0">
                <a:solidFill>
                  <a:srgbClr val="000000"/>
                </a:solidFill>
              </a:rPr>
              <a:t>buitenstofzuigers</a:t>
            </a:r>
          </a:p>
          <a:p>
            <a:pPr lvl="1"/>
            <a:endParaRPr lang="en-US" dirty="0"/>
          </a:p>
        </p:txBody>
      </p:sp>
      <p:sp>
        <p:nvSpPr>
          <p:cNvPr id="7" name="Rectangle 6"/>
          <p:cNvSpPr/>
          <p:nvPr/>
        </p:nvSpPr>
        <p:spPr>
          <a:xfrm>
            <a:off x="2159167" y="5319746"/>
            <a:ext cx="5126516" cy="1077218"/>
          </a:xfrm>
          <a:prstGeom prst="rect">
            <a:avLst/>
          </a:prstGeom>
          <a:solidFill>
            <a:schemeClr val="accent6"/>
          </a:solidFill>
          <a:ln>
            <a:noFill/>
          </a:ln>
        </p:spPr>
        <p:style>
          <a:lnRef idx="3">
            <a:schemeClr val="lt1"/>
          </a:lnRef>
          <a:fillRef idx="1">
            <a:schemeClr val="accent6"/>
          </a:fillRef>
          <a:effectRef idx="1">
            <a:schemeClr val="accent6"/>
          </a:effectRef>
          <a:fontRef idx="minor">
            <a:schemeClr val="lt1"/>
          </a:fontRef>
        </p:style>
        <p:txBody>
          <a:bodyPr wrap="square">
            <a:spAutoFit/>
          </a:bodyPr>
          <a:lstStyle/>
          <a:p>
            <a:pPr algn="r"/>
            <a:r>
              <a:rPr lang="nl-NL" sz="1600" b="0" i="0" dirty="0">
                <a:solidFill>
                  <a:srgbClr val="FFFFFF"/>
                </a:solidFill>
              </a:rPr>
              <a:t>Onderzoeken hebben aangetoond dat deze efficiëntere stofzuigers tegen 2020 jaarlijks 19 TWu aan stroom kunnen besparen. Ter indicatie, deze jaarlijkse besparing kan het metrosysteem van Londen 20 jaar lang laten draaien.</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55" t="-4002" r="-3749" b="-3589"/>
          <a:stretch/>
        </p:blipFill>
        <p:spPr>
          <a:xfrm>
            <a:off x="838200" y="5319746"/>
            <a:ext cx="1320967" cy="1077218"/>
          </a:xfrm>
          <a:prstGeom prst="rect">
            <a:avLst/>
          </a:prstGeom>
          <a:solidFill>
            <a:schemeClr val="accent6"/>
          </a:solidFill>
        </p:spPr>
      </p:pic>
      <p:pic>
        <p:nvPicPr>
          <p:cNvPr id="2050" name="Picture 2" descr="Gerelateerde afbeel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9979" y="4674851"/>
            <a:ext cx="2119792" cy="1335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stretch>
            <a:fillRect/>
          </a:stretch>
        </p:blipFill>
        <p:spPr>
          <a:xfrm>
            <a:off x="8431618" y="4121897"/>
            <a:ext cx="1314894" cy="2625918"/>
          </a:xfrm>
          <a:prstGeom prst="rect">
            <a:avLst/>
          </a:prstGeom>
        </p:spPr>
      </p:pic>
      <p:sp>
        <p:nvSpPr>
          <p:cNvPr id="4" name="Footer Placeholder 3"/>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216044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tennantco.com/globalassets/webassets/tennant%20resources/fromglobalassets/v3-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05" t="15918" r="17308" b="16122"/>
          <a:stretch/>
        </p:blipFill>
        <p:spPr bwMode="auto">
          <a:xfrm>
            <a:off x="314793" y="3723643"/>
            <a:ext cx="1871330" cy="23497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l-NL" sz="5400" b="1" i="0" dirty="0">
                <a:solidFill>
                  <a:srgbClr val="228BBA"/>
                </a:solidFill>
              </a:rPr>
              <a:t>Productoverzicht</a:t>
            </a:r>
          </a:p>
        </p:txBody>
      </p:sp>
      <p:sp>
        <p:nvSpPr>
          <p:cNvPr id="3" name="Content Placeholder 2"/>
          <p:cNvSpPr>
            <a:spLocks noGrp="1"/>
          </p:cNvSpPr>
          <p:nvPr>
            <p:ph idx="1"/>
          </p:nvPr>
        </p:nvSpPr>
        <p:spPr/>
        <p:txBody>
          <a:bodyPr/>
          <a:lstStyle/>
          <a:p>
            <a:pPr marL="0" indent="0">
              <a:buNone/>
            </a:pPr>
            <a:r>
              <a:rPr lang="nl-NL" sz="2800" b="0" i="0" dirty="0">
                <a:solidFill>
                  <a:srgbClr val="000000"/>
                </a:solidFill>
              </a:rPr>
              <a:t>Om te voldoen aan de nieuwe regulering:</a:t>
            </a:r>
          </a:p>
        </p:txBody>
      </p:sp>
      <p:sp>
        <p:nvSpPr>
          <p:cNvPr id="4" name="TextBox 3"/>
          <p:cNvSpPr txBox="1"/>
          <p:nvPr/>
        </p:nvSpPr>
        <p:spPr>
          <a:xfrm>
            <a:off x="838200" y="2535546"/>
            <a:ext cx="4042272" cy="3060325"/>
          </a:xfrm>
          <a:prstGeom prst="rect">
            <a:avLst/>
          </a:prstGeom>
        </p:spPr>
        <p:txBody>
          <a:bodyPr vert="horz" lIns="91440" tIns="45720" rIns="91440" bIns="45720" rtlCol="0">
            <a:normAutofit/>
          </a:bodyPr>
          <a:lstStyle>
            <a:lvl1pPr marL="449263" indent="-449263">
              <a:lnSpc>
                <a:spcPct val="90000"/>
              </a:lnSpc>
              <a:spcBef>
                <a:spcPts val="1000"/>
              </a:spcBef>
              <a:buClr>
                <a:srgbClr val="228BBA"/>
              </a:buClr>
              <a:buFont typeface="Wingdings" panose="05000000000000000000" pitchFamily="2" charset="2"/>
              <a:buChar char="ü"/>
              <a:defRPr sz="2800"/>
            </a:lvl1pPr>
            <a:lvl2pPr marL="685800" lvl="1" indent="-228600">
              <a:lnSpc>
                <a:spcPct val="90000"/>
              </a:lnSpc>
              <a:spcBef>
                <a:spcPts val="500"/>
              </a:spcBef>
              <a:buClr>
                <a:srgbClr val="228BBA"/>
              </a:buClr>
              <a:buFont typeface="Wingdings" panose="05000000000000000000" pitchFamily="2" charset="2"/>
              <a:buChar char="§"/>
              <a:defRPr sz="2400" u="sng">
                <a:solidFill>
                  <a:srgbClr val="FF0000"/>
                </a:solidFill>
              </a:defRPr>
            </a:lvl2pPr>
            <a:lvl3pPr marL="1143000" lvl="2" indent="-228600">
              <a:lnSpc>
                <a:spcPct val="90000"/>
              </a:lnSpc>
              <a:spcBef>
                <a:spcPts val="500"/>
              </a:spcBef>
              <a:buClr>
                <a:srgbClr val="228BBA"/>
              </a:buClr>
              <a:buFont typeface="Arial" panose="020B0604020202020204" pitchFamily="34" charset="0"/>
              <a:buChar char="•"/>
              <a:defRPr sz="2000"/>
            </a:lvl3pPr>
            <a:lvl4pPr marL="1600200" indent="-228600">
              <a:lnSpc>
                <a:spcPct val="90000"/>
              </a:lnSpc>
              <a:spcBef>
                <a:spcPts val="500"/>
              </a:spcBef>
              <a:buClr>
                <a:srgbClr val="228BBA"/>
              </a:buClr>
              <a:buFont typeface="Calibri" panose="020F0502020204030204" pitchFamily="34" charset="0"/>
              <a:buChar char="­"/>
            </a:lvl4pPr>
            <a:lvl5pPr marL="2057400" indent="-228600">
              <a:lnSpc>
                <a:spcPct val="90000"/>
              </a:lnSpc>
              <a:spcBef>
                <a:spcPts val="500"/>
              </a:spcBef>
              <a:buClr>
                <a:srgbClr val="228BBA"/>
              </a:buClr>
              <a:buFont typeface="Calibri" panose="020F050202020403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b="0" i="0" dirty="0">
                <a:solidFill>
                  <a:srgbClr val="000000"/>
                </a:solidFill>
              </a:rPr>
              <a:t>V3e vervangt V3</a:t>
            </a:r>
          </a:p>
          <a:p>
            <a:pPr marL="0" indent="0">
              <a:buNone/>
            </a:pPr>
            <a:endParaRPr lang="en-US" dirty="0"/>
          </a:p>
        </p:txBody>
      </p:sp>
      <p:sp>
        <p:nvSpPr>
          <p:cNvPr id="5" name="TextBox 4"/>
          <p:cNvSpPr txBox="1"/>
          <p:nvPr/>
        </p:nvSpPr>
        <p:spPr>
          <a:xfrm>
            <a:off x="5390835" y="2535546"/>
            <a:ext cx="5146030" cy="2695673"/>
          </a:xfrm>
          <a:prstGeom prst="rect">
            <a:avLst/>
          </a:prstGeom>
        </p:spPr>
        <p:txBody>
          <a:bodyPr vert="horz" lIns="91440" tIns="45720" rIns="91440" bIns="45720" rtlCol="0">
            <a:normAutofit/>
          </a:bodyPr>
          <a:lstStyle>
            <a:defPPr>
              <a:defRPr lang="en-US"/>
            </a:defPPr>
            <a:lvl1pPr marL="449263" indent="-449263">
              <a:lnSpc>
                <a:spcPct val="90000"/>
              </a:lnSpc>
              <a:spcBef>
                <a:spcPts val="1000"/>
              </a:spcBef>
              <a:buClr>
                <a:srgbClr val="228BBA"/>
              </a:buClr>
              <a:buFont typeface="Wingdings" panose="05000000000000000000" pitchFamily="2" charset="2"/>
              <a:buChar char="ü"/>
              <a:defRPr sz="2800"/>
            </a:lvl1pPr>
            <a:lvl2pPr marL="685800" lvl="1" indent="-228600">
              <a:lnSpc>
                <a:spcPct val="90000"/>
              </a:lnSpc>
              <a:spcBef>
                <a:spcPts val="500"/>
              </a:spcBef>
              <a:buClr>
                <a:srgbClr val="228BBA"/>
              </a:buClr>
              <a:buFont typeface="Wingdings" panose="05000000000000000000" pitchFamily="2" charset="2"/>
              <a:buChar char="§"/>
              <a:defRPr sz="2400" u="none"/>
            </a:lvl2pPr>
            <a:lvl3pPr marL="1143000" lvl="2" indent="-228600">
              <a:lnSpc>
                <a:spcPct val="90000"/>
              </a:lnSpc>
              <a:spcBef>
                <a:spcPts val="500"/>
              </a:spcBef>
              <a:buClr>
                <a:srgbClr val="228BBA"/>
              </a:buClr>
              <a:buFont typeface="Arial" panose="020B0604020202020204" pitchFamily="34" charset="0"/>
              <a:buChar char="•"/>
              <a:defRPr sz="2000"/>
            </a:lvl3pPr>
            <a:lvl4pPr marL="1600200" indent="-228600">
              <a:lnSpc>
                <a:spcPct val="90000"/>
              </a:lnSpc>
              <a:spcBef>
                <a:spcPts val="500"/>
              </a:spcBef>
              <a:buClr>
                <a:srgbClr val="228BBA"/>
              </a:buClr>
              <a:buFont typeface="Calibri" panose="020F0502020204030204" pitchFamily="34" charset="0"/>
              <a:buChar char="­"/>
            </a:lvl4pPr>
            <a:lvl5pPr marL="2057400" indent="-228600">
              <a:lnSpc>
                <a:spcPct val="90000"/>
              </a:lnSpc>
              <a:spcBef>
                <a:spcPts val="500"/>
              </a:spcBef>
              <a:buClr>
                <a:srgbClr val="228BBA"/>
              </a:buClr>
              <a:buFont typeface="Calibri" panose="020F050202020403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nl-NL" b="0" i="0" dirty="0">
                <a:solidFill>
                  <a:srgbClr val="000000"/>
                </a:solidFill>
              </a:rPr>
              <a:t>V6 en VBP7 zijn bijgewerkt</a:t>
            </a:r>
          </a:p>
          <a:p>
            <a:r>
              <a:rPr lang="nl-NL" b="0" i="0" dirty="0">
                <a:solidFill>
                  <a:srgbClr val="000000"/>
                </a:solidFill>
              </a:rPr>
              <a:t>VSMU36 zal worden uitgefaseerd</a:t>
            </a:r>
          </a:p>
          <a:p>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3339"/>
          <a:stretch/>
        </p:blipFill>
        <p:spPr>
          <a:xfrm>
            <a:off x="5774070" y="3498886"/>
            <a:ext cx="2454550" cy="257386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8863"/>
          <a:stretch/>
        </p:blipFill>
        <p:spPr>
          <a:xfrm>
            <a:off x="8038214" y="4194028"/>
            <a:ext cx="1620072" cy="174711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4794" y="3941270"/>
            <a:ext cx="2709292" cy="2370630"/>
          </a:xfrm>
          <a:prstGeom prst="rect">
            <a:avLst/>
          </a:prstGeom>
        </p:spPr>
      </p:pic>
      <p:sp>
        <p:nvSpPr>
          <p:cNvPr id="12" name="Cross 11"/>
          <p:cNvSpPr/>
          <p:nvPr/>
        </p:nvSpPr>
        <p:spPr>
          <a:xfrm rot="18005609">
            <a:off x="9968892" y="4782861"/>
            <a:ext cx="1226560" cy="1226562"/>
          </a:xfrm>
          <a:prstGeom prst="plus">
            <a:avLst>
              <a:gd name="adj" fmla="val 43424"/>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7001345" y="3806456"/>
            <a:ext cx="940625" cy="467832"/>
          </a:xfrm>
          <a:prstGeom prst="star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UPDATE</a:t>
            </a:r>
          </a:p>
        </p:txBody>
      </p:sp>
      <p:sp>
        <p:nvSpPr>
          <p:cNvPr id="14" name="7-Point Star 13"/>
          <p:cNvSpPr/>
          <p:nvPr/>
        </p:nvSpPr>
        <p:spPr>
          <a:xfrm>
            <a:off x="8562492" y="3806456"/>
            <a:ext cx="940625" cy="467832"/>
          </a:xfrm>
          <a:prstGeom prst="star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UPDATE</a:t>
            </a:r>
          </a:p>
        </p:txBody>
      </p:sp>
      <p:sp>
        <p:nvSpPr>
          <p:cNvPr id="15" name="Cross 14"/>
          <p:cNvSpPr/>
          <p:nvPr/>
        </p:nvSpPr>
        <p:spPr>
          <a:xfrm rot="18005609">
            <a:off x="942493" y="4782862"/>
            <a:ext cx="1226560" cy="1226562"/>
          </a:xfrm>
          <a:prstGeom prst="plus">
            <a:avLst>
              <a:gd name="adj" fmla="val 43424"/>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1969" y="3208251"/>
            <a:ext cx="2204970" cy="2939960"/>
          </a:xfrm>
          <a:prstGeom prst="rect">
            <a:avLst/>
          </a:prstGeom>
        </p:spPr>
      </p:pic>
      <p:sp>
        <p:nvSpPr>
          <p:cNvPr id="17" name="7-Point Star 16"/>
          <p:cNvSpPr/>
          <p:nvPr/>
        </p:nvSpPr>
        <p:spPr>
          <a:xfrm>
            <a:off x="3082590" y="3806456"/>
            <a:ext cx="940625" cy="467832"/>
          </a:xfrm>
          <a:prstGeom prst="star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NIEUW</a:t>
            </a:r>
          </a:p>
        </p:txBody>
      </p:sp>
      <p:sp>
        <p:nvSpPr>
          <p:cNvPr id="16" name="Right Arrow 15"/>
          <p:cNvSpPr/>
          <p:nvPr/>
        </p:nvSpPr>
        <p:spPr>
          <a:xfrm>
            <a:off x="2282299" y="5067584"/>
            <a:ext cx="585216" cy="499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7-Point Star 17"/>
          <p:cNvSpPr/>
          <p:nvPr/>
        </p:nvSpPr>
        <p:spPr>
          <a:xfrm>
            <a:off x="692394" y="3632201"/>
            <a:ext cx="1085606" cy="635000"/>
          </a:xfrm>
          <a:prstGeom prst="star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00" b="0" i="0" dirty="0">
                <a:solidFill>
                  <a:srgbClr val="FFFFFF"/>
                </a:solidFill>
              </a:rPr>
              <a:t>Einde levensduur</a:t>
            </a:r>
          </a:p>
        </p:txBody>
      </p:sp>
      <p:sp>
        <p:nvSpPr>
          <p:cNvPr id="19" name="7-Point Star 18"/>
          <p:cNvSpPr/>
          <p:nvPr/>
        </p:nvSpPr>
        <p:spPr>
          <a:xfrm>
            <a:off x="10343583" y="3725333"/>
            <a:ext cx="1069483" cy="584199"/>
          </a:xfrm>
          <a:prstGeom prst="star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00" b="0" i="0" dirty="0">
                <a:solidFill>
                  <a:srgbClr val="FFFFFF"/>
                </a:solidFill>
              </a:rPr>
              <a:t>Einde levensduur</a:t>
            </a:r>
          </a:p>
        </p:txBody>
      </p:sp>
      <p:sp>
        <p:nvSpPr>
          <p:cNvPr id="6" name="Footer Placeholder 5"/>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404692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682" y="3057645"/>
            <a:ext cx="3119318" cy="3119318"/>
          </a:xfrm>
          <a:prstGeom prst="rect">
            <a:avLst/>
          </a:prstGeom>
        </p:spPr>
      </p:pic>
      <p:sp>
        <p:nvSpPr>
          <p:cNvPr id="2" name="Title 1"/>
          <p:cNvSpPr>
            <a:spLocks noGrp="1"/>
          </p:cNvSpPr>
          <p:nvPr>
            <p:ph type="title"/>
          </p:nvPr>
        </p:nvSpPr>
        <p:spPr>
          <a:xfrm>
            <a:off x="812799" y="365125"/>
            <a:ext cx="10515600" cy="1325563"/>
          </a:xfrm>
        </p:spPr>
        <p:txBody>
          <a:bodyPr>
            <a:normAutofit/>
          </a:bodyPr>
          <a:lstStyle/>
          <a:p>
            <a:r>
              <a:rPr lang="nl-NL" sz="5200" b="1" i="0" dirty="0">
                <a:solidFill>
                  <a:srgbClr val="228BBA"/>
                </a:solidFill>
              </a:rPr>
              <a:t>Functies en voordelen van de V3e</a:t>
            </a:r>
          </a:p>
        </p:txBody>
      </p:sp>
      <p:sp>
        <p:nvSpPr>
          <p:cNvPr id="3" name="Content Placeholder 2"/>
          <p:cNvSpPr>
            <a:spLocks noGrp="1"/>
          </p:cNvSpPr>
          <p:nvPr>
            <p:ph idx="1"/>
          </p:nvPr>
        </p:nvSpPr>
        <p:spPr/>
        <p:txBody>
          <a:bodyPr>
            <a:normAutofit fontScale="92500" lnSpcReduction="10000"/>
          </a:bodyPr>
          <a:lstStyle/>
          <a:p>
            <a:r>
              <a:rPr lang="nl-NL" sz="2800" b="0" i="0" dirty="0">
                <a:solidFill>
                  <a:srgbClr val="000000"/>
                </a:solidFill>
              </a:rPr>
              <a:t>Standaard HEPA-filter</a:t>
            </a:r>
          </a:p>
          <a:p>
            <a:pPr lvl="1"/>
            <a:r>
              <a:rPr lang="nl-NL" sz="2400" b="0" i="0" dirty="0">
                <a:solidFill>
                  <a:srgbClr val="000000"/>
                </a:solidFill>
              </a:rPr>
              <a:t>Behoud luchtkwaliteit tijdens gebruik</a:t>
            </a:r>
          </a:p>
          <a:p>
            <a:r>
              <a:rPr lang="nl-NL" sz="2800" b="0" i="0" dirty="0">
                <a:solidFill>
                  <a:srgbClr val="000000"/>
                </a:solidFill>
              </a:rPr>
              <a:t>Eenvoudig snoerbeheer</a:t>
            </a:r>
          </a:p>
          <a:p>
            <a:pPr lvl="1"/>
            <a:r>
              <a:rPr lang="nl-NL" sz="2400" b="0" i="0" dirty="0">
                <a:solidFill>
                  <a:srgbClr val="000000"/>
                </a:solidFill>
              </a:rPr>
              <a:t>Snel opstarten, eenvoudig gebruik, eenvoudig opruimen</a:t>
            </a:r>
          </a:p>
          <a:p>
            <a:r>
              <a:rPr lang="nl-NL" sz="2800" b="0" i="0" dirty="0">
                <a:solidFill>
                  <a:srgbClr val="000000"/>
                </a:solidFill>
              </a:rPr>
              <a:t>Eenvoudig terugtrekken</a:t>
            </a:r>
          </a:p>
          <a:p>
            <a:pPr lvl="1"/>
            <a:r>
              <a:rPr lang="nl-NL" sz="2400" b="0" i="0" dirty="0">
                <a:solidFill>
                  <a:srgbClr val="000000"/>
                </a:solidFill>
              </a:rPr>
              <a:t>Verleng de levensduur van het snoer en verlaag onderhoudskosten</a:t>
            </a:r>
          </a:p>
          <a:p>
            <a:r>
              <a:rPr lang="nl-NL" sz="2800" b="0" i="0" dirty="0">
                <a:solidFill>
                  <a:srgbClr val="000000"/>
                </a:solidFill>
              </a:rPr>
              <a:t>Opslag hulpmiddelen aan boord</a:t>
            </a:r>
          </a:p>
          <a:p>
            <a:pPr lvl="1"/>
            <a:r>
              <a:rPr lang="nl-NL" sz="2400" b="0" i="0" dirty="0">
                <a:solidFill>
                  <a:srgbClr val="000000"/>
                </a:solidFill>
              </a:rPr>
              <a:t>Gereedschapsset altijd beschikbaar, eenvoudig te monteren</a:t>
            </a:r>
          </a:p>
          <a:p>
            <a:r>
              <a:rPr lang="nl-NL" sz="2800" b="0" i="0" dirty="0">
                <a:solidFill>
                  <a:srgbClr val="000000"/>
                </a:solidFill>
              </a:rPr>
              <a:t>Zuigbuis past in handvat</a:t>
            </a:r>
          </a:p>
          <a:p>
            <a:pPr lvl="1"/>
            <a:r>
              <a:rPr lang="nl-NL" sz="2400" b="0" i="0" dirty="0">
                <a:solidFill>
                  <a:srgbClr val="000000"/>
                </a:solidFill>
              </a:rPr>
              <a:t>Machine eenvoudig met een hand te dragen</a:t>
            </a:r>
          </a:p>
          <a:p>
            <a:r>
              <a:rPr lang="nl-NL" sz="2800" b="0" i="0" dirty="0">
                <a:solidFill>
                  <a:srgbClr val="000000"/>
                </a:solidFill>
              </a:rPr>
              <a:t>Eenvoudig ontwerp</a:t>
            </a:r>
          </a:p>
        </p:txBody>
      </p:sp>
      <p:sp>
        <p:nvSpPr>
          <p:cNvPr id="5" name="7-Point Star 4"/>
          <p:cNvSpPr/>
          <p:nvPr/>
        </p:nvSpPr>
        <p:spPr>
          <a:xfrm rot="20703717">
            <a:off x="44403" y="131209"/>
            <a:ext cx="940625" cy="467832"/>
          </a:xfrm>
          <a:prstGeom prst="star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NIEUW</a:t>
            </a:r>
          </a:p>
        </p:txBody>
      </p:sp>
      <p:sp>
        <p:nvSpPr>
          <p:cNvPr id="6" name="Footer Placeholder 5"/>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282885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Goed om te weten</a:t>
            </a:r>
          </a:p>
        </p:txBody>
      </p:sp>
      <p:sp>
        <p:nvSpPr>
          <p:cNvPr id="3" name="Content Placeholder 2"/>
          <p:cNvSpPr>
            <a:spLocks noGrp="1"/>
          </p:cNvSpPr>
          <p:nvPr>
            <p:ph idx="1"/>
          </p:nvPr>
        </p:nvSpPr>
        <p:spPr>
          <a:xfrm>
            <a:off x="838200" y="1825625"/>
            <a:ext cx="8624777" cy="4351338"/>
          </a:xfrm>
        </p:spPr>
        <p:txBody>
          <a:bodyPr>
            <a:normAutofit fontScale="92500" lnSpcReduction="10000"/>
          </a:bodyPr>
          <a:lstStyle/>
          <a:p>
            <a:pPr eaLnBrk="0" hangingPunct="0"/>
            <a:r>
              <a:rPr lang="nl-NL" sz="2800" b="0" i="0" dirty="0">
                <a:solidFill>
                  <a:srgbClr val="000000"/>
                </a:solidFill>
              </a:rPr>
              <a:t>Eenvoudig terugtrekken</a:t>
            </a:r>
          </a:p>
          <a:p>
            <a:pPr lvl="1" eaLnBrk="0" hangingPunct="0"/>
            <a:r>
              <a:rPr lang="nl-NL" sz="2400" b="0" i="0" dirty="0">
                <a:solidFill>
                  <a:srgbClr val="000000"/>
                </a:solidFill>
              </a:rPr>
              <a:t>IEC 60335-1, 25.18: de verankering van het snoer moet op dergelijke manier worden geplaatst dat deze alleen toegankelijk is met behulp van </a:t>
            </a:r>
            <a:r>
              <a:rPr lang="nl-NL" sz="2400" b="1" i="0" dirty="0">
                <a:solidFill>
                  <a:srgbClr val="000000"/>
                </a:solidFill>
              </a:rPr>
              <a:t>gereedschap </a:t>
            </a:r>
            <a:r>
              <a:rPr lang="nl-NL" sz="2400" b="0" i="0" dirty="0">
                <a:solidFill>
                  <a:srgbClr val="000000"/>
                </a:solidFill>
              </a:rPr>
              <a:t>of moet op een dergelijke manier in elkaar worden gezet zodat deze alleen met behulp van </a:t>
            </a:r>
            <a:r>
              <a:rPr lang="nl-NL" sz="2400" b="1" i="0" dirty="0">
                <a:solidFill>
                  <a:srgbClr val="000000"/>
                </a:solidFill>
              </a:rPr>
              <a:t>gereedschap</a:t>
            </a:r>
            <a:r>
              <a:rPr lang="nl-NL" sz="2400" b="0" i="0" dirty="0">
                <a:solidFill>
                  <a:srgbClr val="000000"/>
                </a:solidFill>
              </a:rPr>
              <a:t> kan worden geplaatst.</a:t>
            </a:r>
          </a:p>
          <a:p>
            <a:pPr eaLnBrk="0" hangingPunct="0"/>
            <a:r>
              <a:rPr lang="nl-NL" sz="2800" b="0" i="0" dirty="0">
                <a:solidFill>
                  <a:srgbClr val="000000"/>
                </a:solidFill>
              </a:rPr>
              <a:t>Gebruiksvriendelijk</a:t>
            </a:r>
          </a:p>
          <a:p>
            <a:pPr lvl="1" eaLnBrk="0" hangingPunct="0"/>
            <a:r>
              <a:rPr lang="nl-NL" sz="2400" b="0" i="0" dirty="0">
                <a:solidFill>
                  <a:srgbClr val="000000"/>
                </a:solidFill>
              </a:rPr>
              <a:t>Een snelle handleiding illustreert het snoerbeheermiddel:</a:t>
            </a:r>
          </a:p>
          <a:p>
            <a:pPr eaLnBrk="0" hangingPunct="0"/>
            <a:r>
              <a:rPr lang="nl-NL" sz="2800" b="0" i="0" dirty="0">
                <a:solidFill>
                  <a:srgbClr val="000000"/>
                </a:solidFill>
              </a:rPr>
              <a:t>Compatibiliteit stofzuigerzak</a:t>
            </a:r>
          </a:p>
          <a:p>
            <a:pPr lvl="1" eaLnBrk="0" hangingPunct="0"/>
            <a:r>
              <a:rPr lang="nl-NL" sz="2400" b="0" i="0" dirty="0">
                <a:solidFill>
                  <a:srgbClr val="000000"/>
                </a:solidFill>
              </a:rPr>
              <a:t>V3e meegeleverde stofzuigerzak kan volledig </a:t>
            </a:r>
            <a:br>
              <a:rPr lang="nl-NL" sz="2400" b="0" i="0" dirty="0">
                <a:solidFill>
                  <a:srgbClr val="000000"/>
                </a:solidFill>
              </a:rPr>
            </a:br>
            <a:r>
              <a:rPr lang="nl-NL" sz="2400" b="0" i="0" dirty="0">
                <a:solidFill>
                  <a:srgbClr val="000000"/>
                </a:solidFill>
              </a:rPr>
              <a:t>worden gevuld</a:t>
            </a:r>
          </a:p>
          <a:p>
            <a:pPr lvl="1" eaLnBrk="0" hangingPunct="0"/>
            <a:r>
              <a:rPr lang="nl-NL" sz="2400" b="0" i="0" dirty="0">
                <a:solidFill>
                  <a:srgbClr val="000000"/>
                </a:solidFill>
              </a:rPr>
              <a:t>V6 stofzuigerzakken kunnen worden gebruikt, </a:t>
            </a:r>
            <a:br>
              <a:rPr lang="nl-NL" sz="2400" b="0" i="0" dirty="0">
                <a:solidFill>
                  <a:srgbClr val="000000"/>
                </a:solidFill>
              </a:rPr>
            </a:br>
            <a:r>
              <a:rPr lang="nl-NL" sz="2400" b="0" i="0" dirty="0">
                <a:solidFill>
                  <a:srgbClr val="000000"/>
                </a:solidFill>
              </a:rPr>
              <a:t>maar kunnen slechts gedeeltelijk worden gevuld</a:t>
            </a:r>
          </a:p>
          <a:p>
            <a:pPr lvl="1" eaLnBrk="0" hangingPunct="0"/>
            <a:endParaRPr lang="en-US" dirty="0"/>
          </a:p>
          <a:p>
            <a:endParaRPr lang="en-US" dirty="0"/>
          </a:p>
        </p:txBody>
      </p:sp>
      <p:pic>
        <p:nvPicPr>
          <p:cNvPr id="5" name="Picture 4"/>
          <p:cNvPicPr>
            <a:picLocks noChangeAspect="1"/>
          </p:cNvPicPr>
          <p:nvPr/>
        </p:nvPicPr>
        <p:blipFill rotWithShape="1">
          <a:blip r:embed="rId2" cstate="print"/>
          <a:srcRect t="46998" r="1371"/>
          <a:stretch/>
        </p:blipFill>
        <p:spPr>
          <a:xfrm>
            <a:off x="9365896" y="3671702"/>
            <a:ext cx="2657114" cy="1336234"/>
          </a:xfrm>
          <a:prstGeom prst="rect">
            <a:avLst/>
          </a:prstGeom>
        </p:spPr>
      </p:pic>
      <p:sp>
        <p:nvSpPr>
          <p:cNvPr id="6" name="Text Placeholder 3"/>
          <p:cNvSpPr txBox="1">
            <a:spLocks/>
          </p:cNvSpPr>
          <p:nvPr/>
        </p:nvSpPr>
        <p:spPr>
          <a:xfrm>
            <a:off x="5714884" y="4888766"/>
            <a:ext cx="1878096" cy="378369"/>
          </a:xfrm>
          <a:prstGeom prst="rect">
            <a:avLst/>
          </a:prstGeom>
        </p:spPr>
        <p:txBody>
          <a:bodyPr vert="horz" lIns="91440" tIns="45720" rIns="91440" bIns="45720" rtlCol="0">
            <a:normAutofit fontScale="85000" lnSpcReduction="20000"/>
          </a:bodyPr>
          <a:lstStyle>
            <a:lvl1pPr marL="449263" indent="-449263" algn="l" defTabSz="914400" rtl="0" eaLnBrk="1" latinLnBrk="0" hangingPunct="1">
              <a:lnSpc>
                <a:spcPct val="90000"/>
              </a:lnSpc>
              <a:spcBef>
                <a:spcPts val="1000"/>
              </a:spcBef>
              <a:buClr>
                <a:srgbClr val="228BBA"/>
              </a:buClr>
              <a:buFont typeface="Wingdings" panose="05000000000000000000" pitchFamily="2" charset="2"/>
              <a:buChar char="ü"/>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28BB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28BB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28BBA"/>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28BBA"/>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Content Placeholder 7"/>
          <p:cNvPicPr>
            <a:picLocks noChangeAspect="1"/>
          </p:cNvPicPr>
          <p:nvPr/>
        </p:nvPicPr>
        <p:blipFill>
          <a:blip r:embed="rId3" cstate="print"/>
          <a:stretch>
            <a:fillRect/>
          </a:stretch>
        </p:blipFill>
        <p:spPr>
          <a:xfrm>
            <a:off x="7201999" y="4708185"/>
            <a:ext cx="952440" cy="718430"/>
          </a:xfrm>
          <a:prstGeom prst="rect">
            <a:avLst/>
          </a:prstGeom>
        </p:spPr>
      </p:pic>
      <p:pic>
        <p:nvPicPr>
          <p:cNvPr id="9" name="Content Placeholder 8"/>
          <p:cNvPicPr>
            <a:picLocks noChangeAspect="1"/>
          </p:cNvPicPr>
          <p:nvPr/>
        </p:nvPicPr>
        <p:blipFill>
          <a:blip r:embed="rId4" cstate="print"/>
          <a:stretch>
            <a:fillRect/>
          </a:stretch>
        </p:blipFill>
        <p:spPr>
          <a:xfrm>
            <a:off x="7201999" y="5474752"/>
            <a:ext cx="952441" cy="735547"/>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26570" b="7978"/>
          <a:stretch/>
        </p:blipFill>
        <p:spPr>
          <a:xfrm>
            <a:off x="9654775" y="2243469"/>
            <a:ext cx="2079356" cy="1020726"/>
          </a:xfrm>
          <a:prstGeom prst="rect">
            <a:avLst/>
          </a:prstGeom>
        </p:spPr>
      </p:pic>
      <p:pic>
        <p:nvPicPr>
          <p:cNvPr id="1026" name="Picture 2" descr="Afbeeldingsresultaat voor coin euro 5 cen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01162" y="2007060"/>
            <a:ext cx="451219" cy="451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screw driver transparent 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700711">
            <a:off x="10615123" y="1828757"/>
            <a:ext cx="1000151" cy="89289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10694453" y="2772325"/>
            <a:ext cx="388559" cy="22854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Footer Placeholder 11"/>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189915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V3e-afbeeldingen</a:t>
            </a:r>
          </a:p>
        </p:txBody>
      </p:sp>
      <p:sp>
        <p:nvSpPr>
          <p:cNvPr id="8" name="7-Point Star 7"/>
          <p:cNvSpPr/>
          <p:nvPr/>
        </p:nvSpPr>
        <p:spPr>
          <a:xfrm rot="20703717">
            <a:off x="44403" y="131209"/>
            <a:ext cx="940625" cy="467832"/>
          </a:xfrm>
          <a:prstGeom prst="star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NIEUW</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871441"/>
            <a:ext cx="3343968" cy="45080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713" y="1871441"/>
            <a:ext cx="2980119" cy="450809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9377" y="1871440"/>
            <a:ext cx="3008662" cy="4508093"/>
          </a:xfrm>
          <a:prstGeom prst="rect">
            <a:avLst/>
          </a:prstGeom>
        </p:spPr>
      </p:pic>
      <p:sp>
        <p:nvSpPr>
          <p:cNvPr id="3" name="Footer Placeholder 2"/>
          <p:cNvSpPr>
            <a:spLocks noGrp="1"/>
          </p:cNvSpPr>
          <p:nvPr>
            <p:ph type="ftr" sz="quarter" idx="11"/>
          </p:nvPr>
        </p:nvSpPr>
        <p:spPr/>
        <p:txBody>
          <a:bodyPr/>
          <a:lstStyle/>
          <a:p>
            <a:r>
              <a:rPr lang="nl-NL" sz="1200" b="0" i="0" dirty="0">
                <a:solidFill>
                  <a:srgbClr val="BFBFBF"/>
                </a:solidFill>
              </a:rPr>
              <a:t>Vertrouwelijk – Uitsluitend voor intern gebruik</a:t>
            </a:r>
          </a:p>
        </p:txBody>
      </p:sp>
    </p:spTree>
    <p:extLst>
      <p:ext uri="{BB962C8B-B14F-4D97-AF65-F5344CB8AC3E}">
        <p14:creationId xmlns:p14="http://schemas.microsoft.com/office/powerpoint/2010/main" val="211175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V3e-vergelijking</a:t>
            </a:r>
          </a:p>
        </p:txBody>
      </p:sp>
      <p:sp>
        <p:nvSpPr>
          <p:cNvPr id="8" name="Text Placeholder 7"/>
          <p:cNvSpPr>
            <a:spLocks noGrp="1"/>
          </p:cNvSpPr>
          <p:nvPr>
            <p:ph type="body" idx="1"/>
          </p:nvPr>
        </p:nvSpPr>
        <p:spPr/>
        <p:txBody>
          <a:bodyPr/>
          <a:lstStyle/>
          <a:p>
            <a:r>
              <a:rPr lang="nl-NL" sz="2400" b="1" i="0" dirty="0">
                <a:solidFill>
                  <a:srgbClr val="000000"/>
                </a:solidFill>
              </a:rPr>
              <a:t>V3</a:t>
            </a:r>
          </a:p>
        </p:txBody>
      </p:sp>
      <p:sp>
        <p:nvSpPr>
          <p:cNvPr id="3" name="Content Placeholder 2"/>
          <p:cNvSpPr>
            <a:spLocks noGrp="1"/>
          </p:cNvSpPr>
          <p:nvPr>
            <p:ph sz="half" idx="2"/>
          </p:nvPr>
        </p:nvSpPr>
        <p:spPr>
          <a:xfrm>
            <a:off x="839788" y="2505075"/>
            <a:ext cx="3833811" cy="3684588"/>
          </a:xfrm>
        </p:spPr>
        <p:txBody>
          <a:bodyPr>
            <a:normAutofit fontScale="92500" lnSpcReduction="10000"/>
          </a:bodyPr>
          <a:lstStyle/>
          <a:p>
            <a:r>
              <a:rPr lang="nl-NL" sz="2200" b="0" i="0" dirty="0">
                <a:solidFill>
                  <a:srgbClr val="000000"/>
                </a:solidFill>
              </a:rPr>
              <a:t>Energierating D</a:t>
            </a:r>
          </a:p>
          <a:p>
            <a:r>
              <a:rPr lang="nl-NL" sz="2200" b="0" i="0" dirty="0">
                <a:solidFill>
                  <a:srgbClr val="000000"/>
                </a:solidFill>
              </a:rPr>
              <a:t>Adviesprijs: € 200</a:t>
            </a:r>
          </a:p>
          <a:p>
            <a:r>
              <a:rPr lang="nl-NL" sz="2200" b="0" i="0" dirty="0">
                <a:solidFill>
                  <a:srgbClr val="000000"/>
                </a:solidFill>
              </a:rPr>
              <a:t>Motorwattage: 1200 W</a:t>
            </a:r>
          </a:p>
          <a:p>
            <a:r>
              <a:rPr lang="nl-NL" sz="2200" b="0" i="0" dirty="0">
                <a:solidFill>
                  <a:srgbClr val="000000"/>
                </a:solidFill>
              </a:rPr>
              <a:t>Luchtstroom: 33 l/s</a:t>
            </a:r>
          </a:p>
          <a:p>
            <a:r>
              <a:rPr lang="nl-NL" sz="2200" b="0" i="0" dirty="0">
                <a:solidFill>
                  <a:srgbClr val="000000"/>
                </a:solidFill>
              </a:rPr>
              <a:t>Capaciteit stofzuigerzak: </a:t>
            </a:r>
            <a:br>
              <a:rPr lang="nl-NL" sz="2200" b="0" i="0" dirty="0">
                <a:solidFill>
                  <a:srgbClr val="000000"/>
                </a:solidFill>
              </a:rPr>
            </a:br>
            <a:r>
              <a:rPr lang="nl-NL" sz="2200" b="0" i="0" dirty="0">
                <a:solidFill>
                  <a:srgbClr val="000000"/>
                </a:solidFill>
              </a:rPr>
              <a:t>11 liter</a:t>
            </a:r>
          </a:p>
          <a:p>
            <a:r>
              <a:rPr lang="nl-NL" sz="2200" b="0" i="0" dirty="0">
                <a:solidFill>
                  <a:srgbClr val="000000"/>
                </a:solidFill>
              </a:rPr>
              <a:t>Gewicht: 5,75 kg</a:t>
            </a:r>
            <a:r>
              <a:rPr lang="nl-NL" b="0" i="0" dirty="0"/>
              <a:t> </a:t>
            </a:r>
          </a:p>
          <a:p>
            <a:r>
              <a:rPr lang="nl-NL" sz="2200" b="0" i="0" dirty="0">
                <a:solidFill>
                  <a:srgbClr val="000000"/>
                </a:solidFill>
              </a:rPr>
              <a:t>Formaat (HW): 43 x 37</a:t>
            </a:r>
          </a:p>
          <a:p>
            <a:pPr>
              <a:lnSpc>
                <a:spcPct val="120000"/>
              </a:lnSpc>
            </a:pPr>
            <a:r>
              <a:rPr lang="nl-NL" sz="2200" b="0" i="0" dirty="0">
                <a:solidFill>
                  <a:srgbClr val="000000"/>
                </a:solidFill>
              </a:rPr>
              <a:t>Geluidsvermogensniveau L</a:t>
            </a:r>
            <a:r>
              <a:rPr lang="nl-NL" sz="2200" b="0" i="0" baseline="-25000" dirty="0">
                <a:solidFill>
                  <a:srgbClr val="000000"/>
                </a:solidFill>
              </a:rPr>
              <a:t>wA </a:t>
            </a:r>
            <a:r>
              <a:rPr lang="nl-NL" sz="2200" b="0" i="0" dirty="0">
                <a:solidFill>
                  <a:srgbClr val="000000"/>
                </a:solidFill>
              </a:rPr>
              <a:t>+ onzekerheid K</a:t>
            </a:r>
            <a:r>
              <a:rPr lang="nl-NL" sz="2200" b="0" i="0" baseline="-25000" dirty="0">
                <a:solidFill>
                  <a:srgbClr val="000000"/>
                </a:solidFill>
              </a:rPr>
              <a:t>wA</a:t>
            </a:r>
            <a:r>
              <a:rPr lang="nl-NL" sz="2200" b="0" i="0" dirty="0">
                <a:solidFill>
                  <a:srgbClr val="000000"/>
                </a:solidFill>
              </a:rPr>
              <a:t>: 74 dBA</a:t>
            </a:r>
          </a:p>
        </p:txBody>
      </p:sp>
      <p:sp>
        <p:nvSpPr>
          <p:cNvPr id="9" name="Text Placeholder 8"/>
          <p:cNvSpPr>
            <a:spLocks noGrp="1"/>
          </p:cNvSpPr>
          <p:nvPr>
            <p:ph type="body" sz="quarter" idx="3"/>
          </p:nvPr>
        </p:nvSpPr>
        <p:spPr/>
        <p:txBody>
          <a:bodyPr/>
          <a:lstStyle/>
          <a:p>
            <a:r>
              <a:rPr lang="nl-NL" sz="2400" b="1" i="0" dirty="0">
                <a:solidFill>
                  <a:srgbClr val="000000"/>
                </a:solidFill>
              </a:rPr>
              <a:t>V3e</a:t>
            </a:r>
          </a:p>
        </p:txBody>
      </p:sp>
      <p:sp>
        <p:nvSpPr>
          <p:cNvPr id="16" name="Content Placeholder 15"/>
          <p:cNvSpPr>
            <a:spLocks noGrp="1"/>
          </p:cNvSpPr>
          <p:nvPr>
            <p:ph sz="quarter" idx="4"/>
          </p:nvPr>
        </p:nvSpPr>
        <p:spPr>
          <a:xfrm>
            <a:off x="6172200" y="2505075"/>
            <a:ext cx="4273316" cy="3684588"/>
          </a:xfrm>
        </p:spPr>
        <p:txBody>
          <a:bodyPr>
            <a:normAutofit lnSpcReduction="10000"/>
          </a:bodyPr>
          <a:lstStyle/>
          <a:p>
            <a:r>
              <a:rPr lang="nl-NL" sz="2200" b="0" i="0" dirty="0">
                <a:solidFill>
                  <a:srgbClr val="000000"/>
                </a:solidFill>
              </a:rPr>
              <a:t>Energierating A</a:t>
            </a:r>
          </a:p>
          <a:p>
            <a:r>
              <a:rPr lang="nl-NL" sz="2200" b="0" i="0" dirty="0">
                <a:solidFill>
                  <a:srgbClr val="000000"/>
                </a:solidFill>
              </a:rPr>
              <a:t>Adviesprijs: € 175</a:t>
            </a:r>
          </a:p>
          <a:p>
            <a:r>
              <a:rPr lang="nl-NL" sz="2200" b="0" i="0" dirty="0">
                <a:solidFill>
                  <a:srgbClr val="000000"/>
                </a:solidFill>
              </a:rPr>
              <a:t>Motorwattage: 800 W</a:t>
            </a:r>
          </a:p>
          <a:p>
            <a:r>
              <a:rPr lang="nl-NL" sz="2200" b="0" i="0" dirty="0">
                <a:solidFill>
                  <a:srgbClr val="000000"/>
                </a:solidFill>
              </a:rPr>
              <a:t>Luchtstroom: 30,5 l/s</a:t>
            </a:r>
          </a:p>
          <a:p>
            <a:r>
              <a:rPr lang="nl-NL" sz="2200" b="0" i="0" dirty="0">
                <a:solidFill>
                  <a:srgbClr val="000000"/>
                </a:solidFill>
              </a:rPr>
              <a:t>Capaciteit stofzuigerzak: 11,5 l</a:t>
            </a:r>
          </a:p>
          <a:p>
            <a:r>
              <a:rPr lang="nl-NL" sz="2200" b="0" i="0" dirty="0">
                <a:solidFill>
                  <a:srgbClr val="000000"/>
                </a:solidFill>
              </a:rPr>
              <a:t>Gewicht: 6 kg</a:t>
            </a:r>
          </a:p>
          <a:p>
            <a:r>
              <a:rPr lang="nl-NL" sz="2200" b="0" i="0" dirty="0">
                <a:solidFill>
                  <a:srgbClr val="000000"/>
                </a:solidFill>
              </a:rPr>
              <a:t>Formaat (HW): 37 x 33</a:t>
            </a:r>
          </a:p>
          <a:p>
            <a:r>
              <a:rPr lang="nl-NL" sz="2200" b="0" i="0" dirty="0">
                <a:solidFill>
                  <a:srgbClr val="000000"/>
                </a:solidFill>
              </a:rPr>
              <a:t>Geluidsvermogensniveau </a:t>
            </a:r>
            <a:br>
              <a:rPr lang="nl-NL" sz="2200" b="0" i="0" dirty="0">
                <a:solidFill>
                  <a:srgbClr val="000000"/>
                </a:solidFill>
              </a:rPr>
            </a:br>
            <a:r>
              <a:rPr lang="nl-NL" sz="2200" b="0" i="0" dirty="0">
                <a:solidFill>
                  <a:srgbClr val="000000"/>
                </a:solidFill>
              </a:rPr>
              <a:t>L</a:t>
            </a:r>
            <a:r>
              <a:rPr lang="nl-NL" sz="2200" b="0" i="0" baseline="-25000" dirty="0">
                <a:solidFill>
                  <a:srgbClr val="000000"/>
                </a:solidFill>
              </a:rPr>
              <a:t>wA </a:t>
            </a:r>
            <a:r>
              <a:rPr lang="nl-NL" sz="2200" b="0" i="0" dirty="0">
                <a:solidFill>
                  <a:srgbClr val="000000"/>
                </a:solidFill>
              </a:rPr>
              <a:t>+ onzekerheid K</a:t>
            </a:r>
            <a:r>
              <a:rPr lang="nl-NL" sz="2200" b="0" i="0" baseline="-25000" dirty="0">
                <a:solidFill>
                  <a:srgbClr val="000000"/>
                </a:solidFill>
              </a:rPr>
              <a:t>wA</a:t>
            </a:r>
            <a:r>
              <a:rPr lang="nl-NL" sz="2200" b="0" i="0" dirty="0">
                <a:solidFill>
                  <a:srgbClr val="000000"/>
                </a:solidFill>
              </a:rPr>
              <a:t>: 72 dBA</a:t>
            </a:r>
          </a:p>
        </p:txBody>
      </p:sp>
      <p:cxnSp>
        <p:nvCxnSpPr>
          <p:cNvPr id="20" name="Straight Connector 19"/>
          <p:cNvCxnSpPr/>
          <p:nvPr/>
        </p:nvCxnSpPr>
        <p:spPr>
          <a:xfrm flipV="1">
            <a:off x="6129668" y="1690688"/>
            <a:ext cx="0" cy="4827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stretch>
            <a:fillRect/>
          </a:stretch>
        </p:blipFill>
        <p:spPr>
          <a:xfrm>
            <a:off x="4359664" y="2505075"/>
            <a:ext cx="1743729" cy="3487828"/>
          </a:xfrm>
          <a:prstGeom prst="rect">
            <a:avLst/>
          </a:prstGeom>
        </p:spPr>
      </p:pic>
      <p:sp>
        <p:nvSpPr>
          <p:cNvPr id="10" name="7-Point Star 9"/>
          <p:cNvSpPr/>
          <p:nvPr/>
        </p:nvSpPr>
        <p:spPr>
          <a:xfrm rot="20703717">
            <a:off x="5817883" y="1511958"/>
            <a:ext cx="940625" cy="467832"/>
          </a:xfrm>
          <a:prstGeom prst="star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NIEUW</a:t>
            </a:r>
          </a:p>
        </p:txBody>
      </p:sp>
      <p:sp>
        <p:nvSpPr>
          <p:cNvPr id="6" name="Footer Placeholder 5"/>
          <p:cNvSpPr>
            <a:spLocks noGrp="1"/>
          </p:cNvSpPr>
          <p:nvPr>
            <p:ph type="ftr" sz="quarter" idx="11"/>
          </p:nvPr>
        </p:nvSpPr>
        <p:spPr/>
        <p:txBody>
          <a:bodyPr/>
          <a:lstStyle/>
          <a:p>
            <a:r>
              <a:rPr lang="nl-NL" sz="1200" b="0" i="0" dirty="0">
                <a:solidFill>
                  <a:srgbClr val="BFBFBF"/>
                </a:solidFill>
              </a:rPr>
              <a:t>Vertrouwelijk – Uitsluitend voor intern gebruik</a:t>
            </a:r>
          </a:p>
        </p:txBody>
      </p:sp>
      <p:pic>
        <p:nvPicPr>
          <p:cNvPr id="11" name="Picture 10"/>
          <p:cNvPicPr>
            <a:picLocks noChangeAspect="1"/>
          </p:cNvPicPr>
          <p:nvPr/>
        </p:nvPicPr>
        <p:blipFill>
          <a:blip r:embed="rId3" cstate="print"/>
          <a:stretch>
            <a:fillRect/>
          </a:stretch>
        </p:blipFill>
        <p:spPr>
          <a:xfrm>
            <a:off x="10187244" y="2505075"/>
            <a:ext cx="1742425" cy="3487828"/>
          </a:xfrm>
          <a:prstGeom prst="rect">
            <a:avLst/>
          </a:prstGeom>
        </p:spPr>
      </p:pic>
    </p:spTree>
    <p:extLst>
      <p:ext uri="{BB962C8B-B14F-4D97-AF65-F5344CB8AC3E}">
        <p14:creationId xmlns:p14="http://schemas.microsoft.com/office/powerpoint/2010/main" val="124635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5400" b="1" i="0" dirty="0">
                <a:solidFill>
                  <a:srgbClr val="228BBA"/>
                </a:solidFill>
              </a:rPr>
              <a:t>Bestelinformatie</a:t>
            </a:r>
          </a:p>
        </p:txBody>
      </p:sp>
      <p:sp>
        <p:nvSpPr>
          <p:cNvPr id="3" name="Text Placeholder 2"/>
          <p:cNvSpPr>
            <a:spLocks noGrp="1"/>
          </p:cNvSpPr>
          <p:nvPr>
            <p:ph type="body" idx="1"/>
          </p:nvPr>
        </p:nvSpPr>
        <p:spPr/>
        <p:txBody>
          <a:bodyPr/>
          <a:lstStyle/>
          <a:p>
            <a:r>
              <a:rPr lang="nl-NL" sz="2400" b="1" i="0" dirty="0">
                <a:solidFill>
                  <a:srgbClr val="000000"/>
                </a:solidFill>
              </a:rPr>
              <a:t>V3</a:t>
            </a:r>
          </a:p>
        </p:txBody>
      </p:sp>
      <p:sp>
        <p:nvSpPr>
          <p:cNvPr id="5" name="Text Placeholder 4"/>
          <p:cNvSpPr>
            <a:spLocks noGrp="1"/>
          </p:cNvSpPr>
          <p:nvPr>
            <p:ph type="body" sz="quarter" idx="3"/>
          </p:nvPr>
        </p:nvSpPr>
        <p:spPr/>
        <p:txBody>
          <a:bodyPr>
            <a:normAutofit/>
          </a:bodyPr>
          <a:lstStyle/>
          <a:p>
            <a:r>
              <a:rPr lang="nl-NL" sz="2400" b="1" i="0" dirty="0">
                <a:solidFill>
                  <a:srgbClr val="000000"/>
                </a:solidFill>
              </a:rPr>
              <a:t>V3e</a:t>
            </a:r>
          </a:p>
        </p:txBody>
      </p:sp>
      <p:cxnSp>
        <p:nvCxnSpPr>
          <p:cNvPr id="10" name="Straight Connector 9"/>
          <p:cNvCxnSpPr/>
          <p:nvPr/>
        </p:nvCxnSpPr>
        <p:spPr>
          <a:xfrm flipV="1">
            <a:off x="6129668" y="1690688"/>
            <a:ext cx="0" cy="4827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7-Point Star 8"/>
          <p:cNvSpPr/>
          <p:nvPr/>
        </p:nvSpPr>
        <p:spPr>
          <a:xfrm rot="20703717">
            <a:off x="5810293" y="1454058"/>
            <a:ext cx="940625" cy="526727"/>
          </a:xfrm>
          <a:prstGeom prst="star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200" b="0" i="0" dirty="0">
                <a:solidFill>
                  <a:srgbClr val="FFFFFF"/>
                </a:solidFill>
              </a:rPr>
              <a:t>NIEUW</a:t>
            </a:r>
          </a:p>
        </p:txBody>
      </p:sp>
      <p:sp>
        <p:nvSpPr>
          <p:cNvPr id="21" name="Content Placeholder 20"/>
          <p:cNvSpPr>
            <a:spLocks noGrp="1"/>
          </p:cNvSpPr>
          <p:nvPr>
            <p:ph sz="quarter" idx="4"/>
          </p:nvPr>
        </p:nvSpPr>
        <p:spPr>
          <a:xfrm>
            <a:off x="6172200" y="2496608"/>
            <a:ext cx="5183188" cy="3684588"/>
          </a:xfrm>
        </p:spPr>
        <p:txBody>
          <a:bodyPr>
            <a:normAutofit/>
          </a:bodyPr>
          <a:lstStyle/>
          <a:p>
            <a:r>
              <a:rPr lang="nl-NL" sz="1800" b="0" i="0" dirty="0">
                <a:solidFill>
                  <a:srgbClr val="000000"/>
                </a:solidFill>
              </a:rPr>
              <a:t>Machinereferenties</a:t>
            </a:r>
          </a:p>
          <a:p>
            <a:pPr lvl="1"/>
            <a:r>
              <a:rPr lang="nl-NL" sz="1600" b="0" i="0" dirty="0">
                <a:solidFill>
                  <a:srgbClr val="000000"/>
                </a:solidFill>
              </a:rPr>
              <a:t>1231413 (EU-stekker)</a:t>
            </a:r>
          </a:p>
          <a:p>
            <a:pPr lvl="1"/>
            <a:r>
              <a:rPr lang="nl-NL" sz="1600" b="0" i="0" dirty="0">
                <a:solidFill>
                  <a:srgbClr val="000000"/>
                </a:solidFill>
              </a:rPr>
              <a:t>1231412 (VK-stekker)</a:t>
            </a:r>
          </a:p>
          <a:p>
            <a:r>
              <a:rPr lang="nl-NL" sz="1800" b="0" i="0" dirty="0">
                <a:solidFill>
                  <a:srgbClr val="000000"/>
                </a:solidFill>
              </a:rPr>
              <a:t>Aanbevolen reserveonderdelen</a:t>
            </a:r>
          </a:p>
          <a:p>
            <a:pPr lvl="1"/>
            <a:endParaRPr lang="en-US" sz="1600" dirty="0"/>
          </a:p>
        </p:txBody>
      </p:sp>
      <p:graphicFrame>
        <p:nvGraphicFramePr>
          <p:cNvPr id="22" name="Content Placeholder 7"/>
          <p:cNvGraphicFramePr>
            <a:graphicFrameLocks/>
          </p:cNvGraphicFramePr>
          <p:nvPr>
            <p:extLst>
              <p:ext uri="{D42A27DB-BD31-4B8C-83A1-F6EECF244321}">
                <p14:modId xmlns:p14="http://schemas.microsoft.com/office/powerpoint/2010/main" val="4172009547"/>
              </p:ext>
            </p:extLst>
          </p:nvPr>
        </p:nvGraphicFramePr>
        <p:xfrm>
          <a:off x="6244827" y="3830573"/>
          <a:ext cx="5616972" cy="2293620"/>
        </p:xfrm>
        <a:graphic>
          <a:graphicData uri="http://schemas.openxmlformats.org/drawingml/2006/table">
            <a:tbl>
              <a:tblPr firstCol="1" bandRow="1">
                <a:tableStyleId>{08FB837D-C827-4EFA-A057-4D05807E0F7C}</a:tableStyleId>
              </a:tblPr>
              <a:tblGrid>
                <a:gridCol w="848903">
                  <a:extLst>
                    <a:ext uri="{9D8B030D-6E8A-4147-A177-3AD203B41FA5}">
                      <a16:colId xmlns:a16="http://schemas.microsoft.com/office/drawing/2014/main" xmlns="" val="20000"/>
                    </a:ext>
                  </a:extLst>
                </a:gridCol>
                <a:gridCol w="4768069">
                  <a:extLst>
                    <a:ext uri="{9D8B030D-6E8A-4147-A177-3AD203B41FA5}">
                      <a16:colId xmlns:a16="http://schemas.microsoft.com/office/drawing/2014/main" xmlns="" val="20001"/>
                    </a:ext>
                  </a:extLst>
                </a:gridCol>
              </a:tblGrid>
              <a:tr h="150458">
                <a:tc>
                  <a:txBody>
                    <a:bodyPr/>
                    <a:lstStyle/>
                    <a:p>
                      <a:pPr algn="l" fontAlgn="b"/>
                      <a:r>
                        <a:rPr lang="nl-NL" sz="1100" b="1" i="0" u="none" dirty="0">
                          <a:solidFill>
                            <a:srgbClr val="000000"/>
                          </a:solidFill>
                        </a:rPr>
                        <a:t>9015820</a:t>
                      </a:r>
                    </a:p>
                  </a:txBody>
                  <a:tcPr marL="10137" marR="10137" marT="9525" marB="0" anchor="b"/>
                </a:tc>
                <a:tc>
                  <a:txBody>
                    <a:bodyPr/>
                    <a:lstStyle/>
                    <a:p>
                      <a:pPr algn="l" fontAlgn="b"/>
                      <a:r>
                        <a:rPr lang="nl-NL" sz="1100" b="0" i="0" u="none" dirty="0">
                          <a:solidFill>
                            <a:srgbClr val="000000"/>
                          </a:solidFill>
                        </a:rPr>
                        <a:t>SECUNDAIRE FILTER</a:t>
                      </a:r>
                    </a:p>
                  </a:txBody>
                  <a:tcPr marL="10137" marR="10137" marT="9525" marB="0" anchor="b"/>
                </a:tc>
                <a:extLst>
                  <a:ext uri="{0D108BD9-81ED-4DB2-BD59-A6C34878D82A}">
                    <a16:rowId xmlns:a16="http://schemas.microsoft.com/office/drawing/2014/main" xmlns="" val="10000"/>
                  </a:ext>
                </a:extLst>
              </a:tr>
              <a:tr h="143293">
                <a:tc>
                  <a:txBody>
                    <a:bodyPr/>
                    <a:lstStyle/>
                    <a:p>
                      <a:pPr algn="l" fontAlgn="b"/>
                      <a:r>
                        <a:rPr lang="nl-NL" sz="1100" b="1" i="0" u="none" dirty="0">
                          <a:solidFill>
                            <a:srgbClr val="000000"/>
                          </a:solidFill>
                        </a:rPr>
                        <a:t>9015791</a:t>
                      </a:r>
                    </a:p>
                  </a:txBody>
                  <a:tcPr marL="10137" marR="10137" marT="9525" marB="0" anchor="b"/>
                </a:tc>
                <a:tc>
                  <a:txBody>
                    <a:bodyPr/>
                    <a:lstStyle/>
                    <a:p>
                      <a:pPr algn="l" fontAlgn="b"/>
                      <a:r>
                        <a:rPr lang="nl-NL" sz="1100" b="0" i="0" u="none" dirty="0">
                          <a:solidFill>
                            <a:srgbClr val="000000"/>
                          </a:solidFill>
                        </a:rPr>
                        <a:t>STOFZUIGERZAK, STOFZUIGER, PAPIER [1 PKG = 12 STOFZUIGERZAKKEN]</a:t>
                      </a:r>
                    </a:p>
                  </a:txBody>
                  <a:tcPr marL="10137" marR="10137" marT="9525" marB="0" anchor="b"/>
                </a:tc>
                <a:extLst>
                  <a:ext uri="{0D108BD9-81ED-4DB2-BD59-A6C34878D82A}">
                    <a16:rowId xmlns:a16="http://schemas.microsoft.com/office/drawing/2014/main" xmlns="" val="10001"/>
                  </a:ext>
                </a:extLst>
              </a:tr>
              <a:tr h="143293">
                <a:tc>
                  <a:txBody>
                    <a:bodyPr/>
                    <a:lstStyle/>
                    <a:p>
                      <a:pPr algn="l" fontAlgn="b"/>
                      <a:r>
                        <a:rPr lang="nl-NL" sz="1100" b="1" i="0" u="none" dirty="0">
                          <a:solidFill>
                            <a:srgbClr val="000000"/>
                          </a:solidFill>
                        </a:rPr>
                        <a:t>9015950</a:t>
                      </a:r>
                    </a:p>
                  </a:txBody>
                  <a:tcPr marL="10137" marR="10137" marT="9525" marB="0" anchor="b"/>
                </a:tc>
                <a:tc>
                  <a:txBody>
                    <a:bodyPr/>
                    <a:lstStyle/>
                    <a:p>
                      <a:pPr algn="l" fontAlgn="b"/>
                      <a:r>
                        <a:rPr lang="nl-NL" sz="1100" b="0" i="0" u="none" dirty="0">
                          <a:solidFill>
                            <a:srgbClr val="000000"/>
                          </a:solidFill>
                        </a:rPr>
                        <a:t>STOFZUIGERZAK, STOFZUIGER, PAPIER [1 SET= 4 PKGS = 48 STOFZUIGERZAKKEN]</a:t>
                      </a:r>
                    </a:p>
                  </a:txBody>
                  <a:tcPr marL="10137" marR="10137" marT="9525" marB="0" anchor="b"/>
                </a:tc>
                <a:extLst>
                  <a:ext uri="{0D108BD9-81ED-4DB2-BD59-A6C34878D82A}">
                    <a16:rowId xmlns:a16="http://schemas.microsoft.com/office/drawing/2014/main" xmlns="" val="10002"/>
                  </a:ext>
                </a:extLst>
              </a:tr>
              <a:tr h="143293">
                <a:tc>
                  <a:txBody>
                    <a:bodyPr/>
                    <a:lstStyle/>
                    <a:p>
                      <a:pPr algn="l" fontAlgn="b"/>
                      <a:r>
                        <a:rPr lang="nl-NL" sz="1100" b="1" i="0" u="none" dirty="0">
                          <a:solidFill>
                            <a:srgbClr val="000000"/>
                          </a:solidFill>
                        </a:rPr>
                        <a:t>9015821</a:t>
                      </a:r>
                    </a:p>
                  </a:txBody>
                  <a:tcPr marL="10137" marR="10137" marT="9525" marB="0" anchor="b"/>
                </a:tc>
                <a:tc>
                  <a:txBody>
                    <a:bodyPr/>
                    <a:lstStyle/>
                    <a:p>
                      <a:pPr algn="l" fontAlgn="b"/>
                      <a:r>
                        <a:rPr lang="nl-NL" sz="1100" b="0" i="0" u="none" dirty="0">
                          <a:solidFill>
                            <a:srgbClr val="000000"/>
                          </a:solidFill>
                        </a:rPr>
                        <a:t>STOFZUIGERZAK, STOFZUIGER, FLEECE, HEPA [1 PKG = 12 STOFZUIGERZAKKEN]</a:t>
                      </a:r>
                    </a:p>
                  </a:txBody>
                  <a:tcPr marL="10137" marR="10137" marT="9525" marB="0" anchor="b"/>
                </a:tc>
                <a:extLst>
                  <a:ext uri="{0D108BD9-81ED-4DB2-BD59-A6C34878D82A}">
                    <a16:rowId xmlns:a16="http://schemas.microsoft.com/office/drawing/2014/main" xmlns="" val="10003"/>
                  </a:ext>
                </a:extLst>
              </a:tr>
              <a:tr h="143293">
                <a:tc>
                  <a:txBody>
                    <a:bodyPr/>
                    <a:lstStyle/>
                    <a:p>
                      <a:pPr algn="l" fontAlgn="b"/>
                      <a:r>
                        <a:rPr lang="nl-NL" sz="1100" b="1" i="0" u="none" dirty="0">
                          <a:solidFill>
                            <a:srgbClr val="000000"/>
                          </a:solidFill>
                        </a:rPr>
                        <a:t>9015951</a:t>
                      </a:r>
                    </a:p>
                  </a:txBody>
                  <a:tcPr marL="10137" marR="10137" marT="9525" marB="0" anchor="b"/>
                </a:tc>
                <a:tc>
                  <a:txBody>
                    <a:bodyPr/>
                    <a:lstStyle/>
                    <a:p>
                      <a:pPr algn="l" fontAlgn="b"/>
                      <a:r>
                        <a:rPr lang="nl-NL" sz="1100" b="0" i="0" u="none" dirty="0">
                          <a:solidFill>
                            <a:srgbClr val="000000"/>
                          </a:solidFill>
                        </a:rPr>
                        <a:t>STOFZUIGERZAK, STOFZUIGER, FLEECE, HEPA [1 SET = 4 PKGS = 48 STOFZUIGERZAKKEN]</a:t>
                      </a:r>
                    </a:p>
                  </a:txBody>
                  <a:tcPr marL="10137" marR="10137" marT="9525" marB="0" anchor="b"/>
                </a:tc>
                <a:extLst>
                  <a:ext uri="{0D108BD9-81ED-4DB2-BD59-A6C34878D82A}">
                    <a16:rowId xmlns:a16="http://schemas.microsoft.com/office/drawing/2014/main" xmlns="" val="10004"/>
                  </a:ext>
                </a:extLst>
              </a:tr>
              <a:tr h="143293">
                <a:tc>
                  <a:txBody>
                    <a:bodyPr/>
                    <a:lstStyle/>
                    <a:p>
                      <a:pPr algn="l" fontAlgn="b"/>
                      <a:r>
                        <a:rPr lang="nl-NL" sz="1100" b="1" i="0" u="none" dirty="0">
                          <a:solidFill>
                            <a:srgbClr val="000000"/>
                          </a:solidFill>
                        </a:rPr>
                        <a:t>9015804</a:t>
                      </a:r>
                    </a:p>
                  </a:txBody>
                  <a:tcPr marL="10137" marR="10137" marT="9525" marB="0" anchor="b"/>
                </a:tc>
                <a:tc>
                  <a:txBody>
                    <a:bodyPr/>
                    <a:lstStyle/>
                    <a:p>
                      <a:pPr algn="l" fontAlgn="b"/>
                      <a:r>
                        <a:rPr lang="nl-NL" sz="1100" b="0" i="0" u="none" dirty="0">
                          <a:solidFill>
                            <a:srgbClr val="000000"/>
                          </a:solidFill>
                        </a:rPr>
                        <a:t>STROOMKABEL, 12 M, 230 V, EU</a:t>
                      </a:r>
                    </a:p>
                  </a:txBody>
                  <a:tcPr marL="10137" marR="10137" marT="9525" marB="0" anchor="b"/>
                </a:tc>
                <a:extLst>
                  <a:ext uri="{0D108BD9-81ED-4DB2-BD59-A6C34878D82A}">
                    <a16:rowId xmlns:a16="http://schemas.microsoft.com/office/drawing/2014/main" xmlns="" val="10005"/>
                  </a:ext>
                </a:extLst>
              </a:tr>
              <a:tr h="143293">
                <a:tc>
                  <a:txBody>
                    <a:bodyPr/>
                    <a:lstStyle/>
                    <a:p>
                      <a:pPr algn="l" fontAlgn="b"/>
                      <a:r>
                        <a:rPr lang="nl-NL" sz="1100" b="1" i="0" u="none" dirty="0">
                          <a:solidFill>
                            <a:srgbClr val="000000"/>
                          </a:solidFill>
                        </a:rPr>
                        <a:t>9015805</a:t>
                      </a:r>
                    </a:p>
                  </a:txBody>
                  <a:tcPr marL="10137" marR="10137" marT="9525" marB="0" anchor="b"/>
                </a:tc>
                <a:tc>
                  <a:txBody>
                    <a:bodyPr/>
                    <a:lstStyle/>
                    <a:p>
                      <a:pPr algn="l" fontAlgn="b"/>
                      <a:r>
                        <a:rPr lang="nl-NL" sz="1100" b="0" i="0" u="none" dirty="0">
                          <a:solidFill>
                            <a:srgbClr val="000000"/>
                          </a:solidFill>
                        </a:rPr>
                        <a:t>STROOMKABEL, 12 M, 230 V, VK</a:t>
                      </a:r>
                    </a:p>
                  </a:txBody>
                  <a:tcPr marL="10137" marR="10137" marT="9525" marB="0" anchor="b"/>
                </a:tc>
                <a:extLst>
                  <a:ext uri="{0D108BD9-81ED-4DB2-BD59-A6C34878D82A}">
                    <a16:rowId xmlns:a16="http://schemas.microsoft.com/office/drawing/2014/main" xmlns="" val="10006"/>
                  </a:ext>
                </a:extLst>
              </a:tr>
              <a:tr h="143293">
                <a:tc>
                  <a:txBody>
                    <a:bodyPr/>
                    <a:lstStyle/>
                    <a:p>
                      <a:pPr algn="l" fontAlgn="b"/>
                      <a:r>
                        <a:rPr lang="nl-NL" sz="1100" b="1" i="0" u="none" dirty="0">
                          <a:solidFill>
                            <a:srgbClr val="000000"/>
                          </a:solidFill>
                        </a:rPr>
                        <a:t>9015829</a:t>
                      </a:r>
                    </a:p>
                  </a:txBody>
                  <a:tcPr marL="10137" marR="10137" marT="9525" marB="0" anchor="b"/>
                </a:tc>
                <a:tc>
                  <a:txBody>
                    <a:bodyPr/>
                    <a:lstStyle/>
                    <a:p>
                      <a:pPr algn="l" fontAlgn="b"/>
                      <a:r>
                        <a:rPr lang="nl-NL" sz="1100" b="0" i="0" u="none" dirty="0">
                          <a:solidFill>
                            <a:srgbClr val="000000"/>
                          </a:solidFill>
                        </a:rPr>
                        <a:t>ASSEMBLAGE ZUIGONDERDELEN</a:t>
                      </a:r>
                    </a:p>
                  </a:txBody>
                  <a:tcPr marL="10137" marR="10137" marT="9525" marB="0" anchor="b"/>
                </a:tc>
                <a:extLst>
                  <a:ext uri="{0D108BD9-81ED-4DB2-BD59-A6C34878D82A}">
                    <a16:rowId xmlns:a16="http://schemas.microsoft.com/office/drawing/2014/main" xmlns="" val="10007"/>
                  </a:ext>
                </a:extLst>
              </a:tr>
              <a:tr h="143293">
                <a:tc>
                  <a:txBody>
                    <a:bodyPr/>
                    <a:lstStyle/>
                    <a:p>
                      <a:pPr algn="l" fontAlgn="b"/>
                      <a:r>
                        <a:rPr lang="nl-NL" sz="1100" b="1" i="0" u="none" dirty="0">
                          <a:solidFill>
                            <a:srgbClr val="000000"/>
                          </a:solidFill>
                        </a:rPr>
                        <a:t>9015832</a:t>
                      </a:r>
                    </a:p>
                  </a:txBody>
                  <a:tcPr marL="10137" marR="10137" marT="9525" marB="0" anchor="b"/>
                </a:tc>
                <a:tc>
                  <a:txBody>
                    <a:bodyPr/>
                    <a:lstStyle/>
                    <a:p>
                      <a:pPr algn="l" fontAlgn="b"/>
                      <a:r>
                        <a:rPr lang="nl-NL" sz="1100" b="0" i="0" u="none" dirty="0">
                          <a:solidFill>
                            <a:srgbClr val="000000"/>
                          </a:solidFill>
                        </a:rPr>
                        <a:t>GECOMBINEERD VLOERGEREEDSCHAP, MET WIELTJES</a:t>
                      </a:r>
                    </a:p>
                  </a:txBody>
                  <a:tcPr marL="10137" marR="10137" marT="9525" marB="0" anchor="b"/>
                </a:tc>
                <a:extLst>
                  <a:ext uri="{0D108BD9-81ED-4DB2-BD59-A6C34878D82A}">
                    <a16:rowId xmlns:a16="http://schemas.microsoft.com/office/drawing/2014/main" xmlns="" val="10008"/>
                  </a:ext>
                </a:extLst>
              </a:tr>
              <a:tr h="143293">
                <a:tc>
                  <a:txBody>
                    <a:bodyPr/>
                    <a:lstStyle/>
                    <a:p>
                      <a:pPr algn="l" fontAlgn="b"/>
                      <a:r>
                        <a:rPr lang="nl-NL" sz="1100" b="1" i="0" u="none" dirty="0">
                          <a:solidFill>
                            <a:srgbClr val="000000"/>
                          </a:solidFill>
                        </a:rPr>
                        <a:t>9015833</a:t>
                      </a:r>
                    </a:p>
                  </a:txBody>
                  <a:tcPr marL="10137" marR="10137" marT="9525" marB="0" anchor="b"/>
                </a:tc>
                <a:tc>
                  <a:txBody>
                    <a:bodyPr/>
                    <a:lstStyle/>
                    <a:p>
                      <a:pPr algn="l" fontAlgn="b"/>
                      <a:r>
                        <a:rPr lang="nl-NL" sz="1100" b="0" i="0" u="none" dirty="0">
                          <a:solidFill>
                            <a:srgbClr val="000000"/>
                          </a:solidFill>
                        </a:rPr>
                        <a:t>GEREEDSCHAPSSET, STOFBORSTEL</a:t>
                      </a:r>
                    </a:p>
                  </a:txBody>
                  <a:tcPr marL="10137" marR="10137" marT="9525" marB="0" anchor="b"/>
                </a:tc>
                <a:extLst>
                  <a:ext uri="{0D108BD9-81ED-4DB2-BD59-A6C34878D82A}">
                    <a16:rowId xmlns:a16="http://schemas.microsoft.com/office/drawing/2014/main" xmlns="" val="10009"/>
                  </a:ext>
                </a:extLst>
              </a:tr>
              <a:tr h="143293">
                <a:tc>
                  <a:txBody>
                    <a:bodyPr/>
                    <a:lstStyle/>
                    <a:p>
                      <a:pPr algn="l" fontAlgn="b"/>
                      <a:r>
                        <a:rPr lang="nl-NL" sz="1100" b="1" i="0" u="none" dirty="0">
                          <a:solidFill>
                            <a:srgbClr val="000000"/>
                          </a:solidFill>
                        </a:rPr>
                        <a:t>9015830</a:t>
                      </a:r>
                    </a:p>
                  </a:txBody>
                  <a:tcPr marL="10137" marR="10137" marT="9525" marB="0" anchor="b"/>
                </a:tc>
                <a:tc>
                  <a:txBody>
                    <a:bodyPr/>
                    <a:lstStyle/>
                    <a:p>
                      <a:pPr algn="l" fontAlgn="b"/>
                      <a:r>
                        <a:rPr lang="nl-NL" sz="1100" b="0" i="0" u="none" dirty="0">
                          <a:solidFill>
                            <a:srgbClr val="000000"/>
                          </a:solidFill>
                        </a:rPr>
                        <a:t>BUIS, VERLENGSTUK, 2-DELEN (230 V-MODEL)</a:t>
                      </a:r>
                    </a:p>
                  </a:txBody>
                  <a:tcPr marL="10137" marR="10137" marT="9525" marB="0" anchor="b"/>
                </a:tc>
                <a:extLst>
                  <a:ext uri="{0D108BD9-81ED-4DB2-BD59-A6C34878D82A}">
                    <a16:rowId xmlns:a16="http://schemas.microsoft.com/office/drawing/2014/main" xmlns="" val="10010"/>
                  </a:ext>
                </a:extLst>
              </a:tr>
              <a:tr h="143293">
                <a:tc>
                  <a:txBody>
                    <a:bodyPr/>
                    <a:lstStyle/>
                    <a:p>
                      <a:pPr algn="l" fontAlgn="b"/>
                      <a:r>
                        <a:rPr lang="nl-NL" sz="1100" b="1" i="0" u="none" dirty="0">
                          <a:solidFill>
                            <a:srgbClr val="000000"/>
                          </a:solidFill>
                        </a:rPr>
                        <a:t>9015819</a:t>
                      </a:r>
                    </a:p>
                  </a:txBody>
                  <a:tcPr marL="10137" marR="10137" marT="9525" marB="0" anchor="b"/>
                </a:tc>
                <a:tc>
                  <a:txBody>
                    <a:bodyPr/>
                    <a:lstStyle/>
                    <a:p>
                      <a:pPr algn="l" fontAlgn="b"/>
                      <a:r>
                        <a:rPr lang="nl-NL" sz="1100" b="0" i="0" u="none" dirty="0">
                          <a:solidFill>
                            <a:srgbClr val="000000"/>
                          </a:solidFill>
                        </a:rPr>
                        <a:t>MOTOR LUCHTINLAATFILTER</a:t>
                      </a:r>
                    </a:p>
                  </a:txBody>
                  <a:tcPr marL="10137" marR="10137" marT="9525" marB="0" anchor="b"/>
                </a:tc>
                <a:extLst>
                  <a:ext uri="{0D108BD9-81ED-4DB2-BD59-A6C34878D82A}">
                    <a16:rowId xmlns:a16="http://schemas.microsoft.com/office/drawing/2014/main" xmlns="" val="10011"/>
                  </a:ext>
                </a:extLst>
              </a:tr>
            </a:tbl>
          </a:graphicData>
        </a:graphic>
      </p:graphicFrame>
      <p:sp>
        <p:nvSpPr>
          <p:cNvPr id="23" name="Content Placeholder 22"/>
          <p:cNvSpPr>
            <a:spLocks noGrp="1"/>
          </p:cNvSpPr>
          <p:nvPr>
            <p:ph sz="half" idx="2"/>
          </p:nvPr>
        </p:nvSpPr>
        <p:spPr/>
        <p:txBody>
          <a:bodyPr>
            <a:normAutofit/>
          </a:bodyPr>
          <a:lstStyle/>
          <a:p>
            <a:r>
              <a:rPr lang="nl-NL" sz="1800" b="0" i="0" dirty="0">
                <a:solidFill>
                  <a:srgbClr val="000000"/>
                </a:solidFill>
              </a:rPr>
              <a:t>Machinereferenties</a:t>
            </a:r>
          </a:p>
          <a:p>
            <a:pPr lvl="1"/>
            <a:r>
              <a:rPr lang="nl-NL" sz="1600" b="0" i="0" dirty="0">
                <a:solidFill>
                  <a:srgbClr val="000000"/>
                </a:solidFill>
              </a:rPr>
              <a:t>1069903 (EU-stekker)</a:t>
            </a:r>
          </a:p>
          <a:p>
            <a:pPr lvl="1"/>
            <a:r>
              <a:rPr lang="nl-NL" sz="1600" b="0" i="0" dirty="0">
                <a:solidFill>
                  <a:srgbClr val="000000"/>
                </a:solidFill>
              </a:rPr>
              <a:t>1069902 (VK-stekker)</a:t>
            </a:r>
          </a:p>
          <a:p>
            <a:r>
              <a:rPr lang="nl-NL" sz="1800" b="0" i="0" dirty="0">
                <a:solidFill>
                  <a:srgbClr val="000000"/>
                </a:solidFill>
              </a:rPr>
              <a:t>Aanbevolen reserveonderdelen</a:t>
            </a:r>
          </a:p>
        </p:txBody>
      </p:sp>
      <p:graphicFrame>
        <p:nvGraphicFramePr>
          <p:cNvPr id="24" name="Content Placeholder 6"/>
          <p:cNvGraphicFramePr>
            <a:graphicFrameLocks/>
          </p:cNvGraphicFramePr>
          <p:nvPr>
            <p:extLst>
              <p:ext uri="{D42A27DB-BD31-4B8C-83A1-F6EECF244321}">
                <p14:modId xmlns:p14="http://schemas.microsoft.com/office/powerpoint/2010/main" val="3815930049"/>
              </p:ext>
            </p:extLst>
          </p:nvPr>
        </p:nvGraphicFramePr>
        <p:xfrm>
          <a:off x="839787" y="3913893"/>
          <a:ext cx="5157788" cy="2116455"/>
        </p:xfrm>
        <a:graphic>
          <a:graphicData uri="http://schemas.openxmlformats.org/drawingml/2006/table">
            <a:tbl>
              <a:tblPr firstCol="1" bandRow="1">
                <a:tableStyleId>{775DCB02-9BB8-47FD-8907-85C794F793BA}</a:tableStyleId>
              </a:tblPr>
              <a:tblGrid>
                <a:gridCol w="922596">
                  <a:extLst>
                    <a:ext uri="{9D8B030D-6E8A-4147-A177-3AD203B41FA5}">
                      <a16:colId xmlns:a16="http://schemas.microsoft.com/office/drawing/2014/main" xmlns="" val="20000"/>
                    </a:ext>
                  </a:extLst>
                </a:gridCol>
                <a:gridCol w="4235192">
                  <a:extLst>
                    <a:ext uri="{9D8B030D-6E8A-4147-A177-3AD203B41FA5}">
                      <a16:colId xmlns:a16="http://schemas.microsoft.com/office/drawing/2014/main" xmlns="" val="20001"/>
                    </a:ext>
                  </a:extLst>
                </a:gridCol>
              </a:tblGrid>
              <a:tr h="121372">
                <a:tc>
                  <a:txBody>
                    <a:bodyPr/>
                    <a:lstStyle/>
                    <a:p>
                      <a:pPr algn="l" fontAlgn="b"/>
                      <a:r>
                        <a:rPr lang="nl-NL" sz="1100" b="1" i="0" u="none" dirty="0">
                          <a:solidFill>
                            <a:srgbClr val="000000"/>
                          </a:solidFill>
                        </a:rPr>
                        <a:t>9009764</a:t>
                      </a:r>
                    </a:p>
                  </a:txBody>
                  <a:tcPr marL="11939" marR="11939" marT="9525" marB="0" anchor="b"/>
                </a:tc>
                <a:tc>
                  <a:txBody>
                    <a:bodyPr/>
                    <a:lstStyle/>
                    <a:p>
                      <a:pPr algn="l" fontAlgn="b"/>
                      <a:r>
                        <a:rPr lang="nl-NL" sz="1100" b="0" i="0" u="none" dirty="0">
                          <a:solidFill>
                            <a:srgbClr val="000000"/>
                          </a:solidFill>
                        </a:rPr>
                        <a:t>FILTER, SECUNDAIR</a:t>
                      </a:r>
                    </a:p>
                  </a:txBody>
                  <a:tcPr marL="11939" marR="11939" marT="9525" marB="0" anchor="b"/>
                </a:tc>
                <a:extLst>
                  <a:ext uri="{0D108BD9-81ED-4DB2-BD59-A6C34878D82A}">
                    <a16:rowId xmlns:a16="http://schemas.microsoft.com/office/drawing/2014/main" xmlns="" val="10000"/>
                  </a:ext>
                </a:extLst>
              </a:tr>
              <a:tr h="115592">
                <a:tc>
                  <a:txBody>
                    <a:bodyPr/>
                    <a:lstStyle/>
                    <a:p>
                      <a:pPr algn="l" fontAlgn="b"/>
                      <a:r>
                        <a:rPr lang="nl-NL" sz="1100" b="1" i="0" u="none" dirty="0">
                          <a:solidFill>
                            <a:srgbClr val="000000"/>
                          </a:solidFill>
                        </a:rPr>
                        <a:t>9009765</a:t>
                      </a:r>
                    </a:p>
                  </a:txBody>
                  <a:tcPr marL="11939" marR="11939" marT="9525" marB="0" anchor="b"/>
                </a:tc>
                <a:tc>
                  <a:txBody>
                    <a:bodyPr/>
                    <a:lstStyle/>
                    <a:p>
                      <a:pPr algn="l" fontAlgn="b"/>
                      <a:r>
                        <a:rPr lang="nl-NL" sz="1100" b="0" i="0" u="none" dirty="0">
                          <a:solidFill>
                            <a:srgbClr val="000000"/>
                          </a:solidFill>
                        </a:rPr>
                        <a:t>STOFZUIGERZAK, STOFZUIGER [1 PKG = 12 STOFZUIGERZAKKEN/2 FILTERS]</a:t>
                      </a:r>
                    </a:p>
                  </a:txBody>
                  <a:tcPr marL="11939" marR="11939" marT="9525" marB="0" anchor="b"/>
                </a:tc>
                <a:extLst>
                  <a:ext uri="{0D108BD9-81ED-4DB2-BD59-A6C34878D82A}">
                    <a16:rowId xmlns:a16="http://schemas.microsoft.com/office/drawing/2014/main" xmlns="" val="10001"/>
                  </a:ext>
                </a:extLst>
              </a:tr>
              <a:tr h="115592">
                <a:tc>
                  <a:txBody>
                    <a:bodyPr/>
                    <a:lstStyle/>
                    <a:p>
                      <a:pPr algn="l" fontAlgn="b"/>
                      <a:r>
                        <a:rPr lang="nl-NL" sz="1100" b="1" i="0" u="none" dirty="0">
                          <a:solidFill>
                            <a:srgbClr val="000000"/>
                          </a:solidFill>
                        </a:rPr>
                        <a:t>9009776</a:t>
                      </a:r>
                    </a:p>
                  </a:txBody>
                  <a:tcPr marL="11939" marR="11939" marT="9525" marB="0" anchor="b"/>
                </a:tc>
                <a:tc>
                  <a:txBody>
                    <a:bodyPr/>
                    <a:lstStyle/>
                    <a:p>
                      <a:pPr algn="l" fontAlgn="b"/>
                      <a:r>
                        <a:rPr lang="nl-NL" sz="1100" b="0" i="0" u="none" dirty="0">
                          <a:solidFill>
                            <a:srgbClr val="000000"/>
                          </a:solidFill>
                        </a:rPr>
                        <a:t>STOFZUIGERZAK, STOF (OPTIONEEL)</a:t>
                      </a:r>
                    </a:p>
                  </a:txBody>
                  <a:tcPr marL="11939" marR="11939" marT="9525" marB="0" anchor="b"/>
                </a:tc>
                <a:extLst>
                  <a:ext uri="{0D108BD9-81ED-4DB2-BD59-A6C34878D82A}">
                    <a16:rowId xmlns:a16="http://schemas.microsoft.com/office/drawing/2014/main" xmlns="" val="10002"/>
                  </a:ext>
                </a:extLst>
              </a:tr>
              <a:tr h="115592">
                <a:tc>
                  <a:txBody>
                    <a:bodyPr/>
                    <a:lstStyle/>
                    <a:p>
                      <a:pPr algn="l" fontAlgn="b"/>
                      <a:r>
                        <a:rPr lang="nl-NL" sz="1100" b="1" i="0" u="none" dirty="0">
                          <a:solidFill>
                            <a:srgbClr val="000000"/>
                          </a:solidFill>
                        </a:rPr>
                        <a:t>9009751</a:t>
                      </a:r>
                    </a:p>
                  </a:txBody>
                  <a:tcPr marL="11939" marR="11939" marT="9525" marB="0" anchor="b"/>
                </a:tc>
                <a:tc>
                  <a:txBody>
                    <a:bodyPr/>
                    <a:lstStyle/>
                    <a:p>
                      <a:pPr algn="l" fontAlgn="b"/>
                      <a:r>
                        <a:rPr lang="nl-NL" sz="1100" b="0" i="0" u="none" dirty="0">
                          <a:solidFill>
                            <a:srgbClr val="000000"/>
                          </a:solidFill>
                        </a:rPr>
                        <a:t>SNOERASSEMBLAGE, VERMOGEN, ZWT [EU]</a:t>
                      </a:r>
                    </a:p>
                  </a:txBody>
                  <a:tcPr marL="11939" marR="11939" marT="9525" marB="0" anchor="b"/>
                </a:tc>
                <a:extLst>
                  <a:ext uri="{0D108BD9-81ED-4DB2-BD59-A6C34878D82A}">
                    <a16:rowId xmlns:a16="http://schemas.microsoft.com/office/drawing/2014/main" xmlns="" val="10003"/>
                  </a:ext>
                </a:extLst>
              </a:tr>
              <a:tr h="115592">
                <a:tc>
                  <a:txBody>
                    <a:bodyPr/>
                    <a:lstStyle/>
                    <a:p>
                      <a:pPr algn="l" fontAlgn="b"/>
                      <a:r>
                        <a:rPr lang="nl-NL" sz="1100" b="1" i="0" u="none" dirty="0">
                          <a:solidFill>
                            <a:srgbClr val="000000"/>
                          </a:solidFill>
                        </a:rPr>
                        <a:t>9009773</a:t>
                      </a:r>
                    </a:p>
                  </a:txBody>
                  <a:tcPr marL="11939" marR="11939" marT="9525" marB="0" anchor="b"/>
                </a:tc>
                <a:tc>
                  <a:txBody>
                    <a:bodyPr/>
                    <a:lstStyle/>
                    <a:p>
                      <a:pPr algn="l" fontAlgn="b"/>
                      <a:r>
                        <a:rPr lang="nl-NL" sz="1100" b="0" i="0" u="none" dirty="0">
                          <a:solidFill>
                            <a:srgbClr val="000000"/>
                          </a:solidFill>
                        </a:rPr>
                        <a:t>SNOERASSEMBLAGE, VERMOGEN, ORANJE [VK]</a:t>
                      </a:r>
                    </a:p>
                  </a:txBody>
                  <a:tcPr marL="11939" marR="11939" marT="9525" marB="0" anchor="b"/>
                </a:tc>
                <a:extLst>
                  <a:ext uri="{0D108BD9-81ED-4DB2-BD59-A6C34878D82A}">
                    <a16:rowId xmlns:a16="http://schemas.microsoft.com/office/drawing/2014/main" xmlns="" val="10004"/>
                  </a:ext>
                </a:extLst>
              </a:tr>
              <a:tr h="115592">
                <a:tc>
                  <a:txBody>
                    <a:bodyPr/>
                    <a:lstStyle/>
                    <a:p>
                      <a:pPr algn="l" fontAlgn="b"/>
                      <a:r>
                        <a:rPr lang="nl-NL" sz="1100" b="1" i="0" u="none" dirty="0">
                          <a:solidFill>
                            <a:srgbClr val="000000"/>
                          </a:solidFill>
                        </a:rPr>
                        <a:t>9009768</a:t>
                      </a:r>
                    </a:p>
                  </a:txBody>
                  <a:tcPr marL="11939" marR="11939" marT="9525" marB="0" anchor="b"/>
                </a:tc>
                <a:tc>
                  <a:txBody>
                    <a:bodyPr/>
                    <a:lstStyle/>
                    <a:p>
                      <a:pPr algn="l" fontAlgn="b"/>
                      <a:r>
                        <a:rPr lang="nl-NL" sz="1100" b="0" i="0" u="none" dirty="0">
                          <a:solidFill>
                            <a:srgbClr val="000000"/>
                          </a:solidFill>
                        </a:rPr>
                        <a:t>ASSEMBLAGE SLANG</a:t>
                      </a:r>
                    </a:p>
                  </a:txBody>
                  <a:tcPr marL="11939" marR="11939" marT="9525" marB="0" anchor="b"/>
                </a:tc>
                <a:extLst>
                  <a:ext uri="{0D108BD9-81ED-4DB2-BD59-A6C34878D82A}">
                    <a16:rowId xmlns:a16="http://schemas.microsoft.com/office/drawing/2014/main" xmlns="" val="10005"/>
                  </a:ext>
                </a:extLst>
              </a:tr>
              <a:tr h="115592">
                <a:tc>
                  <a:txBody>
                    <a:bodyPr/>
                    <a:lstStyle/>
                    <a:p>
                      <a:pPr algn="l" fontAlgn="b"/>
                      <a:r>
                        <a:rPr lang="nl-NL" sz="1100" b="1" i="0" u="none" dirty="0">
                          <a:solidFill>
                            <a:srgbClr val="000000"/>
                          </a:solidFill>
                        </a:rPr>
                        <a:t>9013362</a:t>
                      </a:r>
                    </a:p>
                  </a:txBody>
                  <a:tcPr marL="11939" marR="11939" marT="9525" marB="0" anchor="b"/>
                </a:tc>
                <a:tc>
                  <a:txBody>
                    <a:bodyPr/>
                    <a:lstStyle/>
                    <a:p>
                      <a:pPr algn="l" fontAlgn="b"/>
                      <a:r>
                        <a:rPr lang="nl-NL" sz="1100" b="0" i="0" u="none" dirty="0">
                          <a:solidFill>
                            <a:srgbClr val="000000"/>
                          </a:solidFill>
                        </a:rPr>
                        <a:t>GEREEDSCHAP, VLOER, AANPASB (V3, V6, WW)</a:t>
                      </a:r>
                    </a:p>
                  </a:txBody>
                  <a:tcPr marL="11939" marR="11939" marT="9525" marB="0" anchor="b"/>
                </a:tc>
                <a:extLst>
                  <a:ext uri="{0D108BD9-81ED-4DB2-BD59-A6C34878D82A}">
                    <a16:rowId xmlns:a16="http://schemas.microsoft.com/office/drawing/2014/main" xmlns="" val="10006"/>
                  </a:ext>
                </a:extLst>
              </a:tr>
              <a:tr h="115592">
                <a:tc>
                  <a:txBody>
                    <a:bodyPr/>
                    <a:lstStyle/>
                    <a:p>
                      <a:pPr algn="l" fontAlgn="b"/>
                      <a:r>
                        <a:rPr lang="nl-NL" sz="1100" b="1" i="0" u="none" dirty="0">
                          <a:solidFill>
                            <a:srgbClr val="000000"/>
                          </a:solidFill>
                        </a:rPr>
                        <a:t>9009769</a:t>
                      </a:r>
                    </a:p>
                  </a:txBody>
                  <a:tcPr marL="11939" marR="11939" marT="9525" marB="0" anchor="b"/>
                </a:tc>
                <a:tc>
                  <a:txBody>
                    <a:bodyPr/>
                    <a:lstStyle/>
                    <a:p>
                      <a:pPr algn="l" fontAlgn="b"/>
                      <a:r>
                        <a:rPr lang="nl-NL" sz="1100" b="0" i="0" u="none" dirty="0">
                          <a:solidFill>
                            <a:srgbClr val="000000"/>
                          </a:solidFill>
                        </a:rPr>
                        <a:t>SPLEETZUIGMOND</a:t>
                      </a:r>
                    </a:p>
                  </a:txBody>
                  <a:tcPr marL="11939" marR="11939" marT="9525" marB="0" anchor="b"/>
                </a:tc>
                <a:extLst>
                  <a:ext uri="{0D108BD9-81ED-4DB2-BD59-A6C34878D82A}">
                    <a16:rowId xmlns:a16="http://schemas.microsoft.com/office/drawing/2014/main" xmlns="" val="10007"/>
                  </a:ext>
                </a:extLst>
              </a:tr>
              <a:tr h="154334">
                <a:tc>
                  <a:txBody>
                    <a:bodyPr/>
                    <a:lstStyle/>
                    <a:p>
                      <a:pPr algn="l" fontAlgn="b"/>
                      <a:r>
                        <a:rPr lang="nl-NL" sz="1100" b="1" i="0" u="none" dirty="0">
                          <a:solidFill>
                            <a:srgbClr val="000000"/>
                          </a:solidFill>
                        </a:rPr>
                        <a:t>9009771</a:t>
                      </a:r>
                    </a:p>
                  </a:txBody>
                  <a:tcPr marL="11939" marR="11939" marT="9525" marB="0" anchor="b"/>
                </a:tc>
                <a:tc>
                  <a:txBody>
                    <a:bodyPr/>
                    <a:lstStyle/>
                    <a:p>
                      <a:pPr algn="l" fontAlgn="b"/>
                      <a:r>
                        <a:rPr lang="nl-NL" sz="1100" b="0" i="0" u="none" dirty="0">
                          <a:solidFill>
                            <a:srgbClr val="000000"/>
                          </a:solidFill>
                        </a:rPr>
                        <a:t>GEREEDSCHAP, BORSTEL, STOF</a:t>
                      </a:r>
                    </a:p>
                  </a:txBody>
                  <a:tcPr marL="11939" marR="11939" marT="9525" marB="0" anchor="b"/>
                </a:tc>
                <a:extLst>
                  <a:ext uri="{0D108BD9-81ED-4DB2-BD59-A6C34878D82A}">
                    <a16:rowId xmlns:a16="http://schemas.microsoft.com/office/drawing/2014/main" xmlns="" val="10008"/>
                  </a:ext>
                </a:extLst>
              </a:tr>
              <a:tr h="115592">
                <a:tc>
                  <a:txBody>
                    <a:bodyPr/>
                    <a:lstStyle/>
                    <a:p>
                      <a:pPr algn="l" fontAlgn="b"/>
                      <a:r>
                        <a:rPr lang="nl-NL" sz="1100" b="1" i="0" u="none" dirty="0">
                          <a:solidFill>
                            <a:srgbClr val="000000"/>
                          </a:solidFill>
                        </a:rPr>
                        <a:t>9009762</a:t>
                      </a:r>
                    </a:p>
                  </a:txBody>
                  <a:tcPr marL="11939" marR="11939" marT="9525" marB="0" anchor="b"/>
                </a:tc>
                <a:tc>
                  <a:txBody>
                    <a:bodyPr/>
                    <a:lstStyle/>
                    <a:p>
                      <a:pPr algn="l" fontAlgn="b"/>
                      <a:r>
                        <a:rPr lang="nl-NL" sz="1100" b="0" i="0" u="none" dirty="0">
                          <a:solidFill>
                            <a:srgbClr val="000000"/>
                          </a:solidFill>
                        </a:rPr>
                        <a:t>FILTER, VERV [1 PKG = 6 FLTRS]</a:t>
                      </a:r>
                    </a:p>
                  </a:txBody>
                  <a:tcPr marL="11939" marR="11939" marT="9525" marB="0" anchor="b"/>
                </a:tc>
                <a:extLst>
                  <a:ext uri="{0D108BD9-81ED-4DB2-BD59-A6C34878D82A}">
                    <a16:rowId xmlns:a16="http://schemas.microsoft.com/office/drawing/2014/main" xmlns="" val="10009"/>
                  </a:ext>
                </a:extLst>
              </a:tr>
              <a:tr h="115592">
                <a:tc>
                  <a:txBody>
                    <a:bodyPr/>
                    <a:lstStyle/>
                    <a:p>
                      <a:pPr algn="l" fontAlgn="b"/>
                      <a:r>
                        <a:rPr lang="nl-NL" sz="1100" b="1" i="0" u="none" dirty="0">
                          <a:solidFill>
                            <a:srgbClr val="000000"/>
                          </a:solidFill>
                        </a:rPr>
                        <a:t>9009775</a:t>
                      </a:r>
                    </a:p>
                  </a:txBody>
                  <a:tcPr marL="11939" marR="11939" marT="9525" marB="0" anchor="b"/>
                </a:tc>
                <a:tc>
                  <a:txBody>
                    <a:bodyPr/>
                    <a:lstStyle/>
                    <a:p>
                      <a:pPr algn="l" fontAlgn="b"/>
                      <a:r>
                        <a:rPr lang="nl-NL" sz="1100" b="0" i="0" u="none" dirty="0">
                          <a:solidFill>
                            <a:srgbClr val="000000"/>
                          </a:solidFill>
                        </a:rPr>
                        <a:t>FILTER, HEPA (OPTIONEEL)</a:t>
                      </a:r>
                    </a:p>
                  </a:txBody>
                  <a:tcPr marL="11939" marR="11939" marT="9525" marB="0" anchor="b"/>
                </a:tc>
                <a:extLst>
                  <a:ext uri="{0D108BD9-81ED-4DB2-BD59-A6C34878D82A}">
                    <a16:rowId xmlns:a16="http://schemas.microsoft.com/office/drawing/2014/main" xmlns="" val="10010"/>
                  </a:ext>
                </a:extLst>
              </a:tr>
            </a:tbl>
          </a:graphicData>
        </a:graphic>
      </p:graphicFrame>
      <p:sp>
        <p:nvSpPr>
          <p:cNvPr id="25" name="Footer Placeholder 24"/>
          <p:cNvSpPr>
            <a:spLocks noGrp="1"/>
          </p:cNvSpPr>
          <p:nvPr>
            <p:ph type="ftr" sz="quarter" idx="11"/>
          </p:nvPr>
        </p:nvSpPr>
        <p:spPr/>
        <p:txBody>
          <a:bodyPr/>
          <a:lstStyle/>
          <a:p>
            <a:r>
              <a:rPr lang="nl-NL" sz="1200" b="0" i="0" dirty="0">
                <a:solidFill>
                  <a:srgbClr val="BFBFBF"/>
                </a:solidFill>
              </a:rPr>
              <a:t>Vertrouwelijk – Uitsluitend voor intern gebruik</a:t>
            </a:r>
          </a:p>
        </p:txBody>
      </p:sp>
      <p:sp>
        <p:nvSpPr>
          <p:cNvPr id="4" name="TextBox 3"/>
          <p:cNvSpPr txBox="1"/>
          <p:nvPr/>
        </p:nvSpPr>
        <p:spPr>
          <a:xfrm>
            <a:off x="6270226" y="6212398"/>
            <a:ext cx="4600973" cy="369332"/>
          </a:xfrm>
          <a:prstGeom prst="rect">
            <a:avLst/>
          </a:prstGeom>
          <a:noFill/>
        </p:spPr>
        <p:txBody>
          <a:bodyPr wrap="square" rtlCol="0">
            <a:spAutoFit/>
          </a:bodyPr>
          <a:lstStyle/>
          <a:p>
            <a:r>
              <a:rPr lang="nl-BE" dirty="0">
                <a:solidFill>
                  <a:srgbClr val="FF0000"/>
                </a:solidFill>
                <a:sym typeface="Wingdings" panose="05000000000000000000" pitchFamily="2" charset="2"/>
              </a:rPr>
              <a:t></a:t>
            </a:r>
            <a:r>
              <a:rPr lang="nl-NL" sz="1800" b="0" i="0" dirty="0">
                <a:solidFill>
                  <a:srgbClr val="000000"/>
                </a:solidFill>
              </a:rPr>
              <a:t> V3/V6 stofzuigerzakken passen niet in V3e</a:t>
            </a:r>
          </a:p>
        </p:txBody>
      </p:sp>
    </p:spTree>
    <p:extLst>
      <p:ext uri="{BB962C8B-B14F-4D97-AF65-F5344CB8AC3E}">
        <p14:creationId xmlns:p14="http://schemas.microsoft.com/office/powerpoint/2010/main" val="747093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nna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nnant" id="{0A9600F1-D22F-45EB-BD76-694221FA7C6E}" vid="{191A293F-37FD-46AB-886E-C5F4E34200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891378B513214FBD163B593C0FE3ED" ma:contentTypeVersion="83" ma:contentTypeDescription="Create a new document." ma:contentTypeScope="" ma:versionID="5115da493d133a476c0c57738344dbee">
  <xsd:schema xmlns:xsd="http://www.w3.org/2001/XMLSchema" xmlns:xs="http://www.w3.org/2001/XMLSchema" xmlns:p="http://schemas.microsoft.com/office/2006/metadata/properties" xmlns:ns2="0376508a-3691-412d-a127-f3009102e432" targetNamespace="http://schemas.microsoft.com/office/2006/metadata/properties" ma:root="true" ma:fieldsID="1a65478c7637a1897bef5acfda8dd048" ns2:_="">
    <xsd:import namespace="0376508a-3691-412d-a127-f3009102e432"/>
    <xsd:element name="properties">
      <xsd:complexType>
        <xsd:sequence>
          <xsd:element name="documentManagement">
            <xsd:complexType>
              <xsd:all>
                <xsd:element ref="ns2:UserRoles" minOccurs="0"/>
                <xsd:element ref="ns2:MarketingChannel" minOccurs="0"/>
                <xsd:element ref="ns2:SalesOrg" minOccurs="0"/>
                <xsd:element ref="ns2:SalesDistrict" minOccurs="0"/>
                <xsd:element ref="ns2:Country" minOccurs="0"/>
                <xsd:element ref="ns2:Language" minOccurs="0"/>
                <xsd:element ref="ns2:SalesChannel" minOccurs="0"/>
                <xsd:element ref="ns2:Brand" minOccurs="0"/>
                <xsd:element ref="ns2:Product" minOccurs="0"/>
                <xsd:element ref="ns2:Category" minOccurs="0"/>
                <xsd:element ref="ns2:AssetType" minOccurs="0"/>
                <xsd:element ref="ns2:LiteratureType" minOccurs="0"/>
                <xsd:element ref="ns2:Innovation" minOccurs="0"/>
                <xsd:element ref="ns2:Applications" minOccurs="0"/>
                <xsd:element ref="ns2:Industry" minOccurs="0"/>
                <xsd:element ref="ns2:Sold_x002d_To" minOccurs="0"/>
                <xsd:element ref="ns2:SalesDistrictTitle" minOccurs="0"/>
                <xsd:element ref="ns2:ProductStatus" minOccurs="0"/>
                <xsd:element ref="ns2:SecurityType" minOccurs="0"/>
                <xsd:element ref="ns2:CategoryTitle" minOccurs="0"/>
                <xsd:element ref="ns2:CustomerGroup" minOccurs="0"/>
                <xsd:element ref="ns2:Customer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6508a-3691-412d-a127-f3009102e432" elementFormDefault="qualified">
    <xsd:import namespace="http://schemas.microsoft.com/office/2006/documentManagement/types"/>
    <xsd:import namespace="http://schemas.microsoft.com/office/infopath/2007/PartnerControls"/>
    <xsd:element name="UserRoles" ma:index="2" nillable="true" ma:displayName="UserRoles" ma:description="* * * * * * IF PUBLIC LEAVE EMPTY * * * * * *" ma:list="{e2e3de3e-ccd2-4421-b68c-37c5f4e582ab}" ma:internalName="UserRoles" ma:readOnly="false" ma:showField="USERROLE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MarketingChannel" ma:index="3" nillable="true" ma:displayName="MarketingChannel" ma:list="{ae493d90-adea-4c54-b050-fb6d6181909e}" ma:internalName="MarketingChannel" ma:readOnly="false" ma:showField="MARKETING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Org" ma:index="4" nillable="true" ma:displayName="SalesOrg" ma:list="{d3375561-d921-4af3-953a-7663adc0db1a}" ma:internalName="SalesOrg" ma:readOnly="false" ma:showField="SALESORG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District" ma:index="5" nillable="true" ma:displayName="SalesDistrict" ma:list="{50370e94-047c-45fb-b566-fc64f91bea86}" ma:internalName="SalesDistrict" ma:readOnly="false" ma:showField="SALESDISTRICT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ountry" ma:index="6" nillable="true" ma:displayName="Country" ma:list="{24076f44-285e-4cb9-9651-bc8b6ea3b479}" ma:internalName="Country" ma:readOnly="false" ma:showField="Key"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Language" ma:index="7" nillable="true" ma:displayName="Language" ma:list="{68445780-4283-43b4-aad2-1fc4dc5f3482}" ma:internalName="Language" ma:readOnly="fals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Channel" ma:index="8" nillable="true" ma:displayName="SalesChannel" ma:list="{301a598e-3474-4381-9c1f-829689d8b57b}" ma:internalName="SalesChannel" ma:readOnly="false" ma:showField="SALES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Brand" ma:index="9" nillable="true" ma:displayName="Brand" ma:list="{b92587f4-cafb-48a8-9d85-521e677a1cf5}" ma:internalName="Brand" ma:readOnly="false" ma:showField="BRAND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 ma:index="10" nillable="true" ma:displayName="Product" ma:list="{297b7c7a-5d0d-4982-9702-ea99fbb4a83e}" ma:internalName="Product"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ategory" ma:index="11" nillable="true" ma:displayName="Category" ma:list="{86fa95bb-c809-49ce-a1fb-f4fb7b1949a0}" ma:internalName="Category" ma:readOnly="false" ma:showField="ASSETCATEGO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ssetType" ma:index="12" nillable="true" ma:displayName="AssetType" ma:list="{7cf49b1b-e7dc-4c4d-adb7-5b3a783227c9}" ma:internalName="AssetType" ma:readOnly="false" ma:showField="ASSETTYPE_ID" ma:web="d2b0125b-2e6a-4122-affe-42934978f63b">
      <xsd:simpleType>
        <xsd:restriction base="dms:Lookup"/>
      </xsd:simpleType>
    </xsd:element>
    <xsd:element name="LiteratureType" ma:index="13" nillable="true" ma:displayName="LiteratureType" ma:description="BROCHURES, LEAFLETS, SPEC SHEETS &amp; RECOMMENDED PARTS ARE PUBLIC" ma:indexed="true" ma:list="{8c2f526d-9f00-4fcb-8da9-65219fb1fc57}" ma:internalName="LiteratureType" ma:readOnly="false" ma:showField="LITERATURETYPE_ID" ma:web="d2b0125b-2e6a-4122-affe-42934978f63b">
      <xsd:simpleType>
        <xsd:restriction base="dms:Lookup"/>
      </xsd:simpleType>
    </xsd:element>
    <xsd:element name="Innovation" ma:index="14" nillable="true" ma:displayName="Innovation" ma:list="{7288d138-aaf8-434c-b798-6f31447b8d88}" ma:internalName="Innovation" ma:showField="INNOV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pplications" ma:index="15" nillable="true" ma:displayName="Applications" ma:list="{da2ac9bf-3537-4670-a3ae-d8d75070d1b9}" ma:internalName="Applications" ma:showField="APPLIC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Industry" ma:index="16" nillable="true" ma:displayName="Industry" ma:list="{d4223f80-87ca-4d48-85c1-b11f26073d7b}" ma:internalName="Industry" ma:showField="INDUST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old_x002d_To" ma:index="17" nillable="true" ma:displayName="Sold-To" ma:internalName="Sold_x002d_To">
      <xsd:simpleType>
        <xsd:restriction base="dms:Text"/>
      </xsd:simpleType>
    </xsd:element>
    <xsd:element name="SalesDistrictTitle" ma:index="20" nillable="true" ma:displayName="SalesDistrictTitle" ma:list="{50370e94-047c-45fb-b566-fc64f91bea86}" ma:internalName="SalesDistrict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Status" ma:index="21" nillable="true" ma:displayName="ProductStatus" ma:list="{297B7C7A-5D0D-4982-9702-EA99FBB4A83E}" ma:internalName="ProductStatus" ma:readOnly="true" ma:showField="CalculatedStatus"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ecurityType" ma:index="26" nillable="true" ma:displayName="SecurityType" ma:default="Secured Only" ma:format="Dropdown" ma:internalName="SecurityType">
      <xsd:simpleType>
        <xsd:restriction base="dms:Choice">
          <xsd:enumeration value="Public"/>
          <xsd:enumeration value="Secured Only"/>
        </xsd:restriction>
      </xsd:simpleType>
    </xsd:element>
    <xsd:element name="CategoryTitle" ma:index="27" nillable="true" ma:displayName="CategoryTitle" ma:list="{86fa95bb-c809-49ce-a1fb-f4fb7b1949a0}" ma:internalName="Category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ustomerGroup" ma:index="28" nillable="true" ma:displayName="CustomerGroup" ma:list="{1d487369-79c1-471a-aef5-6554842fae80}" ma:internalName="CustomerGroup" ma:showField="CustomerGroupId">
      <xsd:complexType>
        <xsd:complexContent>
          <xsd:extension base="dms:MultiChoiceLookup">
            <xsd:sequence>
              <xsd:element name="Value" type="dms:Lookup" maxOccurs="unbounded" minOccurs="0" nillable="true"/>
            </xsd:sequence>
          </xsd:extension>
        </xsd:complexContent>
      </xsd:complexType>
    </xsd:element>
    <xsd:element name="Customer_x0020_Name" ma:index="29" nillable="true" ma:displayName="Customer Name" ma:list="{a26128da-408a-40e4-8f46-322bff40bfec}" ma:internalName="Customer_x0020_Nam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urityType xmlns="0376508a-3691-412d-a127-f3009102e432">Secured Only</SecurityType>
    <UserRoles xmlns="0376508a-3691-412d-a127-f3009102e432"/>
    <SalesOrg xmlns="0376508a-3691-412d-a127-f3009102e432">
      <Value>2</Value>
    </SalesOrg>
    <Innovation xmlns="0376508a-3691-412d-a127-f3009102e432"/>
    <Sold_x002d_To xmlns="0376508a-3691-412d-a127-f3009102e432" xsi:nil="true"/>
    <CustomerGroup xmlns="0376508a-3691-412d-a127-f3009102e432"/>
    <SalesDistrict xmlns="0376508a-3691-412d-a127-f3009102e432">
      <Value>4</Value>
    </SalesDistrict>
    <Customer_x0020_Name xmlns="0376508a-3691-412d-a127-f3009102e432" xsi:nil="true"/>
    <Category xmlns="0376508a-3691-412d-a127-f3009102e432">
      <Value>11</Value>
    </Category>
    <MarketingChannel xmlns="0376508a-3691-412d-a127-f3009102e432">
      <Value>3</Value>
      <Value>10</Value>
      <Value>16</Value>
      <Value>2</Value>
      <Value>1</Value>
      <Value>11</Value>
      <Value>12</Value>
      <Value>8</Value>
      <Value>15</Value>
    </MarketingChannel>
    <SalesChannel xmlns="0376508a-3691-412d-a127-f3009102e432">
      <Value>2</Value>
    </SalesChannel>
    <Brand xmlns="0376508a-3691-412d-a127-f3009102e432">
      <Value>1</Value>
    </Brand>
    <Language xmlns="0376508a-3691-412d-a127-f3009102e432">
      <Value>6</Value>
    </Language>
    <Applications xmlns="0376508a-3691-412d-a127-f3009102e432"/>
    <Country xmlns="0376508a-3691-412d-a127-f3009102e432"/>
    <LiteratureType xmlns="0376508a-3691-412d-a127-f3009102e432">18</LiteratureType>
    <Industry xmlns="0376508a-3691-412d-a127-f3009102e432"/>
    <Product xmlns="0376508a-3691-412d-a127-f3009102e432">
      <Value>859</Value>
      <Value>209</Value>
      <Value>210</Value>
      <Value>15</Value>
    </Product>
    <AssetType xmlns="0376508a-3691-412d-a127-f3009102e432">37</AssetType>
  </documentManagement>
</p:properties>
</file>

<file path=customXml/itemProps1.xml><?xml version="1.0" encoding="utf-8"?>
<ds:datastoreItem xmlns:ds="http://schemas.openxmlformats.org/officeDocument/2006/customXml" ds:itemID="{7752A1AC-D1C5-40B5-8259-D02AA6111E1D}"/>
</file>

<file path=customXml/itemProps2.xml><?xml version="1.0" encoding="utf-8"?>
<ds:datastoreItem xmlns:ds="http://schemas.openxmlformats.org/officeDocument/2006/customXml" ds:itemID="{36C31FC7-2A59-43D7-A815-AD0C2F6C7D96}"/>
</file>

<file path=customXml/itemProps3.xml><?xml version="1.0" encoding="utf-8"?>
<ds:datastoreItem xmlns:ds="http://schemas.openxmlformats.org/officeDocument/2006/customXml" ds:itemID="{77482D03-8428-4154-A5F8-5EF6BCE16E5C}"/>
</file>

<file path=docProps/app.xml><?xml version="1.0" encoding="utf-8"?>
<Properties xmlns="http://schemas.openxmlformats.org/officeDocument/2006/extended-properties" xmlns:vt="http://schemas.openxmlformats.org/officeDocument/2006/docPropsVTypes">
  <Template>Tennant</Template>
  <TotalTime>10292</TotalTime>
  <Words>1680</Words>
  <Application>Microsoft Office PowerPoint</Application>
  <PresentationFormat>Widescreen</PresentationFormat>
  <Paragraphs>384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Tennant</vt:lpstr>
      <vt:lpstr>Overzicht stofzuigerserie</vt:lpstr>
      <vt:lpstr>Inleiding</vt:lpstr>
      <vt:lpstr>Nieuwe energielabeling voor  stofzuigers (EU)</vt:lpstr>
      <vt:lpstr>Productoverzicht</vt:lpstr>
      <vt:lpstr>Functies en voordelen van de V3e</vt:lpstr>
      <vt:lpstr>Goed om te weten</vt:lpstr>
      <vt:lpstr>V3e-afbeeldingen</vt:lpstr>
      <vt:lpstr>V3e-vergelijking</vt:lpstr>
      <vt:lpstr>Bestelinformatie</vt:lpstr>
      <vt:lpstr>V6-vergelijking</vt:lpstr>
      <vt:lpstr>Bestelinformatie</vt:lpstr>
      <vt:lpstr>VBP7-vergelijking</vt:lpstr>
      <vt:lpstr>Bestelinformatie</vt:lpstr>
      <vt:lpstr>VSMU36: einde levensduur</vt:lpstr>
      <vt:lpstr>Prijs</vt:lpstr>
      <vt:lpstr>Verkooptools</vt:lpstr>
      <vt:lpstr>Introductieplan</vt:lpstr>
      <vt:lpstr>V&amp;A</vt:lpstr>
    </vt:vector>
  </TitlesOfParts>
  <Company>Tennant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Vacuum_PAS Guide_EMEA_NL</dc:title>
  <dc:creator>Sehmke, Stefan</dc:creator>
  <cp:lastModifiedBy>Eyckerman, Sofie</cp:lastModifiedBy>
  <cp:revision>234</cp:revision>
  <dcterms:created xsi:type="dcterms:W3CDTF">2016-03-25T15:47:56Z</dcterms:created>
  <dcterms:modified xsi:type="dcterms:W3CDTF">2017-06-26T12:15:23Z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0x01010044891378B513214FBD163B593C0FE3ED</vt:lpwstr>
  </property>
</Properties>
</file>