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4" r:id="rId5"/>
    <p:sldId id="305" r:id="rId6"/>
    <p:sldId id="282" r:id="rId7"/>
    <p:sldId id="346" r:id="rId8"/>
    <p:sldId id="283" r:id="rId9"/>
    <p:sldId id="376" r:id="rId10"/>
    <p:sldId id="375" r:id="rId11"/>
    <p:sldId id="377" r:id="rId12"/>
    <p:sldId id="302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AC7"/>
    <a:srgbClr val="939393"/>
    <a:srgbClr val="FFFFFF"/>
    <a:srgbClr val="FFFF99"/>
    <a:srgbClr val="B4CC95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2" autoAdjust="0"/>
    <p:restoredTop sz="95405" autoAdjust="0"/>
  </p:normalViewPr>
  <p:slideViewPr>
    <p:cSldViewPr snapToGrid="0">
      <p:cViewPr varScale="1">
        <p:scale>
          <a:sx n="69" d="100"/>
          <a:sy n="69" d="100"/>
        </p:scale>
        <p:origin x="14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38"/>
    </p:cViewPr>
  </p:sorterViewPr>
  <p:notesViewPr>
    <p:cSldViewPr snapToGrid="0">
      <p:cViewPr>
        <p:scale>
          <a:sx n="172" d="100"/>
          <a:sy n="172" d="100"/>
        </p:scale>
        <p:origin x="768" y="-16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2/8/2016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3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18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59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39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0" i="0" dirty="0" smtClean="0">
                <a:solidFill>
                  <a:srgbClr val="A6A6A6"/>
                </a:solidFill>
              </a:rPr>
              <a:t>VOOR EEN SCHONERE, VEILIGERE, GEZONDERE WERELD.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b="0" i="0" dirty="0" smtClean="0">
                <a:solidFill>
                  <a:srgbClr val="FFFFFF"/>
                </a:solidFill>
              </a:rPr>
              <a:t>S7 Producthandleiding (PAS-handleiding)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3"/>
            <a:ext cx="8056485" cy="277307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nl-NL" sz="1800" b="0" i="0" dirty="0" smtClean="0">
                <a:solidFill>
                  <a:srgbClr val="000000"/>
                </a:solidFill>
              </a:rPr>
              <a:t>Doel van deze interne producthandleiding: Zelftraining en opleiding voor S7-veegmachine</a:t>
            </a:r>
          </a:p>
          <a:p>
            <a:pPr>
              <a:spcBef>
                <a:spcPts val="300"/>
              </a:spcBef>
            </a:pPr>
            <a:endParaRPr lang="en-US" sz="1050" dirty="0"/>
          </a:p>
          <a:p>
            <a:pPr>
              <a:spcBef>
                <a:spcPts val="300"/>
              </a:spcBef>
            </a:pPr>
            <a:r>
              <a:rPr lang="nl-NL" sz="1800" b="0" i="0" dirty="0" smtClean="0">
                <a:solidFill>
                  <a:srgbClr val="000000"/>
                </a:solidFill>
              </a:rPr>
              <a:t>Andere handige bronnen voor het begrijpen van deze producten: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600" b="0" i="0" dirty="0" smtClean="0">
                <a:solidFill>
                  <a:srgbClr val="000000"/>
                </a:solidFill>
              </a:rPr>
              <a:t>Bedieningshandleiding 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600" b="0" i="0" dirty="0" smtClean="0">
                <a:solidFill>
                  <a:srgbClr val="000000"/>
                </a:solidFill>
              </a:rPr>
              <a:t>Brochure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600" b="0" i="0" dirty="0" smtClean="0">
                <a:solidFill>
                  <a:srgbClr val="000000"/>
                </a:solidFill>
              </a:rPr>
              <a:t>Openbare website (video's beschikbaar)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61738-DEE9-4A8F-883C-7B114EA9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887" y="3018049"/>
            <a:ext cx="2584088" cy="3372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0230F-477F-48F6-90C4-72D11401F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66" y="3884371"/>
            <a:ext cx="3154588" cy="22744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0" i="0" dirty="0" smtClean="0">
                <a:solidFill>
                  <a:srgbClr val="FFFFFF"/>
                </a:solidFill>
              </a:rPr>
              <a:t>Productstrategie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33329"/>
            <a:ext cx="2863901" cy="4122192"/>
          </a:xfrm>
        </p:spPr>
        <p:txBody>
          <a:bodyPr>
            <a:noAutofit/>
          </a:bodyPr>
          <a:lstStyle/>
          <a:p>
            <a:r>
              <a:rPr lang="nl-NL" b="1" i="0" dirty="0" smtClean="0">
                <a:solidFill>
                  <a:srgbClr val="000000"/>
                </a:solidFill>
              </a:rPr>
              <a:t>Gebruik IPC-machines 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0" dirty="0" smtClean="0">
                <a:solidFill>
                  <a:srgbClr val="000000"/>
                </a:solidFill>
              </a:rPr>
              <a:t>Marges te verbeteren - huidige uitbestede achterloop-veegmachines met machines van IPC te vervangen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b="0" i="0" dirty="0" smtClean="0">
                <a:solidFill>
                  <a:srgbClr val="000000"/>
                </a:solidFill>
              </a:rPr>
              <a:t>Keer terug naar soortgelijke IPC-veegmachines die voorheen door Tennant werden verkocht (S8)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b="0" i="0" dirty="0" smtClean="0">
                <a:solidFill>
                  <a:srgbClr val="000000"/>
                </a:solidFill>
              </a:rPr>
              <a:t>Verwijder de S3-duwveegmachine volledig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2816D1-D03A-45D6-9FD8-BEF8F434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r="29806"/>
          <a:stretch/>
        </p:blipFill>
        <p:spPr>
          <a:xfrm>
            <a:off x="4332303" y="1567497"/>
            <a:ext cx="3897297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nl-NL" sz="2400" b="0" i="0" dirty="0" smtClean="0">
                <a:solidFill>
                  <a:srgbClr val="FFFFFF"/>
                </a:solidFill>
              </a:rPr>
              <a:t>Markten en toepassingen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7348"/>
              </p:ext>
            </p:extLst>
          </p:nvPr>
        </p:nvGraphicFramePr>
        <p:xfrm>
          <a:off x="457200" y="1753149"/>
          <a:ext cx="8382000" cy="26505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11">
                <a:tc>
                  <a:txBody>
                    <a:bodyPr/>
                    <a:lstStyle/>
                    <a:p>
                      <a:pPr algn="ctr"/>
                      <a:r>
                        <a:rPr lang="nl-NL" sz="1200" b="1" i="0" dirty="0" smtClean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MARKT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i="0" dirty="0" smtClean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TOEPASSING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i="0" dirty="0" smtClean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VLOERSOORTEN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Detailhandel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Gangpaden, opslagruimte, trottoirs, parkeerplaatsen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Tapijt, VCT, gepolijst steen, terrazzo, gevoegd keramiek en porseleintegel, beton, asfalt 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Onderwijs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Gangen, ingangen, trottoirs, parkeerplaatsen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Tapijt, VCT, gepolijst steen, terrazzo, gevoegd keramiek en porseleintegel, beton, asfalt 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Gezondheidszorg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Gangen, ingangen, invalidenhellingen, trottoirs, parkeerplaatsen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Tapijt, VCT, gepolijst steen, terrazzo, gevoegd keramiek en porseleintegel, beton, asfalt 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72"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Horeca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Lobby's, gangen, trottoirs, parkeerplaatsen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Tapijt, VCT, gepolijst steen, terrazzo, gevoegd keramiek en porseleintegel, beton, asfalt 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96"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Logistiek/productie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Gangen, productieruimtes, laadbruggen, parkeerplaatsen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nl-NL" sz="1200" b="0" i="0" dirty="0" smtClean="0">
                          <a:solidFill>
                            <a:srgbClr val="000000"/>
                          </a:solidFill>
                          <a:latin typeface="Arial" pitchFamily="18" charset="0"/>
                        </a:rPr>
                        <a:t>Verzegeld beton, gepolijst beton, gecoate vloeren, asfalt 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F9DA461-A987-4B0F-8977-777CE700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C2ABF-101D-446F-849C-6B5F6A887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9" y="5044535"/>
            <a:ext cx="2111121" cy="1407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F5CE7-1C78-41CC-B6EF-2230FF3C0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7" y="5079014"/>
            <a:ext cx="2063153" cy="1372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AEC683-7AB2-4B93-866E-DEFE1B7F2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3" y="5072881"/>
            <a:ext cx="1880367" cy="1385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b="0" i="0" dirty="0" smtClean="0">
                <a:solidFill>
                  <a:srgbClr val="FFFFFF"/>
                </a:solidFill>
              </a:rPr>
              <a:t>Productspecificaties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106E8F-CD0D-4965-AB7E-980DC7CD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3543"/>
              </p:ext>
            </p:extLst>
          </p:nvPr>
        </p:nvGraphicFramePr>
        <p:xfrm>
          <a:off x="457199" y="1847465"/>
          <a:ext cx="528713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dirty="0" smtClean="0">
                          <a:solidFill>
                            <a:srgbClr val="FFFFFF"/>
                          </a:solidFill>
                        </a:rPr>
                        <a:t>Functie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dirty="0" smtClean="0">
                          <a:solidFill>
                            <a:srgbClr val="FFFFFF"/>
                          </a:solidFill>
                        </a:rPr>
                        <a:t>Specificatie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Reinigingsbreedte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700 mm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Productiviteit (per uur) Theoretisch maximum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2601 m²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Productiviteit (per uur) Praktisch maximum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2508 m²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Capaciteit vergaarbak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45 liter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Accu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Gel 105Ah-C5 12V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Gebruikstijd accu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Maximaal 3 uur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Lengte x breedte x hoogte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1245 x 737 x 959 mm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Gewicht (excl. accu)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75 kg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Geluidsniveau (oor gebruiker)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dirty="0" smtClean="0">
                          <a:solidFill>
                            <a:srgbClr val="000000"/>
                          </a:solidFill>
                        </a:rPr>
                        <a:t>70 dbA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2136"/>
          <a:stretch/>
        </p:blipFill>
        <p:spPr>
          <a:xfrm>
            <a:off x="6107601" y="2324834"/>
            <a:ext cx="2787823" cy="28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b="0" i="0" dirty="0" smtClean="0">
                <a:solidFill>
                  <a:srgbClr val="FFFFFF"/>
                </a:solidFill>
              </a:rPr>
              <a:t>Belangrijkste hoogtepunten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94865" y="1972900"/>
            <a:ext cx="2810092" cy="4220299"/>
          </a:xfrm>
        </p:spPr>
        <p:txBody>
          <a:bodyPr>
            <a:noAutofit/>
          </a:bodyPr>
          <a:lstStyle/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70 cm algemene padbreedte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50 cm hoofdborstel </a:t>
            </a:r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Verzegelde accu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105 AH (C5) met ingebouwde oplader</a:t>
            </a:r>
          </a:p>
          <a:p>
            <a:pPr>
              <a:buClr>
                <a:srgbClr val="009AC7"/>
              </a:buClr>
            </a:pPr>
            <a:endParaRPr lang="en-US" sz="20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Capaciteit vergaarbak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45 liter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Filtratie</a:t>
            </a:r>
            <a:r>
              <a:rPr lang="nl-NL" sz="1400" b="0" i="0" dirty="0" smtClean="0">
                <a:solidFill>
                  <a:srgbClr val="000000"/>
                </a:solidFill>
              </a:rPr>
              <a:t> 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Voorfilter en hoofdfilter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Hoofdfilter op 99,5% bij 5 microns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9658-E61A-4D24-AA32-059359BADD68}"/>
              </a:ext>
            </a:extLst>
          </p:cNvPr>
          <p:cNvSpPr txBox="1"/>
          <p:nvPr/>
        </p:nvSpPr>
        <p:spPr>
          <a:xfrm>
            <a:off x="3575207" y="55746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 smtClean="0">
                <a:solidFill>
                  <a:srgbClr val="000000"/>
                </a:solidFill>
              </a:rPr>
              <a:t>Ingebouwde oplader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C8D2C-D030-44A5-840C-3731EB216DD2}"/>
              </a:ext>
            </a:extLst>
          </p:cNvPr>
          <p:cNvSpPr txBox="1"/>
          <p:nvPr/>
        </p:nvSpPr>
        <p:spPr>
          <a:xfrm>
            <a:off x="6318407" y="55746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 smtClean="0">
                <a:solidFill>
                  <a:srgbClr val="000000"/>
                </a:solidFill>
              </a:rPr>
              <a:t>Voorfilter en hoofdfilter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6F1E3A0-3739-4562-A7FF-0DED3C55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EFE0-9A5A-44A8-8B40-211A4559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63" y="2453554"/>
            <a:ext cx="2224132" cy="303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0B68F-D43D-4F4C-A1C8-26BB26D2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07" y="2453554"/>
            <a:ext cx="2603186" cy="29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b="0" i="0" dirty="0" smtClean="0">
                <a:solidFill>
                  <a:srgbClr val="FFFFFF"/>
                </a:solidFill>
              </a:rPr>
              <a:t>Instellingen en vervanging van borstel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198" y="1477556"/>
            <a:ext cx="4188053" cy="2493323"/>
          </a:xfrm>
        </p:spPr>
        <p:txBody>
          <a:bodyPr>
            <a:noAutofit/>
          </a:bodyPr>
          <a:lstStyle/>
          <a:p>
            <a:pPr marL="287337" lvl="1">
              <a:buClr>
                <a:srgbClr val="009AC7"/>
              </a:buClr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Verstelbare hoofd- en zijborstel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Hoofdborstel is ingesteld voor harde vloeren. Stel de borstelhoogte in met de stelknop onder de kap.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Aanpassing en vervanging van de zijborstel: gereedschap nodig.</a:t>
            </a:r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1" i="0" dirty="0" smtClean="0">
                <a:solidFill>
                  <a:srgbClr val="000000"/>
                </a:solidFill>
              </a:rPr>
              <a:t>Hoofdborstel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Bij het vervangen van de hoofdborstel:</a:t>
            </a:r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</a:rPr>
              <a:t>Zorg ervoor dat de "w" in het patroon is zoals afgebeeld:</a:t>
            </a:r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F255E8-CEAF-43C6-BDF8-E2F381C4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1895" y="4557673"/>
            <a:ext cx="3616212" cy="1800069"/>
            <a:chOff x="1397006" y="4343279"/>
            <a:chExt cx="2037844" cy="10143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B42684-370B-4FE9-B3AB-952F6346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06" y="4343279"/>
              <a:ext cx="2037844" cy="1014393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1470457" y="4483327"/>
              <a:ext cx="1846554" cy="186431"/>
            </a:xfrm>
            <a:custGeom>
              <a:avLst/>
              <a:gdLst>
                <a:gd name="connsiteX0" fmla="*/ 0 w 1553592"/>
                <a:gd name="connsiteY0" fmla="*/ 62144 h 186431"/>
                <a:gd name="connsiteX1" fmla="*/ 355107 w 1553592"/>
                <a:gd name="connsiteY1" fmla="*/ 177553 h 186431"/>
                <a:gd name="connsiteX2" fmla="*/ 763480 w 1553592"/>
                <a:gd name="connsiteY2" fmla="*/ 0 h 186431"/>
                <a:gd name="connsiteX3" fmla="*/ 1269507 w 1553592"/>
                <a:gd name="connsiteY3" fmla="*/ 186431 h 186431"/>
                <a:gd name="connsiteX4" fmla="*/ 1553592 w 1553592"/>
                <a:gd name="connsiteY4" fmla="*/ 26633 h 186431"/>
                <a:gd name="connsiteX0" fmla="*/ 0 w 1722267"/>
                <a:gd name="connsiteY0" fmla="*/ 71022 h 186431"/>
                <a:gd name="connsiteX1" fmla="*/ 523782 w 1722267"/>
                <a:gd name="connsiteY1" fmla="*/ 177553 h 186431"/>
                <a:gd name="connsiteX2" fmla="*/ 932155 w 1722267"/>
                <a:gd name="connsiteY2" fmla="*/ 0 h 186431"/>
                <a:gd name="connsiteX3" fmla="*/ 1438182 w 1722267"/>
                <a:gd name="connsiteY3" fmla="*/ 186431 h 186431"/>
                <a:gd name="connsiteX4" fmla="*/ 1722267 w 1722267"/>
                <a:gd name="connsiteY4" fmla="*/ 26633 h 186431"/>
                <a:gd name="connsiteX0" fmla="*/ 0 w 1722267"/>
                <a:gd name="connsiteY0" fmla="*/ 71022 h 204186"/>
                <a:gd name="connsiteX1" fmla="*/ 319595 w 1722267"/>
                <a:gd name="connsiteY1" fmla="*/ 204186 h 204186"/>
                <a:gd name="connsiteX2" fmla="*/ 932155 w 1722267"/>
                <a:gd name="connsiteY2" fmla="*/ 0 h 204186"/>
                <a:gd name="connsiteX3" fmla="*/ 1438182 w 1722267"/>
                <a:gd name="connsiteY3" fmla="*/ 186431 h 204186"/>
                <a:gd name="connsiteX4" fmla="*/ 1722267 w 1722267"/>
                <a:gd name="connsiteY4" fmla="*/ 26633 h 204186"/>
                <a:gd name="connsiteX0" fmla="*/ 0 w 1722267"/>
                <a:gd name="connsiteY0" fmla="*/ 44389 h 177553"/>
                <a:gd name="connsiteX1" fmla="*/ 319595 w 1722267"/>
                <a:gd name="connsiteY1" fmla="*/ 177553 h 177553"/>
                <a:gd name="connsiteX2" fmla="*/ 932155 w 1722267"/>
                <a:gd name="connsiteY2" fmla="*/ 17755 h 177553"/>
                <a:gd name="connsiteX3" fmla="*/ 1438182 w 1722267"/>
                <a:gd name="connsiteY3" fmla="*/ 159798 h 177553"/>
                <a:gd name="connsiteX4" fmla="*/ 1722267 w 1722267"/>
                <a:gd name="connsiteY4" fmla="*/ 0 h 177553"/>
                <a:gd name="connsiteX0" fmla="*/ 0 w 1722267"/>
                <a:gd name="connsiteY0" fmla="*/ 44389 h 204186"/>
                <a:gd name="connsiteX1" fmla="*/ 319595 w 1722267"/>
                <a:gd name="connsiteY1" fmla="*/ 177553 h 204186"/>
                <a:gd name="connsiteX2" fmla="*/ 932155 w 1722267"/>
                <a:gd name="connsiteY2" fmla="*/ 17755 h 204186"/>
                <a:gd name="connsiteX3" fmla="*/ 1509204 w 1722267"/>
                <a:gd name="connsiteY3" fmla="*/ 204186 h 204186"/>
                <a:gd name="connsiteX4" fmla="*/ 1722267 w 1722267"/>
                <a:gd name="connsiteY4" fmla="*/ 0 h 204186"/>
                <a:gd name="connsiteX0" fmla="*/ 0 w 1846554"/>
                <a:gd name="connsiteY0" fmla="*/ 26634 h 186431"/>
                <a:gd name="connsiteX1" fmla="*/ 319595 w 1846554"/>
                <a:gd name="connsiteY1" fmla="*/ 159798 h 186431"/>
                <a:gd name="connsiteX2" fmla="*/ 932155 w 1846554"/>
                <a:gd name="connsiteY2" fmla="*/ 0 h 186431"/>
                <a:gd name="connsiteX3" fmla="*/ 1509204 w 1846554"/>
                <a:gd name="connsiteY3" fmla="*/ 186431 h 186431"/>
                <a:gd name="connsiteX4" fmla="*/ 1846554 w 1846554"/>
                <a:gd name="connsiteY4" fmla="*/ 8878 h 1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554" h="186431">
                  <a:moveTo>
                    <a:pt x="0" y="26634"/>
                  </a:moveTo>
                  <a:lnTo>
                    <a:pt x="319595" y="159798"/>
                  </a:lnTo>
                  <a:lnTo>
                    <a:pt x="932155" y="0"/>
                  </a:lnTo>
                  <a:lnTo>
                    <a:pt x="1509204" y="186431"/>
                  </a:lnTo>
                  <a:lnTo>
                    <a:pt x="1846554" y="887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9249" y="4431222"/>
            <a:ext cx="2387902" cy="2063352"/>
            <a:chOff x="4336099" y="2223821"/>
            <a:chExt cx="3984084" cy="34425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98D1549-1A3C-4791-89C0-FADE5AFE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896" y="2223821"/>
              <a:ext cx="3675287" cy="32260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8D1549-1A3C-4791-89C0-FADE5AFE2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452" t="28370" r="34072" b="48413"/>
            <a:stretch/>
          </p:blipFill>
          <p:spPr>
            <a:xfrm>
              <a:off x="4336099" y="3836822"/>
              <a:ext cx="1568809" cy="182958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2F2F7CB-DF98-4CE7-9930-C920907D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0503" y="3470035"/>
              <a:ext cx="1547336" cy="11065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245012" y="342326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400" b="0" i="0" dirty="0" smtClean="0">
                <a:solidFill>
                  <a:srgbClr val="000000"/>
                </a:solidFill>
                <a:latin typeface="Arial" pitchFamily="18" charset="0"/>
              </a:rPr>
              <a:t>Zorg ervoor dat u de knop voor het instellen van de hoogte van het tapijt terugzet op het oorspronkelijke startpunt, zoals aangegeven op de sticker</a:t>
            </a:r>
          </a:p>
        </p:txBody>
      </p:sp>
    </p:spTree>
    <p:extLst>
      <p:ext uri="{BB962C8B-B14F-4D97-AF65-F5344CB8AC3E}">
        <p14:creationId xmlns:p14="http://schemas.microsoft.com/office/powerpoint/2010/main" val="110721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b="0" i="0" dirty="0" smtClean="0">
                <a:solidFill>
                  <a:srgbClr val="FFFFFF"/>
                </a:solidFill>
              </a:rPr>
              <a:t>Veilige en comfortabele bediening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61494" y="1811305"/>
            <a:ext cx="4997436" cy="4592760"/>
          </a:xfrm>
        </p:spPr>
        <p:txBody>
          <a:bodyPr>
            <a:noAutofit/>
          </a:bodyPr>
          <a:lstStyle/>
          <a:p>
            <a:pPr>
              <a:buClr>
                <a:srgbClr val="009AC7"/>
              </a:buClr>
            </a:pPr>
            <a:endParaRPr lang="en-US" sz="7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200" b="1" i="0" dirty="0" smtClean="0">
                <a:solidFill>
                  <a:srgbClr val="000000"/>
                </a:solidFill>
              </a:rPr>
              <a:t>Eenvoudige bediening met elektronische filterschudder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Veiligheid is verzekerd met contactsleutel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Bekijk eenvoudig de status van de accu met de indicatielampjes voor de accustand 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Het filter is eenvoudig te reinigen met de ingebouwde elektronische filterschudder (1)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Het apparaat kan eenvoudig worden verplaatst met behulp van de rijhendel (2)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Alleen voorwaarts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Trek de machine handmatig om hem naar achteren te bewegen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Pak omvangrijkere voorwerpen op wanneer de klephendel is ingeschakeld (3)</a:t>
            </a:r>
          </a:p>
          <a:p>
            <a:pPr lvl="1">
              <a:buClr>
                <a:srgbClr val="009AC7"/>
              </a:buClr>
            </a:pPr>
            <a:endParaRPr lang="en-US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200" b="1" i="0" dirty="0" smtClean="0">
                <a:solidFill>
                  <a:srgbClr val="000000"/>
                </a:solidFill>
              </a:rPr>
              <a:t>Veilig voor gebruikers en anderen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U kunt rustig ademhalen bij 99,5% filtratie tot 5 microns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Werk rustig als er mensen aanwezig zijn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b="0" i="0" dirty="0" smtClean="0">
                <a:solidFill>
                  <a:srgbClr val="000000"/>
                </a:solidFill>
              </a:rPr>
              <a:t>Verzegelde accu's zorgen ervoor dat de werkomgeving of de werknemers geen schade ondervinden door overlopen of spatten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288925"/>
          </a:xfrm>
        </p:spPr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97D3248-9067-4368-BD86-2852F7BF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EBDA2-9FFB-43B1-BD77-DC0200879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03"/>
          <a:stretch/>
        </p:blipFill>
        <p:spPr>
          <a:xfrm>
            <a:off x="7693333" y="4560102"/>
            <a:ext cx="1356067" cy="162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C761F-4C52-4AAD-9F1F-9501D8D4B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7527" r="10744"/>
          <a:stretch/>
        </p:blipFill>
        <p:spPr>
          <a:xfrm rot="10800000">
            <a:off x="5413787" y="1995480"/>
            <a:ext cx="3073265" cy="2378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61738-DEE9-4A8F-883C-7B114EA9C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34" r="15135" b="76810"/>
          <a:stretch/>
        </p:blipFill>
        <p:spPr>
          <a:xfrm>
            <a:off x="4981380" y="4845054"/>
            <a:ext cx="2579297" cy="1252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46134" y="3472942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0" i="0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20223" y="4772018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0" i="0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408134" y="4772017"/>
            <a:ext cx="337351" cy="337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0" i="0" dirty="0" smtClean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33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nl-NL" sz="2400" b="0" i="0" dirty="0" smtClean="0">
                <a:solidFill>
                  <a:srgbClr val="FFFFFF"/>
                </a:solidFill>
              </a:rPr>
              <a:t>Prijs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65559"/>
              </p:ext>
            </p:extLst>
          </p:nvPr>
        </p:nvGraphicFramePr>
        <p:xfrm>
          <a:off x="530224" y="1874838"/>
          <a:ext cx="3348715" cy="406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03">
                  <a:extLst>
                    <a:ext uri="{9D8B030D-6E8A-4147-A177-3AD203B41FA5}">
                      <a16:colId xmlns:a16="http://schemas.microsoft.com/office/drawing/2014/main" val="3312953649"/>
                    </a:ext>
                  </a:extLst>
                </a:gridCol>
                <a:gridCol w="114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48">
                <a:tc>
                  <a:txBody>
                    <a:bodyPr/>
                    <a:lstStyle/>
                    <a:p>
                      <a:pPr algn="ctr"/>
                      <a:r>
                        <a:rPr lang="nl-NL" sz="1100" b="1" i="0" dirty="0" smtClean="0">
                          <a:solidFill>
                            <a:srgbClr val="FFFFFF"/>
                          </a:solidFill>
                        </a:rPr>
                        <a:t>S7-machine en </a:t>
                      </a:r>
                    </a:p>
                    <a:p>
                      <a:pPr algn="ctr"/>
                      <a:r>
                        <a:rPr lang="nl-NL" sz="1100" b="1" i="0" dirty="0" smtClean="0">
                          <a:solidFill>
                            <a:srgbClr val="FFFFFF"/>
                          </a:solidFill>
                        </a:rPr>
                        <a:t>gebruikelijke slijtageonderdelen</a:t>
                      </a: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i="0" dirty="0" smtClean="0">
                          <a:solidFill>
                            <a:srgbClr val="FFFFFF"/>
                          </a:solidFill>
                        </a:rPr>
                        <a:t>Artikelnummer</a:t>
                      </a: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i="0" dirty="0" smtClean="0">
                          <a:solidFill>
                            <a:srgbClr val="FFFFFF"/>
                          </a:solidFill>
                        </a:rPr>
                        <a:t>Adviesprijs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2">
                <a:tc>
                  <a:txBody>
                    <a:bodyPr/>
                    <a:lstStyle/>
                    <a:p>
                      <a:pPr algn="l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S7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1251275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€ 4.250,00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Voorfilter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FTDP00004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€ 13,50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Hoofdfilter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FTDP76065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€ 35,93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Hoofdborstel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SPPV00051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€ 65,46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Zijborstel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PMVR00248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€ 25,55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Vervanging accu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994201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€ 513,64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3212249300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tabLst/>
                      </a:pPr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Rubberen afdichtkit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MPVR76042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€ 58,38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Rubberen zijflap LH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MPVR75928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€ 6,89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Rubberen zijflap RH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MPVR75922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€ 6,89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Rubberen afdichtflap aan binnenkant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MPVR75927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€ 5,46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Rubberen achterflap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MPVR85933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€ 23,85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Hoofdafdichtflap aan voorzijde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MPVR87400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€ 2,85 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7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Afdichtflap aan voorzijde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MPVR00731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nl-NL" sz="1000" b="0" i="0" dirty="0" smtClean="0">
                          <a:solidFill>
                            <a:srgbClr val="000000"/>
                          </a:solidFill>
                        </a:rPr>
                        <a:t>€ 2,99</a:t>
                      </a:r>
                    </a:p>
                  </a:txBody>
                  <a:tcPr marL="91439" marR="91439" marT="45735" marB="4573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5FB6CB-B8F5-4520-B5B1-9EAA8F89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1035" r="24562" b="-1035"/>
          <a:stretch/>
        </p:blipFill>
        <p:spPr>
          <a:xfrm>
            <a:off x="5516784" y="1992321"/>
            <a:ext cx="3076354" cy="32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0" i="0" dirty="0" smtClean="0">
                <a:solidFill>
                  <a:srgbClr val="FFFFFF"/>
                </a:solidFill>
              </a:rPr>
              <a:t>S7 Overzicht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5691" y="1924716"/>
            <a:ext cx="4874722" cy="1813352"/>
          </a:xfrm>
        </p:spPr>
        <p:txBody>
          <a:bodyPr>
            <a:normAutofit/>
          </a:bodyPr>
          <a:lstStyle/>
          <a:p>
            <a:pPr marL="225425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800" b="0" i="0" dirty="0" smtClean="0">
                <a:solidFill>
                  <a:srgbClr val="000000"/>
                </a:solidFill>
              </a:rPr>
              <a:t>Aanvullende marge-mogelijkheden</a:t>
            </a:r>
          </a:p>
          <a:p>
            <a:pPr marL="628650" lvl="1" indent="-225425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600" b="0" i="0" dirty="0" smtClean="0">
                <a:solidFill>
                  <a:srgbClr val="000000"/>
                </a:solidFill>
              </a:rPr>
              <a:t>Tennant/IPC-product vs. uitbesteed</a:t>
            </a:r>
          </a:p>
          <a:p>
            <a:pPr marL="225425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800" b="0" i="0" dirty="0" smtClean="0">
                <a:solidFill>
                  <a:srgbClr val="000000"/>
                </a:solidFill>
              </a:rPr>
              <a:t>Verbeterde reinigingskosten voor onze klanten</a:t>
            </a:r>
          </a:p>
          <a:p>
            <a:pPr marL="628650" lvl="1" indent="-225425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NL" sz="1600" b="0" i="0" dirty="0" smtClean="0">
                <a:solidFill>
                  <a:srgbClr val="000000"/>
                </a:solidFill>
              </a:rPr>
              <a:t>Lagere acquisitiekosten</a:t>
            </a:r>
          </a:p>
          <a:p>
            <a:endParaRPr lang="en-US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3F79DC-A0EC-424A-A63F-C4EDF842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nl-NL" sz="700" b="0" i="0" dirty="0" smtClean="0">
                <a:solidFill>
                  <a:srgbClr val="BFBFBF"/>
                </a:solidFill>
              </a:rPr>
              <a:t>©2020  The Tennant Company       </a:t>
            </a:r>
            <a:r>
              <a:rPr lang="nl-NL" dirty="0" smtClean="0">
                <a:solidFill>
                  <a:srgbClr val="BFBFBF"/>
                </a:solidFill>
              </a:rPr>
              <a:t>April</a:t>
            </a:r>
            <a:r>
              <a:rPr lang="nl-NL" sz="700" b="0" i="0" dirty="0" smtClean="0">
                <a:solidFill>
                  <a:srgbClr val="BFBFBF"/>
                </a:solidFill>
              </a:rPr>
              <a:t> </a:t>
            </a:r>
            <a:r>
              <a:rPr lang="nl-NL" sz="700" b="0" i="0" dirty="0" smtClean="0">
                <a:solidFill>
                  <a:srgbClr val="BFBFB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07117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5115da493d133a476c0c57738344dbee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1a65478c7637a1897bef5acfda8dd04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>
      <Value>6</Value>
      <Value>18</Value>
      <Value>13</Value>
    </UserRoles>
    <SalesOrg xmlns="0376508a-3691-412d-a127-f3009102e432">
      <Value>7</Value>
    </SalesOrg>
    <Innovation xmlns="0376508a-3691-412d-a127-f3009102e432">
      <Value>1</Value>
    </Innovation>
    <Sold_x002d_To xmlns="0376508a-3691-412d-a127-f3009102e432" xsi:nil="true"/>
    <CustomerGroup xmlns="0376508a-3691-412d-a127-f3009102e432"/>
    <SalesDistrict xmlns="0376508a-3691-412d-a127-f3009102e432">
      <Value>4</Value>
    </SalesDistrict>
    <Customer_x0020_Name xmlns="0376508a-3691-412d-a127-f3009102e432" xsi:nil="true"/>
    <Category xmlns="0376508a-3691-412d-a127-f3009102e432">
      <Value>10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6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939</Value>
    </Product>
    <AssetType xmlns="0376508a-3691-412d-a127-f3009102e432">33</AssetType>
  </documentManagement>
</p:properties>
</file>

<file path=customXml/itemProps1.xml><?xml version="1.0" encoding="utf-8"?>
<ds:datastoreItem xmlns:ds="http://schemas.openxmlformats.org/officeDocument/2006/customXml" ds:itemID="{E98B8BA6-5015-455C-B9C7-467FF2214769}"/>
</file>

<file path=customXml/itemProps2.xml><?xml version="1.0" encoding="utf-8"?>
<ds:datastoreItem xmlns:ds="http://schemas.openxmlformats.org/officeDocument/2006/customXml" ds:itemID="{B1F8922A-F02F-4C7F-B542-68BF33A74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E2994-6D8D-477E-83FE-1C655B3CDAFA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376508a-3691-412d-a127-f3009102e432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662</Words>
  <Application>Microsoft Office PowerPoint</Application>
  <PresentationFormat>On-screen Show (4:3)</PresentationFormat>
  <Paragraphs>176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S7 Producthandleiding (PAS-handleiding)</vt:lpstr>
      <vt:lpstr>Productstrategie</vt:lpstr>
      <vt:lpstr>Markten en toepassingen</vt:lpstr>
      <vt:lpstr>Productspecificaties</vt:lpstr>
      <vt:lpstr>Belangrijkste hoogtepunten</vt:lpstr>
      <vt:lpstr>Instellingen en vervanging van borstel</vt:lpstr>
      <vt:lpstr>Veilige en comfortabele bediening</vt:lpstr>
      <vt:lpstr>Prijs</vt:lpstr>
      <vt:lpstr>S7 Overzicht</vt:lpstr>
    </vt:vector>
  </TitlesOfParts>
  <Company>Tennant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S7_PAS Guide_EMEA_NL</dc:title>
  <dc:creator>Commers, Barb</dc:creator>
  <cp:lastModifiedBy>Kaya, Cansu</cp:lastModifiedBy>
  <cp:revision>895</cp:revision>
  <cp:lastPrinted>2016-12-09T18:18:00Z</cp:lastPrinted>
  <dcterms:created xsi:type="dcterms:W3CDTF">2012-06-05T14:24:02Z</dcterms:created>
  <dcterms:modified xsi:type="dcterms:W3CDTF">2020-05-14T06:08:41Z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  <property fmtid="{D5CDD505-2E9C-101B-9397-08002B2CF9AE}" pid="4" name="ArticulateGUID">
    <vt:lpwstr>AEADEFC3-F8C0-4ABE-9016-695B79ED14D8</vt:lpwstr>
  </property>
  <property fmtid="{D5CDD505-2E9C-101B-9397-08002B2CF9AE}" pid="5" name="ArticulatePath">
    <vt:lpwstr>T600-T600e-PAS-Guide Presentation_Final</vt:lpwstr>
  </property>
</Properties>
</file>