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4" r:id="rId5"/>
    <p:sldId id="282" r:id="rId6"/>
    <p:sldId id="346" r:id="rId7"/>
    <p:sldId id="283" r:id="rId8"/>
    <p:sldId id="375" r:id="rId9"/>
    <p:sldId id="376" r:id="rId10"/>
    <p:sldId id="378" r:id="rId11"/>
    <p:sldId id="377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AC7"/>
    <a:srgbClr val="939393"/>
    <a:srgbClr val="FFFFFF"/>
    <a:srgbClr val="FFFF99"/>
    <a:srgbClr val="B4CC95"/>
    <a:srgbClr val="D9D9D9"/>
    <a:srgbClr val="E8E8E8"/>
    <a:srgbClr val="E8F2F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1" autoAdjust="0"/>
    <p:restoredTop sz="95405" autoAdjust="0"/>
  </p:normalViewPr>
  <p:slideViewPr>
    <p:cSldViewPr snapToGrid="0"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38"/>
    </p:cViewPr>
  </p:sorterViewPr>
  <p:notesViewPr>
    <p:cSldViewPr snapToGrid="0">
      <p:cViewPr>
        <p:scale>
          <a:sx n="172" d="100"/>
          <a:sy n="172" d="100"/>
        </p:scale>
        <p:origin x="768" y="-16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29750B-B654-4C8C-A36A-8D95A9C8E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8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2/8/2016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CCF2DF-31DB-44AF-A92E-B0BDDF848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48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797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18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259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679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3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6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3B3442-A4C6-40DC-A6C8-96CC4A0CC09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07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CF2DF-31DB-44AF-A92E-B0BDDF84833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397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©2020  The Tennant Company  Rev. March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Information - For Internal Use Only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986411"/>
            <a:ext cx="8229600" cy="5433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©2020  The Tennant Company  Rev. Aug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 Information -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683B-B112-4496-A737-3130FD5838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89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6275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©2020  The Tennant Company  Rev. March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A9683B-B112-4496-A737-3130FD5838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5" y="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175" y="0"/>
            <a:ext cx="177800" cy="1219200"/>
          </a:xfrm>
          <a:prstGeom prst="rect">
            <a:avLst/>
          </a:prstGeom>
          <a:solidFill>
            <a:srgbClr val="C1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81075"/>
            <a:ext cx="9144000" cy="514350"/>
          </a:xfrm>
          <a:prstGeom prst="rect">
            <a:avLst/>
          </a:prstGeom>
          <a:solidFill>
            <a:srgbClr val="46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5838"/>
            <a:ext cx="8229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4013" y="688975"/>
            <a:ext cx="500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spc="200" dirty="0">
                <a:solidFill>
                  <a:schemeClr val="bg1">
                    <a:lumMod val="65000"/>
                  </a:schemeClr>
                </a:solidFill>
              </a:rPr>
              <a:t>CREATING A CLEANER, SAFER, HEALTHIER WORLD.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189EB-0DC2-4E9F-9E79-D9AA32809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70" y="3018208"/>
            <a:ext cx="2678369" cy="3550867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S6 Product Guide (PAS Guide)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81173"/>
            <a:ext cx="8056485" cy="2773071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Purpose of this internal product guide: Self-train and educate on S6 Sweeper</a:t>
            </a:r>
          </a:p>
          <a:p>
            <a:pPr>
              <a:spcBef>
                <a:spcPts val="300"/>
              </a:spcBef>
            </a:pPr>
            <a:endParaRPr lang="en-US" sz="1050" dirty="0"/>
          </a:p>
          <a:p>
            <a:pPr>
              <a:spcBef>
                <a:spcPts val="300"/>
              </a:spcBef>
            </a:pPr>
            <a:r>
              <a:rPr lang="en-US" dirty="0"/>
              <a:t>Other helpful sources for understanding these products:</a:t>
            </a:r>
          </a:p>
          <a:p>
            <a:pPr marL="346075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Operator’s manual </a:t>
            </a:r>
          </a:p>
          <a:p>
            <a:pPr marL="346075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Brochure</a:t>
            </a:r>
          </a:p>
          <a:p>
            <a:pPr marL="346075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Public Website (videos available)</a:t>
            </a: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252045" y="6054256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S6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0128" y="6572381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August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5C3DB9-B97C-4A59-A2C6-F173D82175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941"/>
          <a:stretch/>
        </p:blipFill>
        <p:spPr>
          <a:xfrm>
            <a:off x="561975" y="3830407"/>
            <a:ext cx="3559969" cy="25931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3538" y="949325"/>
            <a:ext cx="8229600" cy="606425"/>
          </a:xfrm>
        </p:spPr>
        <p:txBody>
          <a:bodyPr/>
          <a:lstStyle/>
          <a:p>
            <a:r>
              <a:rPr lang="en-US" altLang="en-US" dirty="0"/>
              <a:t>Markets and Applications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12164"/>
              </p:ext>
            </p:extLst>
          </p:nvPr>
        </p:nvGraphicFramePr>
        <p:xfrm>
          <a:off x="457200" y="1753149"/>
          <a:ext cx="8382000" cy="33181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3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 TYPES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7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Retail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Aisle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ways, check out counters, around displays, deli/cafeteria areas, ramps, side walks, parking lots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Carpet, VCT,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tile, concrete, asphalt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7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Schools and Universities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entryways, kitchens,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classrooms, cafeterias, ramps, sidewalks, parking lots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Carpet, VCT,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tile, concrete, asphalt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40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Hallways, entryways, patient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rooms, cafeterias, handicapped ramps, sidewalks, parking lots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Carpet, VCT,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tile, concrete, asphalt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5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Hospitality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Lobbies, hallways, elevator areas, ramps sidewalks, parking lots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Carpet, VCT,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 stone, terrazzo, grouted ceramic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porcelain tile, concrete, asphalt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Logistics/                 Light Manufacturing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Aisles, ramps, employee cafeterias, parking lots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Sealed concrete,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polished concrete, coated floors, asphalt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F9DA461-A987-4B0F-8977-777CE700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72381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August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C2ABF-101D-446F-849C-6B5F6A887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09" y="5133315"/>
            <a:ext cx="2111121" cy="1407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4F5CE7-1C78-41CC-B6EF-2230FF3C0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57" y="5167794"/>
            <a:ext cx="2063153" cy="13729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AEC683-7AB2-4B93-866E-DEFE1B7F2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3" y="5161661"/>
            <a:ext cx="1880367" cy="13852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S6 Sweeper Product Specifications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106E8F-CD0D-4965-AB7E-980DC7CD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August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4E361-EEE8-4A6C-BDBB-66B481178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617519"/>
            <a:ext cx="8888372" cy="2558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E90B24-30B9-4723-9DD7-F667EB100F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41"/>
          <a:stretch/>
        </p:blipFill>
        <p:spPr>
          <a:xfrm>
            <a:off x="2284066" y="4298166"/>
            <a:ext cx="2950369" cy="2149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4E346-C808-474E-8C98-6637C1335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292807"/>
            <a:ext cx="2145506" cy="2205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F00CBE-4371-450A-A8B5-8F34AEDCDA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85" b="1"/>
          <a:stretch/>
        </p:blipFill>
        <p:spPr>
          <a:xfrm>
            <a:off x="142876" y="6070028"/>
            <a:ext cx="2436202" cy="4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8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S6 Key Highlights Summary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94864" y="1972900"/>
            <a:ext cx="2967721" cy="4220299"/>
          </a:xfrm>
        </p:spPr>
        <p:txBody>
          <a:bodyPr>
            <a:noAutofit/>
          </a:bodyPr>
          <a:lstStyle/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25”/ 63.5 cm overall path width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Push unit</a:t>
            </a:r>
          </a:p>
          <a:p>
            <a:pPr>
              <a:buClr>
                <a:srgbClr val="009AC7"/>
              </a:buClr>
            </a:pPr>
            <a:endParaRPr lang="en-US" sz="1400" b="1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Sealed battery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12 v, 42 AH with built in on board charger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Up to 2 hrs. of run time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Hopper capacity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1.25 ft</a:t>
            </a:r>
            <a:r>
              <a:rPr lang="en-US" sz="1400" baseline="30000" dirty="0"/>
              <a:t>3</a:t>
            </a:r>
            <a:r>
              <a:rPr lang="en-US" sz="1400" dirty="0"/>
              <a:t> / 35 L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8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Filtration</a:t>
            </a:r>
            <a:r>
              <a:rPr lang="en-US" sz="1400" dirty="0"/>
              <a:t> 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Pre-filter and main filter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Main filter at 99.5% at 2 microns</a:t>
            </a:r>
          </a:p>
          <a:p>
            <a:pPr marL="287337" lvl="1">
              <a:buClr>
                <a:srgbClr val="009AC7"/>
              </a:buClr>
            </a:pPr>
            <a:endParaRPr lang="en-US" sz="14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Noise Level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Low 61 dBa 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800" b="1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rgbClr val="009AC7"/>
              </a:buClr>
            </a:pPr>
            <a:endParaRPr lang="en-US" sz="1600" b="1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19658-E61A-4D24-AA32-059359BADD68}"/>
              </a:ext>
            </a:extLst>
          </p:cNvPr>
          <p:cNvSpPr txBox="1"/>
          <p:nvPr/>
        </p:nvSpPr>
        <p:spPr>
          <a:xfrm>
            <a:off x="3520261" y="4259428"/>
            <a:ext cx="212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On-Board Charger with Cord Storage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C8D2C-D030-44A5-840C-3731EB216DD2}"/>
              </a:ext>
            </a:extLst>
          </p:cNvPr>
          <p:cNvSpPr txBox="1"/>
          <p:nvPr/>
        </p:nvSpPr>
        <p:spPr>
          <a:xfrm>
            <a:off x="6305840" y="600853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Pre-Filter and Main Filter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6F1E3A0-3739-4562-A7FF-0DED3C55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August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3A2E7-6BAB-4133-B648-F3A7E3EB5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840" y="2096932"/>
            <a:ext cx="2274046" cy="1709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F23E6-81D3-4C78-ABF9-B356C6F7F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700" y="3886213"/>
            <a:ext cx="2364325" cy="16192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DC94AC-34CC-436D-978D-EC6BC5AA615D}"/>
              </a:ext>
            </a:extLst>
          </p:cNvPr>
          <p:cNvCxnSpPr/>
          <p:nvPr/>
        </p:nvCxnSpPr>
        <p:spPr>
          <a:xfrm flipV="1">
            <a:off x="6820186" y="2956331"/>
            <a:ext cx="343760" cy="2990707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DAAB48-2D1A-49C2-ABB5-68844D73404E}"/>
              </a:ext>
            </a:extLst>
          </p:cNvPr>
          <p:cNvCxnSpPr>
            <a:cxnSpLocks/>
          </p:cNvCxnSpPr>
          <p:nvPr/>
        </p:nvCxnSpPr>
        <p:spPr>
          <a:xfrm flipV="1">
            <a:off x="8041830" y="5259519"/>
            <a:ext cx="57141" cy="687519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990098F-52D1-4674-BDCF-FDA64EEE5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534" y="2083485"/>
            <a:ext cx="2721768" cy="20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S6 Key Highlights Summary Cont’d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258584" y="1976314"/>
            <a:ext cx="4611627" cy="4592760"/>
          </a:xfrm>
        </p:spPr>
        <p:txBody>
          <a:bodyPr>
            <a:noAutofit/>
          </a:bodyPr>
          <a:lstStyle/>
          <a:p>
            <a:pPr>
              <a:buClr>
                <a:srgbClr val="009AC7"/>
              </a:buClr>
            </a:pPr>
            <a:endParaRPr lang="en-US" sz="800" b="1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Simple controls with auto electronic filter shaker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Simple on/off button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Easily see battery status with battery discharge indicator lights 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Two sweeping modes to adjust to flooring needs</a:t>
            </a:r>
          </a:p>
          <a:p>
            <a:pPr marL="1084263"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Mode 1 – light debris, smooth surfaces</a:t>
            </a:r>
          </a:p>
          <a:p>
            <a:pPr marL="1084263"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Mode 2 – for heavy debris, concrete, asphalt and carpeted surfaces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Vacuum fan switch – standard on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Cleaning the filter is easy with built-in pre-timed electronic filter shaker or can be manually engaged when desired</a:t>
            </a:r>
          </a:p>
          <a:p>
            <a:pPr lvl="1">
              <a:buClr>
                <a:srgbClr val="009AC7"/>
              </a:buClr>
            </a:pPr>
            <a:endParaRPr lang="en-US" sz="1400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rgbClr val="009AC7"/>
              </a:buClr>
            </a:pPr>
            <a:endParaRPr lang="en-US" sz="1600" b="1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288925"/>
          </a:xfrm>
        </p:spPr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97D3248-9067-4368-BD86-2852F7BF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August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2F1C9-6C81-46A7-A2EE-453FD1DCD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4" t="8639"/>
          <a:stretch/>
        </p:blipFill>
        <p:spPr>
          <a:xfrm rot="16200000">
            <a:off x="5938893" y="1305421"/>
            <a:ext cx="2235304" cy="311675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2F3A3D-ED48-489A-B533-A1789670970D}"/>
              </a:ext>
            </a:extLst>
          </p:cNvPr>
          <p:cNvCxnSpPr>
            <a:cxnSpLocks/>
          </p:cNvCxnSpPr>
          <p:nvPr/>
        </p:nvCxnSpPr>
        <p:spPr>
          <a:xfrm flipH="1" flipV="1">
            <a:off x="7710272" y="2863796"/>
            <a:ext cx="533078" cy="1320855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8FF6FA-7811-4277-A251-13EC8933B57E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6378967" y="3459903"/>
            <a:ext cx="907399" cy="807722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8D4BE6-06DF-4186-BE89-2D30F506E90A}"/>
              </a:ext>
            </a:extLst>
          </p:cNvPr>
          <p:cNvCxnSpPr>
            <a:cxnSpLocks/>
          </p:cNvCxnSpPr>
          <p:nvPr/>
        </p:nvCxnSpPr>
        <p:spPr>
          <a:xfrm flipV="1">
            <a:off x="5628833" y="3372393"/>
            <a:ext cx="819311" cy="758175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9C2429-523B-4D31-A8DB-63EF98E91BD8}"/>
              </a:ext>
            </a:extLst>
          </p:cNvPr>
          <p:cNvSpPr txBox="1"/>
          <p:nvPr/>
        </p:nvSpPr>
        <p:spPr>
          <a:xfrm>
            <a:off x="7913899" y="4267625"/>
            <a:ext cx="1168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addition to battery voltage, the display indicates the machine working hours (pressing once)  and  minutes (pressing twice)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22678D-7599-4D3A-A8B7-4F88C6066A97}"/>
              </a:ext>
            </a:extLst>
          </p:cNvPr>
          <p:cNvSpPr txBox="1"/>
          <p:nvPr/>
        </p:nvSpPr>
        <p:spPr>
          <a:xfrm>
            <a:off x="5017166" y="4142452"/>
            <a:ext cx="838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Sweeping mode 1 for light debris and mode 2 for heavy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BDF6C-8F9B-44F5-A110-7EFE2488C06D}"/>
              </a:ext>
            </a:extLst>
          </p:cNvPr>
          <p:cNvSpPr txBox="1"/>
          <p:nvPr/>
        </p:nvSpPr>
        <p:spPr>
          <a:xfrm>
            <a:off x="5855388" y="4267625"/>
            <a:ext cx="1047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Manual filter shaker switch. This is in addition to the auto filter shaking that cycles every 3 minutes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25310F-DFAD-4492-BAF7-A4CA4A8EB060}"/>
              </a:ext>
            </a:extLst>
          </p:cNvPr>
          <p:cNvCxnSpPr>
            <a:cxnSpLocks/>
          </p:cNvCxnSpPr>
          <p:nvPr/>
        </p:nvCxnSpPr>
        <p:spPr>
          <a:xfrm flipV="1">
            <a:off x="7527593" y="3306965"/>
            <a:ext cx="125086" cy="877686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4100">
            <a:extLst>
              <a:ext uri="{FF2B5EF4-FFF2-40B4-BE49-F238E27FC236}">
                <a16:creationId xmlns:a16="http://schemas.microsoft.com/office/drawing/2014/main" id="{7490E9D1-4F0A-4E3C-AC71-B0F4E9A51111}"/>
              </a:ext>
            </a:extLst>
          </p:cNvPr>
          <p:cNvSpPr txBox="1"/>
          <p:nvPr/>
        </p:nvSpPr>
        <p:spPr>
          <a:xfrm>
            <a:off x="6960139" y="4171714"/>
            <a:ext cx="8731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vac fan auto activates when sweeping mode is on. Switch is used to shut off the vac fan during sweeping mode </a:t>
            </a:r>
          </a:p>
        </p:txBody>
      </p:sp>
    </p:spTree>
    <p:extLst>
      <p:ext uri="{BB962C8B-B14F-4D97-AF65-F5344CB8AC3E}">
        <p14:creationId xmlns:p14="http://schemas.microsoft.com/office/powerpoint/2010/main" val="94333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FF7DD5C-884D-433A-9EFE-7620237C9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623419" y="1695902"/>
            <a:ext cx="1737345" cy="2192981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S6 Key Highlights Summary Cont’d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324736" y="1717917"/>
            <a:ext cx="3257237" cy="4572880"/>
          </a:xfrm>
        </p:spPr>
        <p:txBody>
          <a:bodyPr>
            <a:noAutofit/>
          </a:bodyPr>
          <a:lstStyle/>
          <a:p>
            <a:pPr marL="287337" lvl="1">
              <a:buClr>
                <a:srgbClr val="009AC7"/>
              </a:buClr>
            </a:pPr>
            <a:endParaRPr lang="en-US" sz="14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Automatically adjusting main    </a:t>
            </a:r>
          </a:p>
          <a:p>
            <a:pPr>
              <a:buClr>
                <a:srgbClr val="009AC7"/>
              </a:buClr>
            </a:pPr>
            <a:r>
              <a:rPr lang="en-US" sz="1400" b="1" dirty="0"/>
              <a:t>   brush and adjustable side brush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Automatically go from soft/hard floor without adjusting main brush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Side brush manual adjustment; remove top cover </a:t>
            </a:r>
            <a:r>
              <a:rPr lang="en-US" sz="800" dirty="0"/>
              <a:t>(allen wrench required)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Main brush/side brush change 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No tools required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Main brush</a:t>
            </a:r>
          </a:p>
          <a:p>
            <a:pPr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Manually turn brush to see black button (right side)</a:t>
            </a:r>
          </a:p>
          <a:p>
            <a:pPr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Press to disengage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Side brush</a:t>
            </a:r>
          </a:p>
          <a:p>
            <a:pPr lvl="2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Simple pinch of  two tabs</a:t>
            </a:r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b="1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800" b="1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rgbClr val="009AC7"/>
              </a:buClr>
            </a:pPr>
            <a:endParaRPr lang="en-US" sz="1600" b="1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6CF15-13F2-465C-B75B-D7E595C0B4C7}"/>
              </a:ext>
            </a:extLst>
          </p:cNvPr>
          <p:cNvSpPr txBox="1"/>
          <p:nvPr/>
        </p:nvSpPr>
        <p:spPr>
          <a:xfrm>
            <a:off x="5329679" y="3910577"/>
            <a:ext cx="236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Side brush height adjustment knob under top cover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EF255E8-CEAF-43C6-BDF8-E2F381C4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August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FD217-157D-4852-8577-BCA9500B9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67" b="29094"/>
          <a:stretch/>
        </p:blipFill>
        <p:spPr>
          <a:xfrm rot="16200000">
            <a:off x="6473773" y="2147542"/>
            <a:ext cx="2141685" cy="1297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A1484-627B-428E-A368-D2221BB1F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405" y="4659256"/>
            <a:ext cx="2372595" cy="1674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9B812B-8D4A-4CBC-9911-6EF3037EA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572" y="4659256"/>
            <a:ext cx="2144192" cy="166650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50646D-1878-4DBD-87E0-69E5FC2EE684}"/>
              </a:ext>
            </a:extLst>
          </p:cNvPr>
          <p:cNvCxnSpPr/>
          <p:nvPr/>
        </p:nvCxnSpPr>
        <p:spPr>
          <a:xfrm>
            <a:off x="4496246" y="4807744"/>
            <a:ext cx="621506" cy="6715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B647A14-CC8F-4555-B391-CA6A90562EEB}"/>
              </a:ext>
            </a:extLst>
          </p:cNvPr>
          <p:cNvSpPr/>
          <p:nvPr/>
        </p:nvSpPr>
        <p:spPr>
          <a:xfrm>
            <a:off x="5111911" y="3124039"/>
            <a:ext cx="288758" cy="309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E6BD04-193F-4849-8AF9-BA88309E5712}"/>
              </a:ext>
            </a:extLst>
          </p:cNvPr>
          <p:cNvCxnSpPr>
            <a:cxnSpLocks/>
          </p:cNvCxnSpPr>
          <p:nvPr/>
        </p:nvCxnSpPr>
        <p:spPr>
          <a:xfrm flipV="1">
            <a:off x="5400669" y="3018640"/>
            <a:ext cx="1780344" cy="21930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CF0904-8C7E-4123-B4CD-6BFDEBD937AF}"/>
              </a:ext>
            </a:extLst>
          </p:cNvPr>
          <p:cNvSpPr txBox="1"/>
          <p:nvPr/>
        </p:nvSpPr>
        <p:spPr>
          <a:xfrm>
            <a:off x="4806999" y="6386210"/>
            <a:ext cx="399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Side brush replacement – depress two pinch tabs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D66D9A-15BF-4729-9195-24B9AF757015}"/>
              </a:ext>
            </a:extLst>
          </p:cNvPr>
          <p:cNvSpPr/>
          <p:nvPr/>
        </p:nvSpPr>
        <p:spPr>
          <a:xfrm>
            <a:off x="8244014" y="5397022"/>
            <a:ext cx="362569" cy="3903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09E803-3252-4061-B56D-3A672BF6B03D}"/>
              </a:ext>
            </a:extLst>
          </p:cNvPr>
          <p:cNvSpPr/>
          <p:nvPr/>
        </p:nvSpPr>
        <p:spPr>
          <a:xfrm>
            <a:off x="7525312" y="5640997"/>
            <a:ext cx="362569" cy="3903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1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199" y="911225"/>
            <a:ext cx="843822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S6 Key Highlights Summary Cont’d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324736" y="1786669"/>
            <a:ext cx="3937912" cy="4592760"/>
          </a:xfrm>
        </p:spPr>
        <p:txBody>
          <a:bodyPr>
            <a:noAutofit/>
          </a:bodyPr>
          <a:lstStyle/>
          <a:p>
            <a:pPr>
              <a:buClr>
                <a:srgbClr val="009AC7"/>
              </a:buClr>
            </a:pPr>
            <a:endParaRPr lang="en-US" sz="1400" b="1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Safe for operators and others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Breathe easy at 99.5% filtration up to 2 microns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Work quietly when people are present at 61 dBa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Sealed batteries ensure no overspills/splashes to harm the working environment or employees</a:t>
            </a:r>
          </a:p>
          <a:p>
            <a:pPr>
              <a:buClr>
                <a:srgbClr val="009AC7"/>
              </a:buClr>
            </a:pPr>
            <a:endParaRPr lang="en-US" sz="1400" b="1" dirty="0"/>
          </a:p>
          <a:p>
            <a:pPr>
              <a:buClr>
                <a:srgbClr val="009AC7"/>
              </a:buClr>
            </a:pPr>
            <a:endParaRPr lang="en-US" sz="1400" b="1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Ergonomic adjustable handle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Handle fully adjustable to operator’s comfort with locking cam design</a:t>
            </a:r>
          </a:p>
          <a:p>
            <a:pPr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b="1" dirty="0"/>
          </a:p>
          <a:p>
            <a:pPr marL="169863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800" b="1" dirty="0"/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rgbClr val="009AC7"/>
              </a:buClr>
            </a:pPr>
            <a:endParaRPr lang="en-US" sz="1600" b="1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683B-B112-4496-A737-3130FD58388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6CF15-13F2-465C-B75B-D7E595C0B4C7}"/>
              </a:ext>
            </a:extLst>
          </p:cNvPr>
          <p:cNvSpPr txBox="1"/>
          <p:nvPr/>
        </p:nvSpPr>
        <p:spPr>
          <a:xfrm>
            <a:off x="5851469" y="6488414"/>
            <a:ext cx="2959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Adjustable Handle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EF255E8-CEAF-43C6-BDF8-E2F381C4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August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9B56A6-E1F5-421E-A466-701C4D86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424" y="4988462"/>
            <a:ext cx="1397616" cy="1499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F3BCE-4A22-4DBB-8A7E-B77714D5B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027242" y="4954454"/>
            <a:ext cx="1508915" cy="1559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1129DC-9C51-4991-9589-BC83AC7C57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82"/>
          <a:stretch/>
        </p:blipFill>
        <p:spPr>
          <a:xfrm>
            <a:off x="5002196" y="2014517"/>
            <a:ext cx="3340843" cy="263092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AFBD49-7477-4834-A616-95934AE4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2889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 Information -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6527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3538" y="949325"/>
            <a:ext cx="8229600" cy="606425"/>
          </a:xfrm>
        </p:spPr>
        <p:txBody>
          <a:bodyPr/>
          <a:lstStyle/>
          <a:p>
            <a:r>
              <a:rPr lang="en-US" altLang="en-US" dirty="0"/>
              <a:t>Warranty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55FB6CB-B8F5-4520-B5B1-9EAA8F89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8" y="6569074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©2020  The Tennant Company       August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F4C3C6-877E-4CDC-A14A-F6527BA10D75}"/>
              </a:ext>
            </a:extLst>
          </p:cNvPr>
          <p:cNvSpPr/>
          <p:nvPr/>
        </p:nvSpPr>
        <p:spPr>
          <a:xfrm>
            <a:off x="691769" y="2305615"/>
            <a:ext cx="5996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9AC7"/>
              </a:buClr>
            </a:pPr>
            <a:r>
              <a:rPr lang="en-US" sz="2800" b="1" dirty="0"/>
              <a:t>S6 Warranty  </a:t>
            </a:r>
            <a:endParaRPr lang="en-US" sz="2800" b="1" dirty="0">
              <a:highlight>
                <a:srgbClr val="FFFF00"/>
              </a:highlight>
            </a:endParaRP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1 year parts 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1 year labor 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30 days travel</a:t>
            </a:r>
          </a:p>
          <a:p>
            <a:pPr marL="627063" lvl="1" indent="-16986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battery pro-rated for 12 months</a:t>
            </a:r>
          </a:p>
        </p:txBody>
      </p:sp>
    </p:spTree>
    <p:extLst>
      <p:ext uri="{BB962C8B-B14F-4D97-AF65-F5344CB8AC3E}">
        <p14:creationId xmlns:p14="http://schemas.microsoft.com/office/powerpoint/2010/main" val="2184340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Secured Only</SecurityType>
    <UserRoles xmlns="0376508a-3691-412d-a127-f3009102e432"/>
    <SalesOrg xmlns="0376508a-3691-412d-a127-f3009102e432">
      <Value>9</Value>
    </SalesOrg>
    <Innovation xmlns="0376508a-3691-412d-a127-f3009102e432">
      <Value>1</Value>
    </Innovation>
    <Sold_x002d_To xmlns="0376508a-3691-412d-a127-f3009102e432" xsi:nil="true"/>
    <CustomerGroup xmlns="0376508a-3691-412d-a127-f3009102e432"/>
    <SalesDistrict xmlns="0376508a-3691-412d-a127-f3009102e432">
      <Value>3</Value>
    </SalesDistrict>
    <Customer_x0020_Name xmlns="0376508a-3691-412d-a127-f3009102e432" xsi:nil="true"/>
    <Category xmlns="0376508a-3691-412d-a127-f3009102e432">
      <Value>6</Value>
    </Category>
    <MarketingChannel xmlns="0376508a-3691-412d-a127-f3009102e432">
      <Value>3</Value>
      <Value>10</Value>
      <Value>16</Value>
      <Value>2</Value>
      <Value>1</Value>
      <Value>11</Value>
      <Value>12</Value>
      <Value>8</Value>
      <Value>15</Value>
    </MarketingChannel>
    <SalesChannel xmlns="0376508a-3691-412d-a127-f3009102e432">
      <Value>2</Value>
    </SalesChannel>
    <Brand xmlns="0376508a-3691-412d-a127-f3009102e432">
      <Value>1</Value>
    </Brand>
    <Language xmlns="0376508a-3691-412d-a127-f3009102e432">
      <Value>1</Value>
    </Language>
    <Applications xmlns="0376508a-3691-412d-a127-f3009102e432"/>
    <Country xmlns="0376508a-3691-412d-a127-f3009102e432"/>
    <LiteratureType xmlns="0376508a-3691-412d-a127-f3009102e432">18</LiteratureType>
    <Industry xmlns="0376508a-3691-412d-a127-f3009102e432"/>
    <Product xmlns="0376508a-3691-412d-a127-f3009102e432">
      <Value>811</Value>
    </Product>
    <AssetType xmlns="0376508a-3691-412d-a127-f3009102e432">33</Asset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03339e0d0d67e9735ef2d389b49b9619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42e70a105afa13c0aba71bd4d566973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E2994-6D8D-477E-83FE-1C655B3CDAFA}">
  <ds:schemaRefs>
    <ds:schemaRef ds:uri="http://schemas.microsoft.com/office/2006/documentManagement/types"/>
    <ds:schemaRef ds:uri="http://purl.org/dc/terms/"/>
    <ds:schemaRef ds:uri="0376508a-3691-412d-a127-f3009102e432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8EAB80-5808-4192-B53A-0D7736CCD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6508a-3691-412d-a127-f3009102e4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F8922A-F02F-4C7F-B542-68BF33A747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19176</TotalTime>
  <Words>677</Words>
  <Application>Microsoft Office PowerPoint</Application>
  <PresentationFormat>On-screen Show (4:3)</PresentationFormat>
  <Paragraphs>132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S6 Product Guide (PAS Guide)</vt:lpstr>
      <vt:lpstr>Markets and Applications</vt:lpstr>
      <vt:lpstr>S6 Sweeper Product Specifications</vt:lpstr>
      <vt:lpstr>S6 Key Highlights Summary</vt:lpstr>
      <vt:lpstr>S6 Key Highlights Summary Cont’d</vt:lpstr>
      <vt:lpstr>S6 Key Highlights Summary Cont’d</vt:lpstr>
      <vt:lpstr>S6 Key Highlights Summary Cont’d</vt:lpstr>
      <vt:lpstr>Warranty</vt:lpstr>
    </vt:vector>
  </TitlesOfParts>
  <Company>Tennant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T300-T300e PAS Guide-Customer Presentation</dc:title>
  <dc:creator>Commers, Barb</dc:creator>
  <cp:lastModifiedBy>Wieden, Trent</cp:lastModifiedBy>
  <cp:revision>927</cp:revision>
  <cp:lastPrinted>2016-12-09T18:18:00Z</cp:lastPrinted>
  <dcterms:created xsi:type="dcterms:W3CDTF">2012-06-05T14:24:02Z</dcterms:created>
  <dcterms:modified xsi:type="dcterms:W3CDTF">2022-07-26T17:12:38Z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  <property fmtid="{D5CDD505-2E9C-101B-9397-08002B2CF9AE}" pid="3" name="Order">
    <vt:r8>2382400</vt:r8>
  </property>
  <property fmtid="{D5CDD505-2E9C-101B-9397-08002B2CF9AE}" pid="4" name="ArticulateGUID">
    <vt:lpwstr>AEADEFC3-F8C0-4ABE-9016-695B79ED14D8</vt:lpwstr>
  </property>
  <property fmtid="{D5CDD505-2E9C-101B-9397-08002B2CF9AE}" pid="5" name="ArticulatePath">
    <vt:lpwstr>T600-T600e-PAS-Guide Presentation_Final</vt:lpwstr>
  </property>
</Properties>
</file>