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52"/>
  </p:notesMasterIdLst>
  <p:handoutMasterIdLst>
    <p:handoutMasterId r:id="rId53"/>
  </p:handoutMasterIdLst>
  <p:sldIdLst>
    <p:sldId id="256" r:id="rId5"/>
    <p:sldId id="459" r:id="rId6"/>
    <p:sldId id="457" r:id="rId7"/>
    <p:sldId id="463" r:id="rId8"/>
    <p:sldId id="628" r:id="rId9"/>
    <p:sldId id="629" r:id="rId10"/>
    <p:sldId id="502" r:id="rId11"/>
    <p:sldId id="460" r:id="rId12"/>
    <p:sldId id="469" r:id="rId13"/>
    <p:sldId id="458" r:id="rId14"/>
    <p:sldId id="464" r:id="rId15"/>
    <p:sldId id="524" r:id="rId16"/>
    <p:sldId id="589" r:id="rId17"/>
    <p:sldId id="618" r:id="rId18"/>
    <p:sldId id="619" r:id="rId19"/>
    <p:sldId id="623" r:id="rId20"/>
    <p:sldId id="609" r:id="rId21"/>
    <p:sldId id="580" r:id="rId22"/>
    <p:sldId id="590" r:id="rId23"/>
    <p:sldId id="612" r:id="rId24"/>
    <p:sldId id="475" r:id="rId25"/>
    <p:sldId id="591" r:id="rId26"/>
    <p:sldId id="592" r:id="rId27"/>
    <p:sldId id="593" r:id="rId28"/>
    <p:sldId id="594" r:id="rId29"/>
    <p:sldId id="598" r:id="rId30"/>
    <p:sldId id="597" r:id="rId31"/>
    <p:sldId id="600" r:id="rId32"/>
    <p:sldId id="599" r:id="rId33"/>
    <p:sldId id="616" r:id="rId34"/>
    <p:sldId id="621" r:id="rId35"/>
    <p:sldId id="601" r:id="rId36"/>
    <p:sldId id="605" r:id="rId37"/>
    <p:sldId id="617" r:id="rId38"/>
    <p:sldId id="602" r:id="rId39"/>
    <p:sldId id="603" r:id="rId40"/>
    <p:sldId id="604" r:id="rId41"/>
    <p:sldId id="624" r:id="rId42"/>
    <p:sldId id="606" r:id="rId43"/>
    <p:sldId id="607" r:id="rId44"/>
    <p:sldId id="622" r:id="rId45"/>
    <p:sldId id="583" r:id="rId46"/>
    <p:sldId id="515" r:id="rId47"/>
    <p:sldId id="620" r:id="rId48"/>
    <p:sldId id="582" r:id="rId49"/>
    <p:sldId id="625" r:id="rId50"/>
    <p:sldId id="626" r:id="rId51"/>
  </p:sldIdLst>
  <p:sldSz cx="9144000" cy="6858000" type="screen4x3"/>
  <p:notesSz cx="7010400" cy="9296400"/>
  <p:defaultTex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3652">
          <p15:clr>
            <a:srgbClr val="A4A3A4"/>
          </p15:clr>
        </p15:guide>
        <p15:guide id="3" pos="2880">
          <p15:clr>
            <a:srgbClr val="A4A3A4"/>
          </p15:clr>
        </p15:guide>
        <p15:guide id="4" pos="210">
          <p15:clr>
            <a:srgbClr val="A4A3A4"/>
          </p15:clr>
        </p15:guide>
        <p15:guide id="5" pos="557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EAFF"/>
    <a:srgbClr val="007AC9"/>
    <a:srgbClr val="D9F7FF"/>
    <a:srgbClr val="009BC7"/>
    <a:srgbClr val="4D4F53"/>
    <a:srgbClr val="EE7000"/>
    <a:srgbClr val="80C535"/>
    <a:srgbClr val="CC00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94434" autoAdjust="0"/>
  </p:normalViewPr>
  <p:slideViewPr>
    <p:cSldViewPr snapToGrid="0">
      <p:cViewPr varScale="1">
        <p:scale>
          <a:sx n="83" d="100"/>
          <a:sy n="83" d="100"/>
        </p:scale>
        <p:origin x="1212" y="60"/>
      </p:cViewPr>
      <p:guideLst>
        <p:guide orient="horz" pos="2161"/>
        <p:guide orient="horz" pos="3652"/>
        <p:guide pos="2880"/>
        <p:guide pos="210"/>
        <p:guide pos="5570"/>
      </p:guideLst>
    </p:cSldViewPr>
  </p:slideViewPr>
  <p:outlineViewPr>
    <p:cViewPr>
      <p:scale>
        <a:sx n="33" d="100"/>
        <a:sy n="33" d="100"/>
      </p:scale>
      <p:origin x="71" y="83172"/>
    </p:cViewPr>
  </p:outlineViewPr>
  <p:notesTextViewPr>
    <p:cViewPr>
      <p:scale>
        <a:sx n="100" d="100"/>
        <a:sy n="100" d="100"/>
      </p:scale>
      <p:origin x="0" y="0"/>
    </p:cViewPr>
  </p:notesTextViewPr>
  <p:sorterViewPr>
    <p:cViewPr>
      <p:scale>
        <a:sx n="90" d="100"/>
        <a:sy n="90" d="100"/>
      </p:scale>
      <p:origin x="0" y="-4524"/>
    </p:cViewPr>
  </p:sorterViewPr>
  <p:notesViewPr>
    <p:cSldViewPr snapToGrid="0">
      <p:cViewPr varScale="1">
        <p:scale>
          <a:sx n="100" d="100"/>
          <a:sy n="100" d="100"/>
        </p:scale>
        <p:origin x="-24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28.xml"/><Relationship Id="rId7" Type="http://schemas.openxmlformats.org/officeDocument/2006/relationships/slide" Target="../slides/slide13.xml"/><Relationship Id="rId2" Type="http://schemas.openxmlformats.org/officeDocument/2006/relationships/slide" Target="../slides/slide25.xml"/><Relationship Id="rId1" Type="http://schemas.openxmlformats.org/officeDocument/2006/relationships/slide" Target="../slides/slide4.xml"/><Relationship Id="rId6" Type="http://schemas.openxmlformats.org/officeDocument/2006/relationships/slide" Target="../slides/slide7.xml"/><Relationship Id="rId11" Type="http://schemas.openxmlformats.org/officeDocument/2006/relationships/slide" Target="../slides/slide11.xml"/><Relationship Id="rId5" Type="http://schemas.openxmlformats.org/officeDocument/2006/relationships/slide" Target="../slides/slide36.xml"/><Relationship Id="rId10" Type="http://schemas.openxmlformats.org/officeDocument/2006/relationships/slide" Target="../slides/slide17.xml"/><Relationship Id="rId4" Type="http://schemas.openxmlformats.org/officeDocument/2006/relationships/slide" Target="../slides/slide32.xml"/><Relationship Id="rId9" Type="http://schemas.openxmlformats.org/officeDocument/2006/relationships/slide" Target="../slides/slide42.xml"/></Relationships>
</file>

<file path=ppt/diagrams/_rels/data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8.xml"/><Relationship Id="rId1" Type="http://schemas.openxmlformats.org/officeDocument/2006/relationships/slide" Target="../slides/slide36.xml"/><Relationship Id="rId5" Type="http://schemas.openxmlformats.org/officeDocument/2006/relationships/slide" Target="../slides/slide32.xml"/><Relationship Id="rId4"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AA060-DA19-4E86-B9AB-A4A5D03C2FC7}" type="doc">
      <dgm:prSet loTypeId="urn:microsoft.com/office/officeart/2005/8/layout/cycle5" loCatId="cycle" qsTypeId="urn:microsoft.com/office/officeart/2005/8/quickstyle/simple1" qsCatId="simple" csTypeId="urn:microsoft.com/office/officeart/2005/8/colors/accent1_2" csCatId="accent1" phldr="1"/>
      <dgm:spPr>
        <a:scene3d>
          <a:camera prst="orthographicFront"/>
          <a:lightRig rig="morning" dir="t"/>
        </a:scene3d>
      </dgm:spPr>
      <dgm:t>
        <a:bodyPr/>
        <a:lstStyle/>
        <a:p>
          <a:endParaRPr lang="en-US"/>
        </a:p>
      </dgm:t>
    </dgm:pt>
    <dgm:pt modelId="{01EF68A5-BCB5-4E98-85CA-4D0FEA3F35B0}">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Target Verticals Key Applications</a:t>
          </a:r>
          <a:endParaRPr lang="en-US"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12F938B-8148-457B-BE73-C96C0C10B981}" type="parTrans" cxnId="{639EFC94-9ACA-4BB1-A152-8CEBBEB80FB8}">
      <dgm:prSet/>
      <dgm:spPr/>
      <dgm:t>
        <a:bodyPr/>
        <a:lstStyle/>
        <a:p>
          <a:endParaRPr lang="en-US"/>
        </a:p>
      </dgm:t>
    </dgm:pt>
    <dgm:pt modelId="{2C9AC523-5828-493B-BF52-F2DB7E6A7906}" type="sibTrans" cxnId="{639EFC94-9ACA-4BB1-A152-8CEBBEB80FB8}">
      <dgm:prSet/>
      <dgm:spPr>
        <a:ln>
          <a:tailEnd type="triangle"/>
        </a:ln>
        <a:scene3d>
          <a:camera prst="orthographicFront"/>
          <a:lightRig rig="morning" dir="t"/>
        </a:scene3d>
        <a:sp3d extrusionH="31750" contourW="19050" prstMaterial="metal">
          <a:bevelT w="260350" prst="coolSlant"/>
        </a:sp3d>
      </dgm:spPr>
      <dgm:t>
        <a:bodyPr/>
        <a:lstStyle/>
        <a:p>
          <a:endParaRPr lang="en-US"/>
        </a:p>
      </dgm:t>
    </dgm:pt>
    <dgm:pt modelId="{5011C622-EEA6-4C56-A102-8557AE9D370B}">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2. Dust Control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5D6833-9507-4B12-A7ED-3BA3F3DFA761}" type="parTrans" cxnId="{F7282816-095E-492D-96E7-2A9851BDB22C}">
      <dgm:prSet/>
      <dgm:spPr/>
      <dgm:t>
        <a:bodyPr/>
        <a:lstStyle/>
        <a:p>
          <a:endParaRPr lang="en-US"/>
        </a:p>
      </dgm:t>
    </dgm:pt>
    <dgm:pt modelId="{2111EA17-9CF7-4637-81DA-9C68BCFA1970}" type="sibTrans" cxnId="{F7282816-095E-492D-96E7-2A9851BDB22C}">
      <dgm:prSet/>
      <dgm:spPr>
        <a:ln>
          <a:solidFill>
            <a:srgbClr val="4D4F53"/>
          </a:solidFill>
        </a:ln>
        <a:scene3d>
          <a:camera prst="orthographicFront"/>
          <a:lightRig rig="morning" dir="t"/>
        </a:scene3d>
        <a:sp3d extrusionH="31750" contourW="19050" prstMaterial="metal">
          <a:bevelT w="260350" prst="coolSlant"/>
        </a:sp3d>
      </dgm:spPr>
      <dgm:t>
        <a:bodyPr/>
        <a:lstStyle/>
        <a:p>
          <a:endParaRPr lang="en-US"/>
        </a:p>
      </dgm:t>
    </dgm:pt>
    <dgm:pt modelId="{517565A4-D313-40A9-BBA3-E9673E97F4F6}">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3. Power</a:t>
          </a:r>
          <a:endParaRPr lang="en-US"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36169DB-09EE-41BB-8D3A-F7D969C77A19}" type="parTrans" cxnId="{233E7534-2FCE-4F03-ACBE-EF5062DB8288}">
      <dgm:prSet/>
      <dgm:spPr/>
      <dgm:t>
        <a:bodyPr/>
        <a:lstStyle/>
        <a:p>
          <a:endParaRPr lang="en-US"/>
        </a:p>
      </dgm:t>
    </dgm:pt>
    <dgm:pt modelId="{B9923BE3-C431-4D0B-9274-20050D9BFA8A}" type="sibTrans" cxnId="{233E7534-2FCE-4F03-ACBE-EF5062DB8288}">
      <dgm:prSet/>
      <dgm:spPr>
        <a:ln>
          <a:solidFill>
            <a:srgbClr val="4D4F53"/>
          </a:solidFill>
        </a:ln>
        <a:scene3d>
          <a:camera prst="orthographicFront"/>
          <a:lightRig rig="morning" dir="t"/>
        </a:scene3d>
        <a:sp3d extrusionH="31750" contourW="19050" prstMaterial="metal">
          <a:bevelT w="260350" prst="coolSlant"/>
        </a:sp3d>
      </dgm:spPr>
      <dgm:t>
        <a:bodyPr/>
        <a:lstStyle/>
        <a:p>
          <a:endParaRPr lang="en-US"/>
        </a:p>
      </dgm:t>
    </dgm:pt>
    <dgm:pt modelId="{F2742EA2-4471-467C-A40D-8C83076F7B84}">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4. Operator Compartment</a:t>
          </a:r>
          <a:endParaRPr lang="en-US"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DBF8380-8C9F-4F63-9149-44DE84DAA8A7}" type="parTrans" cxnId="{42512F22-88FF-464A-AB2D-A8B3D8299476}">
      <dgm:prSet/>
      <dgm:spPr/>
      <dgm:t>
        <a:bodyPr/>
        <a:lstStyle/>
        <a:p>
          <a:endParaRPr lang="en-US"/>
        </a:p>
      </dgm:t>
    </dgm:pt>
    <dgm:pt modelId="{6BA135A2-0069-4645-93BD-172CC5CFE82F}" type="sibTrans" cxnId="{42512F22-88FF-464A-AB2D-A8B3D8299476}">
      <dgm:prSet/>
      <dgm:spPr>
        <a:scene3d>
          <a:camera prst="orthographicFront"/>
          <a:lightRig rig="morning" dir="t"/>
        </a:scene3d>
        <a:sp3d extrusionH="31750" contourW="19050" prstMaterial="metal">
          <a:bevelT w="260350" prst="coolSlant"/>
        </a:sp3d>
      </dgm:spPr>
      <dgm:t>
        <a:bodyPr/>
        <a:lstStyle/>
        <a:p>
          <a:endParaRPr lang="en-US"/>
        </a:p>
      </dgm:t>
    </dgm:pt>
    <dgm:pt modelId="{FD603215-4E75-44B0-AF32-02205BF901A2}">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5. Construction</a:t>
          </a:r>
          <a:endParaRPr lang="en-US"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52FA4F7D-B6C1-426B-B945-B6C06CE3A242}" type="parTrans" cxnId="{674B0DF6-D170-4E6F-B0B3-CD47188A9211}">
      <dgm:prSet/>
      <dgm:spPr/>
      <dgm:t>
        <a:bodyPr/>
        <a:lstStyle/>
        <a:p>
          <a:endParaRPr lang="en-US"/>
        </a:p>
      </dgm:t>
    </dgm:pt>
    <dgm:pt modelId="{2C7255DA-4767-48F1-BB78-87291E77D27F}" type="sibTrans" cxnId="{674B0DF6-D170-4E6F-B0B3-CD47188A9211}">
      <dgm:prSet/>
      <dgm:spPr>
        <a:scene3d>
          <a:camera prst="orthographicFront"/>
          <a:lightRig rig="morning" dir="t"/>
        </a:scene3d>
        <a:sp3d extrusionH="31750" contourW="19050" prstMaterial="metal">
          <a:bevelT w="260350" prst="coolSlant"/>
        </a:sp3d>
      </dgm:spPr>
      <dgm:t>
        <a:bodyPr/>
        <a:lstStyle/>
        <a:p>
          <a:endParaRPr lang="en-US"/>
        </a:p>
      </dgm:t>
    </dgm:pt>
    <dgm:pt modelId="{7670EAE3-FF04-4C67-90EB-19148EB41601}">
      <dgm:prSet phldrT="[Text]"/>
      <dgm:spPr>
        <a:solidFill>
          <a:schemeClr val="bg2">
            <a:lumMod val="75000"/>
            <a:lumOff val="25000"/>
          </a:schemeClr>
        </a:solidFill>
        <a:effectLst/>
        <a:scene3d>
          <a:camera prst="orthographicFront"/>
          <a:lightRig rig="morning" dir="t"/>
        </a:scene3d>
        <a:sp3d extrusionH="31750" contourW="19050" prstMaterial="metal">
          <a:bevelT w="260350" prst="coolSlant"/>
        </a:sp3d>
      </dgm:spPr>
      <dgm:t>
        <a:bodyPr/>
        <a:lstStyle/>
        <a:p>
          <a:r>
            <a:rPr lang="en-US" b="1" dirty="0" smtClean="0"/>
            <a:t>Product Overview and Primary Messaging </a:t>
          </a:r>
          <a:endParaRPr lang="en-US"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677D075-DA1B-4DBB-8B5F-8F7D4548236F}" type="parTrans" cxnId="{B87844DD-A53C-45B0-B13F-5EF8C39E6B4A}">
      <dgm:prSet/>
      <dgm:spPr/>
      <dgm:t>
        <a:bodyPr/>
        <a:lstStyle/>
        <a:p>
          <a:endParaRPr lang="en-US"/>
        </a:p>
      </dgm:t>
    </dgm:pt>
    <dgm:pt modelId="{7943FA38-F5CF-4DEB-84B5-AAD12558E338}" type="sibTrans" cxnId="{B87844DD-A53C-45B0-B13F-5EF8C39E6B4A}">
      <dgm:prSet/>
      <dgm:spPr>
        <a:ln>
          <a:solidFill>
            <a:srgbClr val="4D4F53"/>
          </a:solidFill>
        </a:ln>
        <a:scene3d>
          <a:camera prst="orthographicFront"/>
          <a:lightRig rig="morning" dir="t"/>
        </a:scene3d>
        <a:sp3d extrusionH="31750" contourW="19050" prstMaterial="metal">
          <a:bevelT w="260350" prst="coolSlant"/>
        </a:sp3d>
      </dgm:spPr>
      <dgm:t>
        <a:bodyPr/>
        <a:lstStyle/>
        <a:p>
          <a:endParaRPr lang="en-US"/>
        </a:p>
      </dgm:t>
    </dgm:pt>
    <dgm:pt modelId="{7992EC8A-FB8E-43FE-BCB3-07DA58CBFC44}">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Configurations and Options</a:t>
          </a:r>
          <a:endParaRPr lang="en-US"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DA9BC4D-A2AC-4D15-8CEF-3AFDE456E327}" type="parTrans" cxnId="{74C60E5A-4962-4747-8AA6-D674371FA6CC}">
      <dgm:prSet/>
      <dgm:spPr/>
      <dgm:t>
        <a:bodyPr/>
        <a:lstStyle/>
        <a:p>
          <a:endParaRPr lang="en-US"/>
        </a:p>
      </dgm:t>
    </dgm:pt>
    <dgm:pt modelId="{EBFA5F4A-B9C7-4958-9B60-17101A57FBC6}" type="sibTrans" cxnId="{74C60E5A-4962-4747-8AA6-D674371FA6CC}">
      <dgm:prSet/>
      <dgm:spPr>
        <a:ln w="19050">
          <a:headEnd type="none" w="med" len="med"/>
          <a:tailEnd type="triangle" w="med" len="med"/>
        </a:ln>
        <a:scene3d>
          <a:camera prst="orthographicFront"/>
          <a:lightRig rig="morning" dir="t"/>
        </a:scene3d>
        <a:sp3d extrusionH="31750" contourW="19050" prstMaterial="metal">
          <a:bevelT w="260350" prst="coolSlant"/>
        </a:sp3d>
      </dgm:spPr>
      <dgm:t>
        <a:bodyPr/>
        <a:lstStyle/>
        <a:p>
          <a:endParaRPr lang="en-US"/>
        </a:p>
      </dgm:t>
    </dgm:pt>
    <dgm:pt modelId="{57E85345-29F9-44FC-9BE2-054E375164ED}">
      <dgm:prSet phldrT="[Text]" custT="1"/>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endParaRPr lang="en-US" sz="1000" b="1" dirty="0" smtClean="0"/>
        </a:p>
        <a:p>
          <a:r>
            <a:rPr lang="en-US" sz="1000" b="1" dirty="0" smtClean="0"/>
            <a:t>1. Sweeping</a:t>
          </a:r>
        </a:p>
        <a:p>
          <a:endParaRPr lang="en-US" sz="10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2A39D71-90A9-4C1A-AFA9-2CF7B35D31DC}" type="parTrans" cxnId="{735C0CAE-ADD9-4423-9F4C-2C287ED92A26}">
      <dgm:prSet/>
      <dgm:spPr/>
      <dgm:t>
        <a:bodyPr/>
        <a:lstStyle/>
        <a:p>
          <a:endParaRPr lang="en-US"/>
        </a:p>
      </dgm:t>
    </dgm:pt>
    <dgm:pt modelId="{C21E6649-6BF0-44E8-A072-5158CCF2F7D5}" type="sibTrans" cxnId="{735C0CAE-ADD9-4423-9F4C-2C287ED92A26}">
      <dgm:prSet/>
      <dgm:spPr>
        <a:scene3d>
          <a:camera prst="orthographicFront"/>
          <a:lightRig rig="morning" dir="t"/>
        </a:scene3d>
        <a:sp3d extrusionH="31750" contourW="19050" prstMaterial="metal">
          <a:bevelT w="260350" prst="coolSlant"/>
        </a:sp3d>
      </dgm:spPr>
      <dgm:t>
        <a:bodyPr/>
        <a:lstStyle/>
        <a:p>
          <a:endParaRPr lang="en-US"/>
        </a:p>
      </dgm:t>
    </dgm:pt>
    <dgm:pt modelId="{F9214765-5F96-44D5-AE0E-6BDA7230CF4C}">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Tennant and Competitive Comparisons</a:t>
          </a:r>
          <a:endParaRPr lang="en-US"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15261D14-5DA4-41B1-80FC-00C570210176}" type="parTrans" cxnId="{BC31F8B4-76E7-4335-B7D1-FC8F96F4F17F}">
      <dgm:prSet/>
      <dgm:spPr/>
      <dgm:t>
        <a:bodyPr/>
        <a:lstStyle/>
        <a:p>
          <a:endParaRPr lang="en-US"/>
        </a:p>
      </dgm:t>
    </dgm:pt>
    <dgm:pt modelId="{A6B49468-F105-4118-AB8E-E7A02A053A93}" type="sibTrans" cxnId="{BC31F8B4-76E7-4335-B7D1-FC8F96F4F17F}">
      <dgm:prSet/>
      <dgm:spPr>
        <a:ln w="19050">
          <a:tailEnd type="triangle"/>
        </a:ln>
      </dgm:spPr>
      <dgm:t>
        <a:bodyPr/>
        <a:lstStyle/>
        <a:p>
          <a:endParaRPr lang="en-US"/>
        </a:p>
      </dgm:t>
    </dgm:pt>
    <dgm:pt modelId="{CCEF8736-773B-4BA5-9BCB-A6365C5676F3}">
      <dgm:prSet/>
      <dgm:spPr>
        <a:solidFill>
          <a:schemeClr val="bg2">
            <a:lumMod val="75000"/>
            <a:lumOff val="25000"/>
          </a:schemeClr>
        </a:solidFill>
        <a:scene3d>
          <a:camera prst="orthographicFront"/>
          <a:lightRig rig="morning" dir="t"/>
        </a:scene3d>
        <a:sp3d extrusionH="31750" contourW="19050">
          <a:bevelT w="260350"/>
        </a:sp3d>
      </dgm:spPr>
      <dgm:t>
        <a:bodyPr/>
        <a:lstStyle/>
        <a:p>
          <a:r>
            <a:rPr lang="en-US" b="1" dirty="0" smtClean="0"/>
            <a:t>Demo Guide and</a:t>
          </a:r>
        </a:p>
        <a:p>
          <a:r>
            <a:rPr lang="en-US" b="1" dirty="0" smtClean="0"/>
            <a:t>5-point  Product Walk-Around</a:t>
          </a:r>
          <a:endParaRPr lang="en-US"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1351C2D9-8EE0-453F-9E2A-C7B0FD36BF61}" type="parTrans" cxnId="{C1B04ACF-6E08-4B00-AB43-CD7B0F8D57DF}">
      <dgm:prSet/>
      <dgm:spPr/>
      <dgm:t>
        <a:bodyPr/>
        <a:lstStyle/>
        <a:p>
          <a:endParaRPr lang="en-US"/>
        </a:p>
      </dgm:t>
    </dgm:pt>
    <dgm:pt modelId="{2FF130E1-DDDE-441D-BCE6-5BC72B3E85A5}" type="sibTrans" cxnId="{C1B04ACF-6E08-4B00-AB43-CD7B0F8D57DF}">
      <dgm:prSet/>
      <dgm:spPr>
        <a:ln w="28575">
          <a:tailEnd type="triangle"/>
        </a:ln>
      </dgm:spPr>
      <dgm:t>
        <a:bodyPr/>
        <a:lstStyle/>
        <a:p>
          <a:endParaRPr lang="en-US"/>
        </a:p>
      </dgm:t>
    </dgm:pt>
    <dgm:pt modelId="{355B2821-664C-4D82-981C-119B7C899DD4}">
      <dgm:prSet phldrT="[Text]"/>
      <dgm:spPr>
        <a:solidFill>
          <a:schemeClr val="bg2">
            <a:lumMod val="75000"/>
            <a:lumOff val="25000"/>
          </a:schemeClr>
        </a:solidFill>
        <a:scene3d>
          <a:camera prst="orthographicFront"/>
          <a:lightRig rig="morning" dir="t"/>
        </a:scene3d>
        <a:sp3d extrusionH="31750" contourW="19050" prstMaterial="metal">
          <a:bevelT w="260350" prst="coolSlant"/>
        </a:sp3d>
      </dgm:spPr>
      <dgm:t>
        <a:bodyPr/>
        <a:lstStyle/>
        <a:p>
          <a:r>
            <a:rPr lang="en-US" b="1" dirty="0" smtClean="0"/>
            <a:t>Unique Features </a:t>
          </a:r>
          <a:r>
            <a:rPr lang="en-US" b="1" dirty="0" smtClean="0">
              <a:solidFill>
                <a:schemeClr val="bg1"/>
              </a:solidFill>
            </a:rPr>
            <a:t>and</a:t>
          </a:r>
          <a:r>
            <a:rPr lang="en-US" b="1" dirty="0" smtClean="0"/>
            <a:t> Key Enhancements</a:t>
          </a:r>
          <a:endParaRPr lang="en-US" b="1"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BA791332-24F6-4E24-AF18-957689255F99}" type="parTrans" cxnId="{0C3624ED-C1F1-41F0-A4BF-63AC08D5DB43}">
      <dgm:prSet/>
      <dgm:spPr/>
      <dgm:t>
        <a:bodyPr/>
        <a:lstStyle/>
        <a:p>
          <a:endParaRPr lang="en-US"/>
        </a:p>
      </dgm:t>
    </dgm:pt>
    <dgm:pt modelId="{CA8AE6D8-6E9B-478A-AC5E-655D34B1E92A}" type="sibTrans" cxnId="{0C3624ED-C1F1-41F0-A4BF-63AC08D5DB43}">
      <dgm:prSet/>
      <dgm:spPr>
        <a:solidFill>
          <a:schemeClr val="accent2"/>
        </a:solidFill>
        <a:ln w="19050">
          <a:solidFill>
            <a:schemeClr val="bg2"/>
          </a:solidFill>
        </a:ln>
      </dgm:spPr>
      <dgm:t>
        <a:bodyPr/>
        <a:lstStyle/>
        <a:p>
          <a:endParaRPr lang="en-US"/>
        </a:p>
      </dgm:t>
    </dgm:pt>
    <dgm:pt modelId="{7770383E-B0DF-4617-B10E-E1499C96C7D4}" type="pres">
      <dgm:prSet presAssocID="{A31AA060-DA19-4E86-B9AB-A4A5D03C2FC7}" presName="cycle" presStyleCnt="0">
        <dgm:presLayoutVars>
          <dgm:dir/>
          <dgm:resizeHandles val="exact"/>
        </dgm:presLayoutVars>
      </dgm:prSet>
      <dgm:spPr/>
      <dgm:t>
        <a:bodyPr/>
        <a:lstStyle/>
        <a:p>
          <a:endParaRPr lang="en-US"/>
        </a:p>
      </dgm:t>
    </dgm:pt>
    <dgm:pt modelId="{380A4EA7-219B-4641-93F1-CC0BFD1DF457}" type="pres">
      <dgm:prSet presAssocID="{01EF68A5-BCB5-4E98-85CA-4D0FEA3F35B0}" presName="node" presStyleLbl="node1" presStyleIdx="0" presStyleCnt="11" custScaleX="132643" custScaleY="143575">
        <dgm:presLayoutVars>
          <dgm:bulletEnabled val="1"/>
        </dgm:presLayoutVars>
      </dgm:prSet>
      <dgm:spPr/>
      <dgm:t>
        <a:bodyPr/>
        <a:lstStyle/>
        <a:p>
          <a:endParaRPr lang="en-US"/>
        </a:p>
      </dgm:t>
    </dgm:pt>
    <dgm:pt modelId="{55571D94-B8F6-49D6-B1CB-1ACB66251D8C}" type="pres">
      <dgm:prSet presAssocID="{01EF68A5-BCB5-4E98-85CA-4D0FEA3F35B0}" presName="spNode" presStyleCnt="0"/>
      <dgm:spPr>
        <a:scene3d>
          <a:camera prst="orthographicFront"/>
          <a:lightRig rig="morning" dir="t"/>
        </a:scene3d>
        <a:sp3d extrusionH="31750" contourW="19050" prstMaterial="metal">
          <a:bevelT w="260350" prst="coolSlant"/>
        </a:sp3d>
      </dgm:spPr>
    </dgm:pt>
    <dgm:pt modelId="{F4023822-B71E-4D77-9D54-43D8D706B9FA}" type="pres">
      <dgm:prSet presAssocID="{2C9AC523-5828-493B-BF52-F2DB7E6A7906}" presName="sibTrans" presStyleLbl="sibTrans1D1" presStyleIdx="0" presStyleCnt="11"/>
      <dgm:spPr/>
      <dgm:t>
        <a:bodyPr/>
        <a:lstStyle/>
        <a:p>
          <a:endParaRPr lang="en-US"/>
        </a:p>
      </dgm:t>
    </dgm:pt>
    <dgm:pt modelId="{640F0AD6-3940-486D-8AA2-01E541CEAB9E}" type="pres">
      <dgm:prSet presAssocID="{7670EAE3-FF04-4C67-90EB-19148EB41601}" presName="node" presStyleLbl="node1" presStyleIdx="1" presStyleCnt="11" custScaleX="147111" custScaleY="143575" custRadScaleRad="100017" custRadScaleInc="33253">
        <dgm:presLayoutVars>
          <dgm:bulletEnabled val="1"/>
        </dgm:presLayoutVars>
      </dgm:prSet>
      <dgm:spPr/>
      <dgm:t>
        <a:bodyPr/>
        <a:lstStyle/>
        <a:p>
          <a:endParaRPr lang="en-US"/>
        </a:p>
      </dgm:t>
    </dgm:pt>
    <dgm:pt modelId="{D7ACA927-0E8E-4B19-99C1-1677D3A8AAAF}" type="pres">
      <dgm:prSet presAssocID="{7670EAE3-FF04-4C67-90EB-19148EB41601}" presName="spNode" presStyleCnt="0"/>
      <dgm:spPr>
        <a:scene3d>
          <a:camera prst="orthographicFront"/>
          <a:lightRig rig="morning" dir="t"/>
        </a:scene3d>
        <a:sp3d extrusionH="31750" contourW="19050" prstMaterial="metal">
          <a:bevelT w="260350" prst="coolSlant"/>
        </a:sp3d>
      </dgm:spPr>
    </dgm:pt>
    <dgm:pt modelId="{577DA17F-B9E4-4E62-88C3-B5E871B56188}" type="pres">
      <dgm:prSet presAssocID="{7943FA38-F5CF-4DEB-84B5-AAD12558E338}" presName="sibTrans" presStyleLbl="sibTrans1D1" presStyleIdx="1" presStyleCnt="11"/>
      <dgm:spPr/>
      <dgm:t>
        <a:bodyPr/>
        <a:lstStyle/>
        <a:p>
          <a:endParaRPr lang="en-US"/>
        </a:p>
      </dgm:t>
    </dgm:pt>
    <dgm:pt modelId="{C6481103-C5F1-4476-A2E1-ECCDA63A5D9B}" type="pres">
      <dgm:prSet presAssocID="{355B2821-664C-4D82-981C-119B7C899DD4}" presName="node" presStyleLbl="node1" presStyleIdx="2" presStyleCnt="11" custScaleX="168089" custScaleY="143575" custRadScaleRad="103056" custRadScaleInc="36215">
        <dgm:presLayoutVars>
          <dgm:bulletEnabled val="1"/>
        </dgm:presLayoutVars>
      </dgm:prSet>
      <dgm:spPr/>
      <dgm:t>
        <a:bodyPr/>
        <a:lstStyle/>
        <a:p>
          <a:endParaRPr lang="en-US"/>
        </a:p>
      </dgm:t>
    </dgm:pt>
    <dgm:pt modelId="{CB20E2E8-7572-4F06-AF27-983BD554453B}" type="pres">
      <dgm:prSet presAssocID="{355B2821-664C-4D82-981C-119B7C899DD4}" presName="spNode" presStyleCnt="0"/>
      <dgm:spPr/>
    </dgm:pt>
    <dgm:pt modelId="{99295448-4AC6-4290-A463-6406B48891A4}" type="pres">
      <dgm:prSet presAssocID="{CA8AE6D8-6E9B-478A-AC5E-655D34B1E92A}" presName="sibTrans" presStyleLbl="sibTrans1D1" presStyleIdx="2" presStyleCnt="11"/>
      <dgm:spPr/>
      <dgm:t>
        <a:bodyPr/>
        <a:lstStyle/>
        <a:p>
          <a:endParaRPr lang="en-US"/>
        </a:p>
      </dgm:t>
    </dgm:pt>
    <dgm:pt modelId="{EBFCBCAE-32CF-4666-B1FD-97D2D23185FB}" type="pres">
      <dgm:prSet presAssocID="{7992EC8A-FB8E-43FE-BCB3-07DA58CBFC44}" presName="node" presStyleLbl="node1" presStyleIdx="3" presStyleCnt="11" custScaleX="144118" custScaleY="143575" custRadScaleRad="99928" custRadScaleInc="-2662">
        <dgm:presLayoutVars>
          <dgm:bulletEnabled val="1"/>
        </dgm:presLayoutVars>
      </dgm:prSet>
      <dgm:spPr/>
      <dgm:t>
        <a:bodyPr/>
        <a:lstStyle/>
        <a:p>
          <a:endParaRPr lang="en-US"/>
        </a:p>
      </dgm:t>
    </dgm:pt>
    <dgm:pt modelId="{5DECC892-B07E-45B2-9DBF-413DB2D3DA51}" type="pres">
      <dgm:prSet presAssocID="{7992EC8A-FB8E-43FE-BCB3-07DA58CBFC44}" presName="spNode" presStyleCnt="0"/>
      <dgm:spPr>
        <a:scene3d>
          <a:camera prst="orthographicFront"/>
          <a:lightRig rig="morning" dir="t"/>
        </a:scene3d>
        <a:sp3d extrusionH="31750" contourW="19050" prstMaterial="metal">
          <a:bevelT w="260350" prst="coolSlant"/>
        </a:sp3d>
      </dgm:spPr>
    </dgm:pt>
    <dgm:pt modelId="{8A0E8CE2-6046-452F-87DF-08E4C4EA68A7}" type="pres">
      <dgm:prSet presAssocID="{EBFA5F4A-B9C7-4958-9B60-17101A57FBC6}" presName="sibTrans" presStyleLbl="sibTrans1D1" presStyleIdx="3" presStyleCnt="11"/>
      <dgm:spPr/>
      <dgm:t>
        <a:bodyPr/>
        <a:lstStyle/>
        <a:p>
          <a:endParaRPr lang="en-US"/>
        </a:p>
      </dgm:t>
    </dgm:pt>
    <dgm:pt modelId="{CD3E93BD-77AF-495D-BDE9-9611579939F3}" type="pres">
      <dgm:prSet presAssocID="{CCEF8736-773B-4BA5-9BCB-A6365C5676F3}" presName="node" presStyleLbl="node1" presStyleIdx="4" presStyleCnt="11" custScaleX="186809" custScaleY="140969" custRadScaleRad="103737" custRadScaleInc="-46093">
        <dgm:presLayoutVars>
          <dgm:bulletEnabled val="1"/>
        </dgm:presLayoutVars>
      </dgm:prSet>
      <dgm:spPr/>
      <dgm:t>
        <a:bodyPr/>
        <a:lstStyle/>
        <a:p>
          <a:endParaRPr lang="en-US"/>
        </a:p>
      </dgm:t>
    </dgm:pt>
    <dgm:pt modelId="{A1DC5DCD-8EE0-4E60-91DD-1BAAD7D358CE}" type="pres">
      <dgm:prSet presAssocID="{CCEF8736-773B-4BA5-9BCB-A6365C5676F3}" presName="spNode" presStyleCnt="0"/>
      <dgm:spPr/>
    </dgm:pt>
    <dgm:pt modelId="{7D3F6C37-73ED-4BC6-A243-C6738784C6E0}" type="pres">
      <dgm:prSet presAssocID="{2FF130E1-DDDE-441D-BCE6-5BC72B3E85A5}" presName="sibTrans" presStyleLbl="sibTrans1D1" presStyleIdx="4" presStyleCnt="11"/>
      <dgm:spPr/>
      <dgm:t>
        <a:bodyPr/>
        <a:lstStyle/>
        <a:p>
          <a:endParaRPr lang="en-US"/>
        </a:p>
      </dgm:t>
    </dgm:pt>
    <dgm:pt modelId="{8C434293-A522-4391-84B0-0C31018ECE1C}" type="pres">
      <dgm:prSet presAssocID="{57E85345-29F9-44FC-9BE2-054E375164ED}" presName="node" presStyleLbl="node1" presStyleIdx="5" presStyleCnt="11" custScaleX="143769" custScaleY="143575" custRadScaleRad="100063" custRadScaleInc="9113">
        <dgm:presLayoutVars>
          <dgm:bulletEnabled val="1"/>
        </dgm:presLayoutVars>
      </dgm:prSet>
      <dgm:spPr/>
      <dgm:t>
        <a:bodyPr/>
        <a:lstStyle/>
        <a:p>
          <a:endParaRPr lang="en-US"/>
        </a:p>
      </dgm:t>
    </dgm:pt>
    <dgm:pt modelId="{3CC6A34B-0352-466E-84FF-6CD43142D0CC}" type="pres">
      <dgm:prSet presAssocID="{57E85345-29F9-44FC-9BE2-054E375164ED}" presName="spNode" presStyleCnt="0"/>
      <dgm:spPr>
        <a:scene3d>
          <a:camera prst="orthographicFront"/>
          <a:lightRig rig="morning" dir="t"/>
        </a:scene3d>
        <a:sp3d extrusionH="31750" contourW="19050" prstMaterial="metal">
          <a:bevelT w="260350" prst="coolSlant"/>
        </a:sp3d>
      </dgm:spPr>
    </dgm:pt>
    <dgm:pt modelId="{679A2CF2-3214-4559-A300-6C2B5A7B06E9}" type="pres">
      <dgm:prSet presAssocID="{C21E6649-6BF0-44E8-A072-5158CCF2F7D5}" presName="sibTrans" presStyleLbl="sibTrans1D1" presStyleIdx="5" presStyleCnt="11"/>
      <dgm:spPr/>
      <dgm:t>
        <a:bodyPr/>
        <a:lstStyle/>
        <a:p>
          <a:endParaRPr lang="en-US"/>
        </a:p>
      </dgm:t>
    </dgm:pt>
    <dgm:pt modelId="{14B3C29A-39CA-40FC-A135-294AF3183D19}" type="pres">
      <dgm:prSet presAssocID="{5011C622-EEA6-4C56-A102-8557AE9D370B}" presName="node" presStyleLbl="node1" presStyleIdx="6" presStyleCnt="11" custScaleX="148708" custScaleY="143575" custRadScaleRad="101112" custRadScaleInc="18552">
        <dgm:presLayoutVars>
          <dgm:bulletEnabled val="1"/>
        </dgm:presLayoutVars>
      </dgm:prSet>
      <dgm:spPr/>
      <dgm:t>
        <a:bodyPr/>
        <a:lstStyle/>
        <a:p>
          <a:endParaRPr lang="en-US"/>
        </a:p>
      </dgm:t>
    </dgm:pt>
    <dgm:pt modelId="{A96050BC-CB87-45A2-96B3-630B0806FFC9}" type="pres">
      <dgm:prSet presAssocID="{5011C622-EEA6-4C56-A102-8557AE9D370B}" presName="spNode" presStyleCnt="0"/>
      <dgm:spPr>
        <a:scene3d>
          <a:camera prst="orthographicFront"/>
          <a:lightRig rig="morning" dir="t"/>
        </a:scene3d>
        <a:sp3d extrusionH="31750" contourW="19050" prstMaterial="metal">
          <a:bevelT w="260350" prst="coolSlant"/>
        </a:sp3d>
      </dgm:spPr>
    </dgm:pt>
    <dgm:pt modelId="{22B61887-DE6C-4640-8DFA-F7B72B449AA6}" type="pres">
      <dgm:prSet presAssocID="{2111EA17-9CF7-4637-81DA-9C68BCFA1970}" presName="sibTrans" presStyleLbl="sibTrans1D1" presStyleIdx="6" presStyleCnt="11"/>
      <dgm:spPr/>
      <dgm:t>
        <a:bodyPr/>
        <a:lstStyle/>
        <a:p>
          <a:endParaRPr lang="en-US"/>
        </a:p>
      </dgm:t>
    </dgm:pt>
    <dgm:pt modelId="{16DF5C49-78F0-4A72-B577-43ED2115F008}" type="pres">
      <dgm:prSet presAssocID="{517565A4-D313-40A9-BBA3-E9673E97F4F6}" presName="node" presStyleLbl="node1" presStyleIdx="7" presStyleCnt="11" custScaleX="142899" custScaleY="124698" custRadScaleRad="100670" custRadScaleInc="34810">
        <dgm:presLayoutVars>
          <dgm:bulletEnabled val="1"/>
        </dgm:presLayoutVars>
      </dgm:prSet>
      <dgm:spPr/>
      <dgm:t>
        <a:bodyPr/>
        <a:lstStyle/>
        <a:p>
          <a:endParaRPr lang="en-US"/>
        </a:p>
      </dgm:t>
    </dgm:pt>
    <dgm:pt modelId="{3B354D14-F268-4822-BC76-B7C2000F6248}" type="pres">
      <dgm:prSet presAssocID="{517565A4-D313-40A9-BBA3-E9673E97F4F6}" presName="spNode" presStyleCnt="0"/>
      <dgm:spPr>
        <a:scene3d>
          <a:camera prst="orthographicFront"/>
          <a:lightRig rig="morning" dir="t"/>
        </a:scene3d>
        <a:sp3d extrusionH="31750" contourW="19050" prstMaterial="metal">
          <a:bevelT w="260350" prst="coolSlant"/>
        </a:sp3d>
      </dgm:spPr>
    </dgm:pt>
    <dgm:pt modelId="{D2A30867-0305-4CAB-9A42-ADE0C7C3879F}" type="pres">
      <dgm:prSet presAssocID="{B9923BE3-C431-4D0B-9274-20050D9BFA8A}" presName="sibTrans" presStyleLbl="sibTrans1D1" presStyleIdx="7" presStyleCnt="11"/>
      <dgm:spPr/>
      <dgm:t>
        <a:bodyPr/>
        <a:lstStyle/>
        <a:p>
          <a:endParaRPr lang="en-US"/>
        </a:p>
      </dgm:t>
    </dgm:pt>
    <dgm:pt modelId="{5569BBF2-8F98-4EB5-BE55-AF6E45D2178C}" type="pres">
      <dgm:prSet presAssocID="{F2742EA2-4471-467C-A40D-8C83076F7B84}" presName="node" presStyleLbl="node1" presStyleIdx="8" presStyleCnt="11" custScaleX="149654" custScaleY="143575" custRadScaleRad="100694" custRadScaleInc="15343">
        <dgm:presLayoutVars>
          <dgm:bulletEnabled val="1"/>
        </dgm:presLayoutVars>
      </dgm:prSet>
      <dgm:spPr/>
      <dgm:t>
        <a:bodyPr/>
        <a:lstStyle/>
        <a:p>
          <a:endParaRPr lang="en-US"/>
        </a:p>
      </dgm:t>
    </dgm:pt>
    <dgm:pt modelId="{1A60951D-C26F-4903-B388-8A68C80224F8}" type="pres">
      <dgm:prSet presAssocID="{F2742EA2-4471-467C-A40D-8C83076F7B84}" presName="spNode" presStyleCnt="0"/>
      <dgm:spPr>
        <a:scene3d>
          <a:camera prst="orthographicFront"/>
          <a:lightRig rig="morning" dir="t"/>
        </a:scene3d>
        <a:sp3d extrusionH="31750" contourW="19050" prstMaterial="metal">
          <a:bevelT w="260350" prst="coolSlant"/>
        </a:sp3d>
      </dgm:spPr>
    </dgm:pt>
    <dgm:pt modelId="{8A42ECED-7209-4E58-90ED-20E050BBBE52}" type="pres">
      <dgm:prSet presAssocID="{6BA135A2-0069-4645-93BD-172CC5CFE82F}" presName="sibTrans" presStyleLbl="sibTrans1D1" presStyleIdx="8" presStyleCnt="11"/>
      <dgm:spPr/>
      <dgm:t>
        <a:bodyPr/>
        <a:lstStyle/>
        <a:p>
          <a:endParaRPr lang="en-US"/>
        </a:p>
      </dgm:t>
    </dgm:pt>
    <dgm:pt modelId="{6817BFC5-3DDA-4C0A-9CDC-B0E747515769}" type="pres">
      <dgm:prSet presAssocID="{FD603215-4E75-44B0-AF32-02205BF901A2}" presName="node" presStyleLbl="node1" presStyleIdx="9" presStyleCnt="11" custScaleX="148393" custScaleY="143575">
        <dgm:presLayoutVars>
          <dgm:bulletEnabled val="1"/>
        </dgm:presLayoutVars>
      </dgm:prSet>
      <dgm:spPr/>
      <dgm:t>
        <a:bodyPr/>
        <a:lstStyle/>
        <a:p>
          <a:endParaRPr lang="en-US"/>
        </a:p>
      </dgm:t>
    </dgm:pt>
    <dgm:pt modelId="{E1A2DBE1-B211-4046-8A96-EC3561191C89}" type="pres">
      <dgm:prSet presAssocID="{FD603215-4E75-44B0-AF32-02205BF901A2}" presName="spNode" presStyleCnt="0"/>
      <dgm:spPr>
        <a:scene3d>
          <a:camera prst="orthographicFront"/>
          <a:lightRig rig="morning" dir="t"/>
        </a:scene3d>
        <a:sp3d extrusionH="31750" contourW="19050" prstMaterial="metal">
          <a:bevelT w="260350" prst="coolSlant"/>
        </a:sp3d>
      </dgm:spPr>
    </dgm:pt>
    <dgm:pt modelId="{71F0B90B-9725-4760-845A-405CA22D3FE3}" type="pres">
      <dgm:prSet presAssocID="{2C7255DA-4767-48F1-BB78-87291E77D27F}" presName="sibTrans" presStyleLbl="sibTrans1D1" presStyleIdx="9" presStyleCnt="11"/>
      <dgm:spPr/>
      <dgm:t>
        <a:bodyPr/>
        <a:lstStyle/>
        <a:p>
          <a:endParaRPr lang="en-US"/>
        </a:p>
      </dgm:t>
    </dgm:pt>
    <dgm:pt modelId="{81F97781-06B1-4D2F-8537-F30B48C1844E}" type="pres">
      <dgm:prSet presAssocID="{F9214765-5F96-44D5-AE0E-6BDA7230CF4C}" presName="node" presStyleLbl="node1" presStyleIdx="10" presStyleCnt="11" custScaleX="132643" custScaleY="143575">
        <dgm:presLayoutVars>
          <dgm:bulletEnabled val="1"/>
        </dgm:presLayoutVars>
      </dgm:prSet>
      <dgm:spPr/>
      <dgm:t>
        <a:bodyPr/>
        <a:lstStyle/>
        <a:p>
          <a:endParaRPr lang="en-US"/>
        </a:p>
      </dgm:t>
    </dgm:pt>
    <dgm:pt modelId="{49D5C25F-B95D-42E1-A5ED-F5947275BE9F}" type="pres">
      <dgm:prSet presAssocID="{F9214765-5F96-44D5-AE0E-6BDA7230CF4C}" presName="spNode" presStyleCnt="0"/>
      <dgm:spPr/>
    </dgm:pt>
    <dgm:pt modelId="{5FA9B47F-9542-4293-88C8-248E16B8CC76}" type="pres">
      <dgm:prSet presAssocID="{A6B49468-F105-4118-AB8E-E7A02A053A93}" presName="sibTrans" presStyleLbl="sibTrans1D1" presStyleIdx="10" presStyleCnt="11"/>
      <dgm:spPr/>
      <dgm:t>
        <a:bodyPr/>
        <a:lstStyle/>
        <a:p>
          <a:endParaRPr lang="en-US"/>
        </a:p>
      </dgm:t>
    </dgm:pt>
  </dgm:ptLst>
  <dgm:cxnLst>
    <dgm:cxn modelId="{A01A32D7-A938-4C1E-8C9D-4B5A268D0CF0}" type="presOf" srcId="{57E85345-29F9-44FC-9BE2-054E375164ED}" destId="{8C434293-A522-4391-84B0-0C31018ECE1C}" srcOrd="0" destOrd="0" presId="urn:microsoft.com/office/officeart/2005/8/layout/cycle5"/>
    <dgm:cxn modelId="{42D37531-9F4E-4E47-BC8E-46D2AA7AA971}" type="presOf" srcId="{2FF130E1-DDDE-441D-BCE6-5BC72B3E85A5}" destId="{7D3F6C37-73ED-4BC6-A243-C6738784C6E0}" srcOrd="0" destOrd="0" presId="urn:microsoft.com/office/officeart/2005/8/layout/cycle5"/>
    <dgm:cxn modelId="{BC31F8B4-76E7-4335-B7D1-FC8F96F4F17F}" srcId="{A31AA060-DA19-4E86-B9AB-A4A5D03C2FC7}" destId="{F9214765-5F96-44D5-AE0E-6BDA7230CF4C}" srcOrd="10" destOrd="0" parTransId="{15261D14-5DA4-41B1-80FC-00C570210176}" sibTransId="{A6B49468-F105-4118-AB8E-E7A02A053A93}"/>
    <dgm:cxn modelId="{653F35EF-20EB-4443-B335-78ADE19910E5}" type="presOf" srcId="{2C7255DA-4767-48F1-BB78-87291E77D27F}" destId="{71F0B90B-9725-4760-845A-405CA22D3FE3}" srcOrd="0" destOrd="0" presId="urn:microsoft.com/office/officeart/2005/8/layout/cycle5"/>
    <dgm:cxn modelId="{674B0DF6-D170-4E6F-B0B3-CD47188A9211}" srcId="{A31AA060-DA19-4E86-B9AB-A4A5D03C2FC7}" destId="{FD603215-4E75-44B0-AF32-02205BF901A2}" srcOrd="9" destOrd="0" parTransId="{52FA4F7D-B6C1-426B-B945-B6C06CE3A242}" sibTransId="{2C7255DA-4767-48F1-BB78-87291E77D27F}"/>
    <dgm:cxn modelId="{9D64FD51-E08B-4DE7-9F91-52AB7D02B20F}" type="presOf" srcId="{6BA135A2-0069-4645-93BD-172CC5CFE82F}" destId="{8A42ECED-7209-4E58-90ED-20E050BBBE52}" srcOrd="0" destOrd="0" presId="urn:microsoft.com/office/officeart/2005/8/layout/cycle5"/>
    <dgm:cxn modelId="{74C60E5A-4962-4747-8AA6-D674371FA6CC}" srcId="{A31AA060-DA19-4E86-B9AB-A4A5D03C2FC7}" destId="{7992EC8A-FB8E-43FE-BCB3-07DA58CBFC44}" srcOrd="3" destOrd="0" parTransId="{1DA9BC4D-A2AC-4D15-8CEF-3AFDE456E327}" sibTransId="{EBFA5F4A-B9C7-4958-9B60-17101A57FBC6}"/>
    <dgm:cxn modelId="{5357686F-9D1E-43D6-BECB-66B8E7589A07}" type="presOf" srcId="{EBFA5F4A-B9C7-4958-9B60-17101A57FBC6}" destId="{8A0E8CE2-6046-452F-87DF-08E4C4EA68A7}" srcOrd="0" destOrd="0" presId="urn:microsoft.com/office/officeart/2005/8/layout/cycle5"/>
    <dgm:cxn modelId="{42512F22-88FF-464A-AB2D-A8B3D8299476}" srcId="{A31AA060-DA19-4E86-B9AB-A4A5D03C2FC7}" destId="{F2742EA2-4471-467C-A40D-8C83076F7B84}" srcOrd="8" destOrd="0" parTransId="{2DBF8380-8C9F-4F63-9149-44DE84DAA8A7}" sibTransId="{6BA135A2-0069-4645-93BD-172CC5CFE82F}"/>
    <dgm:cxn modelId="{3D6A95EC-91DB-4D8E-BDBE-EEAC1F9ACB2A}" type="presOf" srcId="{7992EC8A-FB8E-43FE-BCB3-07DA58CBFC44}" destId="{EBFCBCAE-32CF-4666-B1FD-97D2D23185FB}" srcOrd="0" destOrd="0" presId="urn:microsoft.com/office/officeart/2005/8/layout/cycle5"/>
    <dgm:cxn modelId="{3536D7C8-4F9D-4747-AB8A-9F1DB5B426C1}" type="presOf" srcId="{CCEF8736-773B-4BA5-9BCB-A6365C5676F3}" destId="{CD3E93BD-77AF-495D-BDE9-9611579939F3}" srcOrd="0" destOrd="0" presId="urn:microsoft.com/office/officeart/2005/8/layout/cycle5"/>
    <dgm:cxn modelId="{78F36D76-041C-483B-BD86-A83804454EE1}" type="presOf" srcId="{F9214765-5F96-44D5-AE0E-6BDA7230CF4C}" destId="{81F97781-06B1-4D2F-8537-F30B48C1844E}" srcOrd="0" destOrd="0" presId="urn:microsoft.com/office/officeart/2005/8/layout/cycle5"/>
    <dgm:cxn modelId="{735C0CAE-ADD9-4423-9F4C-2C287ED92A26}" srcId="{A31AA060-DA19-4E86-B9AB-A4A5D03C2FC7}" destId="{57E85345-29F9-44FC-9BE2-054E375164ED}" srcOrd="5" destOrd="0" parTransId="{42A39D71-90A9-4C1A-AFA9-2CF7B35D31DC}" sibTransId="{C21E6649-6BF0-44E8-A072-5158CCF2F7D5}"/>
    <dgm:cxn modelId="{C6662C15-F1C3-4DC2-999F-B71102E4BADD}" type="presOf" srcId="{A6B49468-F105-4118-AB8E-E7A02A053A93}" destId="{5FA9B47F-9542-4293-88C8-248E16B8CC76}" srcOrd="0" destOrd="0" presId="urn:microsoft.com/office/officeart/2005/8/layout/cycle5"/>
    <dgm:cxn modelId="{7AF4047C-BD88-4543-9678-2F114A7A9530}" type="presOf" srcId="{B9923BE3-C431-4D0B-9274-20050D9BFA8A}" destId="{D2A30867-0305-4CAB-9A42-ADE0C7C3879F}" srcOrd="0" destOrd="0" presId="urn:microsoft.com/office/officeart/2005/8/layout/cycle5"/>
    <dgm:cxn modelId="{C8A02C19-AEC0-46D3-B28C-3602F33D36C2}" type="presOf" srcId="{517565A4-D313-40A9-BBA3-E9673E97F4F6}" destId="{16DF5C49-78F0-4A72-B577-43ED2115F008}" srcOrd="0" destOrd="0" presId="urn:microsoft.com/office/officeart/2005/8/layout/cycle5"/>
    <dgm:cxn modelId="{0C3624ED-C1F1-41F0-A4BF-63AC08D5DB43}" srcId="{A31AA060-DA19-4E86-B9AB-A4A5D03C2FC7}" destId="{355B2821-664C-4D82-981C-119B7C899DD4}" srcOrd="2" destOrd="0" parTransId="{BA791332-24F6-4E24-AF18-957689255F99}" sibTransId="{CA8AE6D8-6E9B-478A-AC5E-655D34B1E92A}"/>
    <dgm:cxn modelId="{CED92E21-23B7-47FA-B574-DEB2DA572BFD}" type="presOf" srcId="{FD603215-4E75-44B0-AF32-02205BF901A2}" destId="{6817BFC5-3DDA-4C0A-9CDC-B0E747515769}" srcOrd="0" destOrd="0" presId="urn:microsoft.com/office/officeart/2005/8/layout/cycle5"/>
    <dgm:cxn modelId="{AA1D6A68-63AB-463A-8653-F66D094BD2F8}" type="presOf" srcId="{2C9AC523-5828-493B-BF52-F2DB7E6A7906}" destId="{F4023822-B71E-4D77-9D54-43D8D706B9FA}" srcOrd="0" destOrd="0" presId="urn:microsoft.com/office/officeart/2005/8/layout/cycle5"/>
    <dgm:cxn modelId="{F4C9D71A-724E-49BE-AFB3-45F801F47ADF}" type="presOf" srcId="{01EF68A5-BCB5-4E98-85CA-4D0FEA3F35B0}" destId="{380A4EA7-219B-4641-93F1-CC0BFD1DF457}" srcOrd="0" destOrd="0" presId="urn:microsoft.com/office/officeart/2005/8/layout/cycle5"/>
    <dgm:cxn modelId="{C0423FCB-6F89-4F08-99F1-37F55406C8AB}" type="presOf" srcId="{5011C622-EEA6-4C56-A102-8557AE9D370B}" destId="{14B3C29A-39CA-40FC-A135-294AF3183D19}" srcOrd="0" destOrd="0" presId="urn:microsoft.com/office/officeart/2005/8/layout/cycle5"/>
    <dgm:cxn modelId="{DAA7FB91-EE5D-4701-8C12-29C73B26F659}" type="presOf" srcId="{C21E6649-6BF0-44E8-A072-5158CCF2F7D5}" destId="{679A2CF2-3214-4559-A300-6C2B5A7B06E9}" srcOrd="0" destOrd="0" presId="urn:microsoft.com/office/officeart/2005/8/layout/cycle5"/>
    <dgm:cxn modelId="{4E5F641A-5591-4172-A350-EF401BF30F67}" type="presOf" srcId="{CA8AE6D8-6E9B-478A-AC5E-655D34B1E92A}" destId="{99295448-4AC6-4290-A463-6406B48891A4}" srcOrd="0" destOrd="0" presId="urn:microsoft.com/office/officeart/2005/8/layout/cycle5"/>
    <dgm:cxn modelId="{B87844DD-A53C-45B0-B13F-5EF8C39E6B4A}" srcId="{A31AA060-DA19-4E86-B9AB-A4A5D03C2FC7}" destId="{7670EAE3-FF04-4C67-90EB-19148EB41601}" srcOrd="1" destOrd="0" parTransId="{1677D075-DA1B-4DBB-8B5F-8F7D4548236F}" sibTransId="{7943FA38-F5CF-4DEB-84B5-AAD12558E338}"/>
    <dgm:cxn modelId="{639EFC94-9ACA-4BB1-A152-8CEBBEB80FB8}" srcId="{A31AA060-DA19-4E86-B9AB-A4A5D03C2FC7}" destId="{01EF68A5-BCB5-4E98-85CA-4D0FEA3F35B0}" srcOrd="0" destOrd="0" parTransId="{112F938B-8148-457B-BE73-C96C0C10B981}" sibTransId="{2C9AC523-5828-493B-BF52-F2DB7E6A7906}"/>
    <dgm:cxn modelId="{62687218-5C0D-4F71-9D79-0A473CEA150E}" type="presOf" srcId="{7943FA38-F5CF-4DEB-84B5-AAD12558E338}" destId="{577DA17F-B9E4-4E62-88C3-B5E871B56188}" srcOrd="0" destOrd="0" presId="urn:microsoft.com/office/officeart/2005/8/layout/cycle5"/>
    <dgm:cxn modelId="{2D4A2418-2A5E-4879-9C95-78888B6C608D}" type="presOf" srcId="{7670EAE3-FF04-4C67-90EB-19148EB41601}" destId="{640F0AD6-3940-486D-8AA2-01E541CEAB9E}" srcOrd="0" destOrd="0" presId="urn:microsoft.com/office/officeart/2005/8/layout/cycle5"/>
    <dgm:cxn modelId="{1D156C25-DCDA-4819-83DE-16039A267DA2}" type="presOf" srcId="{A31AA060-DA19-4E86-B9AB-A4A5D03C2FC7}" destId="{7770383E-B0DF-4617-B10E-E1499C96C7D4}" srcOrd="0" destOrd="0" presId="urn:microsoft.com/office/officeart/2005/8/layout/cycle5"/>
    <dgm:cxn modelId="{C1B04ACF-6E08-4B00-AB43-CD7B0F8D57DF}" srcId="{A31AA060-DA19-4E86-B9AB-A4A5D03C2FC7}" destId="{CCEF8736-773B-4BA5-9BCB-A6365C5676F3}" srcOrd="4" destOrd="0" parTransId="{1351C2D9-8EE0-453F-9E2A-C7B0FD36BF61}" sibTransId="{2FF130E1-DDDE-441D-BCE6-5BC72B3E85A5}"/>
    <dgm:cxn modelId="{F7282816-095E-492D-96E7-2A9851BDB22C}" srcId="{A31AA060-DA19-4E86-B9AB-A4A5D03C2FC7}" destId="{5011C622-EEA6-4C56-A102-8557AE9D370B}" srcOrd="6" destOrd="0" parTransId="{225D6833-9507-4B12-A7ED-3BA3F3DFA761}" sibTransId="{2111EA17-9CF7-4637-81DA-9C68BCFA1970}"/>
    <dgm:cxn modelId="{B9125E17-7BCC-447A-8037-746C57EE16A9}" type="presOf" srcId="{F2742EA2-4471-467C-A40D-8C83076F7B84}" destId="{5569BBF2-8F98-4EB5-BE55-AF6E45D2178C}" srcOrd="0" destOrd="0" presId="urn:microsoft.com/office/officeart/2005/8/layout/cycle5"/>
    <dgm:cxn modelId="{233E7534-2FCE-4F03-ACBE-EF5062DB8288}" srcId="{A31AA060-DA19-4E86-B9AB-A4A5D03C2FC7}" destId="{517565A4-D313-40A9-BBA3-E9673E97F4F6}" srcOrd="7" destOrd="0" parTransId="{236169DB-09EE-41BB-8D3A-F7D969C77A19}" sibTransId="{B9923BE3-C431-4D0B-9274-20050D9BFA8A}"/>
    <dgm:cxn modelId="{D8D8E587-5034-4681-9FFC-51E3DB98F38E}" type="presOf" srcId="{2111EA17-9CF7-4637-81DA-9C68BCFA1970}" destId="{22B61887-DE6C-4640-8DFA-F7B72B449AA6}" srcOrd="0" destOrd="0" presId="urn:microsoft.com/office/officeart/2005/8/layout/cycle5"/>
    <dgm:cxn modelId="{386D54D3-58B5-41AB-A881-C1D62611620B}" type="presOf" srcId="{355B2821-664C-4D82-981C-119B7C899DD4}" destId="{C6481103-C5F1-4476-A2E1-ECCDA63A5D9B}" srcOrd="0" destOrd="0" presId="urn:microsoft.com/office/officeart/2005/8/layout/cycle5"/>
    <dgm:cxn modelId="{E6CD88D0-C5C9-4EAB-BEF9-AE160A72D1C3}" type="presParOf" srcId="{7770383E-B0DF-4617-B10E-E1499C96C7D4}" destId="{380A4EA7-219B-4641-93F1-CC0BFD1DF457}" srcOrd="0" destOrd="0" presId="urn:microsoft.com/office/officeart/2005/8/layout/cycle5"/>
    <dgm:cxn modelId="{244B1EE2-E6D8-41C0-9169-5E60BC27B525}" type="presParOf" srcId="{7770383E-B0DF-4617-B10E-E1499C96C7D4}" destId="{55571D94-B8F6-49D6-B1CB-1ACB66251D8C}" srcOrd="1" destOrd="0" presId="urn:microsoft.com/office/officeart/2005/8/layout/cycle5"/>
    <dgm:cxn modelId="{2A0C1D10-3E8E-40A9-9CFB-8A7D4B77D5ED}" type="presParOf" srcId="{7770383E-B0DF-4617-B10E-E1499C96C7D4}" destId="{F4023822-B71E-4D77-9D54-43D8D706B9FA}" srcOrd="2" destOrd="0" presId="urn:microsoft.com/office/officeart/2005/8/layout/cycle5"/>
    <dgm:cxn modelId="{0DCE4FAC-1649-4B5C-A701-4761A3B76C21}" type="presParOf" srcId="{7770383E-B0DF-4617-B10E-E1499C96C7D4}" destId="{640F0AD6-3940-486D-8AA2-01E541CEAB9E}" srcOrd="3" destOrd="0" presId="urn:microsoft.com/office/officeart/2005/8/layout/cycle5"/>
    <dgm:cxn modelId="{F9291B78-655C-4401-82EC-4F1800BF1C38}" type="presParOf" srcId="{7770383E-B0DF-4617-B10E-E1499C96C7D4}" destId="{D7ACA927-0E8E-4B19-99C1-1677D3A8AAAF}" srcOrd="4" destOrd="0" presId="urn:microsoft.com/office/officeart/2005/8/layout/cycle5"/>
    <dgm:cxn modelId="{0E5F758A-41B3-4BDF-992C-8E4E4A1E23A5}" type="presParOf" srcId="{7770383E-B0DF-4617-B10E-E1499C96C7D4}" destId="{577DA17F-B9E4-4E62-88C3-B5E871B56188}" srcOrd="5" destOrd="0" presId="urn:microsoft.com/office/officeart/2005/8/layout/cycle5"/>
    <dgm:cxn modelId="{8EE84EB5-47D0-4845-A3C8-872B3037FEC0}" type="presParOf" srcId="{7770383E-B0DF-4617-B10E-E1499C96C7D4}" destId="{C6481103-C5F1-4476-A2E1-ECCDA63A5D9B}" srcOrd="6" destOrd="0" presId="urn:microsoft.com/office/officeart/2005/8/layout/cycle5"/>
    <dgm:cxn modelId="{CD411479-BE80-4189-8005-D312162B6198}" type="presParOf" srcId="{7770383E-B0DF-4617-B10E-E1499C96C7D4}" destId="{CB20E2E8-7572-4F06-AF27-983BD554453B}" srcOrd="7" destOrd="0" presId="urn:microsoft.com/office/officeart/2005/8/layout/cycle5"/>
    <dgm:cxn modelId="{DCB03924-3D94-4382-AF96-64788A0D8DDA}" type="presParOf" srcId="{7770383E-B0DF-4617-B10E-E1499C96C7D4}" destId="{99295448-4AC6-4290-A463-6406B48891A4}" srcOrd="8" destOrd="0" presId="urn:microsoft.com/office/officeart/2005/8/layout/cycle5"/>
    <dgm:cxn modelId="{FFA0F97A-F771-431D-A40C-8E47B316C876}" type="presParOf" srcId="{7770383E-B0DF-4617-B10E-E1499C96C7D4}" destId="{EBFCBCAE-32CF-4666-B1FD-97D2D23185FB}" srcOrd="9" destOrd="0" presId="urn:microsoft.com/office/officeart/2005/8/layout/cycle5"/>
    <dgm:cxn modelId="{69F2D4B7-F467-4328-8D8B-6710FE0409C4}" type="presParOf" srcId="{7770383E-B0DF-4617-B10E-E1499C96C7D4}" destId="{5DECC892-B07E-45B2-9DBF-413DB2D3DA51}" srcOrd="10" destOrd="0" presId="urn:microsoft.com/office/officeart/2005/8/layout/cycle5"/>
    <dgm:cxn modelId="{D1D4F7C1-9A75-461A-9C27-BBCF56E09052}" type="presParOf" srcId="{7770383E-B0DF-4617-B10E-E1499C96C7D4}" destId="{8A0E8CE2-6046-452F-87DF-08E4C4EA68A7}" srcOrd="11" destOrd="0" presId="urn:microsoft.com/office/officeart/2005/8/layout/cycle5"/>
    <dgm:cxn modelId="{BC04337A-197A-4254-852D-2DFAF0C4AB16}" type="presParOf" srcId="{7770383E-B0DF-4617-B10E-E1499C96C7D4}" destId="{CD3E93BD-77AF-495D-BDE9-9611579939F3}" srcOrd="12" destOrd="0" presId="urn:microsoft.com/office/officeart/2005/8/layout/cycle5"/>
    <dgm:cxn modelId="{3E299220-C143-4331-9366-EF5B9126AC69}" type="presParOf" srcId="{7770383E-B0DF-4617-B10E-E1499C96C7D4}" destId="{A1DC5DCD-8EE0-4E60-91DD-1BAAD7D358CE}" srcOrd="13" destOrd="0" presId="urn:microsoft.com/office/officeart/2005/8/layout/cycle5"/>
    <dgm:cxn modelId="{75110345-ED03-4BD2-87A5-D4DAA249CB15}" type="presParOf" srcId="{7770383E-B0DF-4617-B10E-E1499C96C7D4}" destId="{7D3F6C37-73ED-4BC6-A243-C6738784C6E0}" srcOrd="14" destOrd="0" presId="urn:microsoft.com/office/officeart/2005/8/layout/cycle5"/>
    <dgm:cxn modelId="{25B72375-1777-4010-8DFE-1C9308494563}" type="presParOf" srcId="{7770383E-B0DF-4617-B10E-E1499C96C7D4}" destId="{8C434293-A522-4391-84B0-0C31018ECE1C}" srcOrd="15" destOrd="0" presId="urn:microsoft.com/office/officeart/2005/8/layout/cycle5"/>
    <dgm:cxn modelId="{9DBC4EF9-901F-440F-ADEE-6E01E4E8E457}" type="presParOf" srcId="{7770383E-B0DF-4617-B10E-E1499C96C7D4}" destId="{3CC6A34B-0352-466E-84FF-6CD43142D0CC}" srcOrd="16" destOrd="0" presId="urn:microsoft.com/office/officeart/2005/8/layout/cycle5"/>
    <dgm:cxn modelId="{B9B5357F-42F9-4AF3-8D84-2E08A1782318}" type="presParOf" srcId="{7770383E-B0DF-4617-B10E-E1499C96C7D4}" destId="{679A2CF2-3214-4559-A300-6C2B5A7B06E9}" srcOrd="17" destOrd="0" presId="urn:microsoft.com/office/officeart/2005/8/layout/cycle5"/>
    <dgm:cxn modelId="{A7A842A6-92BE-4D96-8A17-08A58B213508}" type="presParOf" srcId="{7770383E-B0DF-4617-B10E-E1499C96C7D4}" destId="{14B3C29A-39CA-40FC-A135-294AF3183D19}" srcOrd="18" destOrd="0" presId="urn:microsoft.com/office/officeart/2005/8/layout/cycle5"/>
    <dgm:cxn modelId="{B9CA0AED-E4E3-48DD-B8C4-9E65F1DA7094}" type="presParOf" srcId="{7770383E-B0DF-4617-B10E-E1499C96C7D4}" destId="{A96050BC-CB87-45A2-96B3-630B0806FFC9}" srcOrd="19" destOrd="0" presId="urn:microsoft.com/office/officeart/2005/8/layout/cycle5"/>
    <dgm:cxn modelId="{27F375C0-CE31-433C-990D-F683831CE16F}" type="presParOf" srcId="{7770383E-B0DF-4617-B10E-E1499C96C7D4}" destId="{22B61887-DE6C-4640-8DFA-F7B72B449AA6}" srcOrd="20" destOrd="0" presId="urn:microsoft.com/office/officeart/2005/8/layout/cycle5"/>
    <dgm:cxn modelId="{C14B774C-57BD-4D71-A669-2AE03A3C93FF}" type="presParOf" srcId="{7770383E-B0DF-4617-B10E-E1499C96C7D4}" destId="{16DF5C49-78F0-4A72-B577-43ED2115F008}" srcOrd="21" destOrd="0" presId="urn:microsoft.com/office/officeart/2005/8/layout/cycle5"/>
    <dgm:cxn modelId="{E5F88628-E4CD-4A81-AB70-F457E318507C}" type="presParOf" srcId="{7770383E-B0DF-4617-B10E-E1499C96C7D4}" destId="{3B354D14-F268-4822-BC76-B7C2000F6248}" srcOrd="22" destOrd="0" presId="urn:microsoft.com/office/officeart/2005/8/layout/cycle5"/>
    <dgm:cxn modelId="{28598BD8-BEB6-47B0-946B-3CD8283F71E0}" type="presParOf" srcId="{7770383E-B0DF-4617-B10E-E1499C96C7D4}" destId="{D2A30867-0305-4CAB-9A42-ADE0C7C3879F}" srcOrd="23" destOrd="0" presId="urn:microsoft.com/office/officeart/2005/8/layout/cycle5"/>
    <dgm:cxn modelId="{ED6CCAB0-ADC5-4849-A3F9-A37AEFE3B0A0}" type="presParOf" srcId="{7770383E-B0DF-4617-B10E-E1499C96C7D4}" destId="{5569BBF2-8F98-4EB5-BE55-AF6E45D2178C}" srcOrd="24" destOrd="0" presId="urn:microsoft.com/office/officeart/2005/8/layout/cycle5"/>
    <dgm:cxn modelId="{ED429574-1D8B-4743-9EAD-81F6AA63B304}" type="presParOf" srcId="{7770383E-B0DF-4617-B10E-E1499C96C7D4}" destId="{1A60951D-C26F-4903-B388-8A68C80224F8}" srcOrd="25" destOrd="0" presId="urn:microsoft.com/office/officeart/2005/8/layout/cycle5"/>
    <dgm:cxn modelId="{4071040E-375E-4ED0-8A1E-C67A63C40899}" type="presParOf" srcId="{7770383E-B0DF-4617-B10E-E1499C96C7D4}" destId="{8A42ECED-7209-4E58-90ED-20E050BBBE52}" srcOrd="26" destOrd="0" presId="urn:microsoft.com/office/officeart/2005/8/layout/cycle5"/>
    <dgm:cxn modelId="{FA8DEA9D-82FD-4E62-8A7B-3CE8B940EA36}" type="presParOf" srcId="{7770383E-B0DF-4617-B10E-E1499C96C7D4}" destId="{6817BFC5-3DDA-4C0A-9CDC-B0E747515769}" srcOrd="27" destOrd="0" presId="urn:microsoft.com/office/officeart/2005/8/layout/cycle5"/>
    <dgm:cxn modelId="{9A739D93-AB61-4762-BB8D-AEE365306B86}" type="presParOf" srcId="{7770383E-B0DF-4617-B10E-E1499C96C7D4}" destId="{E1A2DBE1-B211-4046-8A96-EC3561191C89}" srcOrd="28" destOrd="0" presId="urn:microsoft.com/office/officeart/2005/8/layout/cycle5"/>
    <dgm:cxn modelId="{0BCE21EC-2BF2-4032-AE27-5701D7247DA3}" type="presParOf" srcId="{7770383E-B0DF-4617-B10E-E1499C96C7D4}" destId="{71F0B90B-9725-4760-845A-405CA22D3FE3}" srcOrd="29" destOrd="0" presId="urn:microsoft.com/office/officeart/2005/8/layout/cycle5"/>
    <dgm:cxn modelId="{41AFC61C-9F55-42F4-8C64-66FF90D25098}" type="presParOf" srcId="{7770383E-B0DF-4617-B10E-E1499C96C7D4}" destId="{81F97781-06B1-4D2F-8537-F30B48C1844E}" srcOrd="30" destOrd="0" presId="urn:microsoft.com/office/officeart/2005/8/layout/cycle5"/>
    <dgm:cxn modelId="{4B99DC97-9535-4367-A8F1-C3BDCE39B544}" type="presParOf" srcId="{7770383E-B0DF-4617-B10E-E1499C96C7D4}" destId="{49D5C25F-B95D-42E1-A5ED-F5947275BE9F}" srcOrd="31" destOrd="0" presId="urn:microsoft.com/office/officeart/2005/8/layout/cycle5"/>
    <dgm:cxn modelId="{EE999AB2-4626-44D1-804B-0DAC4BE5D735}" type="presParOf" srcId="{7770383E-B0DF-4617-B10E-E1499C96C7D4}" destId="{5FA9B47F-9542-4293-88C8-248E16B8CC76}" srcOrd="32" destOrd="0" presId="urn:microsoft.com/office/officeart/2005/8/layout/cycle5"/>
  </dgm:cxnLst>
  <dgm:bg>
    <a:noFill/>
    <a:effectLst>
      <a:glow rad="63500">
        <a:schemeClr val="accent1">
          <a:satMod val="175000"/>
          <a:alpha val="40000"/>
        </a:schemeClr>
      </a:glow>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59FCF-C4F3-4BF9-927C-7C7A14DC9EF8}"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n-US"/>
        </a:p>
      </dgm:t>
    </dgm:pt>
    <dgm:pt modelId="{8C351060-2571-4971-AE50-6E1BEE2885FF}">
      <dgm:prSet phldrT="[Text]" custT="1"/>
      <dgm:spPr>
        <a:solidFill>
          <a:srgbClr val="00B0F0"/>
        </a:solidFill>
      </dgm:spPr>
      <dgm:t>
        <a:bodyPr/>
        <a:lstStyle/>
        <a:p>
          <a:r>
            <a:rPr lang="en-US" sz="1800" b="1" dirty="0" smtClean="0"/>
            <a:t>5) Construction</a:t>
          </a:r>
          <a:endParaRPr lang="en-US" sz="18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F2E4307-13A8-4618-AEAA-9785525F0EAC}" type="parTrans" cxnId="{3A44BE2E-2677-43E6-8282-CFF72EF98CB2}">
      <dgm:prSet/>
      <dgm:spPr/>
      <dgm:t>
        <a:bodyPr/>
        <a:lstStyle/>
        <a:p>
          <a:endParaRPr lang="en-US"/>
        </a:p>
      </dgm:t>
    </dgm:pt>
    <dgm:pt modelId="{DBA8EA57-2950-42F3-B1CE-0030981796F7}" type="sibTrans" cxnId="{3A44BE2E-2677-43E6-8282-CFF72EF98CB2}">
      <dgm:prSet/>
      <dgm:spPr>
        <a:ln>
          <a:noFill/>
        </a:ln>
      </dgm:spPr>
      <dgm:t>
        <a:bodyPr/>
        <a:lstStyle/>
        <a:p>
          <a:endParaRPr lang="en-US"/>
        </a:p>
      </dgm:t>
    </dgm:pt>
    <dgm:pt modelId="{86D7D16D-A807-4449-AF81-EF7F52F30BD5}">
      <dgm:prSet phldrT="[Text]" custT="1"/>
      <dgm:spPr>
        <a:solidFill>
          <a:srgbClr val="00B0F0"/>
        </a:solidFill>
      </dgm:spPr>
      <dgm:t>
        <a:bodyPr/>
        <a:lstStyle/>
        <a:p>
          <a:r>
            <a:rPr lang="en-US" sz="1800" b="1" dirty="0" smtClean="0"/>
            <a:t>3) Power</a:t>
          </a:r>
          <a:endParaRPr lang="en-US" sz="18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BE0E111-DA1C-4C3D-9DA4-A61EC6603F42}" type="parTrans" cxnId="{541A444C-2382-4552-88E4-2E4DB9F1884C}">
      <dgm:prSet/>
      <dgm:spPr/>
      <dgm:t>
        <a:bodyPr/>
        <a:lstStyle/>
        <a:p>
          <a:endParaRPr lang="en-US"/>
        </a:p>
      </dgm:t>
    </dgm:pt>
    <dgm:pt modelId="{C4750DDD-B6C2-4F60-84AC-A26B163CD873}" type="sibTrans" cxnId="{541A444C-2382-4552-88E4-2E4DB9F1884C}">
      <dgm:prSet/>
      <dgm:spPr>
        <a:ln>
          <a:noFill/>
        </a:ln>
      </dgm:spPr>
      <dgm:t>
        <a:bodyPr/>
        <a:lstStyle/>
        <a:p>
          <a:endParaRPr lang="en-US"/>
        </a:p>
      </dgm:t>
    </dgm:pt>
    <dgm:pt modelId="{FD05A47F-647F-44BA-84AF-C577815F92DC}">
      <dgm:prSet phldrT="[Text]" custT="1"/>
      <dgm:spPr>
        <a:solidFill>
          <a:srgbClr val="00B0F0"/>
        </a:solidFill>
      </dgm:spPr>
      <dgm:t>
        <a:bodyPr/>
        <a:lstStyle/>
        <a:p>
          <a:r>
            <a:rPr lang="en-US" sz="1800" b="1" dirty="0" smtClean="0"/>
            <a:t>2) Dust Control</a:t>
          </a:r>
          <a:endParaRPr lang="en-US" sz="18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2A6FAE-71AE-4A0C-A0EC-487E43EE9F1A}" type="parTrans" cxnId="{B4C13887-820C-4B5B-B9C5-BB0BCF116648}">
      <dgm:prSet/>
      <dgm:spPr/>
      <dgm:t>
        <a:bodyPr/>
        <a:lstStyle/>
        <a:p>
          <a:endParaRPr lang="en-US"/>
        </a:p>
      </dgm:t>
    </dgm:pt>
    <dgm:pt modelId="{D5748E54-045B-4D55-8078-801FBD3C52C9}" type="sibTrans" cxnId="{B4C13887-820C-4B5B-B9C5-BB0BCF116648}">
      <dgm:prSet/>
      <dgm:spPr>
        <a:ln>
          <a:noFill/>
        </a:ln>
      </dgm:spPr>
      <dgm:t>
        <a:bodyPr/>
        <a:lstStyle/>
        <a:p>
          <a:endParaRPr lang="en-US"/>
        </a:p>
      </dgm:t>
    </dgm:pt>
    <dgm:pt modelId="{09262270-DBA9-47F8-AA87-B37FA15C0B53}">
      <dgm:prSet phldrT="[Text]" custT="1"/>
      <dgm:spPr>
        <a:solidFill>
          <a:srgbClr val="00B0F0"/>
        </a:solidFill>
      </dgm:spPr>
      <dgm:t>
        <a:bodyPr/>
        <a:lstStyle/>
        <a:p>
          <a:r>
            <a:rPr lang="en-US" sz="1800" b="1" dirty="0" smtClean="0"/>
            <a:t>1) Sweeping</a:t>
          </a:r>
          <a:endParaRPr lang="en-US" sz="18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4BE45D1-CFD4-4B6B-B6C1-7F41E4366089}" type="parTrans" cxnId="{78020F3F-F914-4727-9DDD-11E4BD18FFBE}">
      <dgm:prSet/>
      <dgm:spPr/>
      <dgm:t>
        <a:bodyPr/>
        <a:lstStyle/>
        <a:p>
          <a:endParaRPr lang="en-US"/>
        </a:p>
      </dgm:t>
    </dgm:pt>
    <dgm:pt modelId="{C9A8E12B-73C5-446F-90FE-E80DFCCCA9E8}" type="sibTrans" cxnId="{78020F3F-F914-4727-9DDD-11E4BD18FFBE}">
      <dgm:prSet/>
      <dgm:spPr>
        <a:ln>
          <a:noFill/>
        </a:ln>
      </dgm:spPr>
      <dgm:t>
        <a:bodyPr/>
        <a:lstStyle/>
        <a:p>
          <a:endParaRPr lang="en-US"/>
        </a:p>
      </dgm:t>
    </dgm:pt>
    <dgm:pt modelId="{297A0B1F-A0FD-4E66-B7B4-85B769945DA9}">
      <dgm:prSet phldrT="[Text]" custT="1"/>
      <dgm:spPr>
        <a:solidFill>
          <a:srgbClr val="00B0F0"/>
        </a:solidFill>
      </dgm:spPr>
      <dgm:t>
        <a:bodyPr/>
        <a:lstStyle/>
        <a:p>
          <a:pPr algn="ctr"/>
          <a:r>
            <a:rPr lang="en-US" sz="1800" b="1" dirty="0" smtClean="0"/>
            <a:t>4) Operator Compartment</a:t>
          </a:r>
          <a:endParaRPr lang="en-US" sz="18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2C25834-278F-422D-B01B-38E7BC60B30A}" type="parTrans" cxnId="{5CD4B2D4-D44F-4632-B251-369D39D1424B}">
      <dgm:prSet/>
      <dgm:spPr/>
      <dgm:t>
        <a:bodyPr/>
        <a:lstStyle/>
        <a:p>
          <a:endParaRPr lang="en-US"/>
        </a:p>
      </dgm:t>
    </dgm:pt>
    <dgm:pt modelId="{5DFB0153-0890-4568-85A9-5B37CBFC304B}" type="sibTrans" cxnId="{5CD4B2D4-D44F-4632-B251-369D39D1424B}">
      <dgm:prSet/>
      <dgm:spPr>
        <a:ln>
          <a:noFill/>
        </a:ln>
      </dgm:spPr>
      <dgm:t>
        <a:bodyPr/>
        <a:lstStyle/>
        <a:p>
          <a:endParaRPr lang="en-US"/>
        </a:p>
      </dgm:t>
    </dgm:pt>
    <dgm:pt modelId="{7060221E-D548-4659-BD3F-4571144F3FAD}" type="pres">
      <dgm:prSet presAssocID="{4B659FCF-C4F3-4BF9-927C-7C7A14DC9EF8}" presName="cycle" presStyleCnt="0">
        <dgm:presLayoutVars>
          <dgm:dir/>
          <dgm:resizeHandles val="exact"/>
        </dgm:presLayoutVars>
      </dgm:prSet>
      <dgm:spPr/>
      <dgm:t>
        <a:bodyPr/>
        <a:lstStyle/>
        <a:p>
          <a:endParaRPr lang="en-US"/>
        </a:p>
      </dgm:t>
    </dgm:pt>
    <dgm:pt modelId="{D163AAA5-4DEC-4C92-975B-9DDA41DD8AFE}" type="pres">
      <dgm:prSet presAssocID="{8C351060-2571-4971-AE50-6E1BEE2885FF}" presName="node" presStyleLbl="node1" presStyleIdx="0" presStyleCnt="5" custScaleX="138878" custScaleY="56500" custRadScaleRad="197175" custRadScaleInc="434694">
        <dgm:presLayoutVars>
          <dgm:bulletEnabled val="1"/>
        </dgm:presLayoutVars>
      </dgm:prSet>
      <dgm:spPr/>
      <dgm:t>
        <a:bodyPr/>
        <a:lstStyle/>
        <a:p>
          <a:endParaRPr lang="en-US"/>
        </a:p>
      </dgm:t>
    </dgm:pt>
    <dgm:pt modelId="{093B44E6-BFD0-45F2-9677-1EDD9E18526C}" type="pres">
      <dgm:prSet presAssocID="{8C351060-2571-4971-AE50-6E1BEE2885FF}" presName="spNode" presStyleCnt="0"/>
      <dgm:spPr/>
    </dgm:pt>
    <dgm:pt modelId="{7BA7AC1D-14DC-4032-8E35-438705082879}" type="pres">
      <dgm:prSet presAssocID="{DBA8EA57-2950-42F3-B1CE-0030981796F7}" presName="sibTrans" presStyleLbl="sibTrans1D1" presStyleIdx="0" presStyleCnt="5"/>
      <dgm:spPr/>
      <dgm:t>
        <a:bodyPr/>
        <a:lstStyle/>
        <a:p>
          <a:endParaRPr lang="en-US"/>
        </a:p>
      </dgm:t>
    </dgm:pt>
    <dgm:pt modelId="{B9DA58C2-FE84-4A30-A42D-96E00BCDDF48}" type="pres">
      <dgm:prSet presAssocID="{86D7D16D-A807-4449-AF81-EF7F52F30BD5}" presName="node" presStyleLbl="node1" presStyleIdx="1" presStyleCnt="5" custScaleX="126868" custScaleY="54914" custRadScaleRad="104893" custRadScaleInc="-310031">
        <dgm:presLayoutVars>
          <dgm:bulletEnabled val="1"/>
        </dgm:presLayoutVars>
      </dgm:prSet>
      <dgm:spPr/>
      <dgm:t>
        <a:bodyPr/>
        <a:lstStyle/>
        <a:p>
          <a:endParaRPr lang="en-US"/>
        </a:p>
      </dgm:t>
    </dgm:pt>
    <dgm:pt modelId="{8D7204EB-C9EC-48EC-A051-BA3B50D10BC4}" type="pres">
      <dgm:prSet presAssocID="{86D7D16D-A807-4449-AF81-EF7F52F30BD5}" presName="spNode" presStyleCnt="0"/>
      <dgm:spPr/>
    </dgm:pt>
    <dgm:pt modelId="{D5FFB70F-19FD-4ACC-8BE9-FFDCC500E16F}" type="pres">
      <dgm:prSet presAssocID="{C4750DDD-B6C2-4F60-84AC-A26B163CD873}" presName="sibTrans" presStyleLbl="sibTrans1D1" presStyleIdx="1" presStyleCnt="5"/>
      <dgm:spPr/>
      <dgm:t>
        <a:bodyPr/>
        <a:lstStyle/>
        <a:p>
          <a:endParaRPr lang="en-US"/>
        </a:p>
      </dgm:t>
    </dgm:pt>
    <dgm:pt modelId="{3189F472-1DE7-4D3D-980B-B28FFD5A4F26}" type="pres">
      <dgm:prSet presAssocID="{FD05A47F-647F-44BA-84AF-C577815F92DC}" presName="node" presStyleLbl="node1" presStyleIdx="2" presStyleCnt="5" custScaleX="140692" custScaleY="62978" custRadScaleRad="155378" custRadScaleInc="562973">
        <dgm:presLayoutVars>
          <dgm:bulletEnabled val="1"/>
        </dgm:presLayoutVars>
      </dgm:prSet>
      <dgm:spPr/>
      <dgm:t>
        <a:bodyPr/>
        <a:lstStyle/>
        <a:p>
          <a:endParaRPr lang="en-US"/>
        </a:p>
      </dgm:t>
    </dgm:pt>
    <dgm:pt modelId="{2FDF3761-1042-43E4-9F4B-A621EE2E5AB8}" type="pres">
      <dgm:prSet presAssocID="{FD05A47F-647F-44BA-84AF-C577815F92DC}" presName="spNode" presStyleCnt="0"/>
      <dgm:spPr/>
    </dgm:pt>
    <dgm:pt modelId="{B664D7B9-3D3C-4A59-88F5-889850278594}" type="pres">
      <dgm:prSet presAssocID="{D5748E54-045B-4D55-8078-801FBD3C52C9}" presName="sibTrans" presStyleLbl="sibTrans1D1" presStyleIdx="2" presStyleCnt="5"/>
      <dgm:spPr/>
      <dgm:t>
        <a:bodyPr/>
        <a:lstStyle/>
        <a:p>
          <a:endParaRPr lang="en-US"/>
        </a:p>
      </dgm:t>
    </dgm:pt>
    <dgm:pt modelId="{AA14356C-1843-45C6-BB88-0FC7CE59E4EC}" type="pres">
      <dgm:prSet presAssocID="{09262270-DBA9-47F8-AA87-B37FA15C0B53}" presName="node" presStyleLbl="node1" presStyleIdx="3" presStyleCnt="5" custScaleX="145149" custScaleY="57866" custRadScaleRad="91965" custRadScaleInc="-49692">
        <dgm:presLayoutVars>
          <dgm:bulletEnabled val="1"/>
        </dgm:presLayoutVars>
      </dgm:prSet>
      <dgm:spPr/>
      <dgm:t>
        <a:bodyPr/>
        <a:lstStyle/>
        <a:p>
          <a:endParaRPr lang="en-US"/>
        </a:p>
      </dgm:t>
    </dgm:pt>
    <dgm:pt modelId="{03F03872-A8F2-44A0-A341-3D0C854F69B5}" type="pres">
      <dgm:prSet presAssocID="{09262270-DBA9-47F8-AA87-B37FA15C0B53}" presName="spNode" presStyleCnt="0"/>
      <dgm:spPr/>
    </dgm:pt>
    <dgm:pt modelId="{B3523650-1B09-450C-84EB-44DDB3669D34}" type="pres">
      <dgm:prSet presAssocID="{C9A8E12B-73C5-446F-90FE-E80DFCCCA9E8}" presName="sibTrans" presStyleLbl="sibTrans1D1" presStyleIdx="3" presStyleCnt="5"/>
      <dgm:spPr/>
      <dgm:t>
        <a:bodyPr/>
        <a:lstStyle/>
        <a:p>
          <a:endParaRPr lang="en-US"/>
        </a:p>
      </dgm:t>
    </dgm:pt>
    <dgm:pt modelId="{03B6C543-807C-412A-92B0-E30C3C990B07}" type="pres">
      <dgm:prSet presAssocID="{297A0B1F-A0FD-4E66-B7B4-85B769945DA9}" presName="node" presStyleLbl="node1" presStyleIdx="4" presStyleCnt="5" custScaleX="133540" custScaleY="63977" custRadScaleRad="183935" custRadScaleInc="583944">
        <dgm:presLayoutVars>
          <dgm:bulletEnabled val="1"/>
        </dgm:presLayoutVars>
      </dgm:prSet>
      <dgm:spPr/>
      <dgm:t>
        <a:bodyPr/>
        <a:lstStyle/>
        <a:p>
          <a:endParaRPr lang="en-US"/>
        </a:p>
      </dgm:t>
    </dgm:pt>
    <dgm:pt modelId="{54B31375-B499-427A-8DDB-C409DA6C5BFA}" type="pres">
      <dgm:prSet presAssocID="{297A0B1F-A0FD-4E66-B7B4-85B769945DA9}" presName="spNode" presStyleCnt="0"/>
      <dgm:spPr/>
    </dgm:pt>
    <dgm:pt modelId="{CFBC4D40-AA87-4EDA-A2C0-FA3C3EE849A1}" type="pres">
      <dgm:prSet presAssocID="{5DFB0153-0890-4568-85A9-5B37CBFC304B}" presName="sibTrans" presStyleLbl="sibTrans1D1" presStyleIdx="4" presStyleCnt="5"/>
      <dgm:spPr/>
      <dgm:t>
        <a:bodyPr/>
        <a:lstStyle/>
        <a:p>
          <a:endParaRPr lang="en-US"/>
        </a:p>
      </dgm:t>
    </dgm:pt>
  </dgm:ptLst>
  <dgm:cxnLst>
    <dgm:cxn modelId="{B4C13887-820C-4B5B-B9C5-BB0BCF116648}" srcId="{4B659FCF-C4F3-4BF9-927C-7C7A14DC9EF8}" destId="{FD05A47F-647F-44BA-84AF-C577815F92DC}" srcOrd="2" destOrd="0" parTransId="{8E2A6FAE-71AE-4A0C-A0EC-487E43EE9F1A}" sibTransId="{D5748E54-045B-4D55-8078-801FBD3C52C9}"/>
    <dgm:cxn modelId="{A4BFE6C7-E92A-40D6-B7DA-6B4DCF01B05E}" type="presOf" srcId="{4B659FCF-C4F3-4BF9-927C-7C7A14DC9EF8}" destId="{7060221E-D548-4659-BD3F-4571144F3FAD}" srcOrd="0" destOrd="0" presId="urn:microsoft.com/office/officeart/2005/8/layout/cycle6"/>
    <dgm:cxn modelId="{908D2066-5CFA-4837-A8AC-04257368EEF8}" type="presOf" srcId="{5DFB0153-0890-4568-85A9-5B37CBFC304B}" destId="{CFBC4D40-AA87-4EDA-A2C0-FA3C3EE849A1}" srcOrd="0" destOrd="0" presId="urn:microsoft.com/office/officeart/2005/8/layout/cycle6"/>
    <dgm:cxn modelId="{5CD4B2D4-D44F-4632-B251-369D39D1424B}" srcId="{4B659FCF-C4F3-4BF9-927C-7C7A14DC9EF8}" destId="{297A0B1F-A0FD-4E66-B7B4-85B769945DA9}" srcOrd="4" destOrd="0" parTransId="{42C25834-278F-422D-B01B-38E7BC60B30A}" sibTransId="{5DFB0153-0890-4568-85A9-5B37CBFC304B}"/>
    <dgm:cxn modelId="{B152AAC4-01F5-4777-ACFA-3EF26B6FE8A9}" type="presOf" srcId="{297A0B1F-A0FD-4E66-B7B4-85B769945DA9}" destId="{03B6C543-807C-412A-92B0-E30C3C990B07}" srcOrd="0" destOrd="0" presId="urn:microsoft.com/office/officeart/2005/8/layout/cycle6"/>
    <dgm:cxn modelId="{541A444C-2382-4552-88E4-2E4DB9F1884C}" srcId="{4B659FCF-C4F3-4BF9-927C-7C7A14DC9EF8}" destId="{86D7D16D-A807-4449-AF81-EF7F52F30BD5}" srcOrd="1" destOrd="0" parTransId="{DBE0E111-DA1C-4C3D-9DA4-A61EC6603F42}" sibTransId="{C4750DDD-B6C2-4F60-84AC-A26B163CD873}"/>
    <dgm:cxn modelId="{88362088-71D7-4AD0-93CB-8916675E4672}" type="presOf" srcId="{FD05A47F-647F-44BA-84AF-C577815F92DC}" destId="{3189F472-1DE7-4D3D-980B-B28FFD5A4F26}" srcOrd="0" destOrd="0" presId="urn:microsoft.com/office/officeart/2005/8/layout/cycle6"/>
    <dgm:cxn modelId="{D4021C55-141C-425A-A1BD-21B037E73C68}" type="presOf" srcId="{D5748E54-045B-4D55-8078-801FBD3C52C9}" destId="{B664D7B9-3D3C-4A59-88F5-889850278594}" srcOrd="0" destOrd="0" presId="urn:microsoft.com/office/officeart/2005/8/layout/cycle6"/>
    <dgm:cxn modelId="{F2D5A40C-FAF1-4319-97DA-D3EF3D534B2C}" type="presOf" srcId="{C4750DDD-B6C2-4F60-84AC-A26B163CD873}" destId="{D5FFB70F-19FD-4ACC-8BE9-FFDCC500E16F}" srcOrd="0" destOrd="0" presId="urn:microsoft.com/office/officeart/2005/8/layout/cycle6"/>
    <dgm:cxn modelId="{78020F3F-F914-4727-9DDD-11E4BD18FFBE}" srcId="{4B659FCF-C4F3-4BF9-927C-7C7A14DC9EF8}" destId="{09262270-DBA9-47F8-AA87-B37FA15C0B53}" srcOrd="3" destOrd="0" parTransId="{24BE45D1-CFD4-4B6B-B6C1-7F41E4366089}" sibTransId="{C9A8E12B-73C5-446F-90FE-E80DFCCCA9E8}"/>
    <dgm:cxn modelId="{0D3078B6-DA45-4017-B154-78F3FF0657D8}" type="presOf" srcId="{8C351060-2571-4971-AE50-6E1BEE2885FF}" destId="{D163AAA5-4DEC-4C92-975B-9DDA41DD8AFE}" srcOrd="0" destOrd="0" presId="urn:microsoft.com/office/officeart/2005/8/layout/cycle6"/>
    <dgm:cxn modelId="{3A44BE2E-2677-43E6-8282-CFF72EF98CB2}" srcId="{4B659FCF-C4F3-4BF9-927C-7C7A14DC9EF8}" destId="{8C351060-2571-4971-AE50-6E1BEE2885FF}" srcOrd="0" destOrd="0" parTransId="{BF2E4307-13A8-4618-AEAA-9785525F0EAC}" sibTransId="{DBA8EA57-2950-42F3-B1CE-0030981796F7}"/>
    <dgm:cxn modelId="{41F0C0EC-2D46-4636-84AC-984E6E065770}" type="presOf" srcId="{86D7D16D-A807-4449-AF81-EF7F52F30BD5}" destId="{B9DA58C2-FE84-4A30-A42D-96E00BCDDF48}" srcOrd="0" destOrd="0" presId="urn:microsoft.com/office/officeart/2005/8/layout/cycle6"/>
    <dgm:cxn modelId="{8A589FCD-4C33-46CC-BB85-F5D5BBB489DB}" type="presOf" srcId="{09262270-DBA9-47F8-AA87-B37FA15C0B53}" destId="{AA14356C-1843-45C6-BB88-0FC7CE59E4EC}" srcOrd="0" destOrd="0" presId="urn:microsoft.com/office/officeart/2005/8/layout/cycle6"/>
    <dgm:cxn modelId="{B29F26AC-B82C-417D-A3B0-BCBD2169C38E}" type="presOf" srcId="{DBA8EA57-2950-42F3-B1CE-0030981796F7}" destId="{7BA7AC1D-14DC-4032-8E35-438705082879}" srcOrd="0" destOrd="0" presId="urn:microsoft.com/office/officeart/2005/8/layout/cycle6"/>
    <dgm:cxn modelId="{BB33229B-52DA-4665-A66E-04FE5C9BF0AC}" type="presOf" srcId="{C9A8E12B-73C5-446F-90FE-E80DFCCCA9E8}" destId="{B3523650-1B09-450C-84EB-44DDB3669D34}" srcOrd="0" destOrd="0" presId="urn:microsoft.com/office/officeart/2005/8/layout/cycle6"/>
    <dgm:cxn modelId="{3A00FF79-E68F-4153-959C-9DD9D645C37E}" type="presParOf" srcId="{7060221E-D548-4659-BD3F-4571144F3FAD}" destId="{D163AAA5-4DEC-4C92-975B-9DDA41DD8AFE}" srcOrd="0" destOrd="0" presId="urn:microsoft.com/office/officeart/2005/8/layout/cycle6"/>
    <dgm:cxn modelId="{0E85EB3A-21BA-40D5-A6EB-04678C0239A7}" type="presParOf" srcId="{7060221E-D548-4659-BD3F-4571144F3FAD}" destId="{093B44E6-BFD0-45F2-9677-1EDD9E18526C}" srcOrd="1" destOrd="0" presId="urn:microsoft.com/office/officeart/2005/8/layout/cycle6"/>
    <dgm:cxn modelId="{F8019579-2BDD-4B20-A3CF-9563C9BDF3A8}" type="presParOf" srcId="{7060221E-D548-4659-BD3F-4571144F3FAD}" destId="{7BA7AC1D-14DC-4032-8E35-438705082879}" srcOrd="2" destOrd="0" presId="urn:microsoft.com/office/officeart/2005/8/layout/cycle6"/>
    <dgm:cxn modelId="{6B788930-CCAA-4FC7-B12E-E94993F79FEA}" type="presParOf" srcId="{7060221E-D548-4659-BD3F-4571144F3FAD}" destId="{B9DA58C2-FE84-4A30-A42D-96E00BCDDF48}" srcOrd="3" destOrd="0" presId="urn:microsoft.com/office/officeart/2005/8/layout/cycle6"/>
    <dgm:cxn modelId="{DADBF782-AA9F-4CE2-B54F-98FFEB588101}" type="presParOf" srcId="{7060221E-D548-4659-BD3F-4571144F3FAD}" destId="{8D7204EB-C9EC-48EC-A051-BA3B50D10BC4}" srcOrd="4" destOrd="0" presId="urn:microsoft.com/office/officeart/2005/8/layout/cycle6"/>
    <dgm:cxn modelId="{5E8F7F11-9CD6-4F92-B340-88F8FB48A75F}" type="presParOf" srcId="{7060221E-D548-4659-BD3F-4571144F3FAD}" destId="{D5FFB70F-19FD-4ACC-8BE9-FFDCC500E16F}" srcOrd="5" destOrd="0" presId="urn:microsoft.com/office/officeart/2005/8/layout/cycle6"/>
    <dgm:cxn modelId="{54060326-6BA1-4F9D-8B6D-79C0A943EE9A}" type="presParOf" srcId="{7060221E-D548-4659-BD3F-4571144F3FAD}" destId="{3189F472-1DE7-4D3D-980B-B28FFD5A4F26}" srcOrd="6" destOrd="0" presId="urn:microsoft.com/office/officeart/2005/8/layout/cycle6"/>
    <dgm:cxn modelId="{7709E097-2B92-46BA-9B58-8E2620212E26}" type="presParOf" srcId="{7060221E-D548-4659-BD3F-4571144F3FAD}" destId="{2FDF3761-1042-43E4-9F4B-A621EE2E5AB8}" srcOrd="7" destOrd="0" presId="urn:microsoft.com/office/officeart/2005/8/layout/cycle6"/>
    <dgm:cxn modelId="{F0D40F12-1722-4603-BABB-AE83929EEE5E}" type="presParOf" srcId="{7060221E-D548-4659-BD3F-4571144F3FAD}" destId="{B664D7B9-3D3C-4A59-88F5-889850278594}" srcOrd="8" destOrd="0" presId="urn:microsoft.com/office/officeart/2005/8/layout/cycle6"/>
    <dgm:cxn modelId="{D09DB397-668F-4D37-B353-C034C50BC57B}" type="presParOf" srcId="{7060221E-D548-4659-BD3F-4571144F3FAD}" destId="{AA14356C-1843-45C6-BB88-0FC7CE59E4EC}" srcOrd="9" destOrd="0" presId="urn:microsoft.com/office/officeart/2005/8/layout/cycle6"/>
    <dgm:cxn modelId="{D6396E4D-0D78-45D6-A49B-9D06420AABC2}" type="presParOf" srcId="{7060221E-D548-4659-BD3F-4571144F3FAD}" destId="{03F03872-A8F2-44A0-A341-3D0C854F69B5}" srcOrd="10" destOrd="0" presId="urn:microsoft.com/office/officeart/2005/8/layout/cycle6"/>
    <dgm:cxn modelId="{A9884B13-5C15-4359-B850-4D57BA9297E0}" type="presParOf" srcId="{7060221E-D548-4659-BD3F-4571144F3FAD}" destId="{B3523650-1B09-450C-84EB-44DDB3669D34}" srcOrd="11" destOrd="0" presId="urn:microsoft.com/office/officeart/2005/8/layout/cycle6"/>
    <dgm:cxn modelId="{E994BF93-F4E8-4283-A172-948E5C27987E}" type="presParOf" srcId="{7060221E-D548-4659-BD3F-4571144F3FAD}" destId="{03B6C543-807C-412A-92B0-E30C3C990B07}" srcOrd="12" destOrd="0" presId="urn:microsoft.com/office/officeart/2005/8/layout/cycle6"/>
    <dgm:cxn modelId="{7F20C204-6A36-4927-9B50-96ADDF6ED22F}" type="presParOf" srcId="{7060221E-D548-4659-BD3F-4571144F3FAD}" destId="{54B31375-B499-427A-8DDB-C409DA6C5BFA}" srcOrd="13" destOrd="0" presId="urn:microsoft.com/office/officeart/2005/8/layout/cycle6"/>
    <dgm:cxn modelId="{AEF3959D-0A04-43C2-991D-6BD33B9FB796}" type="presParOf" srcId="{7060221E-D548-4659-BD3F-4571144F3FAD}" destId="{CFBC4D40-AA87-4EDA-A2C0-FA3C3EE849A1}"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b="0" smtClean="0">
                <a:solidFill>
                  <a:schemeClr val="tx2"/>
                </a:solidFill>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b="0">
                <a:solidFill>
                  <a:schemeClr val="tx2"/>
                </a:solidFill>
              </a:defRPr>
            </a:lvl1pPr>
          </a:lstStyle>
          <a:p>
            <a:fld id="{BE08335C-5F6F-44DD-8F3C-17C0E83D35C4}" type="datetime1">
              <a:rPr lang="en-US"/>
              <a:pPr/>
              <a:t>1/30/2015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b="0" smtClean="0">
                <a:solidFill>
                  <a:schemeClr val="tx2"/>
                </a:solidFill>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b="0">
                <a:solidFill>
                  <a:schemeClr val="tx2"/>
                </a:solidFill>
              </a:defRPr>
            </a:lvl1pPr>
          </a:lstStyle>
          <a:p>
            <a:fld id="{5DFF8B5C-9E25-44CD-B360-6AA96B7AB749}" type="slidenum">
              <a:rPr lang="en-US"/>
              <a:pPr/>
              <a:t>‹#›</a:t>
            </a:fld>
            <a:endParaRPr lang="en-US" dirty="0"/>
          </a:p>
        </p:txBody>
      </p:sp>
    </p:spTree>
    <p:extLst>
      <p:ext uri="{BB962C8B-B14F-4D97-AF65-F5344CB8AC3E}">
        <p14:creationId xmlns:p14="http://schemas.microsoft.com/office/powerpoint/2010/main" val="2982810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b="0" smtClean="0">
                <a:solidFill>
                  <a:schemeClr val="tx2"/>
                </a:solidFill>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b="0">
                <a:solidFill>
                  <a:schemeClr val="tx2"/>
                </a:solidFill>
              </a:defRPr>
            </a:lvl1pPr>
          </a:lstStyle>
          <a:p>
            <a:fld id="{07631179-E5CD-43B5-86C4-3A7984FC7F3A}" type="datetime1">
              <a:rPr lang="en-US"/>
              <a:pPr/>
              <a:t>1/30/2015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b="0" smtClean="0">
                <a:solidFill>
                  <a:schemeClr val="tx2"/>
                </a:solidFill>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b="0">
                <a:solidFill>
                  <a:schemeClr val="tx2"/>
                </a:solidFill>
              </a:defRPr>
            </a:lvl1pPr>
          </a:lstStyle>
          <a:p>
            <a:fld id="{1E163446-2388-4E50-BA2B-EDE3A66E3559}" type="slidenum">
              <a:rPr lang="en-US"/>
              <a:pPr/>
              <a:t>‹#›</a:t>
            </a:fld>
            <a:endParaRPr lang="en-US" dirty="0"/>
          </a:p>
        </p:txBody>
      </p:sp>
    </p:spTree>
    <p:extLst>
      <p:ext uri="{BB962C8B-B14F-4D97-AF65-F5344CB8AC3E}">
        <p14:creationId xmlns:p14="http://schemas.microsoft.com/office/powerpoint/2010/main" val="37393195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Arial" charset="0"/>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Arial" charset="0"/>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Arial" charset="0"/>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Arial" charset="0"/>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7898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4595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21743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E6387F2-4A14-47A6-B01F-688A2ACAB496}" type="slidenum">
              <a:rPr lang="en-US" smtClean="0"/>
              <a:t>12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2629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39437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397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18</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19</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2970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4785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337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584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7686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0689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25</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30044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3829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28</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81713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1000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1280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32</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2949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4392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52609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93346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36</a:t>
            </a:fld>
            <a:endParaRPr lang="en-US" dirty="0"/>
          </a:p>
        </p:txBody>
      </p:sp>
    </p:spTree>
    <p:extLst>
      <p:ext uri="{BB962C8B-B14F-4D97-AF65-F5344CB8AC3E}">
        <p14:creationId xmlns:p14="http://schemas.microsoft.com/office/powerpoint/2010/main" val="1590923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9548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18967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5415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43231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2115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42</a:t>
            </a:fld>
            <a:endParaRPr lang="en-US" dirty="0"/>
          </a:p>
        </p:txBody>
      </p:sp>
    </p:spTree>
    <p:extLst>
      <p:ext uri="{BB962C8B-B14F-4D97-AF65-F5344CB8AC3E}">
        <p14:creationId xmlns:p14="http://schemas.microsoft.com/office/powerpoint/2010/main" val="332630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93020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52BBC-10B0-48B1-8560-5C6E7B61DA96}" type="slidenum">
              <a:rPr lang="en-US" smtClean="0"/>
              <a:t>43</a:t>
            </a:fld>
            <a:endParaRPr lang="en-US" dirty="0"/>
          </a:p>
        </p:txBody>
      </p:sp>
    </p:spTree>
    <p:extLst>
      <p:ext uri="{BB962C8B-B14F-4D97-AF65-F5344CB8AC3E}">
        <p14:creationId xmlns:p14="http://schemas.microsoft.com/office/powerpoint/2010/main" val="1176105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52BBC-10B0-48B1-8560-5C6E7B61DA96}" type="slidenum">
              <a:rPr lang="en-US" smtClean="0"/>
              <a:t>44</a:t>
            </a:fld>
            <a:endParaRPr lang="en-US" dirty="0"/>
          </a:p>
        </p:txBody>
      </p:sp>
    </p:spTree>
    <p:extLst>
      <p:ext uri="{BB962C8B-B14F-4D97-AF65-F5344CB8AC3E}">
        <p14:creationId xmlns:p14="http://schemas.microsoft.com/office/powerpoint/2010/main" val="4259541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63446-2388-4E50-BA2B-EDE3A66E3559}" type="slidenum">
              <a:rPr lang="en-US" smtClean="0"/>
              <a:pPr/>
              <a:t>45</a:t>
            </a:fld>
            <a:endParaRPr lang="en-US" dirty="0"/>
          </a:p>
        </p:txBody>
      </p:sp>
    </p:spTree>
    <p:extLst>
      <p:ext uri="{BB962C8B-B14F-4D97-AF65-F5344CB8AC3E}">
        <p14:creationId xmlns:p14="http://schemas.microsoft.com/office/powerpoint/2010/main" val="2297361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827088"/>
            <a:ext cx="4954588" cy="3717925"/>
          </a:xfrm>
        </p:spPr>
      </p:sp>
      <p:sp>
        <p:nvSpPr>
          <p:cNvPr id="4" name="Slide Number Placeholder 3"/>
          <p:cNvSpPr>
            <a:spLocks noGrp="1"/>
          </p:cNvSpPr>
          <p:nvPr>
            <p:ph type="sldNum" sz="quarter" idx="10"/>
          </p:nvPr>
        </p:nvSpPr>
        <p:spPr/>
        <p:txBody>
          <a:bodyPr/>
          <a:lstStyle/>
          <a:p>
            <a:fld id="{01952BBC-10B0-48B1-8560-5C6E7B61DA96}" type="slidenum">
              <a:rPr lang="en-US" smtClean="0"/>
              <a:t>46</a:t>
            </a:fld>
            <a:endParaRPr lang="en-US" dirty="0"/>
          </a:p>
        </p:txBody>
      </p:sp>
    </p:spTree>
    <p:extLst>
      <p:ext uri="{BB962C8B-B14F-4D97-AF65-F5344CB8AC3E}">
        <p14:creationId xmlns:p14="http://schemas.microsoft.com/office/powerpoint/2010/main" val="3256403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E6387F2-4A14-47A6-B01F-688A2ACAB496}" type="slidenum">
              <a:rPr lang="en-US" smtClean="0"/>
              <a:t>47</a:t>
            </a:fld>
            <a:endParaRPr lang="en-US" dirty="0"/>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2523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1953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0916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6" name="Slide Number Placeholder 3"/>
          <p:cNvSpPr>
            <a:spLocks noGrp="1"/>
          </p:cNvSpPr>
          <p:nvPr>
            <p:ph type="sldNum" sz="quarter" idx="5"/>
          </p:nvPr>
        </p:nvSpPr>
        <p:spPr>
          <a:noFill/>
        </p:spPr>
        <p:txBody>
          <a:bodyPr/>
          <a:lstStyle>
            <a:lvl1pPr defTabSz="949524" eaLnBrk="0" hangingPunct="0">
              <a:spcBef>
                <a:spcPct val="30000"/>
              </a:spcBef>
              <a:defRPr sz="1200">
                <a:solidFill>
                  <a:schemeClr val="tx1"/>
                </a:solidFill>
                <a:latin typeface="Arial" pitchFamily="34" charset="0"/>
                <a:cs typeface="Arial" pitchFamily="34" charset="0"/>
              </a:defRPr>
            </a:lvl1pPr>
            <a:lvl2pPr marL="757031" indent="-291166" defTabSz="949524" eaLnBrk="0" hangingPunct="0">
              <a:spcBef>
                <a:spcPct val="30000"/>
              </a:spcBef>
              <a:defRPr sz="1200">
                <a:solidFill>
                  <a:schemeClr val="tx1"/>
                </a:solidFill>
                <a:latin typeface="Arial" pitchFamily="34" charset="0"/>
                <a:cs typeface="Arial" pitchFamily="34" charset="0"/>
              </a:defRPr>
            </a:lvl2pPr>
            <a:lvl3pPr marL="1164663" indent="-232932" defTabSz="949524" eaLnBrk="0" hangingPunct="0">
              <a:spcBef>
                <a:spcPct val="30000"/>
              </a:spcBef>
              <a:defRPr sz="1200">
                <a:solidFill>
                  <a:schemeClr val="tx1"/>
                </a:solidFill>
                <a:latin typeface="Arial" pitchFamily="34" charset="0"/>
                <a:cs typeface="Arial" pitchFamily="34" charset="0"/>
              </a:defRPr>
            </a:lvl3pPr>
            <a:lvl4pPr marL="1630528" indent="-232932" defTabSz="949524" eaLnBrk="0" hangingPunct="0">
              <a:spcBef>
                <a:spcPct val="30000"/>
              </a:spcBef>
              <a:defRPr sz="1200">
                <a:solidFill>
                  <a:schemeClr val="tx1"/>
                </a:solidFill>
                <a:latin typeface="Arial" pitchFamily="34" charset="0"/>
                <a:cs typeface="Arial" pitchFamily="34" charset="0"/>
              </a:defRPr>
            </a:lvl4pPr>
            <a:lvl5pPr marL="2096394" indent="-232932" defTabSz="949524" eaLnBrk="0" hangingPunct="0">
              <a:spcBef>
                <a:spcPct val="30000"/>
              </a:spcBef>
              <a:defRPr sz="1200">
                <a:solidFill>
                  <a:schemeClr val="tx1"/>
                </a:solidFill>
                <a:latin typeface="Arial" pitchFamily="34" charset="0"/>
                <a:cs typeface="Arial" pitchFamily="34" charset="0"/>
              </a:defRPr>
            </a:lvl5pPr>
            <a:lvl6pPr marL="2562258" indent="-232932" defTabSz="949524" eaLnBrk="0" fontAlgn="base" hangingPunct="0">
              <a:spcBef>
                <a:spcPct val="30000"/>
              </a:spcBef>
              <a:spcAft>
                <a:spcPct val="0"/>
              </a:spcAft>
              <a:defRPr sz="1200">
                <a:solidFill>
                  <a:schemeClr val="tx1"/>
                </a:solidFill>
                <a:latin typeface="Arial" pitchFamily="34" charset="0"/>
                <a:cs typeface="Arial" pitchFamily="34" charset="0"/>
              </a:defRPr>
            </a:lvl6pPr>
            <a:lvl7pPr marL="3028124" indent="-232932" defTabSz="949524" eaLnBrk="0" fontAlgn="base" hangingPunct="0">
              <a:spcBef>
                <a:spcPct val="30000"/>
              </a:spcBef>
              <a:spcAft>
                <a:spcPct val="0"/>
              </a:spcAft>
              <a:defRPr sz="1200">
                <a:solidFill>
                  <a:schemeClr val="tx1"/>
                </a:solidFill>
                <a:latin typeface="Arial" pitchFamily="34" charset="0"/>
                <a:cs typeface="Arial" pitchFamily="34" charset="0"/>
              </a:defRPr>
            </a:lvl7pPr>
            <a:lvl8pPr marL="3493988" indent="-232932" defTabSz="949524" eaLnBrk="0" fontAlgn="base" hangingPunct="0">
              <a:spcBef>
                <a:spcPct val="30000"/>
              </a:spcBef>
              <a:spcAft>
                <a:spcPct val="0"/>
              </a:spcAft>
              <a:defRPr sz="1200">
                <a:solidFill>
                  <a:schemeClr val="tx1"/>
                </a:solidFill>
                <a:latin typeface="Arial" pitchFamily="34" charset="0"/>
                <a:cs typeface="Arial" pitchFamily="34" charset="0"/>
              </a:defRPr>
            </a:lvl8pPr>
            <a:lvl9pPr marL="3959854" indent="-232932" defTabSz="949524"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B65F4B6-8C59-4322-9738-0616B65E5D9A}" type="slidenum">
              <a:rPr lang="en-US" altLang="en-US" sz="1300"/>
              <a:pPr eaLnBrk="1" hangingPunct="1">
                <a:spcBef>
                  <a:spcPct val="0"/>
                </a:spcBef>
              </a:pPr>
              <a:t>7</a:t>
            </a:fld>
            <a:endParaRPr lang="en-US" altLang="en-US" sz="1300" dirty="0"/>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65767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6208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6235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8307" name="Rectangle 2"/>
          <p:cNvSpPr>
            <a:spLocks noGrp="1" noChangeArrowheads="1"/>
          </p:cNvSpPr>
          <p:nvPr>
            <p:ph type="ctrTitle"/>
          </p:nvPr>
        </p:nvSpPr>
        <p:spPr>
          <a:xfrm>
            <a:off x="333375" y="2963863"/>
            <a:ext cx="7772400" cy="1471612"/>
          </a:xfrm>
        </p:spPr>
        <p:txBody>
          <a:bodyPr/>
          <a:lstStyle>
            <a:lvl1pPr>
              <a:defRPr sz="4200" smtClean="0">
                <a:solidFill>
                  <a:schemeClr val="tx2"/>
                </a:solidFill>
                <a:latin typeface="Arial" charset="0"/>
              </a:defRPr>
            </a:lvl1pPr>
          </a:lstStyle>
          <a:p>
            <a:r>
              <a:rPr lang="en-US" smtClean="0"/>
              <a:t>Click to edit Master title style</a:t>
            </a:r>
          </a:p>
        </p:txBody>
      </p:sp>
      <p:sp>
        <p:nvSpPr>
          <p:cNvPr id="98308" name="Rectangle 3"/>
          <p:cNvSpPr>
            <a:spLocks noGrp="1" noChangeArrowheads="1"/>
          </p:cNvSpPr>
          <p:nvPr>
            <p:ph type="subTitle" idx="1"/>
          </p:nvPr>
        </p:nvSpPr>
        <p:spPr>
          <a:xfrm>
            <a:off x="333375" y="3998913"/>
            <a:ext cx="6402388" cy="1751012"/>
          </a:xfrm>
        </p:spPr>
        <p:txBody>
          <a:bodyPr/>
          <a:lstStyle>
            <a:lvl1pPr marL="0" indent="0">
              <a:buFont typeface="Wingdings 3" pitchFamily="18" charset="2"/>
              <a:buNone/>
              <a:defRPr sz="2800" smtClean="0">
                <a:latin typeface="Arial" charset="0"/>
              </a:defRPr>
            </a:lvl1pPr>
          </a:lstStyle>
          <a:p>
            <a:r>
              <a:rPr lang="en-US" smtClean="0"/>
              <a:t>Click to edit Master subtitle style</a:t>
            </a:r>
          </a:p>
        </p:txBody>
      </p:sp>
      <p:sp>
        <p:nvSpPr>
          <p:cNvPr id="13" name="Slide Number Placeholder 7"/>
          <p:cNvSpPr>
            <a:spLocks/>
          </p:cNvSpPr>
          <p:nvPr/>
        </p:nvSpPr>
        <p:spPr bwMode="auto">
          <a:xfrm>
            <a:off x="7010400" y="0"/>
            <a:ext cx="2133600" cy="365125"/>
          </a:xfrm>
          <a:prstGeom prst="rect">
            <a:avLst/>
          </a:prstGeom>
          <a:noFill/>
          <a:ln w="9525">
            <a:noFill/>
            <a:miter lim="800000"/>
            <a:headEnd/>
            <a:tailEnd/>
          </a:ln>
        </p:spPr>
        <p:txBody>
          <a:bodyPr lIns="102413" tIns="51206" rIns="102413" bIns="51206" anchor="ctr"/>
          <a:lstStyle/>
          <a:p>
            <a:pPr algn="r" defTabSz="1023938"/>
            <a:fld id="{4F8B392B-1CC8-4D10-83F2-781327F9430A}" type="slidenum">
              <a:rPr lang="en-US" sz="1100" b="0"/>
              <a:pPr algn="r" defTabSz="1023938"/>
              <a:t>‹#›</a:t>
            </a:fld>
            <a:endParaRPr lang="en-US" sz="1100" b="0" dirty="0"/>
          </a:p>
        </p:txBody>
      </p:sp>
      <p:grpSp>
        <p:nvGrpSpPr>
          <p:cNvPr id="12" name="Group 11"/>
          <p:cNvGrpSpPr/>
          <p:nvPr userDrawn="1"/>
        </p:nvGrpSpPr>
        <p:grpSpPr>
          <a:xfrm>
            <a:off x="-10418" y="6042754"/>
            <a:ext cx="9154418" cy="1035586"/>
            <a:chOff x="-10418" y="5844448"/>
            <a:chExt cx="9154418" cy="1035586"/>
          </a:xfrm>
        </p:grpSpPr>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8" y="5844448"/>
              <a:ext cx="1034390" cy="10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bwMode="auto">
            <a:xfrm>
              <a:off x="0" y="5855465"/>
              <a:ext cx="9144000" cy="0"/>
            </a:xfrm>
            <a:prstGeom prst="line">
              <a:avLst/>
            </a:prstGeom>
            <a:noFill/>
            <a:ln w="19050" cap="flat" cmpd="sng" algn="ctr">
              <a:solidFill>
                <a:schemeClr val="tx1">
                  <a:lumMod val="60000"/>
                  <a:lumOff val="40000"/>
                </a:schemeClr>
              </a:solidFill>
              <a:prstDash val="solid"/>
              <a:round/>
              <a:headEnd type="none" w="med" len="med"/>
              <a:tailEnd type="none" w="med" len="med"/>
            </a:ln>
            <a:effectLst/>
          </p:spPr>
        </p:cxnSp>
      </p:grpSp>
      <p:sp>
        <p:nvSpPr>
          <p:cNvPr id="8" name="Date Placeholder 3"/>
          <p:cNvSpPr txBox="1">
            <a:spLocks/>
          </p:cNvSpPr>
          <p:nvPr userDrawn="1"/>
        </p:nvSpPr>
        <p:spPr>
          <a:xfrm>
            <a:off x="1033127" y="6570082"/>
            <a:ext cx="1750741" cy="2889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sz="800" dirty="0" smtClean="0"/>
              <a:t>©2014  The Tennant Company</a:t>
            </a:r>
            <a:endParaRPr lang="en-US" sz="800" dirty="0"/>
          </a:p>
        </p:txBody>
      </p:sp>
    </p:spTree>
  </p:cSld>
  <p:clrMapOvr>
    <a:masterClrMapping/>
  </p:clrMapOvr>
  <p:transition>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 Box 24"/>
          <p:cNvSpPr txBox="1">
            <a:spLocks noChangeArrowheads="1"/>
          </p:cNvSpPr>
          <p:nvPr userDrawn="1"/>
        </p:nvSpPr>
        <p:spPr bwMode="auto">
          <a:xfrm>
            <a:off x="0" y="4922838"/>
            <a:ext cx="9144000" cy="366712"/>
          </a:xfrm>
          <a:prstGeom prst="rect">
            <a:avLst/>
          </a:prstGeom>
          <a:solidFill>
            <a:schemeClr val="bg1"/>
          </a:solidFill>
          <a:ln w="28575" algn="ctr">
            <a:noFill/>
            <a:miter lim="800000"/>
            <a:headEnd/>
            <a:tailEnd/>
          </a:ln>
          <a:effectLst/>
        </p:spPr>
        <p:txBody>
          <a:bodyPr>
            <a:spAutoFit/>
          </a:bodyPr>
          <a:lstStyle/>
          <a:p>
            <a:pPr defTabSz="1023938">
              <a:spcBef>
                <a:spcPct val="50000"/>
              </a:spcBef>
            </a:pPr>
            <a:endParaRPr lang="en-US" b="0" dirty="0"/>
          </a:p>
        </p:txBody>
      </p:sp>
      <p:sp>
        <p:nvSpPr>
          <p:cNvPr id="109571" name="Rectangle 3"/>
          <p:cNvSpPr>
            <a:spLocks noGrp="1" noChangeArrowheads="1"/>
          </p:cNvSpPr>
          <p:nvPr>
            <p:ph type="ctrTitle"/>
          </p:nvPr>
        </p:nvSpPr>
        <p:spPr>
          <a:xfrm>
            <a:off x="304800" y="2740025"/>
            <a:ext cx="8610600" cy="987425"/>
          </a:xfrm>
        </p:spPr>
        <p:txBody>
          <a:bodyPr anchor="b"/>
          <a:lstStyle>
            <a:lvl1pPr>
              <a:defRPr sz="4800"/>
            </a:lvl1pPr>
          </a:lstStyle>
          <a:p>
            <a:r>
              <a:rPr lang="en-US" dirty="0"/>
              <a:t>Click to edit Master title style</a:t>
            </a:r>
          </a:p>
        </p:txBody>
      </p:sp>
      <p:sp>
        <p:nvSpPr>
          <p:cNvPr id="109572" name="Rectangle 4"/>
          <p:cNvSpPr>
            <a:spLocks noGrp="1" noChangeArrowheads="1"/>
          </p:cNvSpPr>
          <p:nvPr>
            <p:ph type="subTitle" idx="1"/>
          </p:nvPr>
        </p:nvSpPr>
        <p:spPr>
          <a:xfrm>
            <a:off x="304800" y="3733800"/>
            <a:ext cx="8610600" cy="1069975"/>
          </a:xfrm>
        </p:spPr>
        <p:txBody>
          <a:bodyPr/>
          <a:lstStyle>
            <a:lvl1pPr marL="0" indent="0">
              <a:buFontTx/>
              <a:buNone/>
              <a:defRPr sz="1900">
                <a:latin typeface="+mj-lt"/>
              </a:defRPr>
            </a:lvl1pPr>
          </a:lstStyle>
          <a:p>
            <a:r>
              <a:rPr lang="en-US" smtClean="0"/>
              <a:t>Click to edit Master subtitle style</a:t>
            </a:r>
            <a:endParaRPr lang="en-US" dirty="0"/>
          </a:p>
        </p:txBody>
      </p:sp>
      <p:sp>
        <p:nvSpPr>
          <p:cNvPr id="8" name="Slide Number Placeholder 7"/>
          <p:cNvSpPr>
            <a:spLocks noGrp="1"/>
          </p:cNvSpPr>
          <p:nvPr>
            <p:ph type="sldNum" sz="quarter" idx="10"/>
          </p:nvPr>
        </p:nvSpPr>
        <p:spPr/>
        <p:txBody>
          <a:bodyPr/>
          <a:lstStyle>
            <a:lvl1pPr>
              <a:defRPr/>
            </a:lvl1pPr>
          </a:lstStyle>
          <a:p>
            <a:fld id="{6AC75BF8-BE51-44B9-8295-E244D44C6144}" type="slidenum">
              <a:rPr lang="en-US"/>
              <a:pPr/>
              <a:t>‹#›</a:t>
            </a:fld>
            <a:endParaRPr lang="en-US" dirty="0"/>
          </a:p>
        </p:txBody>
      </p:sp>
      <p:grpSp>
        <p:nvGrpSpPr>
          <p:cNvPr id="10" name="Group 9"/>
          <p:cNvGrpSpPr/>
          <p:nvPr userDrawn="1"/>
        </p:nvGrpSpPr>
        <p:grpSpPr>
          <a:xfrm>
            <a:off x="-10418" y="6042754"/>
            <a:ext cx="9154418" cy="1035586"/>
            <a:chOff x="-10418" y="5844448"/>
            <a:chExt cx="9154418" cy="1035586"/>
          </a:xfrm>
        </p:grpSpPr>
        <p:pic>
          <p:nvPicPr>
            <p:cNvPr id="1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8" y="5844448"/>
              <a:ext cx="1034390" cy="10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bwMode="auto">
            <a:xfrm>
              <a:off x="0" y="5855465"/>
              <a:ext cx="9144000" cy="0"/>
            </a:xfrm>
            <a:prstGeom prst="line">
              <a:avLst/>
            </a:prstGeom>
            <a:noFill/>
            <a:ln w="19050" cap="flat" cmpd="sng" algn="ctr">
              <a:solidFill>
                <a:schemeClr val="tx1">
                  <a:lumMod val="60000"/>
                  <a:lumOff val="40000"/>
                </a:schemeClr>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
          <p:cNvGrpSpPr/>
          <p:nvPr userDrawn="1"/>
        </p:nvGrpSpPr>
        <p:grpSpPr>
          <a:xfrm>
            <a:off x="-10418" y="6042754"/>
            <a:ext cx="9154418" cy="1035586"/>
            <a:chOff x="-10418" y="5844448"/>
            <a:chExt cx="9154418" cy="1035586"/>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8" y="5844448"/>
              <a:ext cx="1034390" cy="10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userDrawn="1"/>
          </p:nvCxnSpPr>
          <p:spPr bwMode="auto">
            <a:xfrm>
              <a:off x="0" y="5855465"/>
              <a:ext cx="9144000" cy="0"/>
            </a:xfrm>
            <a:prstGeom prst="line">
              <a:avLst/>
            </a:prstGeom>
            <a:noFill/>
            <a:ln w="19050" cap="flat" cmpd="sng" algn="ctr">
              <a:solidFill>
                <a:schemeClr val="tx1">
                  <a:lumMod val="60000"/>
                  <a:lumOff val="40000"/>
                </a:schemeClr>
              </a:solidFill>
              <a:prstDash val="solid"/>
              <a:round/>
              <a:headEnd type="none" w="med" len="med"/>
              <a:tailEnd type="none" w="med" len="med"/>
            </a:ln>
            <a:effectLst/>
          </p:spPr>
        </p:cxnSp>
      </p:grpSp>
      <p:sp>
        <p:nvSpPr>
          <p:cNvPr id="5" name="Title 1"/>
          <p:cNvSpPr>
            <a:spLocks noGrp="1"/>
          </p:cNvSpPr>
          <p:nvPr>
            <p:ph type="title"/>
          </p:nvPr>
        </p:nvSpPr>
        <p:spPr>
          <a:xfrm>
            <a:off x="333375" y="381000"/>
            <a:ext cx="8534400" cy="758825"/>
          </a:xfrm>
        </p:spPr>
        <p:txBody>
          <a:bodyPr/>
          <a:lstStyle/>
          <a:p>
            <a:r>
              <a:rPr lang="en-US" smtClean="0"/>
              <a:t>Click to edit Master title style</a:t>
            </a:r>
            <a:endParaRPr lang="en-US"/>
          </a:p>
        </p:txBody>
      </p:sp>
    </p:spTree>
    <p:extLst>
      <p:ext uri="{BB962C8B-B14F-4D97-AF65-F5344CB8AC3E}">
        <p14:creationId xmlns:p14="http://schemas.microsoft.com/office/powerpoint/2010/main" val="1558855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10418" y="6042754"/>
            <a:ext cx="9154418" cy="1035586"/>
            <a:chOff x="-10418" y="5844448"/>
            <a:chExt cx="9154418" cy="1035586"/>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8" y="5844448"/>
              <a:ext cx="1034390" cy="10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userDrawn="1"/>
          </p:nvCxnSpPr>
          <p:spPr bwMode="auto">
            <a:xfrm>
              <a:off x="0" y="5855465"/>
              <a:ext cx="9144000" cy="0"/>
            </a:xfrm>
            <a:prstGeom prst="line">
              <a:avLst/>
            </a:prstGeom>
            <a:noFill/>
            <a:ln w="19050" cap="flat" cmpd="sng" algn="ctr">
              <a:solidFill>
                <a:schemeClr val="tx1">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21084889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0"/>
          </p:nvPr>
        </p:nvSpPr>
        <p:spPr>
          <a:xfrm>
            <a:off x="4657587" y="1605436"/>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5"/>
          <p:cNvGrpSpPr/>
          <p:nvPr userDrawn="1"/>
        </p:nvGrpSpPr>
        <p:grpSpPr>
          <a:xfrm>
            <a:off x="-10418" y="6042754"/>
            <a:ext cx="9154418" cy="1035586"/>
            <a:chOff x="-10418" y="5844448"/>
            <a:chExt cx="9154418" cy="1035586"/>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8" y="5844448"/>
              <a:ext cx="1034390" cy="10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bwMode="auto">
            <a:xfrm>
              <a:off x="0" y="5855465"/>
              <a:ext cx="9144000" cy="0"/>
            </a:xfrm>
            <a:prstGeom prst="line">
              <a:avLst/>
            </a:prstGeom>
            <a:noFill/>
            <a:ln w="19050" cap="flat" cmpd="sng" algn="ctr">
              <a:solidFill>
                <a:schemeClr val="tx1">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39405367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0" name="Rectangle 2"/>
          <p:cNvSpPr>
            <a:spLocks noGrp="1" noChangeArrowheads="1"/>
          </p:cNvSpPr>
          <p:nvPr>
            <p:ph type="title"/>
          </p:nvPr>
        </p:nvSpPr>
        <p:spPr bwMode="auto">
          <a:xfrm>
            <a:off x="333375" y="381000"/>
            <a:ext cx="8534400" cy="758825"/>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lvl="0"/>
            <a:r>
              <a:rPr lang="en-US" smtClean="0"/>
              <a:t>Click to edit Master title style</a:t>
            </a:r>
          </a:p>
        </p:txBody>
      </p:sp>
      <p:sp>
        <p:nvSpPr>
          <p:cNvPr id="36871" name="Rectangle 3"/>
          <p:cNvSpPr>
            <a:spLocks noGrp="1" noChangeArrowheads="1"/>
          </p:cNvSpPr>
          <p:nvPr>
            <p:ph type="body" idx="1"/>
          </p:nvPr>
        </p:nvSpPr>
        <p:spPr bwMode="auto">
          <a:xfrm>
            <a:off x="333375" y="1527175"/>
            <a:ext cx="8534400" cy="4645025"/>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7"/>
          <p:cNvSpPr>
            <a:spLocks noGrp="1"/>
          </p:cNvSpPr>
          <p:nvPr>
            <p:ph type="sldNum" sz="quarter" idx="4"/>
          </p:nvPr>
        </p:nvSpPr>
        <p:spPr bwMode="auto">
          <a:xfrm>
            <a:off x="7010400" y="0"/>
            <a:ext cx="2133600" cy="365125"/>
          </a:xfrm>
          <a:prstGeom prst="rect">
            <a:avLst/>
          </a:prstGeom>
          <a:noFill/>
          <a:ln w="9525">
            <a:noFill/>
            <a:miter lim="800000"/>
            <a:headEnd/>
            <a:tailEnd/>
          </a:ln>
        </p:spPr>
        <p:txBody>
          <a:bodyPr vert="horz" wrap="square" lIns="102413" tIns="51206" rIns="102413" bIns="51206" numCol="1" anchor="ctr" anchorCtr="0" compatLnSpc="1">
            <a:prstTxWarp prst="textNoShape">
              <a:avLst/>
            </a:prstTxWarp>
          </a:bodyPr>
          <a:lstStyle>
            <a:lvl1pPr algn="r" defTabSz="1023938">
              <a:defRPr sz="1100" b="0"/>
            </a:lvl1pPr>
          </a:lstStyle>
          <a:p>
            <a:fld id="{4BB2400D-0CB9-42F0-8A60-5BD009D62AB7}" type="slidenum">
              <a:rPr lang="en-US"/>
              <a:pPr/>
              <a:t>‹#›</a:t>
            </a:fld>
            <a:endParaRPr lang="en-US" dirty="0"/>
          </a:p>
        </p:txBody>
      </p:sp>
      <p:sp>
        <p:nvSpPr>
          <p:cNvPr id="7" name="Slide Number Placeholder 5"/>
          <p:cNvSpPr txBox="1">
            <a:spLocks/>
          </p:cNvSpPr>
          <p:nvPr userDrawn="1"/>
        </p:nvSpPr>
        <p:spPr bwMode="auto">
          <a:xfrm>
            <a:off x="7423543" y="6569075"/>
            <a:ext cx="1591932" cy="2889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defTabSz="1023938" rtl="0" fontAlgn="base">
              <a:spcBef>
                <a:spcPct val="0"/>
              </a:spcBef>
              <a:spcAft>
                <a:spcPct val="0"/>
              </a:spcAft>
              <a:defRPr sz="700" b="0"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Rev January</a:t>
            </a:r>
            <a:r>
              <a:rPr lang="en-US" baseline="0" dirty="0" smtClean="0"/>
              <a:t> 2015</a:t>
            </a:r>
            <a:fld id="{1A6FFB7A-8DCC-4570-A770-7C398EED305A}" type="slidenum">
              <a:rPr lang="en-US" smtClean="0">
                <a:solidFill>
                  <a:schemeClr val="bg1"/>
                </a:solidFill>
              </a:rPr>
              <a:pPr/>
              <a:t>‹#›</a:t>
            </a:fld>
            <a:endParaRPr lang="en-US" dirty="0">
              <a:solidFill>
                <a:schemeClr val="bg1"/>
              </a:solidFill>
            </a:endParaRPr>
          </a:p>
        </p:txBody>
      </p:sp>
      <p:sp>
        <p:nvSpPr>
          <p:cNvPr id="6" name="Date Placeholder 3"/>
          <p:cNvSpPr txBox="1">
            <a:spLocks/>
          </p:cNvSpPr>
          <p:nvPr userDrawn="1"/>
        </p:nvSpPr>
        <p:spPr>
          <a:xfrm>
            <a:off x="1033127" y="6570082"/>
            <a:ext cx="1750741" cy="2889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sz="800" dirty="0" smtClean="0"/>
              <a:t>©2015  The Tennant Company</a:t>
            </a:r>
            <a:endParaRPr lang="en-US" sz="800" dirty="0"/>
          </a:p>
        </p:txBody>
      </p:sp>
    </p:spTree>
  </p:cSld>
  <p:clrMap bg1="lt1" tx1="dk1" bg2="lt2" tx2="dk2" accent1="accent1" accent2="accent2" accent3="accent3" accent4="accent4" accent5="accent5" accent6="accent6" hlink="hlink" folHlink="folHlink"/>
  <p:sldLayoutIdLst>
    <p:sldLayoutId id="2147483742" r:id="rId1"/>
    <p:sldLayoutId id="2147483744" r:id="rId2"/>
    <p:sldLayoutId id="2147483745" r:id="rId3"/>
    <p:sldLayoutId id="2147483746" r:id="rId4"/>
    <p:sldLayoutId id="2147483747" r:id="rId5"/>
  </p:sldLayoutIdLst>
  <p:transition>
    <p:fade/>
  </p:transition>
  <p:timing>
    <p:tnLst>
      <p:par>
        <p:cTn id="1" dur="indefinite" restart="never" nodeType="tmRoot"/>
      </p:par>
    </p:tnLst>
  </p:timing>
  <p:hf hdr="0" ftr="0" dt="0"/>
  <p:txStyles>
    <p:title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slide" Target="slide3.xml"/><Relationship Id="rId7" Type="http://schemas.openxmlformats.org/officeDocument/2006/relationships/oleObject" Target="../embeddings/oleObject2.bin"/><Relationship Id="rId12"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package" Target="../embeddings/Microsoft_Excel_Worksheet3.xlsx"/><Relationship Id="rId5" Type="http://schemas.openxmlformats.org/officeDocument/2006/relationships/package" Target="../embeddings/Microsoft_Excel_Worksheet1.xlsx"/><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5.xlsx"/><Relationship Id="rId3" Type="http://schemas.openxmlformats.org/officeDocument/2006/relationships/slide" Target="slide3.xml"/><Relationship Id="rId7" Type="http://schemas.openxmlformats.org/officeDocument/2006/relationships/oleObject" Target="../embeddings/oleObject5.bin"/><Relationship Id="rId12" Type="http://schemas.openxmlformats.org/officeDocument/2006/relationships/image" Target="../media/image2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7.emf"/><Relationship Id="rId11" Type="http://schemas.openxmlformats.org/officeDocument/2006/relationships/package" Target="../embeddings/Microsoft_Excel_Worksheet6.xlsx"/><Relationship Id="rId5" Type="http://schemas.openxmlformats.org/officeDocument/2006/relationships/package" Target="../embeddings/Microsoft_Excel_Worksheet4.xlsx"/><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xml"/><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 Target="slide3.xml"/><Relationship Id="rId7"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0.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12.gif"/></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96.jpe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image" Target="../media/image100.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1.png"/><Relationship Id="rId7" Type="http://schemas.openxmlformats.org/officeDocument/2006/relationships/image" Target="../media/image104.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9" name="Rectangle 21"/>
          <p:cNvSpPr>
            <a:spLocks noChangeArrowheads="1"/>
          </p:cNvSpPr>
          <p:nvPr/>
        </p:nvSpPr>
        <p:spPr bwMode="auto">
          <a:xfrm>
            <a:off x="302533" y="3375002"/>
            <a:ext cx="5378450" cy="433388"/>
          </a:xfrm>
          <a:prstGeom prst="rect">
            <a:avLst/>
          </a:prstGeom>
          <a:noFill/>
          <a:ln w="9525">
            <a:noFill/>
            <a:miter lim="800000"/>
            <a:headEnd/>
            <a:tailEnd/>
          </a:ln>
        </p:spPr>
        <p:txBody>
          <a:bodyPr lIns="102413" tIns="51206" rIns="102413" bIns="51206"/>
          <a:lstStyle/>
          <a:p>
            <a:pPr algn="l" defTabSz="1023938" eaLnBrk="0" hangingPunct="0">
              <a:lnSpc>
                <a:spcPct val="90000"/>
              </a:lnSpc>
              <a:spcBef>
                <a:spcPct val="50000"/>
              </a:spcBef>
              <a:spcAft>
                <a:spcPct val="20000"/>
              </a:spcAft>
              <a:buClr>
                <a:srgbClr val="007AC9"/>
              </a:buClr>
              <a:buSzPct val="70000"/>
              <a:buFont typeface="Wingdings 3" pitchFamily="18" charset="2"/>
              <a:buNone/>
              <a:tabLst>
                <a:tab pos="3375025" algn="l"/>
              </a:tabLst>
            </a:pPr>
            <a:r>
              <a:rPr lang="en-US" sz="2400" b="0" dirty="0" smtClean="0">
                <a:solidFill>
                  <a:schemeClr val="bg2">
                    <a:lumMod val="75000"/>
                    <a:lumOff val="25000"/>
                  </a:schemeClr>
                </a:solidFill>
              </a:rPr>
              <a:t>January 2015</a:t>
            </a:r>
            <a:endParaRPr lang="en-US" sz="2400" b="0" dirty="0">
              <a:solidFill>
                <a:schemeClr val="bg2">
                  <a:lumMod val="75000"/>
                  <a:lumOff val="25000"/>
                </a:schemeClr>
              </a:solidFill>
            </a:endParaRPr>
          </a:p>
        </p:txBody>
      </p:sp>
      <p:sp>
        <p:nvSpPr>
          <p:cNvPr id="124974" name="Rectangle 46"/>
          <p:cNvSpPr>
            <a:spLocks noGrp="1" noChangeArrowheads="1"/>
          </p:cNvSpPr>
          <p:nvPr>
            <p:ph type="ctrTitle"/>
          </p:nvPr>
        </p:nvSpPr>
        <p:spPr>
          <a:xfrm>
            <a:off x="275683" y="1473728"/>
            <a:ext cx="8255000" cy="1471612"/>
          </a:xfrm>
        </p:spPr>
        <p:txBody>
          <a:bodyPr/>
          <a:lstStyle/>
          <a:p>
            <a:r>
              <a:rPr lang="en-US" sz="3600" dirty="0" smtClean="0">
                <a:solidFill>
                  <a:srgbClr val="009BC7"/>
                </a:solidFill>
              </a:rPr>
              <a:t>Sentinel</a:t>
            </a:r>
            <a:r>
              <a:rPr lang="en-US" sz="3600" baseline="30000" dirty="0" smtClean="0">
                <a:solidFill>
                  <a:srgbClr val="009BC7"/>
                </a:solidFill>
              </a:rPr>
              <a:t>®</a:t>
            </a:r>
            <a:r>
              <a:rPr lang="en-US" sz="3600" dirty="0" smtClean="0">
                <a:solidFill>
                  <a:srgbClr val="009BC7"/>
                </a:solidFill>
              </a:rPr>
              <a:t/>
            </a:r>
            <a:br>
              <a:rPr lang="en-US" sz="3600" dirty="0" smtClean="0">
                <a:solidFill>
                  <a:srgbClr val="009BC7"/>
                </a:solidFill>
              </a:rPr>
            </a:br>
            <a:r>
              <a:rPr lang="en-US" sz="3600" dirty="0" smtClean="0">
                <a:solidFill>
                  <a:srgbClr val="009BC7"/>
                </a:solidFill>
              </a:rPr>
              <a:t>Large Industrial Rider </a:t>
            </a:r>
            <a:r>
              <a:rPr lang="en-US" sz="3600" dirty="0">
                <a:solidFill>
                  <a:srgbClr val="009BC7"/>
                </a:solidFill>
              </a:rPr>
              <a:t>Sweeper</a:t>
            </a:r>
            <a:r>
              <a:rPr lang="en-US" sz="2800" dirty="0" smtClean="0">
                <a:solidFill>
                  <a:schemeClr val="bg2">
                    <a:lumMod val="75000"/>
                    <a:lumOff val="25000"/>
                  </a:schemeClr>
                </a:solidFill>
              </a:rPr>
              <a:t/>
            </a:r>
            <a:br>
              <a:rPr lang="en-US" sz="2800" dirty="0" smtClean="0">
                <a:solidFill>
                  <a:schemeClr val="bg2">
                    <a:lumMod val="75000"/>
                    <a:lumOff val="25000"/>
                  </a:schemeClr>
                </a:solidFill>
              </a:rPr>
            </a:br>
            <a:r>
              <a:rPr lang="en-US" sz="2400" dirty="0" smtClean="0">
                <a:solidFill>
                  <a:schemeClr val="bg2">
                    <a:lumMod val="75000"/>
                    <a:lumOff val="25000"/>
                  </a:schemeClr>
                </a:solidFill>
              </a:rPr>
              <a:t>Product </a:t>
            </a:r>
            <a:r>
              <a:rPr lang="en-US" sz="2400" dirty="0">
                <a:solidFill>
                  <a:schemeClr val="bg2">
                    <a:lumMod val="75000"/>
                    <a:lumOff val="25000"/>
                  </a:schemeClr>
                </a:solidFill>
              </a:rPr>
              <a:t>Applications &amp; Solutions (PAS) </a:t>
            </a:r>
            <a:r>
              <a:rPr lang="en-US" sz="2400" dirty="0" smtClean="0">
                <a:solidFill>
                  <a:schemeClr val="bg2">
                    <a:lumMod val="75000"/>
                    <a:lumOff val="25000"/>
                  </a:schemeClr>
                </a:solidFill>
              </a:rPr>
              <a:t>Guide</a:t>
            </a:r>
            <a:endParaRPr lang="en-US" sz="2400" dirty="0">
              <a:solidFill>
                <a:schemeClr val="bg2">
                  <a:lumMod val="75000"/>
                  <a:lumOff val="25000"/>
                </a:schemeClr>
              </a:solidFill>
            </a:endParaRPr>
          </a:p>
        </p:txBody>
      </p:sp>
      <p:sp>
        <p:nvSpPr>
          <p:cNvPr id="2" name="Rectangle 1"/>
          <p:cNvSpPr/>
          <p:nvPr/>
        </p:nvSpPr>
        <p:spPr bwMode="auto">
          <a:xfrm>
            <a:off x="-11151" y="5742877"/>
            <a:ext cx="9144001" cy="11485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ndParaRPr>
          </a:p>
        </p:txBody>
      </p:sp>
      <p:grpSp>
        <p:nvGrpSpPr>
          <p:cNvPr id="9" name="Group 8"/>
          <p:cNvGrpSpPr/>
          <p:nvPr/>
        </p:nvGrpSpPr>
        <p:grpSpPr>
          <a:xfrm>
            <a:off x="-11151" y="0"/>
            <a:ext cx="9166303" cy="1250382"/>
            <a:chOff x="-11151" y="0"/>
            <a:chExt cx="9166303" cy="1250382"/>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6214" y="0"/>
              <a:ext cx="1248938" cy="125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11151" y="1239231"/>
              <a:ext cx="9155152" cy="0"/>
            </a:xfrm>
            <a:prstGeom prst="line">
              <a:avLst/>
            </a:prstGeom>
            <a:noFill/>
            <a:ln w="9525" cap="flat" cmpd="sng" algn="ctr">
              <a:solidFill>
                <a:schemeClr val="bg1">
                  <a:lumMod val="50000"/>
                </a:schemeClr>
              </a:solidFill>
              <a:prstDash val="solid"/>
              <a:round/>
              <a:headEnd type="none" w="med" len="med"/>
              <a:tailEnd type="none" w="med" len="med"/>
            </a:ln>
            <a:effectLst/>
          </p:spPr>
        </p:cxnSp>
      </p:grpSp>
      <p:sp>
        <p:nvSpPr>
          <p:cNvPr id="11"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329" y="3128048"/>
            <a:ext cx="5101683" cy="3504857"/>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10</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Sentinel Primary Messages</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2702773246"/>
              </p:ext>
            </p:extLst>
          </p:nvPr>
        </p:nvGraphicFramePr>
        <p:xfrm>
          <a:off x="412552" y="3397871"/>
          <a:ext cx="8645236" cy="2438400"/>
        </p:xfrm>
        <a:graphic>
          <a:graphicData uri="http://schemas.openxmlformats.org/drawingml/2006/table">
            <a:tbl>
              <a:tblPr firstRow="1" bandRow="1">
                <a:tableStyleId>{5C22544A-7EE6-4342-B048-85BDC9FD1C3A}</a:tableStyleId>
              </a:tblPr>
              <a:tblGrid>
                <a:gridCol w="2102048"/>
                <a:gridCol w="6543188"/>
              </a:tblGrid>
              <a:tr h="337525">
                <a:tc>
                  <a:txBody>
                    <a:bodyPr/>
                    <a:lstStyle/>
                    <a:p>
                      <a:r>
                        <a:rPr lang="en-US" dirty="0" smtClean="0"/>
                        <a:t>KEY</a:t>
                      </a:r>
                      <a:r>
                        <a:rPr lang="en-US" baseline="0" dirty="0" smtClean="0"/>
                        <a:t> BENEFITS</a:t>
                      </a:r>
                      <a:endParaRPr lang="en-US" dirty="0"/>
                    </a:p>
                  </a:txBody>
                  <a:tcPr>
                    <a:solidFill>
                      <a:schemeClr val="bg2">
                        <a:lumMod val="75000"/>
                        <a:lumOff val="25000"/>
                      </a:schemeClr>
                    </a:solidFill>
                  </a:tcPr>
                </a:tc>
                <a:tc>
                  <a:txBody>
                    <a:bodyPr/>
                    <a:lstStyle/>
                    <a:p>
                      <a:r>
                        <a:rPr lang="en-US" dirty="0" smtClean="0"/>
                        <a:t>Message</a:t>
                      </a:r>
                      <a:endParaRPr lang="en-US" dirty="0"/>
                    </a:p>
                  </a:txBody>
                  <a:tcPr>
                    <a:solidFill>
                      <a:schemeClr val="bg2">
                        <a:lumMod val="75000"/>
                        <a:lumOff val="25000"/>
                      </a:schemeClr>
                    </a:solidFill>
                  </a:tcPr>
                </a:tc>
              </a:tr>
              <a:tr h="487349">
                <a:tc>
                  <a:txBody>
                    <a:bodyPr/>
                    <a:lstStyle/>
                    <a:p>
                      <a:r>
                        <a:rPr lang="en-US" sz="1400" b="1" dirty="0" smtClean="0">
                          <a:solidFill>
                            <a:schemeClr val="bg2">
                              <a:lumMod val="75000"/>
                              <a:lumOff val="25000"/>
                            </a:schemeClr>
                          </a:solidFill>
                        </a:rPr>
                        <a:t>Reduce Cost to Clean</a:t>
                      </a:r>
                    </a:p>
                  </a:txBody>
                  <a:tcPr anchor="ctr">
                    <a:solidFill>
                      <a:srgbClr val="9FE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Delivers excellent  heavy-duty sweeping performance in tough</a:t>
                      </a:r>
                      <a:r>
                        <a:rPr lang="en-US" sz="1400" baseline="0" dirty="0" smtClean="0">
                          <a:solidFill>
                            <a:schemeClr val="tx1"/>
                          </a:solidFill>
                        </a:rPr>
                        <a:t>, </a:t>
                      </a:r>
                      <a:r>
                        <a:rPr lang="en-US" sz="1400" dirty="0" smtClean="0">
                          <a:solidFill>
                            <a:schemeClr val="tx1"/>
                          </a:solidFill>
                        </a:rPr>
                        <a:t>congested sweeping environments in any season for maximized productivity at a low cost. </a:t>
                      </a:r>
                    </a:p>
                  </a:txBody>
                  <a:tcPr anchor="ctr">
                    <a:solidFill>
                      <a:srgbClr val="9FEAFF"/>
                    </a:solidFill>
                  </a:tcPr>
                </a:tc>
              </a:tr>
              <a:tr h="478161">
                <a:tc>
                  <a:txBody>
                    <a:bodyPr/>
                    <a:lstStyle/>
                    <a:p>
                      <a:r>
                        <a:rPr lang="en-US" sz="1400" b="1" dirty="0" smtClean="0">
                          <a:solidFill>
                            <a:schemeClr val="bg2">
                              <a:lumMod val="75000"/>
                              <a:lumOff val="25000"/>
                            </a:schemeClr>
                          </a:solidFill>
                        </a:rPr>
                        <a:t>Maintains Health </a:t>
                      </a:r>
                    </a:p>
                    <a:p>
                      <a:r>
                        <a:rPr lang="en-US" sz="1400" b="1" dirty="0" smtClean="0">
                          <a:solidFill>
                            <a:schemeClr val="bg2">
                              <a:lumMod val="75000"/>
                              <a:lumOff val="25000"/>
                            </a:schemeClr>
                          </a:solidFill>
                        </a:rPr>
                        <a:t>and Safety</a:t>
                      </a:r>
                      <a:endParaRPr lang="en-US" sz="1400" b="1" dirty="0">
                        <a:solidFill>
                          <a:schemeClr val="bg2">
                            <a:lumMod val="75000"/>
                            <a:lumOff val="25000"/>
                          </a:schemeClr>
                        </a:solidFill>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Designed for maximum operator comfort and maintain air quality for decreased risk of injury and improved environment, employee, and customer safety. </a:t>
                      </a:r>
                    </a:p>
                  </a:txBody>
                  <a:tcPr anchor="ctr">
                    <a:solidFill>
                      <a:schemeClr val="bg1">
                        <a:lumMod val="95000"/>
                      </a:schemeClr>
                    </a:solidFill>
                  </a:tcPr>
                </a:tc>
              </a:tr>
              <a:tr h="478161">
                <a:tc>
                  <a:txBody>
                    <a:bodyPr/>
                    <a:lstStyle/>
                    <a:p>
                      <a:r>
                        <a:rPr lang="en-US" sz="1400" b="1" dirty="0" smtClean="0">
                          <a:solidFill>
                            <a:schemeClr val="bg2">
                              <a:lumMod val="75000"/>
                              <a:lumOff val="25000"/>
                            </a:schemeClr>
                          </a:solidFill>
                        </a:rPr>
                        <a:t>Enhances Facility </a:t>
                      </a:r>
                      <a:r>
                        <a:rPr lang="en-US" sz="1400" b="1" baseline="0" dirty="0" smtClean="0">
                          <a:solidFill>
                            <a:schemeClr val="bg2">
                              <a:lumMod val="75000"/>
                              <a:lumOff val="25000"/>
                            </a:schemeClr>
                          </a:solidFill>
                        </a:rPr>
                        <a:t>Image</a:t>
                      </a:r>
                      <a:endParaRPr lang="en-US" sz="1400" b="1" dirty="0">
                        <a:solidFill>
                          <a:schemeClr val="bg2">
                            <a:lumMod val="75000"/>
                            <a:lumOff val="25000"/>
                          </a:schemeClr>
                        </a:solidFill>
                      </a:endParaRPr>
                    </a:p>
                  </a:txBody>
                  <a:tcPr anchor="ctr">
                    <a:solidFill>
                      <a:srgbClr val="9FE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Provides high performance cleaning for consistent results in even the toughest environments  in any weather condition with no mud or water slurry.</a:t>
                      </a:r>
                    </a:p>
                  </a:txBody>
                  <a:tcPr anchor="ctr">
                    <a:solidFill>
                      <a:srgbClr val="9FEAFF"/>
                    </a:solidFill>
                  </a:tcPr>
                </a:tc>
              </a:tr>
              <a:tr h="503830">
                <a:tc>
                  <a:txBody>
                    <a:bodyPr/>
                    <a:lstStyle/>
                    <a:p>
                      <a:r>
                        <a:rPr lang="en-US" sz="1400" b="1" dirty="0" smtClean="0">
                          <a:solidFill>
                            <a:schemeClr val="bg2">
                              <a:lumMod val="75000"/>
                              <a:lumOff val="25000"/>
                            </a:schemeClr>
                          </a:solidFill>
                        </a:rPr>
                        <a:t>Easy Operation</a:t>
                      </a:r>
                      <a:r>
                        <a:rPr lang="en-US" sz="1400" b="1" baseline="0" dirty="0" smtClean="0">
                          <a:solidFill>
                            <a:schemeClr val="bg2">
                              <a:lumMod val="75000"/>
                              <a:lumOff val="25000"/>
                            </a:schemeClr>
                          </a:solidFill>
                        </a:rPr>
                        <a:t> &amp; Maintenance</a:t>
                      </a:r>
                      <a:endParaRPr lang="en-US" sz="1400" b="1" dirty="0">
                        <a:solidFill>
                          <a:schemeClr val="bg2">
                            <a:lumMod val="75000"/>
                            <a:lumOff val="25000"/>
                          </a:schemeClr>
                        </a:solidFill>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The Sentinel is easy-to-operate and maintain while running at peak performance year after year with its quality engineering.</a:t>
                      </a:r>
                    </a:p>
                  </a:txBody>
                  <a:tcPr anchor="ctr">
                    <a:solidFill>
                      <a:schemeClr val="bg1">
                        <a:lumMod val="95000"/>
                      </a:schemeClr>
                    </a:solidFill>
                  </a:tcPr>
                </a:tc>
              </a:tr>
            </a:tbl>
          </a:graphicData>
        </a:graphic>
      </p:graphicFrame>
      <p:sp>
        <p:nvSpPr>
          <p:cNvPr id="2" name="Rectangle 1"/>
          <p:cNvSpPr/>
          <p:nvPr/>
        </p:nvSpPr>
        <p:spPr>
          <a:xfrm>
            <a:off x="194380" y="931174"/>
            <a:ext cx="8676988" cy="2069797"/>
          </a:xfrm>
          <a:prstGeom prst="rect">
            <a:avLst/>
          </a:prstGeom>
        </p:spPr>
        <p:txBody>
          <a:bodyPr wrap="square">
            <a:spAutoFit/>
          </a:bodyPr>
          <a:lstStyle/>
          <a:p>
            <a:pPr>
              <a:spcAft>
                <a:spcPts val="600"/>
              </a:spcAft>
            </a:pPr>
            <a:r>
              <a:rPr lang="en-US" sz="2200" dirty="0"/>
              <a:t>High performance, all-weather sweeper for </a:t>
            </a:r>
            <a:r>
              <a:rPr lang="en-US" sz="2200" dirty="0" smtClean="0"/>
              <a:t>demanding </a:t>
            </a:r>
            <a:r>
              <a:rPr lang="en-US" sz="2200" dirty="0"/>
              <a:t>and congested sweeping challenges with optimum dry-dust control </a:t>
            </a:r>
            <a:endParaRPr lang="en-US" sz="2200" dirty="0" smtClean="0"/>
          </a:p>
          <a:p>
            <a:pPr>
              <a:spcAft>
                <a:spcPts val="600"/>
              </a:spcAft>
            </a:pPr>
            <a:endParaRPr lang="en-AU" sz="1050" b="0" dirty="0" smtClean="0"/>
          </a:p>
          <a:p>
            <a:pPr algn="l">
              <a:spcAft>
                <a:spcPts val="600"/>
              </a:spcAft>
            </a:pPr>
            <a:r>
              <a:rPr lang="en-AU" sz="1600" b="0" dirty="0" smtClean="0"/>
              <a:t>There are 4 key benefits to communicate with customers to help set the Sentinel apart. </a:t>
            </a:r>
            <a:r>
              <a:rPr lang="en-US" sz="1600" b="0" dirty="0"/>
              <a:t>Tennant’s </a:t>
            </a:r>
            <a:r>
              <a:rPr lang="en-US" sz="1600" b="0" dirty="0" smtClean="0"/>
              <a:t>Sentinel provides exceptional maneuverability and </a:t>
            </a:r>
            <a:r>
              <a:rPr lang="en-US" sz="1600" b="0" dirty="0"/>
              <a:t>dry-dust control while delivering reduced costs to clean, improved facility image, health and safety benefits, all in an easy to use and maintain </a:t>
            </a:r>
            <a:r>
              <a:rPr lang="en-US" sz="1600" b="0" dirty="0" smtClean="0"/>
              <a:t>large four-wheel industrial rider </a:t>
            </a:r>
            <a:r>
              <a:rPr lang="en-US" sz="1600" b="0" dirty="0"/>
              <a:t>sweeper.</a:t>
            </a:r>
          </a:p>
        </p:txBody>
      </p:sp>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900" y="3875308"/>
            <a:ext cx="364720" cy="34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04" y="5423307"/>
            <a:ext cx="340111" cy="34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7323" y="4899965"/>
            <a:ext cx="354115" cy="33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900" y="4374234"/>
            <a:ext cx="338963" cy="3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hlinkClick r:id="rId7"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Tree>
    <p:extLst>
      <p:ext uri="{BB962C8B-B14F-4D97-AF65-F5344CB8AC3E}">
        <p14:creationId xmlns:p14="http://schemas.microsoft.com/office/powerpoint/2010/main" val="36609430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11</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Sentinel Unique Features</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9" name="Content Placeholder 2"/>
          <p:cNvSpPr txBox="1">
            <a:spLocks/>
          </p:cNvSpPr>
          <p:nvPr/>
        </p:nvSpPr>
        <p:spPr bwMode="auto">
          <a:xfrm>
            <a:off x="744855" y="830579"/>
            <a:ext cx="8399145" cy="4865217"/>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noAutofit/>
          </a:bodyPr>
          <a:lstStyle>
            <a:lvl1pPr marL="0" indent="0" algn="l" defTabSz="1023938" rtl="0" eaLnBrk="0" fontAlgn="base" hangingPunct="0">
              <a:lnSpc>
                <a:spcPct val="90000"/>
              </a:lnSpc>
              <a:spcBef>
                <a:spcPct val="50000"/>
              </a:spcBef>
              <a:spcAft>
                <a:spcPct val="20000"/>
              </a:spcAft>
              <a:buClr>
                <a:srgbClr val="007AC9"/>
              </a:buClr>
              <a:buSzPct val="70000"/>
              <a:buFontTx/>
              <a:buNone/>
              <a:defRPr sz="1900">
                <a:solidFill>
                  <a:srgbClr val="4D4F53"/>
                </a:solidFill>
                <a:latin typeface="+mj-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pPr>
              <a:spcAft>
                <a:spcPts val="0"/>
              </a:spcAft>
            </a:pPr>
            <a:r>
              <a:rPr lang="en-US" sz="1400" dirty="0" smtClean="0">
                <a:solidFill>
                  <a:schemeClr val="bg2">
                    <a:lumMod val="75000"/>
                    <a:lumOff val="25000"/>
                  </a:schemeClr>
                </a:solidFill>
              </a:rPr>
              <a:t>Reduce Cost </a:t>
            </a:r>
            <a:r>
              <a:rPr lang="en-US" sz="1400" dirty="0">
                <a:solidFill>
                  <a:schemeClr val="bg2">
                    <a:lumMod val="75000"/>
                    <a:lumOff val="25000"/>
                  </a:schemeClr>
                </a:solidFill>
              </a:rPr>
              <a:t>to Clean:</a:t>
            </a:r>
          </a:p>
          <a:p>
            <a:pPr marL="457200" lvl="1" indent="0">
              <a:spcBef>
                <a:spcPts val="0"/>
              </a:spcBef>
              <a:spcAft>
                <a:spcPts val="600"/>
              </a:spcAft>
              <a:buSzPct val="70000"/>
              <a:buNone/>
            </a:pPr>
            <a:r>
              <a:rPr lang="en-US" sz="1200" b="0" dirty="0">
                <a:solidFill>
                  <a:schemeClr val="bg2">
                    <a:lumMod val="75000"/>
                    <a:lumOff val="25000"/>
                  </a:schemeClr>
                </a:solidFill>
              </a:rPr>
              <a:t>Solid shaft design </a:t>
            </a:r>
            <a:r>
              <a:rPr lang="en-US" sz="1200" b="0" dirty="0" smtClean="0">
                <a:solidFill>
                  <a:schemeClr val="bg2">
                    <a:lumMod val="75000"/>
                    <a:lumOff val="25000"/>
                  </a:schemeClr>
                </a:solidFill>
              </a:rPr>
              <a:t>for </a:t>
            </a:r>
            <a:r>
              <a:rPr lang="en-US" sz="1200" dirty="0" smtClean="0">
                <a:solidFill>
                  <a:schemeClr val="bg2">
                    <a:lumMod val="75000"/>
                    <a:lumOff val="25000"/>
                  </a:schemeClr>
                </a:solidFill>
              </a:rPr>
              <a:t>increased </a:t>
            </a:r>
            <a:r>
              <a:rPr lang="en-US" sz="1200" dirty="0">
                <a:solidFill>
                  <a:schemeClr val="bg2">
                    <a:lumMod val="75000"/>
                    <a:lumOff val="25000"/>
                  </a:schemeClr>
                </a:solidFill>
              </a:rPr>
              <a:t>life of conveyor </a:t>
            </a:r>
            <a:r>
              <a:rPr lang="en-US" sz="1200" dirty="0" smtClean="0">
                <a:solidFill>
                  <a:schemeClr val="bg2">
                    <a:lumMod val="75000"/>
                    <a:lumOff val="25000"/>
                  </a:schemeClr>
                </a:solidFill>
              </a:rPr>
              <a:t>(</a:t>
            </a:r>
            <a:r>
              <a:rPr lang="en-US" sz="1200" b="0" dirty="0" smtClean="0">
                <a:solidFill>
                  <a:schemeClr val="bg2">
                    <a:lumMod val="75000"/>
                    <a:lumOff val="25000"/>
                  </a:schemeClr>
                </a:solidFill>
              </a:rPr>
              <a:t>compared to previous models) </a:t>
            </a:r>
            <a:r>
              <a:rPr lang="en-US" sz="1200" b="0" dirty="0">
                <a:solidFill>
                  <a:schemeClr val="bg2">
                    <a:lumMod val="75000"/>
                    <a:lumOff val="25000"/>
                  </a:schemeClr>
                </a:solidFill>
              </a:rPr>
              <a:t>with </a:t>
            </a:r>
            <a:r>
              <a:rPr lang="en-US" sz="1200" b="0" dirty="0" smtClean="0">
                <a:solidFill>
                  <a:schemeClr val="bg2">
                    <a:lumMod val="75000"/>
                    <a:lumOff val="25000"/>
                  </a:schemeClr>
                </a:solidFill>
              </a:rPr>
              <a:t>built-in </a:t>
            </a:r>
            <a:r>
              <a:rPr lang="en-US" sz="1200" b="0" dirty="0">
                <a:solidFill>
                  <a:schemeClr val="bg2">
                    <a:lumMod val="75000"/>
                    <a:lumOff val="25000"/>
                  </a:schemeClr>
                </a:solidFill>
              </a:rPr>
              <a:t>conveyor obstruction alert to optimize sweeping performance and help reduce cost of ownership. </a:t>
            </a:r>
            <a:endParaRPr lang="en-US" sz="1200" b="0" dirty="0" smtClean="0">
              <a:solidFill>
                <a:schemeClr val="bg2">
                  <a:lumMod val="75000"/>
                  <a:lumOff val="25000"/>
                </a:schemeClr>
              </a:solidFill>
            </a:endParaRPr>
          </a:p>
          <a:p>
            <a:pPr marL="457200" lvl="1" indent="0">
              <a:spcBef>
                <a:spcPts val="0"/>
              </a:spcBef>
              <a:spcAft>
                <a:spcPts val="600"/>
              </a:spcAft>
              <a:buSzPct val="70000"/>
              <a:buNone/>
            </a:pPr>
            <a:r>
              <a:rPr lang="en-US" sz="1200" dirty="0">
                <a:solidFill>
                  <a:schemeClr val="bg2">
                    <a:lumMod val="75000"/>
                    <a:lumOff val="25000"/>
                  </a:schemeClr>
                </a:solidFill>
              </a:rPr>
              <a:t>Unique hydraulic twin-vacuum </a:t>
            </a:r>
            <a:r>
              <a:rPr lang="en-US" sz="1200" b="0" dirty="0">
                <a:solidFill>
                  <a:schemeClr val="bg2">
                    <a:lumMod val="75000"/>
                    <a:lumOff val="25000"/>
                  </a:schemeClr>
                </a:solidFill>
              </a:rPr>
              <a:t>dust control system meets the most stringent PM-10 environmental requirements – without requiring water tanks, </a:t>
            </a:r>
            <a:r>
              <a:rPr lang="en-US" sz="1200" b="0" dirty="0" smtClean="0">
                <a:solidFill>
                  <a:schemeClr val="bg2">
                    <a:lumMod val="75000"/>
                    <a:lumOff val="25000"/>
                  </a:schemeClr>
                </a:solidFill>
              </a:rPr>
              <a:t>trucks</a:t>
            </a:r>
          </a:p>
          <a:p>
            <a:pPr marL="457200" lvl="1" indent="0">
              <a:spcBef>
                <a:spcPts val="0"/>
              </a:spcBef>
              <a:spcAft>
                <a:spcPts val="600"/>
              </a:spcAft>
              <a:buSzPct val="70000"/>
              <a:buNone/>
            </a:pPr>
            <a:r>
              <a:rPr lang="en-US" sz="1200" b="0" dirty="0">
                <a:solidFill>
                  <a:schemeClr val="bg2">
                    <a:lumMod val="75000"/>
                    <a:lumOff val="25000"/>
                  </a:schemeClr>
                </a:solidFill>
              </a:rPr>
              <a:t>O</a:t>
            </a:r>
            <a:r>
              <a:rPr lang="en-US" sz="1200" b="0" dirty="0" smtClean="0">
                <a:solidFill>
                  <a:schemeClr val="bg2">
                    <a:lumMod val="75000"/>
                    <a:lumOff val="25000"/>
                  </a:schemeClr>
                </a:solidFill>
              </a:rPr>
              <a:t>ptional </a:t>
            </a:r>
            <a:r>
              <a:rPr lang="en-US" sz="1200" dirty="0" err="1">
                <a:solidFill>
                  <a:schemeClr val="bg2">
                    <a:lumMod val="75000"/>
                    <a:lumOff val="25000"/>
                  </a:schemeClr>
                </a:solidFill>
              </a:rPr>
              <a:t>Vario</a:t>
            </a:r>
            <a:r>
              <a:rPr lang="en-US" sz="1200" dirty="0">
                <a:solidFill>
                  <a:schemeClr val="bg2">
                    <a:lumMod val="75000"/>
                    <a:lumOff val="25000"/>
                  </a:schemeClr>
                </a:solidFill>
              </a:rPr>
              <a:t> Sweeping </a:t>
            </a:r>
            <a:r>
              <a:rPr lang="en-US" sz="1200" dirty="0" smtClean="0">
                <a:solidFill>
                  <a:schemeClr val="bg2">
                    <a:lumMod val="75000"/>
                    <a:lumOff val="25000"/>
                  </a:schemeClr>
                </a:solidFill>
              </a:rPr>
              <a:t>Brush™ </a:t>
            </a:r>
            <a:r>
              <a:rPr lang="en-US" sz="1200" b="0" dirty="0" smtClean="0">
                <a:solidFill>
                  <a:schemeClr val="bg2">
                    <a:lumMod val="75000"/>
                    <a:lumOff val="25000"/>
                  </a:schemeClr>
                </a:solidFill>
              </a:rPr>
              <a:t>expands the sweeping path to 99 in / 2,515 mm and allows for reaching debris up to 36 in / 915 mm on either side of the machine </a:t>
            </a:r>
            <a:br>
              <a:rPr lang="en-US" sz="1200" b="0" dirty="0" smtClean="0">
                <a:solidFill>
                  <a:schemeClr val="bg2">
                    <a:lumMod val="75000"/>
                    <a:lumOff val="25000"/>
                  </a:schemeClr>
                </a:solidFill>
              </a:rPr>
            </a:br>
            <a:endParaRPr lang="en-US" sz="800" b="0" dirty="0" smtClean="0">
              <a:solidFill>
                <a:schemeClr val="bg2">
                  <a:lumMod val="75000"/>
                  <a:lumOff val="25000"/>
                </a:schemeClr>
              </a:solidFill>
            </a:endParaRPr>
          </a:p>
          <a:p>
            <a:pPr marL="0" lvl="1" indent="0">
              <a:spcBef>
                <a:spcPts val="0"/>
              </a:spcBef>
              <a:spcAft>
                <a:spcPts val="600"/>
              </a:spcAft>
              <a:buSzPct val="70000"/>
              <a:buNone/>
            </a:pPr>
            <a:r>
              <a:rPr lang="en-US" sz="1400" dirty="0" smtClean="0">
                <a:solidFill>
                  <a:schemeClr val="bg2">
                    <a:lumMod val="75000"/>
                    <a:lumOff val="25000"/>
                  </a:schemeClr>
                </a:solidFill>
              </a:rPr>
              <a:t>Maintains Health and Safety:</a:t>
            </a:r>
          </a:p>
          <a:p>
            <a:pPr marL="457200">
              <a:spcBef>
                <a:spcPts val="0"/>
              </a:spcBef>
              <a:spcAft>
                <a:spcPts val="600"/>
              </a:spcAft>
            </a:pPr>
            <a:r>
              <a:rPr lang="en-US" sz="1200" dirty="0">
                <a:solidFill>
                  <a:schemeClr val="bg2">
                    <a:lumMod val="75000"/>
                    <a:lumOff val="25000"/>
                  </a:schemeClr>
                </a:solidFill>
              </a:rPr>
              <a:t>Full-length </a:t>
            </a:r>
            <a:r>
              <a:rPr lang="en-US" sz="1200" dirty="0" err="1" smtClean="0">
                <a:solidFill>
                  <a:schemeClr val="bg2">
                    <a:lumMod val="75000"/>
                    <a:lumOff val="25000"/>
                  </a:schemeClr>
                </a:solidFill>
              </a:rPr>
              <a:t>TotalView</a:t>
            </a:r>
            <a:r>
              <a:rPr lang="en-US" sz="1200" dirty="0">
                <a:solidFill>
                  <a:schemeClr val="bg2">
                    <a:lumMod val="75000"/>
                    <a:lumOff val="25000"/>
                  </a:schemeClr>
                </a:solidFill>
              </a:rPr>
              <a:t>™ </a:t>
            </a:r>
            <a:r>
              <a:rPr lang="en-US" sz="1200" b="0" dirty="0">
                <a:solidFill>
                  <a:schemeClr val="bg2">
                    <a:lumMod val="75000"/>
                    <a:lumOff val="25000"/>
                  </a:schemeClr>
                </a:solidFill>
              </a:rPr>
              <a:t>glass doors and windshield give operators a clear view of the sweeping area to maximize safety</a:t>
            </a:r>
            <a:r>
              <a:rPr lang="en-US" sz="1200" b="0" dirty="0" smtClean="0">
                <a:solidFill>
                  <a:schemeClr val="bg2">
                    <a:lumMod val="75000"/>
                    <a:lumOff val="25000"/>
                  </a:schemeClr>
                </a:solidFill>
              </a:rPr>
              <a:t>. Optional rear view camera with in-cab monitor provides visibility behind the machine.</a:t>
            </a:r>
          </a:p>
          <a:p>
            <a:pPr marL="457200">
              <a:spcBef>
                <a:spcPts val="0"/>
              </a:spcBef>
              <a:spcAft>
                <a:spcPts val="600"/>
              </a:spcAft>
            </a:pPr>
            <a:r>
              <a:rPr lang="en-US" sz="1200" dirty="0" smtClean="0">
                <a:solidFill>
                  <a:schemeClr val="bg2">
                    <a:lumMod val="75000"/>
                    <a:lumOff val="25000"/>
                  </a:schemeClr>
                </a:solidFill>
              </a:rPr>
              <a:t>Improved cab ergonomics</a:t>
            </a:r>
            <a:r>
              <a:rPr lang="en-US" sz="1200" b="0" dirty="0" smtClean="0">
                <a:solidFill>
                  <a:schemeClr val="bg2">
                    <a:lumMod val="75000"/>
                    <a:lumOff val="25000"/>
                  </a:schemeClr>
                </a:solidFill>
              </a:rPr>
              <a:t> with more knee, leg and right elbow room for taller operators</a:t>
            </a:r>
          </a:p>
          <a:p>
            <a:pPr marL="457200">
              <a:spcBef>
                <a:spcPts val="0"/>
              </a:spcBef>
              <a:spcAft>
                <a:spcPts val="600"/>
              </a:spcAft>
            </a:pPr>
            <a:r>
              <a:rPr lang="en-US" sz="1200" dirty="0">
                <a:solidFill>
                  <a:schemeClr val="tx1"/>
                </a:solidFill>
              </a:rPr>
              <a:t>Roomy</a:t>
            </a:r>
            <a:r>
              <a:rPr lang="en-US" sz="1200" b="0" dirty="0">
                <a:solidFill>
                  <a:schemeClr val="tx1"/>
                </a:solidFill>
              </a:rPr>
              <a:t>, sealed pressurized cab interior keeps noise out and air quality is maintained with a MERV 15 filter</a:t>
            </a:r>
          </a:p>
          <a:p>
            <a:pPr>
              <a:spcBef>
                <a:spcPts val="0"/>
              </a:spcBef>
              <a:spcAft>
                <a:spcPts val="600"/>
              </a:spcAft>
            </a:pPr>
            <a:r>
              <a:rPr lang="en-US" sz="1400" dirty="0" smtClean="0">
                <a:solidFill>
                  <a:schemeClr val="bg2">
                    <a:lumMod val="75000"/>
                    <a:lumOff val="25000"/>
                  </a:schemeClr>
                </a:solidFill>
              </a:rPr>
              <a:t>Enhances Facility Image:</a:t>
            </a:r>
          </a:p>
          <a:p>
            <a:pPr marL="457200">
              <a:spcBef>
                <a:spcPts val="0"/>
              </a:spcBef>
              <a:spcAft>
                <a:spcPts val="600"/>
              </a:spcAft>
            </a:pPr>
            <a:r>
              <a:rPr lang="en-US" sz="1200" dirty="0" smtClean="0">
                <a:solidFill>
                  <a:schemeClr val="bg2">
                    <a:lumMod val="75000"/>
                    <a:lumOff val="25000"/>
                  </a:schemeClr>
                </a:solidFill>
              </a:rPr>
              <a:t>4-Wheel </a:t>
            </a:r>
            <a:r>
              <a:rPr lang="en-US" sz="1200" dirty="0">
                <a:solidFill>
                  <a:schemeClr val="bg2">
                    <a:lumMod val="75000"/>
                    <a:lumOff val="25000"/>
                  </a:schemeClr>
                </a:solidFill>
              </a:rPr>
              <a:t>power steering </a:t>
            </a:r>
            <a:r>
              <a:rPr lang="en-US" sz="1200" b="0" dirty="0">
                <a:solidFill>
                  <a:schemeClr val="bg2">
                    <a:lumMod val="75000"/>
                    <a:lumOff val="25000"/>
                  </a:schemeClr>
                </a:solidFill>
              </a:rPr>
              <a:t>delivers high maneuverability for access to sweep tight spaces.</a:t>
            </a:r>
          </a:p>
          <a:p>
            <a:pPr marL="457200">
              <a:spcBef>
                <a:spcPts val="0"/>
              </a:spcBef>
              <a:spcAft>
                <a:spcPts val="600"/>
              </a:spcAft>
            </a:pPr>
            <a:r>
              <a:rPr lang="en-US" sz="1200" b="0" dirty="0" smtClean="0">
                <a:solidFill>
                  <a:schemeClr val="bg2">
                    <a:lumMod val="75000"/>
                    <a:lumOff val="25000"/>
                  </a:schemeClr>
                </a:solidFill>
              </a:rPr>
              <a:t>Sweeps </a:t>
            </a:r>
            <a:r>
              <a:rPr lang="en-US" sz="1200" b="0" dirty="0">
                <a:solidFill>
                  <a:schemeClr val="bg2">
                    <a:lumMod val="75000"/>
                    <a:lumOff val="25000"/>
                  </a:schemeClr>
                </a:solidFill>
              </a:rPr>
              <a:t>virtually any debris, </a:t>
            </a:r>
            <a:r>
              <a:rPr lang="en-US" sz="1200" dirty="0">
                <a:solidFill>
                  <a:schemeClr val="bg2">
                    <a:lumMod val="75000"/>
                    <a:lumOff val="25000"/>
                  </a:schemeClr>
                </a:solidFill>
              </a:rPr>
              <a:t>in any season </a:t>
            </a:r>
            <a:r>
              <a:rPr lang="en-US" sz="1200" b="0" dirty="0">
                <a:solidFill>
                  <a:schemeClr val="bg2">
                    <a:lumMod val="75000"/>
                    <a:lumOff val="25000"/>
                  </a:schemeClr>
                </a:solidFill>
              </a:rPr>
              <a:t>– from sand, rocks, and large debris to broken glass and light litter</a:t>
            </a:r>
            <a:r>
              <a:rPr lang="en-US" sz="1200" b="0" dirty="0" smtClean="0">
                <a:solidFill>
                  <a:schemeClr val="bg2">
                    <a:lumMod val="75000"/>
                    <a:lumOff val="25000"/>
                  </a:schemeClr>
                </a:solidFill>
              </a:rPr>
              <a:t>.</a:t>
            </a:r>
          </a:p>
          <a:p>
            <a:pPr marL="457200">
              <a:spcBef>
                <a:spcPts val="0"/>
              </a:spcBef>
              <a:spcAft>
                <a:spcPts val="600"/>
              </a:spcAft>
            </a:pPr>
            <a:r>
              <a:rPr lang="en-US" sz="1200" b="0" dirty="0">
                <a:solidFill>
                  <a:schemeClr val="bg2">
                    <a:lumMod val="75000"/>
                    <a:lumOff val="25000"/>
                  </a:schemeClr>
                </a:solidFill>
              </a:rPr>
              <a:t>Direct throw </a:t>
            </a:r>
            <a:r>
              <a:rPr lang="en-US" sz="1200" dirty="0">
                <a:solidFill>
                  <a:schemeClr val="bg2">
                    <a:lumMod val="75000"/>
                    <a:lumOff val="25000"/>
                  </a:schemeClr>
                </a:solidFill>
              </a:rPr>
              <a:t>debris conveyor </a:t>
            </a:r>
            <a:r>
              <a:rPr lang="en-US" sz="1200" dirty="0" smtClean="0">
                <a:solidFill>
                  <a:schemeClr val="bg2">
                    <a:lumMod val="75000"/>
                    <a:lumOff val="25000"/>
                  </a:schemeClr>
                </a:solidFill>
              </a:rPr>
              <a:t>is a proven system </a:t>
            </a:r>
            <a:r>
              <a:rPr lang="en-US" sz="1200" b="0" dirty="0" smtClean="0">
                <a:solidFill>
                  <a:schemeClr val="bg2">
                    <a:lumMod val="75000"/>
                    <a:lumOff val="25000"/>
                  </a:schemeClr>
                </a:solidFill>
              </a:rPr>
              <a:t>that provides </a:t>
            </a:r>
            <a:r>
              <a:rPr lang="en-US" sz="1200" b="0" dirty="0">
                <a:solidFill>
                  <a:schemeClr val="bg2">
                    <a:lumMod val="75000"/>
                    <a:lumOff val="25000"/>
                  </a:schemeClr>
                </a:solidFill>
              </a:rPr>
              <a:t>an </a:t>
            </a:r>
            <a:r>
              <a:rPr lang="en-US" sz="1200" b="0" dirty="0" smtClean="0">
                <a:solidFill>
                  <a:schemeClr val="bg2">
                    <a:lumMod val="75000"/>
                    <a:lumOff val="25000"/>
                  </a:schemeClr>
                </a:solidFill>
              </a:rPr>
              <a:t>efficient and effective sweeping performance for </a:t>
            </a:r>
            <a:r>
              <a:rPr lang="en-US" sz="1200" b="0" dirty="0">
                <a:solidFill>
                  <a:schemeClr val="bg2">
                    <a:lumMod val="75000"/>
                    <a:lumOff val="25000"/>
                  </a:schemeClr>
                </a:solidFill>
              </a:rPr>
              <a:t>collecting </a:t>
            </a:r>
            <a:r>
              <a:rPr lang="en-US" sz="1200" b="0" dirty="0" smtClean="0">
                <a:solidFill>
                  <a:schemeClr val="bg2">
                    <a:lumMod val="75000"/>
                    <a:lumOff val="25000"/>
                  </a:schemeClr>
                </a:solidFill>
              </a:rPr>
              <a:t>most forms </a:t>
            </a:r>
            <a:r>
              <a:rPr lang="en-US" sz="1200" b="0" dirty="0">
                <a:solidFill>
                  <a:schemeClr val="bg2">
                    <a:lumMod val="75000"/>
                    <a:lumOff val="25000"/>
                  </a:schemeClr>
                </a:solidFill>
              </a:rPr>
              <a:t>of debris for a </a:t>
            </a:r>
            <a:r>
              <a:rPr lang="en-US" sz="1200" b="0" dirty="0" smtClean="0">
                <a:solidFill>
                  <a:schemeClr val="bg2">
                    <a:lumMod val="75000"/>
                    <a:lumOff val="25000"/>
                  </a:schemeClr>
                </a:solidFill>
              </a:rPr>
              <a:t>clean and clear surface.</a:t>
            </a:r>
          </a:p>
          <a:p>
            <a:pPr>
              <a:spcAft>
                <a:spcPts val="0"/>
              </a:spcAft>
            </a:pPr>
            <a:r>
              <a:rPr lang="en-US" sz="1400" dirty="0" smtClean="0">
                <a:solidFill>
                  <a:schemeClr val="bg2">
                    <a:lumMod val="75000"/>
                    <a:lumOff val="25000"/>
                  </a:schemeClr>
                </a:solidFill>
              </a:rPr>
              <a:t>Deliver Ease of Operation and Maintenance:</a:t>
            </a:r>
          </a:p>
          <a:p>
            <a:pPr marL="457200" lvl="1" indent="0">
              <a:spcBef>
                <a:spcPts val="0"/>
              </a:spcBef>
              <a:spcAft>
                <a:spcPts val="600"/>
              </a:spcAft>
              <a:buSzPct val="70000"/>
              <a:buNone/>
            </a:pPr>
            <a:r>
              <a:rPr lang="en-US" sz="1200" dirty="0" smtClean="0">
                <a:solidFill>
                  <a:schemeClr val="bg2">
                    <a:lumMod val="75000"/>
                    <a:lumOff val="25000"/>
                  </a:schemeClr>
                </a:solidFill>
              </a:rPr>
              <a:t>Optimum </a:t>
            </a:r>
            <a:r>
              <a:rPr lang="en-US" sz="1200" dirty="0">
                <a:solidFill>
                  <a:schemeClr val="bg2">
                    <a:lumMod val="75000"/>
                    <a:lumOff val="25000"/>
                  </a:schemeClr>
                </a:solidFill>
              </a:rPr>
              <a:t>sweeping result on all surface </a:t>
            </a:r>
            <a:r>
              <a:rPr lang="en-US" sz="1200" dirty="0" smtClean="0">
                <a:solidFill>
                  <a:schemeClr val="bg2">
                    <a:lumMod val="75000"/>
                    <a:lumOff val="25000"/>
                  </a:schemeClr>
                </a:solidFill>
              </a:rPr>
              <a:t>types </a:t>
            </a:r>
            <a:r>
              <a:rPr lang="en-US" sz="1200" b="0" dirty="0" smtClean="0">
                <a:solidFill>
                  <a:schemeClr val="bg2">
                    <a:lumMod val="75000"/>
                    <a:lumOff val="25000"/>
                  </a:schemeClr>
                </a:solidFill>
              </a:rPr>
              <a:t>with main </a:t>
            </a:r>
            <a:r>
              <a:rPr lang="en-US" sz="1200" b="0" dirty="0">
                <a:solidFill>
                  <a:schemeClr val="bg2">
                    <a:lumMod val="75000"/>
                    <a:lumOff val="25000"/>
                  </a:schemeClr>
                </a:solidFill>
              </a:rPr>
              <a:t>brush center-point suspension </a:t>
            </a:r>
            <a:r>
              <a:rPr lang="en-US" sz="1200" b="0" dirty="0" smtClean="0">
                <a:solidFill>
                  <a:schemeClr val="bg2">
                    <a:lumMod val="75000"/>
                    <a:lumOff val="25000"/>
                  </a:schemeClr>
                </a:solidFill>
              </a:rPr>
              <a:t>allowing </a:t>
            </a:r>
            <a:r>
              <a:rPr lang="en-US" sz="1200" b="0" dirty="0">
                <a:solidFill>
                  <a:schemeClr val="bg2">
                    <a:lumMod val="75000"/>
                    <a:lumOff val="25000"/>
                  </a:schemeClr>
                </a:solidFill>
              </a:rPr>
              <a:t>main broom to follow the contours of uneven </a:t>
            </a:r>
            <a:r>
              <a:rPr lang="en-US" sz="1200" b="0" dirty="0" smtClean="0">
                <a:solidFill>
                  <a:schemeClr val="bg2">
                    <a:lumMod val="75000"/>
                    <a:lumOff val="25000"/>
                  </a:schemeClr>
                </a:solidFill>
              </a:rPr>
              <a:t>surfaces</a:t>
            </a:r>
          </a:p>
          <a:p>
            <a:pPr marL="457200" lvl="1" indent="0">
              <a:spcBef>
                <a:spcPts val="0"/>
              </a:spcBef>
              <a:spcAft>
                <a:spcPts val="600"/>
              </a:spcAft>
              <a:buSzPct val="70000"/>
              <a:buNone/>
            </a:pPr>
            <a:r>
              <a:rPr lang="en-US" sz="1200" b="0" dirty="0">
                <a:solidFill>
                  <a:schemeClr val="bg2">
                    <a:lumMod val="75000"/>
                    <a:lumOff val="25000"/>
                  </a:schemeClr>
                </a:solidFill>
              </a:rPr>
              <a:t>Simple worry-free operation starting all sweeping functions with </a:t>
            </a:r>
            <a:r>
              <a:rPr lang="en-US" sz="1200" dirty="0">
                <a:solidFill>
                  <a:schemeClr val="bg2">
                    <a:lumMod val="75000"/>
                    <a:lumOff val="25000"/>
                  </a:schemeClr>
                </a:solidFill>
              </a:rPr>
              <a:t>one-touch </a:t>
            </a:r>
            <a:r>
              <a:rPr lang="en-US" sz="1200" dirty="0" smtClean="0">
                <a:solidFill>
                  <a:schemeClr val="bg2">
                    <a:lumMod val="75000"/>
                    <a:lumOff val="25000"/>
                  </a:schemeClr>
                </a:solidFill>
              </a:rPr>
              <a:t>activation</a:t>
            </a:r>
          </a:p>
          <a:p>
            <a:pPr marL="457200" lvl="1" indent="0">
              <a:spcBef>
                <a:spcPts val="0"/>
              </a:spcBef>
              <a:spcAft>
                <a:spcPts val="600"/>
              </a:spcAft>
              <a:buSzPct val="70000"/>
              <a:buNone/>
            </a:pPr>
            <a:r>
              <a:rPr lang="en-US" sz="1200" dirty="0">
                <a:solidFill>
                  <a:schemeClr val="bg2">
                    <a:lumMod val="75000"/>
                    <a:lumOff val="25000"/>
                  </a:schemeClr>
                </a:solidFill>
              </a:rPr>
              <a:t>Optional multi-level </a:t>
            </a:r>
            <a:r>
              <a:rPr lang="en-US" sz="1200" dirty="0" smtClean="0">
                <a:solidFill>
                  <a:schemeClr val="bg2">
                    <a:lumMod val="75000"/>
                    <a:lumOff val="25000"/>
                  </a:schemeClr>
                </a:solidFill>
              </a:rPr>
              <a:t>hopper-dumping </a:t>
            </a:r>
            <a:r>
              <a:rPr lang="en-US" sz="1200" b="0" dirty="0">
                <a:solidFill>
                  <a:schemeClr val="bg2">
                    <a:lumMod val="75000"/>
                    <a:lumOff val="25000"/>
                  </a:schemeClr>
                </a:solidFill>
              </a:rPr>
              <a:t>enables discharging into large roll offs and dump </a:t>
            </a:r>
            <a:r>
              <a:rPr lang="en-US" sz="1200" b="0" dirty="0" smtClean="0">
                <a:solidFill>
                  <a:schemeClr val="bg2">
                    <a:lumMod val="75000"/>
                    <a:lumOff val="25000"/>
                  </a:schemeClr>
                </a:solidFill>
              </a:rPr>
              <a:t>trucks, </a:t>
            </a:r>
            <a:r>
              <a:rPr lang="en-US" sz="1200" b="0" dirty="0">
                <a:solidFill>
                  <a:schemeClr val="bg2">
                    <a:lumMod val="75000"/>
                    <a:lumOff val="25000"/>
                  </a:schemeClr>
                </a:solidFill>
              </a:rPr>
              <a:t>preventing double handling of debris.</a:t>
            </a:r>
            <a:endParaRPr lang="en-US" sz="1200" dirty="0" smtClean="0">
              <a:solidFill>
                <a:schemeClr val="bg2">
                  <a:lumMod val="75000"/>
                  <a:lumOff val="25000"/>
                </a:schemeClr>
              </a:solidFill>
            </a:endParaRPr>
          </a:p>
          <a:p>
            <a:endParaRPr lang="en-US" sz="1200" dirty="0" smtClean="0">
              <a:solidFill>
                <a:schemeClr val="bg2">
                  <a:lumMod val="75000"/>
                  <a:lumOff val="25000"/>
                </a:schemeClr>
              </a:solidFill>
            </a:endParaRPr>
          </a:p>
          <a:p>
            <a:endParaRPr lang="en-US" sz="1200" dirty="0">
              <a:solidFill>
                <a:schemeClr val="bg2">
                  <a:lumMod val="75000"/>
                  <a:lumOff val="25000"/>
                </a:schemeClr>
              </a:solidFill>
            </a:endParaRPr>
          </a:p>
        </p:txBody>
      </p:sp>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4999" y="1087301"/>
            <a:ext cx="729876" cy="69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621" y="5072318"/>
            <a:ext cx="680630" cy="68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cstate="screen">
            <a:clrChange>
              <a:clrFrom>
                <a:srgbClr val="FCFFFF"/>
              </a:clrFrom>
              <a:clrTo>
                <a:srgbClr val="FCFFFF">
                  <a:alpha val="0"/>
                </a:srgbClr>
              </a:clrTo>
            </a:clrChange>
            <a:extLst>
              <a:ext uri="{28A0092B-C50C-407E-A947-70E740481C1C}">
                <a14:useLocalDpi xmlns:a14="http://schemas.microsoft.com/office/drawing/2010/main"/>
              </a:ext>
            </a:extLst>
          </a:blip>
          <a:srcRect/>
          <a:stretch/>
        </p:blipFill>
        <p:spPr bwMode="auto">
          <a:xfrm>
            <a:off x="175610" y="3821665"/>
            <a:ext cx="708653" cy="67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91919" y="2585790"/>
            <a:ext cx="678332" cy="65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hlinkClick r:id="rId7"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Tree>
    <p:extLst>
      <p:ext uri="{BB962C8B-B14F-4D97-AF65-F5344CB8AC3E}">
        <p14:creationId xmlns:p14="http://schemas.microsoft.com/office/powerpoint/2010/main" val="17643773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375" y="220980"/>
            <a:ext cx="8534400" cy="758825"/>
          </a:xfrm>
        </p:spPr>
        <p:txBody>
          <a:bodyPr/>
          <a:lstStyle/>
          <a:p>
            <a:r>
              <a:rPr lang="en-US" sz="2600" kern="1200" dirty="0" smtClean="0">
                <a:solidFill>
                  <a:srgbClr val="009BC7"/>
                </a:solidFill>
                <a:latin typeface="Arial" pitchFamily="34" charset="0"/>
              </a:rPr>
              <a:t>Sentinel Product Enhancements and Marketing Support</a:t>
            </a:r>
            <a:endParaRPr lang="en-US" sz="2600" kern="1200" dirty="0">
              <a:solidFill>
                <a:srgbClr val="009BC7"/>
              </a:solidFill>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0506"/>
              </p:ext>
            </p:extLst>
          </p:nvPr>
        </p:nvGraphicFramePr>
        <p:xfrm>
          <a:off x="218492" y="1259668"/>
          <a:ext cx="8855366" cy="2544305"/>
        </p:xfrm>
        <a:graphic>
          <a:graphicData uri="http://schemas.openxmlformats.org/drawingml/2006/table">
            <a:tbl>
              <a:tblPr firstRow="1" bandRow="1">
                <a:tableStyleId>{7E9639D4-E3E2-4D34-9284-5A2195B3D0D7}</a:tableStyleId>
              </a:tblPr>
              <a:tblGrid>
                <a:gridCol w="3930427"/>
                <a:gridCol w="4924939"/>
              </a:tblGrid>
              <a:tr h="411652">
                <a:tc>
                  <a:txBody>
                    <a:bodyPr/>
                    <a:lstStyle/>
                    <a:p>
                      <a:pPr marL="0" algn="l" defTabSz="914400" rtl="0" eaLnBrk="1" latinLnBrk="0" hangingPunct="1"/>
                      <a:r>
                        <a:rPr lang="en-US" sz="1700" b="1" kern="1200" dirty="0" smtClean="0">
                          <a:solidFill>
                            <a:schemeClr val="bg1"/>
                          </a:solidFill>
                          <a:latin typeface="+mn-lt"/>
                          <a:ea typeface="+mn-ea"/>
                          <a:cs typeface="+mn-cs"/>
                        </a:rPr>
                        <a:t>Product Improvements</a:t>
                      </a:r>
                      <a:endParaRPr lang="en-US" sz="1700" b="1" kern="1200" dirty="0">
                        <a:solidFill>
                          <a:schemeClr val="bg1"/>
                        </a:solidFill>
                        <a:latin typeface="+mn-lt"/>
                        <a:ea typeface="+mn-ea"/>
                        <a:cs typeface="+mn-cs"/>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b="0" dirty="0" smtClean="0">
                          <a:solidFill>
                            <a:schemeClr val="bg1"/>
                          </a:solidFill>
                        </a:rPr>
                        <a:t>Why?</a:t>
                      </a:r>
                      <a:endParaRPr lang="en-US" b="0" dirty="0">
                        <a:solidFill>
                          <a:schemeClr val="bg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85000"/>
                        <a:lumOff val="15000"/>
                      </a:schemeClr>
                    </a:solidFill>
                  </a:tcPr>
                </a:tc>
              </a:tr>
              <a:tr h="317500">
                <a:tc>
                  <a:txBody>
                    <a:bodyPr/>
                    <a:lstStyle/>
                    <a:p>
                      <a:r>
                        <a:rPr lang="en-US" sz="1400" dirty="0" smtClean="0">
                          <a:solidFill>
                            <a:schemeClr val="tx1"/>
                          </a:solidFill>
                        </a:rPr>
                        <a:t>Solid</a:t>
                      </a:r>
                      <a:r>
                        <a:rPr lang="en-US" sz="1400" baseline="0" dirty="0" smtClean="0">
                          <a:solidFill>
                            <a:schemeClr val="tx1"/>
                          </a:solidFill>
                        </a:rPr>
                        <a:t> shaft conveyor design upgrades</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Enhanced</a:t>
                      </a:r>
                      <a:r>
                        <a:rPr lang="en-US" sz="1400" b="0" baseline="0" dirty="0" smtClean="0">
                          <a:solidFill>
                            <a:schemeClr val="tx1"/>
                          </a:solidFill>
                        </a:rPr>
                        <a:t> design for durability, increased life, reduced cost</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68490">
                <a:tc>
                  <a:txBody>
                    <a:bodyPr/>
                    <a:lstStyle/>
                    <a:p>
                      <a:r>
                        <a:rPr lang="en-US" sz="1400" dirty="0" smtClean="0">
                          <a:solidFill>
                            <a:schemeClr val="tx1"/>
                          </a:solidFill>
                        </a:rPr>
                        <a:t>Ergonomic</a:t>
                      </a:r>
                      <a:r>
                        <a:rPr lang="en-US" sz="1400" baseline="0" dirty="0" smtClean="0">
                          <a:solidFill>
                            <a:schemeClr val="tx1"/>
                          </a:solidFill>
                        </a:rPr>
                        <a:t> cab updates and improvements</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Increased operator comfort – especially taller operators </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2137">
                <a:tc>
                  <a:txBody>
                    <a:bodyPr/>
                    <a:lstStyle/>
                    <a:p>
                      <a:r>
                        <a:rPr lang="en-US" sz="1400" dirty="0" smtClean="0">
                          <a:solidFill>
                            <a:schemeClr val="tx1"/>
                          </a:solidFill>
                        </a:rPr>
                        <a:t>Side brush linkages</a:t>
                      </a:r>
                      <a:r>
                        <a:rPr lang="en-US" sz="1400" baseline="0" dirty="0" smtClean="0">
                          <a:solidFill>
                            <a:schemeClr val="tx1"/>
                          </a:solidFill>
                        </a:rPr>
                        <a:t> bracket improvements</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Increased durability for longer life,</a:t>
                      </a:r>
                      <a:r>
                        <a:rPr lang="en-US" sz="1400" b="0" baseline="0" dirty="0" smtClean="0">
                          <a:solidFill>
                            <a:schemeClr val="tx1"/>
                          </a:solidFill>
                        </a:rPr>
                        <a:t> reduced costs</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842">
                <a:tc>
                  <a:txBody>
                    <a:bodyPr/>
                    <a:lstStyle/>
                    <a:p>
                      <a:r>
                        <a:rPr lang="en-US" sz="1400" dirty="0" smtClean="0">
                          <a:solidFill>
                            <a:schemeClr val="tx1"/>
                          </a:solidFill>
                        </a:rPr>
                        <a:t>Elevator housing</a:t>
                      </a:r>
                      <a:r>
                        <a:rPr lang="en-US" sz="1400" baseline="0" dirty="0" smtClean="0">
                          <a:solidFill>
                            <a:schemeClr val="tx1"/>
                          </a:solidFill>
                        </a:rPr>
                        <a:t> back-plate material upgrade</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Increased durability for longer life,</a:t>
                      </a:r>
                      <a:r>
                        <a:rPr lang="en-US" sz="1400" b="0" baseline="0" dirty="0" smtClean="0">
                          <a:solidFill>
                            <a:schemeClr val="tx1"/>
                          </a:solidFill>
                        </a:rPr>
                        <a:t> reduced costs</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68490">
                <a:tc>
                  <a:txBody>
                    <a:bodyPr/>
                    <a:lstStyle/>
                    <a:p>
                      <a:r>
                        <a:rPr lang="en-US" sz="1400" dirty="0" smtClean="0">
                          <a:solidFill>
                            <a:schemeClr val="tx1"/>
                          </a:solidFill>
                        </a:rPr>
                        <a:t>New thicker closed-cell</a:t>
                      </a:r>
                      <a:r>
                        <a:rPr lang="en-US" sz="1400" baseline="0" dirty="0" smtClean="0">
                          <a:solidFill>
                            <a:schemeClr val="tx1"/>
                          </a:solidFill>
                        </a:rPr>
                        <a:t> filter gasket seal</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Reduces</a:t>
                      </a:r>
                      <a:r>
                        <a:rPr lang="en-US" sz="1400" b="0" baseline="0" dirty="0" smtClean="0">
                          <a:solidFill>
                            <a:schemeClr val="tx1"/>
                          </a:solidFill>
                        </a:rPr>
                        <a:t> opportunity for dust to escape, better filter seal</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41194">
                <a:tc>
                  <a:txBody>
                    <a:bodyPr/>
                    <a:lstStyle/>
                    <a:p>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1" name="Slide Number Placeholder 7"/>
          <p:cNvSpPr txBox="1">
            <a:spLocks/>
          </p:cNvSpPr>
          <p:nvPr/>
        </p:nvSpPr>
        <p:spPr>
          <a:xfrm>
            <a:off x="7010400" y="0"/>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12</a:t>
            </a:fld>
            <a:endParaRPr lang="en-US" sz="1100" b="0" dirty="0"/>
          </a:p>
        </p:txBody>
      </p:sp>
      <p:sp>
        <p:nvSpPr>
          <p:cNvPr id="13" name="TextBox 12">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14"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31482854"/>
              </p:ext>
            </p:extLst>
          </p:nvPr>
        </p:nvGraphicFramePr>
        <p:xfrm>
          <a:off x="162904" y="3954779"/>
          <a:ext cx="8855366" cy="1584960"/>
        </p:xfrm>
        <a:graphic>
          <a:graphicData uri="http://schemas.openxmlformats.org/drawingml/2006/table">
            <a:tbl>
              <a:tblPr firstRow="1" bandRow="1">
                <a:tableStyleId>{7E9639D4-E3E2-4D34-9284-5A2195B3D0D7}</a:tableStyleId>
              </a:tblPr>
              <a:tblGrid>
                <a:gridCol w="4340516"/>
                <a:gridCol w="4514850"/>
              </a:tblGrid>
              <a:tr h="178319">
                <a:tc>
                  <a:txBody>
                    <a:bodyPr/>
                    <a:lstStyle/>
                    <a:p>
                      <a:r>
                        <a:rPr lang="en-US" sz="1700" dirty="0" smtClean="0"/>
                        <a:t>New Marketing Sales Tools</a:t>
                      </a:r>
                      <a:endParaRPr lang="en-US" sz="1700" dirty="0">
                        <a:solidFill>
                          <a:srgbClr val="FF0000"/>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b="0" dirty="0" smtClean="0">
                          <a:solidFill>
                            <a:schemeClr val="bg1"/>
                          </a:solidFill>
                        </a:rPr>
                        <a:t>Why?</a:t>
                      </a:r>
                      <a:endParaRPr lang="en-US" b="0" dirty="0">
                        <a:solidFill>
                          <a:schemeClr val="bg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85000"/>
                        <a:lumOff val="15000"/>
                      </a:schemeClr>
                    </a:solidFill>
                  </a:tcPr>
                </a:tc>
              </a:tr>
              <a:tr h="147798">
                <a:tc>
                  <a:txBody>
                    <a:bodyPr/>
                    <a:lstStyle/>
                    <a:p>
                      <a:r>
                        <a:rPr lang="en-US" sz="1400" dirty="0" smtClean="0">
                          <a:solidFill>
                            <a:schemeClr val="tx1"/>
                          </a:solidFill>
                        </a:rPr>
                        <a:t>6 application-specific</a:t>
                      </a:r>
                      <a:r>
                        <a:rPr lang="en-US" sz="1400" baseline="0" dirty="0" smtClean="0">
                          <a:solidFill>
                            <a:schemeClr val="tx1"/>
                          </a:solidFill>
                        </a:rPr>
                        <a:t> option packages on price sheet</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Discounted, bundled</a:t>
                      </a:r>
                      <a:r>
                        <a:rPr lang="en-US" sz="1400" b="0" baseline="0" dirty="0" smtClean="0">
                          <a:solidFill>
                            <a:schemeClr val="tx1"/>
                          </a:solidFill>
                        </a:rPr>
                        <a:t> packages for easier selling</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47798">
                <a:tc>
                  <a:txBody>
                    <a:bodyPr/>
                    <a:lstStyle/>
                    <a:p>
                      <a:r>
                        <a:rPr lang="en-US" sz="1400" dirty="0" smtClean="0">
                          <a:solidFill>
                            <a:schemeClr val="tx1"/>
                          </a:solidFill>
                        </a:rPr>
                        <a:t>Ne</a:t>
                      </a:r>
                      <a:r>
                        <a:rPr lang="en-US" sz="1400" baseline="0" dirty="0" smtClean="0">
                          <a:solidFill>
                            <a:schemeClr val="tx1"/>
                          </a:solidFill>
                        </a:rPr>
                        <a:t>w custom solution graphic wrap option</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Advertise customer brands</a:t>
                      </a:r>
                      <a:r>
                        <a:rPr lang="en-US" sz="1400" b="0" baseline="0" dirty="0" smtClean="0">
                          <a:solidFill>
                            <a:schemeClr val="tx1"/>
                          </a:solidFill>
                        </a:rPr>
                        <a:t> or municipalities</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53709">
                <a:tc>
                  <a:txBody>
                    <a:bodyPr/>
                    <a:lstStyle/>
                    <a:p>
                      <a:r>
                        <a:rPr lang="en-US" sz="1400" dirty="0" smtClean="0">
                          <a:solidFill>
                            <a:schemeClr val="tx1"/>
                          </a:solidFill>
                        </a:rPr>
                        <a:t>New customer-facing videos</a:t>
                      </a:r>
                      <a:r>
                        <a:rPr lang="en-US" sz="1400" baseline="0" dirty="0" smtClean="0">
                          <a:solidFill>
                            <a:schemeClr val="tx1"/>
                          </a:solidFill>
                        </a:rPr>
                        <a:t> and demo video</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0" dirty="0" smtClean="0">
                          <a:solidFill>
                            <a:schemeClr val="tx1"/>
                          </a:solidFill>
                        </a:rPr>
                        <a:t>Use</a:t>
                      </a:r>
                      <a:r>
                        <a:rPr lang="en-US" sz="1400" b="0" baseline="0" dirty="0" smtClean="0">
                          <a:solidFill>
                            <a:schemeClr val="tx1"/>
                          </a:solidFill>
                        </a:rPr>
                        <a:t> for interest-generating demos – virtual demo</a:t>
                      </a:r>
                      <a:endParaRPr lang="en-US" sz="1400" b="0" dirty="0">
                        <a:solidFill>
                          <a:schemeClr val="tx1"/>
                        </a:solidFill>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47798">
                <a:tc>
                  <a:txBody>
                    <a:bodyPr/>
                    <a:lstStyle/>
                    <a:p>
                      <a:r>
                        <a:rPr lang="en-US" sz="1400" dirty="0" smtClean="0">
                          <a:solidFill>
                            <a:schemeClr val="tx1"/>
                          </a:solidFill>
                        </a:rPr>
                        <a:t>New Aftermarket – Gold Service and Gold </a:t>
                      </a:r>
                      <a:r>
                        <a:rPr lang="en-US" sz="1400" dirty="0" err="1" smtClean="0">
                          <a:solidFill>
                            <a:schemeClr val="tx1"/>
                          </a:solidFill>
                        </a:rPr>
                        <a:t>FlexClean</a:t>
                      </a:r>
                      <a:endParaRPr lang="en-US" sz="1400" dirty="0">
                        <a:solidFill>
                          <a:schemeClr val="tx1"/>
                        </a:solidFill>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US" sz="1400" b="0" kern="1200" dirty="0" smtClean="0">
                          <a:solidFill>
                            <a:schemeClr val="tx1"/>
                          </a:solidFill>
                          <a:latin typeface="+mn-lt"/>
                          <a:ea typeface="+mn-ea"/>
                          <a:cs typeface="+mn-cs"/>
                        </a:rPr>
                        <a:t>More service coverage and flexibility for customers</a:t>
                      </a:r>
                      <a:endParaRPr lang="en-US"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8717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78589"/>
            <a:ext cx="8534400" cy="758825"/>
          </a:xfrm>
        </p:spPr>
        <p:txBody>
          <a:bodyPr/>
          <a:lstStyle/>
          <a:p>
            <a:r>
              <a:rPr lang="en-US" sz="2800" kern="1200" dirty="0" smtClean="0">
                <a:solidFill>
                  <a:srgbClr val="009BC7"/>
                </a:solidFill>
                <a:latin typeface="Arial" pitchFamily="34" charset="0"/>
              </a:rPr>
              <a:t>Sentinel Standard Configurations</a:t>
            </a:r>
            <a:endParaRPr lang="en-US" sz="2800" kern="1200" dirty="0">
              <a:solidFill>
                <a:srgbClr val="009BC7"/>
              </a:solidFill>
              <a:latin typeface="Arial" pitchFamily="34" charset="0"/>
            </a:endParaRPr>
          </a:p>
        </p:txBody>
      </p:sp>
      <p:sp>
        <p:nvSpPr>
          <p:cNvPr id="5" name="Content Placeholder 2"/>
          <p:cNvSpPr txBox="1">
            <a:spLocks/>
          </p:cNvSpPr>
          <p:nvPr/>
        </p:nvSpPr>
        <p:spPr bwMode="auto">
          <a:xfrm>
            <a:off x="210542" y="713704"/>
            <a:ext cx="8508100" cy="1257888"/>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r>
              <a:rPr lang="en-US" sz="2000" kern="0" dirty="0" smtClean="0"/>
              <a:t>Standard Configurations – Diesel Only </a:t>
            </a:r>
          </a:p>
          <a:p>
            <a:pPr lvl="1"/>
            <a:r>
              <a:rPr lang="en-US" sz="1800" b="0" kern="0" dirty="0" smtClean="0"/>
              <a:t>Wet </a:t>
            </a:r>
            <a:r>
              <a:rPr lang="en-US" sz="1800" b="0" kern="0" dirty="0" err="1" smtClean="0"/>
              <a:t>Sidebrush</a:t>
            </a:r>
            <a:r>
              <a:rPr lang="en-US" sz="1800" b="0" kern="0" dirty="0" smtClean="0"/>
              <a:t> Dust Control</a:t>
            </a:r>
          </a:p>
          <a:p>
            <a:pPr lvl="1"/>
            <a:r>
              <a:rPr lang="en-US" sz="1800" b="0" kern="0" dirty="0" smtClean="0"/>
              <a:t>Dry </a:t>
            </a:r>
            <a:r>
              <a:rPr lang="en-US" sz="1800" b="0" kern="0" dirty="0" err="1" smtClean="0"/>
              <a:t>Sidebrush</a:t>
            </a:r>
            <a:r>
              <a:rPr lang="en-US" sz="1800" b="0" kern="0" dirty="0" smtClean="0"/>
              <a:t> Dust Control</a:t>
            </a:r>
          </a:p>
          <a:p>
            <a:pPr lvl="1"/>
            <a:r>
              <a:rPr lang="en-US" sz="1800" b="0" kern="0" dirty="0" smtClean="0"/>
              <a:t>Wet and Dry </a:t>
            </a:r>
            <a:r>
              <a:rPr lang="en-US" sz="1800" b="0" kern="0" dirty="0" err="1" smtClean="0"/>
              <a:t>Sidebrush</a:t>
            </a:r>
            <a:r>
              <a:rPr lang="en-US" sz="1800" b="0" kern="0" dirty="0" smtClean="0"/>
              <a:t> Dust Control</a:t>
            </a:r>
            <a:endParaRPr lang="en-US" sz="1800" b="0" kern="0" dirty="0"/>
          </a:p>
        </p:txBody>
      </p:sp>
      <p:sp>
        <p:nvSpPr>
          <p:cNvPr id="12" name="TextBox 11">
            <a:hlinkClick r:id="rId2"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13" name="Content Placeholder 2"/>
          <p:cNvSpPr txBox="1">
            <a:spLocks/>
          </p:cNvSpPr>
          <p:nvPr/>
        </p:nvSpPr>
        <p:spPr bwMode="auto">
          <a:xfrm>
            <a:off x="221916" y="2088643"/>
            <a:ext cx="8496726" cy="3802866"/>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r>
              <a:rPr lang="en-US" sz="2000" b="1" kern="0" dirty="0" smtClean="0"/>
              <a:t>Built-in Tennant Value Includes:</a:t>
            </a:r>
            <a:endParaRPr lang="en-US" sz="1800" b="0" kern="0" dirty="0" smtClean="0"/>
          </a:p>
          <a:p>
            <a:pPr lvl="1"/>
            <a:r>
              <a:rPr lang="en-US" sz="1600" b="0" kern="0" dirty="0" smtClean="0"/>
              <a:t>99 </a:t>
            </a:r>
            <a:r>
              <a:rPr lang="en-US" sz="1600" b="0" kern="0" dirty="0" err="1" smtClean="0"/>
              <a:t>hp</a:t>
            </a:r>
            <a:r>
              <a:rPr lang="en-US" sz="1600" b="0" kern="0" dirty="0" smtClean="0"/>
              <a:t> (74 kW) Turbocharged Caterpillar Diesel Engine</a:t>
            </a:r>
          </a:p>
          <a:p>
            <a:pPr lvl="2"/>
            <a:r>
              <a:rPr lang="en-US" sz="1300" b="0" kern="0" dirty="0" smtClean="0"/>
              <a:t>Sealed oil dipstick; Dual stage air cleaner</a:t>
            </a:r>
            <a:endParaRPr lang="en-US" sz="1600" b="0" kern="0" dirty="0" smtClean="0"/>
          </a:p>
          <a:p>
            <a:pPr lvl="1"/>
            <a:r>
              <a:rPr lang="en-US" sz="1600" b="0" kern="0" dirty="0" smtClean="0"/>
              <a:t>Leaf-spring suspension system</a:t>
            </a:r>
          </a:p>
          <a:p>
            <a:pPr lvl="1"/>
            <a:r>
              <a:rPr lang="en-US" sz="1600" b="0" kern="0" dirty="0" smtClean="0"/>
              <a:t>Oil bath power disc service brakes</a:t>
            </a:r>
          </a:p>
          <a:p>
            <a:pPr lvl="1"/>
            <a:r>
              <a:rPr lang="en-US" sz="1600" b="0" kern="0" dirty="0" smtClean="0"/>
              <a:t>4-Wheel power steering</a:t>
            </a:r>
          </a:p>
          <a:p>
            <a:pPr lvl="1"/>
            <a:r>
              <a:rPr lang="en-US" sz="1600" b="0" kern="0" dirty="0" smtClean="0"/>
              <a:t>Hydraulic towing bypass valve and hooks</a:t>
            </a:r>
          </a:p>
          <a:p>
            <a:pPr lvl="1"/>
            <a:r>
              <a:rPr lang="en-US" sz="1600" b="0" kern="0" dirty="0" smtClean="0"/>
              <a:t>3.4 yd3 (2600 L) Stainless steel hopper</a:t>
            </a:r>
          </a:p>
          <a:p>
            <a:pPr lvl="2"/>
            <a:r>
              <a:rPr lang="en-US" sz="1300" b="0" kern="0" dirty="0" smtClean="0"/>
              <a:t>Thermo-Sentry™</a:t>
            </a:r>
          </a:p>
          <a:p>
            <a:pPr lvl="2"/>
            <a:r>
              <a:rPr lang="en-US" sz="1300" b="0" kern="0" dirty="0"/>
              <a:t>H</a:t>
            </a:r>
            <a:r>
              <a:rPr lang="en-US" sz="1300" b="0" kern="0" dirty="0" smtClean="0"/>
              <a:t>opper movement warning alarm</a:t>
            </a:r>
          </a:p>
          <a:p>
            <a:pPr lvl="1"/>
            <a:r>
              <a:rPr lang="en-US" sz="1600" b="0" kern="0" dirty="0"/>
              <a:t>Easy-reach </a:t>
            </a:r>
            <a:r>
              <a:rPr lang="en-US" sz="1600" b="0" kern="0" dirty="0" smtClean="0"/>
              <a:t>controls</a:t>
            </a:r>
          </a:p>
          <a:p>
            <a:pPr lvl="1"/>
            <a:r>
              <a:rPr lang="en-US" sz="1600" b="0" kern="0" dirty="0" smtClean="0"/>
              <a:t>One-button </a:t>
            </a:r>
            <a:r>
              <a:rPr lang="en-US" sz="1600" b="0" kern="0" dirty="0"/>
              <a:t>sweeping</a:t>
            </a:r>
          </a:p>
          <a:p>
            <a:pPr lvl="1"/>
            <a:r>
              <a:rPr lang="en-US" sz="1600" b="0" kern="0" dirty="0" smtClean="0"/>
              <a:t>Premium carbide inserted skids</a:t>
            </a:r>
          </a:p>
          <a:p>
            <a:pPr lvl="1"/>
            <a:r>
              <a:rPr lang="en-US" sz="1600" b="0" kern="0" dirty="0" smtClean="0"/>
              <a:t>PM-10, AQMD Rule 1186 Certification</a:t>
            </a:r>
          </a:p>
          <a:p>
            <a:pPr lvl="1"/>
            <a:r>
              <a:rPr lang="en-US" sz="1600" b="0" kern="0" dirty="0" smtClean="0"/>
              <a:t>Synthetic Filter with Shaker System</a:t>
            </a:r>
            <a:endParaRPr lang="en-US" sz="1600" b="0" kern="0" dirty="0"/>
          </a:p>
        </p:txBody>
      </p:sp>
      <p:sp>
        <p:nvSpPr>
          <p:cNvPr id="14" name="Content Placeholder 2"/>
          <p:cNvSpPr txBox="1">
            <a:spLocks/>
          </p:cNvSpPr>
          <p:nvPr/>
        </p:nvSpPr>
        <p:spPr bwMode="auto">
          <a:xfrm>
            <a:off x="4681617" y="2807241"/>
            <a:ext cx="4450808" cy="882921"/>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pPr marL="227013" lvl="1"/>
            <a:r>
              <a:rPr lang="en-US" sz="1600" b="0" kern="0" dirty="0" smtClean="0"/>
              <a:t>Conveyor Hydraulic Self-Tensioning System</a:t>
            </a:r>
          </a:p>
          <a:p>
            <a:pPr marL="227013" lvl="1"/>
            <a:r>
              <a:rPr lang="en-US" sz="1600" b="0" kern="0" dirty="0" smtClean="0"/>
              <a:t>Pressurized cabin</a:t>
            </a:r>
          </a:p>
          <a:p>
            <a:pPr marL="554038" lvl="2"/>
            <a:r>
              <a:rPr lang="en-US" sz="1300" b="0" kern="0" dirty="0" smtClean="0"/>
              <a:t>Filtered air – MERV 15 rated filter</a:t>
            </a:r>
          </a:p>
          <a:p>
            <a:pPr marL="554038" lvl="2"/>
            <a:r>
              <a:rPr lang="en-US" sz="1300" b="0" kern="0" dirty="0" err="1" smtClean="0"/>
              <a:t>TotalView</a:t>
            </a:r>
            <a:r>
              <a:rPr lang="en-US" sz="1300" b="0" kern="0" dirty="0" smtClean="0"/>
              <a:t>™ glass cab doors and sliding windows</a:t>
            </a:r>
          </a:p>
          <a:p>
            <a:pPr marL="554038" lvl="2"/>
            <a:r>
              <a:rPr lang="en-US" sz="1300" b="0" kern="0" dirty="0" smtClean="0"/>
              <a:t>Premium suspension seat with seat belt</a:t>
            </a:r>
          </a:p>
          <a:p>
            <a:pPr marL="554038" lvl="2"/>
            <a:r>
              <a:rPr lang="en-US" sz="1300" b="0" kern="0" dirty="0" smtClean="0"/>
              <a:t>Heater/defroster</a:t>
            </a:r>
          </a:p>
          <a:p>
            <a:pPr marL="554038" lvl="2"/>
            <a:r>
              <a:rPr lang="en-US" sz="1300" b="0" kern="0" dirty="0" smtClean="0"/>
              <a:t>Keyed door locks</a:t>
            </a:r>
          </a:p>
          <a:p>
            <a:pPr marL="227013" lvl="1"/>
            <a:r>
              <a:rPr lang="en-US" sz="1600" b="0" kern="0" dirty="0" smtClean="0"/>
              <a:t>Slow moving vehicle sign</a:t>
            </a:r>
          </a:p>
          <a:p>
            <a:pPr marL="227013" lvl="1"/>
            <a:r>
              <a:rPr lang="en-US" sz="1600" b="0" kern="0" dirty="0" smtClean="0"/>
              <a:t>Audio backup alarm</a:t>
            </a:r>
          </a:p>
          <a:p>
            <a:pPr marL="227013" lvl="1"/>
            <a:r>
              <a:rPr lang="en-US" sz="1600" b="0" kern="0" dirty="0" smtClean="0"/>
              <a:t>Back-up rear lights</a:t>
            </a:r>
          </a:p>
          <a:p>
            <a:pPr marL="227013" lvl="1"/>
            <a:r>
              <a:rPr lang="en-US" sz="1600" b="0" kern="0" dirty="0" smtClean="0"/>
              <a:t>Dual headlights/taillights</a:t>
            </a:r>
          </a:p>
          <a:p>
            <a:pPr marL="227013" lvl="1"/>
            <a:r>
              <a:rPr lang="en-US" sz="1600" b="0" kern="0" dirty="0" smtClean="0"/>
              <a:t>Polypropylene main brush</a:t>
            </a:r>
          </a:p>
          <a:p>
            <a:pPr marL="227013" lvl="1"/>
            <a:r>
              <a:rPr lang="en-US" sz="1600" b="0" kern="0" dirty="0" smtClean="0"/>
              <a:t>Polypropylene &amp; wire side brush</a:t>
            </a:r>
          </a:p>
          <a:p>
            <a:pPr lvl="2"/>
            <a:endParaRPr lang="en-US" sz="1600" b="0" kern="0" dirty="0"/>
          </a:p>
        </p:txBody>
      </p:sp>
    </p:spTree>
    <p:extLst>
      <p:ext uri="{BB962C8B-B14F-4D97-AF65-F5344CB8AC3E}">
        <p14:creationId xmlns:p14="http://schemas.microsoft.com/office/powerpoint/2010/main" val="797512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78589"/>
            <a:ext cx="8534400" cy="758825"/>
          </a:xfrm>
        </p:spPr>
        <p:txBody>
          <a:bodyPr/>
          <a:lstStyle/>
          <a:p>
            <a:r>
              <a:rPr lang="en-US" sz="2800" kern="1200" dirty="0" smtClean="0">
                <a:solidFill>
                  <a:srgbClr val="009BC7"/>
                </a:solidFill>
                <a:latin typeface="Arial" pitchFamily="34" charset="0"/>
              </a:rPr>
              <a:t>6 Custom Option Application Packages – </a:t>
            </a:r>
            <a:r>
              <a:rPr lang="en-US" sz="2800" kern="1200" dirty="0" err="1" smtClean="0">
                <a:solidFill>
                  <a:srgbClr val="009BC7"/>
                </a:solidFill>
                <a:latin typeface="Arial" pitchFamily="34" charset="0"/>
              </a:rPr>
              <a:t>Pg</a:t>
            </a:r>
            <a:r>
              <a:rPr lang="en-US" sz="2800" kern="1200" dirty="0" smtClean="0">
                <a:solidFill>
                  <a:srgbClr val="009BC7"/>
                </a:solidFill>
                <a:latin typeface="Arial" pitchFamily="34" charset="0"/>
              </a:rPr>
              <a:t> 1 of 2 </a:t>
            </a:r>
            <a:endParaRPr lang="en-US" sz="2800" kern="1200" dirty="0">
              <a:solidFill>
                <a:srgbClr val="009BC7"/>
              </a:solidFill>
              <a:latin typeface="Arial" pitchFamily="34" charset="0"/>
            </a:endParaRPr>
          </a:p>
        </p:txBody>
      </p:sp>
      <p:sp>
        <p:nvSpPr>
          <p:cNvPr id="12" name="TextBox 11">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8" name="Content Placeholder 2"/>
          <p:cNvSpPr txBox="1">
            <a:spLocks/>
          </p:cNvSpPr>
          <p:nvPr/>
        </p:nvSpPr>
        <p:spPr bwMode="auto">
          <a:xfrm>
            <a:off x="167639" y="821180"/>
            <a:ext cx="4678681" cy="2040129"/>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r>
              <a:rPr lang="en-US" sz="1600" b="0" kern="0" dirty="0"/>
              <a:t>New custom options packages </a:t>
            </a:r>
            <a:r>
              <a:rPr lang="en-US" sz="1600" b="0" kern="0" dirty="0" smtClean="0"/>
              <a:t>specifically chosen and bundled </a:t>
            </a:r>
            <a:r>
              <a:rPr lang="en-US" sz="1600" b="0" kern="0" dirty="0"/>
              <a:t>with </a:t>
            </a:r>
            <a:r>
              <a:rPr lang="en-US" sz="1600" b="0" kern="0" dirty="0" smtClean="0"/>
              <a:t>that customer’s application/environment </a:t>
            </a:r>
            <a:r>
              <a:rPr lang="en-US" sz="1600" b="0" kern="0" dirty="0"/>
              <a:t>in mind.</a:t>
            </a:r>
          </a:p>
          <a:p>
            <a:r>
              <a:rPr lang="en-US" sz="1600" b="0" kern="0" dirty="0"/>
              <a:t>Displayed within the price sheet</a:t>
            </a:r>
          </a:p>
          <a:p>
            <a:r>
              <a:rPr lang="en-US" sz="1600" b="0" kern="0" dirty="0"/>
              <a:t>Customer receives 10% off when ordering the full package. Discount already built into the price </a:t>
            </a:r>
            <a:r>
              <a:rPr lang="en-US" sz="1600" b="0" kern="0" dirty="0" smtClean="0"/>
              <a:t>sheet</a:t>
            </a:r>
          </a:p>
          <a:p>
            <a:r>
              <a:rPr lang="en-US" sz="1600" b="0" kern="0" dirty="0"/>
              <a:t>Contact Custom Solutions group for the many available options, or any new requirements</a:t>
            </a:r>
          </a:p>
        </p:txBody>
      </p:sp>
      <p:graphicFrame>
        <p:nvGraphicFramePr>
          <p:cNvPr id="4" name="Object 3"/>
          <p:cNvGraphicFramePr>
            <a:graphicFrameLocks noChangeAspect="1"/>
          </p:cNvGraphicFramePr>
          <p:nvPr>
            <p:extLst>
              <p:ext uri="{D42A27DB-BD31-4B8C-83A1-F6EECF244321}">
                <p14:modId xmlns:p14="http://schemas.microsoft.com/office/powerpoint/2010/main" val="894354341"/>
              </p:ext>
            </p:extLst>
          </p:nvPr>
        </p:nvGraphicFramePr>
        <p:xfrm>
          <a:off x="167640" y="3518675"/>
          <a:ext cx="4848225" cy="2438400"/>
        </p:xfrm>
        <a:graphic>
          <a:graphicData uri="http://schemas.openxmlformats.org/presentationml/2006/ole">
            <mc:AlternateContent xmlns:mc="http://schemas.openxmlformats.org/markup-compatibility/2006">
              <mc:Choice xmlns:v="urn:schemas-microsoft-com:vml" Requires="v">
                <p:oleObj spid="_x0000_s3383" name="Worksheet" r:id="rId5" imgW="4848120" imgH="2438310" progId="Excel.Sheet.12">
                  <p:embed/>
                </p:oleObj>
              </mc:Choice>
              <mc:Fallback>
                <p:oleObj name="Worksheet" r:id="rId5" imgW="4848120" imgH="2438310" progId="Excel.Sheet.12">
                  <p:embed/>
                  <p:pic>
                    <p:nvPicPr>
                      <p:cNvPr id="0" name=""/>
                      <p:cNvPicPr/>
                      <p:nvPr/>
                    </p:nvPicPr>
                    <p:blipFill>
                      <a:blip r:embed="rId6"/>
                      <a:stretch>
                        <a:fillRect/>
                      </a:stretch>
                    </p:blipFill>
                    <p:spPr>
                      <a:xfrm>
                        <a:off x="167640" y="3518675"/>
                        <a:ext cx="4848225" cy="2438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90960237"/>
              </p:ext>
            </p:extLst>
          </p:nvPr>
        </p:nvGraphicFramePr>
        <p:xfrm>
          <a:off x="5105400" y="3379030"/>
          <a:ext cx="3886200" cy="2600325"/>
        </p:xfrm>
        <a:graphic>
          <a:graphicData uri="http://schemas.openxmlformats.org/presentationml/2006/ole">
            <mc:AlternateContent xmlns:mc="http://schemas.openxmlformats.org/markup-compatibility/2006">
              <mc:Choice xmlns:v="urn:schemas-microsoft-com:vml" Requires="v">
                <p:oleObj spid="_x0000_s3384" name="Worksheet" r:id="rId8" imgW="3886110" imgH="2600325" progId="Excel.Sheet.12">
                  <p:embed/>
                </p:oleObj>
              </mc:Choice>
              <mc:Fallback>
                <p:oleObj name="Worksheet" r:id="rId8" imgW="3886110" imgH="2600325" progId="Excel.Sheet.12">
                  <p:embed/>
                  <p:pic>
                    <p:nvPicPr>
                      <p:cNvPr id="0" name=""/>
                      <p:cNvPicPr/>
                      <p:nvPr/>
                    </p:nvPicPr>
                    <p:blipFill>
                      <a:blip r:embed="rId9"/>
                      <a:stretch>
                        <a:fillRect/>
                      </a:stretch>
                    </p:blipFill>
                    <p:spPr>
                      <a:xfrm>
                        <a:off x="5105400" y="3379030"/>
                        <a:ext cx="3886200" cy="26003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79737996"/>
              </p:ext>
            </p:extLst>
          </p:nvPr>
        </p:nvGraphicFramePr>
        <p:xfrm>
          <a:off x="5105400" y="1232659"/>
          <a:ext cx="3886200" cy="1790700"/>
        </p:xfrm>
        <a:graphic>
          <a:graphicData uri="http://schemas.openxmlformats.org/presentationml/2006/ole">
            <mc:AlternateContent xmlns:mc="http://schemas.openxmlformats.org/markup-compatibility/2006">
              <mc:Choice xmlns:v="urn:schemas-microsoft-com:vml" Requires="v">
                <p:oleObj spid="_x0000_s3385" name="Worksheet" r:id="rId11" imgW="3886110" imgH="1790790" progId="Excel.Sheet.12">
                  <p:embed/>
                </p:oleObj>
              </mc:Choice>
              <mc:Fallback>
                <p:oleObj name="Worksheet" r:id="rId11" imgW="3886110" imgH="1790790" progId="Excel.Sheet.12">
                  <p:embed/>
                  <p:pic>
                    <p:nvPicPr>
                      <p:cNvPr id="0" name=""/>
                      <p:cNvPicPr/>
                      <p:nvPr/>
                    </p:nvPicPr>
                    <p:blipFill>
                      <a:blip r:embed="rId12"/>
                      <a:stretch>
                        <a:fillRect/>
                      </a:stretch>
                    </p:blipFill>
                    <p:spPr>
                      <a:xfrm>
                        <a:off x="5105400" y="1232659"/>
                        <a:ext cx="3886200" cy="1790700"/>
                      </a:xfrm>
                      <a:prstGeom prst="rect">
                        <a:avLst/>
                      </a:prstGeom>
                    </p:spPr>
                  </p:pic>
                </p:oleObj>
              </mc:Fallback>
            </mc:AlternateContent>
          </a:graphicData>
        </a:graphic>
      </p:graphicFrame>
    </p:spTree>
    <p:extLst>
      <p:ext uri="{BB962C8B-B14F-4D97-AF65-F5344CB8AC3E}">
        <p14:creationId xmlns:p14="http://schemas.microsoft.com/office/powerpoint/2010/main" val="2199703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78589"/>
            <a:ext cx="8534400" cy="758825"/>
          </a:xfrm>
        </p:spPr>
        <p:txBody>
          <a:bodyPr/>
          <a:lstStyle/>
          <a:p>
            <a:r>
              <a:rPr lang="en-US" sz="2800" kern="1200" dirty="0">
                <a:solidFill>
                  <a:srgbClr val="009BC7"/>
                </a:solidFill>
                <a:latin typeface="Arial" pitchFamily="34" charset="0"/>
              </a:rPr>
              <a:t>6 Custom Option Application </a:t>
            </a:r>
            <a:r>
              <a:rPr lang="en-US" sz="2800" kern="1200" dirty="0" smtClean="0">
                <a:solidFill>
                  <a:srgbClr val="009BC7"/>
                </a:solidFill>
                <a:latin typeface="Arial" pitchFamily="34" charset="0"/>
              </a:rPr>
              <a:t>Packages – </a:t>
            </a:r>
            <a:r>
              <a:rPr lang="en-US" sz="2800" kern="1200" dirty="0" err="1" smtClean="0">
                <a:solidFill>
                  <a:srgbClr val="009BC7"/>
                </a:solidFill>
                <a:latin typeface="Arial" pitchFamily="34" charset="0"/>
              </a:rPr>
              <a:t>Pg</a:t>
            </a:r>
            <a:r>
              <a:rPr lang="en-US" sz="2800" kern="1200" dirty="0" smtClean="0">
                <a:solidFill>
                  <a:srgbClr val="009BC7"/>
                </a:solidFill>
                <a:latin typeface="Arial" pitchFamily="34" charset="0"/>
              </a:rPr>
              <a:t> 2 of 2 </a:t>
            </a:r>
            <a:endParaRPr lang="en-US" sz="2800" kern="1200" dirty="0">
              <a:solidFill>
                <a:srgbClr val="009BC7"/>
              </a:solidFill>
              <a:latin typeface="Arial" pitchFamily="34" charset="0"/>
            </a:endParaRPr>
          </a:p>
        </p:txBody>
      </p:sp>
      <p:sp>
        <p:nvSpPr>
          <p:cNvPr id="12" name="TextBox 11">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2138325"/>
              </p:ext>
            </p:extLst>
          </p:nvPr>
        </p:nvGraphicFramePr>
        <p:xfrm>
          <a:off x="5269230" y="1135267"/>
          <a:ext cx="3415664" cy="1887604"/>
        </p:xfrm>
        <a:graphic>
          <a:graphicData uri="http://schemas.openxmlformats.org/presentationml/2006/ole">
            <mc:AlternateContent xmlns:mc="http://schemas.openxmlformats.org/markup-compatibility/2006">
              <mc:Choice xmlns:v="urn:schemas-microsoft-com:vml" Requires="v">
                <p:oleObj spid="_x0000_s4410" name="Worksheet" r:id="rId5" imgW="3257550" imgH="1800225" progId="Excel.Sheet.12">
                  <p:embed/>
                </p:oleObj>
              </mc:Choice>
              <mc:Fallback>
                <p:oleObj name="Worksheet" r:id="rId5" imgW="3257550" imgH="1800225" progId="Excel.Sheet.12">
                  <p:embed/>
                  <p:pic>
                    <p:nvPicPr>
                      <p:cNvPr id="0" name=""/>
                      <p:cNvPicPr/>
                      <p:nvPr/>
                    </p:nvPicPr>
                    <p:blipFill>
                      <a:blip r:embed="rId6"/>
                      <a:stretch>
                        <a:fillRect/>
                      </a:stretch>
                    </p:blipFill>
                    <p:spPr>
                      <a:xfrm>
                        <a:off x="5269230" y="1135267"/>
                        <a:ext cx="3415664" cy="188760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031654"/>
              </p:ext>
            </p:extLst>
          </p:nvPr>
        </p:nvGraphicFramePr>
        <p:xfrm>
          <a:off x="167640" y="3589021"/>
          <a:ext cx="4561075" cy="1849878"/>
        </p:xfrm>
        <a:graphic>
          <a:graphicData uri="http://schemas.openxmlformats.org/presentationml/2006/ole">
            <mc:AlternateContent xmlns:mc="http://schemas.openxmlformats.org/markup-compatibility/2006">
              <mc:Choice xmlns:v="urn:schemas-microsoft-com:vml" Requires="v">
                <p:oleObj spid="_x0000_s4411" name="Worksheet" r:id="rId8" imgW="4438530" imgH="1800225" progId="Excel.Sheet.12">
                  <p:embed/>
                </p:oleObj>
              </mc:Choice>
              <mc:Fallback>
                <p:oleObj name="Worksheet" r:id="rId8" imgW="4438530" imgH="1800225" progId="Excel.Sheet.12">
                  <p:embed/>
                  <p:pic>
                    <p:nvPicPr>
                      <p:cNvPr id="0" name=""/>
                      <p:cNvPicPr/>
                      <p:nvPr/>
                    </p:nvPicPr>
                    <p:blipFill>
                      <a:blip r:embed="rId9"/>
                      <a:stretch>
                        <a:fillRect/>
                      </a:stretch>
                    </p:blipFill>
                    <p:spPr>
                      <a:xfrm>
                        <a:off x="167640" y="3589021"/>
                        <a:ext cx="4561075" cy="184987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09690764"/>
              </p:ext>
            </p:extLst>
          </p:nvPr>
        </p:nvGraphicFramePr>
        <p:xfrm>
          <a:off x="4846320" y="3325923"/>
          <a:ext cx="4164331" cy="2364074"/>
        </p:xfrm>
        <a:graphic>
          <a:graphicData uri="http://schemas.openxmlformats.org/presentationml/2006/ole">
            <mc:AlternateContent xmlns:mc="http://schemas.openxmlformats.org/markup-compatibility/2006">
              <mc:Choice xmlns:v="urn:schemas-microsoft-com:vml" Requires="v">
                <p:oleObj spid="_x0000_s4412" name="Worksheet" r:id="rId11" imgW="4010040" imgH="2276565" progId="Excel.Sheet.12">
                  <p:embed/>
                </p:oleObj>
              </mc:Choice>
              <mc:Fallback>
                <p:oleObj name="Worksheet" r:id="rId11" imgW="4010040" imgH="2276565" progId="Excel.Sheet.12">
                  <p:embed/>
                  <p:pic>
                    <p:nvPicPr>
                      <p:cNvPr id="0" name=""/>
                      <p:cNvPicPr/>
                      <p:nvPr/>
                    </p:nvPicPr>
                    <p:blipFill>
                      <a:blip r:embed="rId12"/>
                      <a:stretch>
                        <a:fillRect/>
                      </a:stretch>
                    </p:blipFill>
                    <p:spPr>
                      <a:xfrm>
                        <a:off x="4846320" y="3325923"/>
                        <a:ext cx="4164331" cy="2364074"/>
                      </a:xfrm>
                      <a:prstGeom prst="rect">
                        <a:avLst/>
                      </a:prstGeom>
                    </p:spPr>
                  </p:pic>
                </p:oleObj>
              </mc:Fallback>
            </mc:AlternateContent>
          </a:graphicData>
        </a:graphic>
      </p:graphicFrame>
      <p:sp>
        <p:nvSpPr>
          <p:cNvPr id="11" name="Content Placeholder 2"/>
          <p:cNvSpPr txBox="1">
            <a:spLocks/>
          </p:cNvSpPr>
          <p:nvPr/>
        </p:nvSpPr>
        <p:spPr bwMode="auto">
          <a:xfrm>
            <a:off x="167639" y="821180"/>
            <a:ext cx="4678681" cy="2040129"/>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j-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charset="0"/>
              <a:buChar char="-"/>
              <a:defRPr sz="1700">
                <a:solidFill>
                  <a:srgbClr val="4D4F53"/>
                </a:solidFill>
                <a:latin typeface="+mj-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j-lt"/>
                <a:ea typeface="+mn-ea"/>
              </a:defRPr>
            </a:lvl5pPr>
            <a:lvl6pPr marL="18367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6pPr>
            <a:lvl7pPr marL="22939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7pPr>
            <a:lvl8pPr marL="27511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8pPr>
            <a:lvl9pPr marL="3208338" indent="-174625" algn="l" rtl="0" fontAlgn="base">
              <a:lnSpc>
                <a:spcPct val="90000"/>
              </a:lnSpc>
              <a:spcBef>
                <a:spcPct val="15000"/>
              </a:spcBef>
              <a:spcAft>
                <a:spcPct val="0"/>
              </a:spcAft>
              <a:buClr>
                <a:srgbClr val="4D4F53"/>
              </a:buClr>
              <a:buFont typeface="Arial" charset="0"/>
              <a:buChar char="–"/>
              <a:defRPr sz="1200">
                <a:solidFill>
                  <a:srgbClr val="4D4F53"/>
                </a:solidFill>
                <a:latin typeface="+mn-lt"/>
                <a:ea typeface="+mn-ea"/>
              </a:defRPr>
            </a:lvl9pPr>
          </a:lstStyle>
          <a:p>
            <a:r>
              <a:rPr lang="en-US" sz="1600" b="0" kern="0" dirty="0"/>
              <a:t>New custom options packages </a:t>
            </a:r>
            <a:r>
              <a:rPr lang="en-US" sz="1600" b="0" kern="0" dirty="0" smtClean="0"/>
              <a:t>specifically chosen and bundled </a:t>
            </a:r>
            <a:r>
              <a:rPr lang="en-US" sz="1600" b="0" kern="0" dirty="0"/>
              <a:t>with </a:t>
            </a:r>
            <a:r>
              <a:rPr lang="en-US" sz="1600" b="0" kern="0" dirty="0" smtClean="0"/>
              <a:t>that customer’s application/environment </a:t>
            </a:r>
            <a:r>
              <a:rPr lang="en-US" sz="1600" b="0" kern="0" dirty="0"/>
              <a:t>in mind.</a:t>
            </a:r>
          </a:p>
          <a:p>
            <a:r>
              <a:rPr lang="en-US" sz="1600" b="0" kern="0" dirty="0"/>
              <a:t>Displayed within the price sheet</a:t>
            </a:r>
          </a:p>
          <a:p>
            <a:r>
              <a:rPr lang="en-US" sz="1600" b="0" kern="0" dirty="0"/>
              <a:t>Customer receives 10% off when ordering the full package. Discount already built into the price </a:t>
            </a:r>
            <a:r>
              <a:rPr lang="en-US" sz="1600" b="0" kern="0" dirty="0" smtClean="0"/>
              <a:t>sheet</a:t>
            </a:r>
          </a:p>
          <a:p>
            <a:r>
              <a:rPr lang="en-US" sz="1600" b="0" kern="0" dirty="0"/>
              <a:t>Contact Custom Solutions group for </a:t>
            </a:r>
            <a:r>
              <a:rPr lang="en-US" sz="1600" b="0" kern="0" dirty="0" smtClean="0"/>
              <a:t>the many available options, or any new requirements</a:t>
            </a:r>
            <a:endParaRPr lang="en-US" sz="1600" b="0" kern="0" dirty="0"/>
          </a:p>
          <a:p>
            <a:endParaRPr lang="en-US" sz="1600" b="0" kern="0" dirty="0"/>
          </a:p>
        </p:txBody>
      </p:sp>
    </p:spTree>
    <p:extLst>
      <p:ext uri="{BB962C8B-B14F-4D97-AF65-F5344CB8AC3E}">
        <p14:creationId xmlns:p14="http://schemas.microsoft.com/office/powerpoint/2010/main" val="250474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16</a:t>
            </a:fld>
            <a:endParaRPr lang="en-US" dirty="0"/>
          </a:p>
        </p:txBody>
      </p:sp>
      <p:sp>
        <p:nvSpPr>
          <p:cNvPr id="6" name="Rectangle 2"/>
          <p:cNvSpPr txBox="1">
            <a:spLocks noChangeArrowheads="1"/>
          </p:cNvSpPr>
          <p:nvPr/>
        </p:nvSpPr>
        <p:spPr bwMode="auto">
          <a:xfrm>
            <a:off x="325468" y="186689"/>
            <a:ext cx="8534400" cy="850499"/>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rPr>
              <a:t>Aftermarket – Sentinel Service Programs and </a:t>
            </a:r>
            <a:r>
              <a:rPr lang="en-US" sz="2800" b="0" dirty="0" err="1" smtClean="0">
                <a:solidFill>
                  <a:srgbClr val="009BC7"/>
                </a:solidFill>
              </a:rPr>
              <a:t>FlexClean</a:t>
            </a:r>
            <a:r>
              <a:rPr lang="en-US" sz="2800" b="0" dirty="0" smtClean="0">
                <a:solidFill>
                  <a:srgbClr val="009BC7"/>
                </a:solidFill>
              </a:rPr>
              <a:t> Option			</a:t>
            </a:r>
            <a:r>
              <a:rPr lang="en-US" sz="1800" b="0" i="1" dirty="0" smtClean="0">
                <a:solidFill>
                  <a:srgbClr val="FF0000"/>
                </a:solidFill>
                <a:latin typeface="Arial" pitchFamily="34" charset="0"/>
              </a:rPr>
              <a:t>(North America Only)</a:t>
            </a:r>
            <a:endParaRPr lang="en-US" sz="2000" b="0" i="1" dirty="0">
              <a:solidFill>
                <a:srgbClr val="FF0000"/>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58" name="Rectangle 57"/>
          <p:cNvSpPr/>
          <p:nvPr/>
        </p:nvSpPr>
        <p:spPr>
          <a:xfrm>
            <a:off x="516031" y="1349567"/>
            <a:ext cx="8332407" cy="4124206"/>
          </a:xfrm>
          <a:prstGeom prst="rect">
            <a:avLst/>
          </a:prstGeom>
        </p:spPr>
        <p:txBody>
          <a:bodyPr wrap="square">
            <a:spAutoFit/>
          </a:bodyPr>
          <a:lstStyle/>
          <a:p>
            <a:pPr marL="285750" indent="-285750" algn="l">
              <a:buSzPct val="70000"/>
              <a:buFont typeface="Wingdings" pitchFamily="2" charset="2"/>
              <a:buChar char="q"/>
            </a:pPr>
            <a:r>
              <a:rPr lang="en-US" b="0" dirty="0" smtClean="0">
                <a:solidFill>
                  <a:srgbClr val="009BC7"/>
                </a:solidFill>
                <a:latin typeface="+mn-lt"/>
                <a:sym typeface="Wingdings" panose="05000000000000000000" pitchFamily="2" charset="2"/>
              </a:rPr>
              <a:t>NEW in 2015, Sentinel will be eligible for Gold Service contracts</a:t>
            </a:r>
            <a:endParaRPr lang="en-US" sz="1400" b="0" dirty="0" smtClean="0">
              <a:latin typeface="+mn-lt"/>
            </a:endParaRPr>
          </a:p>
          <a:p>
            <a:pPr marL="512763" lvl="0" indent="-285750" algn="l">
              <a:buFont typeface="Wingdings" pitchFamily="2" charset="2"/>
              <a:buChar char="§"/>
            </a:pPr>
            <a:r>
              <a:rPr lang="en-US" sz="1600" b="0" dirty="0" smtClean="0">
                <a:latin typeface="+mn-lt"/>
              </a:rPr>
              <a:t>Gold Service is Tennant’s full service offering in North America</a:t>
            </a:r>
          </a:p>
          <a:p>
            <a:pPr marL="969963" lvl="1" indent="-285750" algn="l">
              <a:buFont typeface="Wingdings" pitchFamily="2" charset="2"/>
              <a:buChar char="§"/>
            </a:pPr>
            <a:r>
              <a:rPr lang="en-US" sz="1400" b="0" dirty="0" smtClean="0">
                <a:latin typeface="+mn-lt"/>
              </a:rPr>
              <a:t>Planned Maintenance &amp; Breakdown coverage</a:t>
            </a:r>
          </a:p>
          <a:p>
            <a:pPr marL="512763" lvl="0" indent="-285750" algn="l">
              <a:buFont typeface="Wingdings" pitchFamily="2" charset="2"/>
              <a:buChar char="§"/>
            </a:pPr>
            <a:endParaRPr lang="en-US" sz="1600" b="0" dirty="0" smtClean="0">
              <a:latin typeface="+mn-lt"/>
            </a:endParaRPr>
          </a:p>
          <a:p>
            <a:pPr marL="512763" lvl="0" indent="-285750" algn="l">
              <a:buFont typeface="Wingdings" pitchFamily="2" charset="2"/>
              <a:buChar char="§"/>
            </a:pPr>
            <a:r>
              <a:rPr lang="en-US" sz="1600" b="0" dirty="0" smtClean="0">
                <a:latin typeface="+mn-lt"/>
              </a:rPr>
              <a:t>Unique to Sentinel, Gold pricing will not be listed in the </a:t>
            </a:r>
            <a:r>
              <a:rPr lang="en-US" sz="1600" b="0" dirty="0">
                <a:latin typeface="+mn-lt"/>
              </a:rPr>
              <a:t>Q</a:t>
            </a:r>
            <a:r>
              <a:rPr lang="en-US" sz="1600" b="0" dirty="0" smtClean="0">
                <a:latin typeface="+mn-lt"/>
              </a:rPr>
              <a:t>uote tool</a:t>
            </a:r>
          </a:p>
          <a:p>
            <a:pPr marL="969963" lvl="1" indent="-285750" algn="l">
              <a:buFont typeface="Wingdings" pitchFamily="2" charset="2"/>
              <a:buChar char="§"/>
            </a:pPr>
            <a:r>
              <a:rPr lang="en-US" sz="1400" b="0" dirty="0" smtClean="0">
                <a:solidFill>
                  <a:schemeClr val="bg2">
                    <a:lumMod val="75000"/>
                    <a:lumOff val="25000"/>
                  </a:schemeClr>
                </a:solidFill>
                <a:latin typeface="+mn-lt"/>
              </a:rPr>
              <a:t>Instructions on how to obtain Gold service pricing for your customer is located in the machine quote tool</a:t>
            </a:r>
          </a:p>
          <a:p>
            <a:pPr marL="969963" lvl="1" indent="-285750" algn="l">
              <a:buFont typeface="Wingdings" pitchFamily="2" charset="2"/>
              <a:buChar char="§"/>
            </a:pPr>
            <a:r>
              <a:rPr lang="en-US" sz="1400" b="0" dirty="0" smtClean="0">
                <a:solidFill>
                  <a:schemeClr val="bg2">
                    <a:lumMod val="75000"/>
                    <a:lumOff val="25000"/>
                  </a:schemeClr>
                </a:solidFill>
              </a:rPr>
              <a:t>Standard pricing will be adjusted based </a:t>
            </a:r>
            <a:r>
              <a:rPr lang="en-US" sz="1400" b="0" dirty="0">
                <a:solidFill>
                  <a:schemeClr val="bg2">
                    <a:lumMod val="75000"/>
                    <a:lumOff val="25000"/>
                  </a:schemeClr>
                </a:solidFill>
              </a:rPr>
              <a:t>on customer </a:t>
            </a:r>
            <a:r>
              <a:rPr lang="en-US" sz="1400" b="0" dirty="0" smtClean="0">
                <a:solidFill>
                  <a:schemeClr val="bg2">
                    <a:lumMod val="75000"/>
                    <a:lumOff val="25000"/>
                  </a:schemeClr>
                </a:solidFill>
              </a:rPr>
              <a:t>attributes</a:t>
            </a:r>
            <a:endParaRPr lang="en-US" sz="1400" b="0" dirty="0" smtClean="0">
              <a:solidFill>
                <a:schemeClr val="bg2">
                  <a:lumMod val="75000"/>
                  <a:lumOff val="25000"/>
                </a:schemeClr>
              </a:solidFill>
              <a:latin typeface="+mn-lt"/>
            </a:endParaRPr>
          </a:p>
          <a:p>
            <a:pPr marL="684213" lvl="1" algn="l"/>
            <a:endParaRPr lang="en-US" sz="1400" b="0" dirty="0" smtClean="0">
              <a:solidFill>
                <a:schemeClr val="bg2">
                  <a:lumMod val="75000"/>
                  <a:lumOff val="25000"/>
                </a:schemeClr>
              </a:solidFill>
              <a:latin typeface="+mn-lt"/>
            </a:endParaRPr>
          </a:p>
          <a:p>
            <a:pPr marL="285750" indent="-285750" algn="l">
              <a:buSzPct val="70000"/>
              <a:buFont typeface="Wingdings" pitchFamily="2" charset="2"/>
              <a:buChar char="q"/>
            </a:pPr>
            <a:r>
              <a:rPr lang="en-US" b="0" dirty="0" err="1">
                <a:solidFill>
                  <a:srgbClr val="009BC7"/>
                </a:solidFill>
                <a:latin typeface="+mn-lt"/>
                <a:sym typeface="Wingdings" panose="05000000000000000000" pitchFamily="2" charset="2"/>
              </a:rPr>
              <a:t>FlexClean</a:t>
            </a:r>
            <a:r>
              <a:rPr lang="en-US" b="0" dirty="0">
                <a:solidFill>
                  <a:srgbClr val="009BC7"/>
                </a:solidFill>
                <a:latin typeface="+mn-lt"/>
                <a:sym typeface="Wingdings" panose="05000000000000000000" pitchFamily="2" charset="2"/>
              </a:rPr>
              <a:t> for </a:t>
            </a:r>
            <a:r>
              <a:rPr lang="en-US" b="0" dirty="0" smtClean="0">
                <a:solidFill>
                  <a:srgbClr val="009BC7"/>
                </a:solidFill>
                <a:latin typeface="+mn-lt"/>
                <a:sym typeface="Wingdings" panose="05000000000000000000" pitchFamily="2" charset="2"/>
              </a:rPr>
              <a:t>Sentinel</a:t>
            </a:r>
            <a:endParaRPr lang="en-US" b="0" dirty="0" smtClean="0">
              <a:solidFill>
                <a:srgbClr val="009BC7"/>
              </a:solidFill>
              <a:latin typeface="+mn-lt"/>
            </a:endParaRPr>
          </a:p>
          <a:p>
            <a:pPr marL="512763" indent="-285750" algn="l">
              <a:buFont typeface="Wingdings" pitchFamily="2" charset="2"/>
              <a:buChar char="§"/>
            </a:pPr>
            <a:r>
              <a:rPr lang="en-US" sz="1600" b="0" dirty="0">
                <a:solidFill>
                  <a:schemeClr val="bg2">
                    <a:lumMod val="75000"/>
                    <a:lumOff val="25000"/>
                  </a:schemeClr>
                </a:solidFill>
                <a:latin typeface="+mn-lt"/>
              </a:rPr>
              <a:t>Bundle your service contract with a new machine lease</a:t>
            </a:r>
          </a:p>
          <a:p>
            <a:pPr marL="969963" lvl="1" indent="-285750" algn="l">
              <a:buFont typeface="Wingdings" pitchFamily="2" charset="2"/>
              <a:buChar char="§"/>
            </a:pPr>
            <a:r>
              <a:rPr lang="en-US" sz="1400" dirty="0" smtClean="0"/>
              <a:t>Gold </a:t>
            </a:r>
            <a:r>
              <a:rPr lang="en-US" sz="1400" dirty="0"/>
              <a:t>Service </a:t>
            </a:r>
            <a:r>
              <a:rPr lang="en-US" sz="1400" b="0" dirty="0"/>
              <a:t>+</a:t>
            </a:r>
            <a:r>
              <a:rPr lang="en-US" sz="1400" dirty="0"/>
              <a:t> Lease </a:t>
            </a:r>
            <a:r>
              <a:rPr lang="en-US" sz="1400" b="0" dirty="0"/>
              <a:t>=</a:t>
            </a:r>
            <a:r>
              <a:rPr lang="en-US" sz="1400" dirty="0"/>
              <a:t> </a:t>
            </a:r>
            <a:r>
              <a:rPr lang="en-US" sz="1400" i="1" dirty="0" err="1">
                <a:solidFill>
                  <a:srgbClr val="FFC000"/>
                </a:solidFill>
              </a:rPr>
              <a:t>Flex</a:t>
            </a:r>
            <a:r>
              <a:rPr lang="en-US" sz="1400" dirty="0" err="1">
                <a:solidFill>
                  <a:srgbClr val="FFC000"/>
                </a:solidFill>
              </a:rPr>
              <a:t>Clean</a:t>
            </a:r>
            <a:r>
              <a:rPr lang="en-US" sz="1400" dirty="0">
                <a:solidFill>
                  <a:srgbClr val="FFC000"/>
                </a:solidFill>
              </a:rPr>
              <a:t> </a:t>
            </a:r>
            <a:r>
              <a:rPr lang="en-US" sz="1400" dirty="0" smtClean="0">
                <a:solidFill>
                  <a:srgbClr val="FFC000"/>
                </a:solidFill>
              </a:rPr>
              <a:t>Gold</a:t>
            </a:r>
          </a:p>
          <a:p>
            <a:pPr marL="969963" lvl="1" indent="-285750" algn="l">
              <a:buFont typeface="Wingdings" pitchFamily="2" charset="2"/>
              <a:buChar char="§"/>
            </a:pPr>
            <a:r>
              <a:rPr lang="en-US" sz="1400" dirty="0"/>
              <a:t>Silver Service </a:t>
            </a:r>
            <a:r>
              <a:rPr lang="en-US" sz="1400" b="0" dirty="0"/>
              <a:t>+</a:t>
            </a:r>
            <a:r>
              <a:rPr lang="en-US" sz="1400" dirty="0"/>
              <a:t> Lease </a:t>
            </a:r>
            <a:r>
              <a:rPr lang="en-US" sz="1400" b="0" dirty="0"/>
              <a:t>= </a:t>
            </a:r>
            <a:r>
              <a:rPr lang="en-US" sz="1400" i="1" dirty="0" err="1">
                <a:solidFill>
                  <a:schemeClr val="bg1">
                    <a:lumMod val="50000"/>
                  </a:schemeClr>
                </a:solidFill>
              </a:rPr>
              <a:t>Flex</a:t>
            </a:r>
            <a:r>
              <a:rPr lang="en-US" sz="1400" dirty="0" err="1">
                <a:solidFill>
                  <a:schemeClr val="bg1">
                    <a:lumMod val="50000"/>
                  </a:schemeClr>
                </a:solidFill>
              </a:rPr>
              <a:t>Clean</a:t>
            </a:r>
            <a:r>
              <a:rPr lang="en-US" sz="1400" dirty="0">
                <a:solidFill>
                  <a:schemeClr val="bg1">
                    <a:lumMod val="50000"/>
                  </a:schemeClr>
                </a:solidFill>
              </a:rPr>
              <a:t> </a:t>
            </a:r>
            <a:r>
              <a:rPr lang="en-US" sz="1400" dirty="0" smtClean="0">
                <a:solidFill>
                  <a:schemeClr val="bg1">
                    <a:lumMod val="50000"/>
                  </a:schemeClr>
                </a:solidFill>
              </a:rPr>
              <a:t>Silver</a:t>
            </a:r>
            <a:endParaRPr lang="en-US" sz="1400" b="0" dirty="0">
              <a:solidFill>
                <a:schemeClr val="bg2">
                  <a:lumMod val="75000"/>
                  <a:lumOff val="25000"/>
                </a:schemeClr>
              </a:solidFill>
            </a:endParaRPr>
          </a:p>
          <a:p>
            <a:pPr marL="512763" indent="-285750" algn="l">
              <a:buFont typeface="Wingdings" pitchFamily="2" charset="2"/>
              <a:buChar char="§"/>
            </a:pPr>
            <a:endParaRPr lang="en-US" sz="1600" b="0" dirty="0" smtClean="0">
              <a:solidFill>
                <a:schemeClr val="bg2">
                  <a:lumMod val="75000"/>
                  <a:lumOff val="25000"/>
                </a:schemeClr>
              </a:solidFill>
              <a:latin typeface="+mn-lt"/>
            </a:endParaRPr>
          </a:p>
          <a:p>
            <a:pPr marL="285750" indent="-285750" algn="l">
              <a:buSzPct val="70000"/>
              <a:buFont typeface="Wingdings" pitchFamily="2" charset="2"/>
              <a:buChar char="q"/>
            </a:pPr>
            <a:r>
              <a:rPr lang="en-US" b="0" dirty="0" smtClean="0">
                <a:solidFill>
                  <a:srgbClr val="009BC7"/>
                </a:solidFill>
                <a:latin typeface="+mn-lt"/>
                <a:sym typeface="Wingdings" panose="05000000000000000000" pitchFamily="2" charset="2"/>
              </a:rPr>
              <a:t>Sales Tools Information and Location</a:t>
            </a:r>
            <a:endParaRPr lang="en-US" sz="1600" b="0" dirty="0" smtClean="0">
              <a:solidFill>
                <a:schemeClr val="bg2">
                  <a:lumMod val="75000"/>
                  <a:lumOff val="25000"/>
                </a:schemeClr>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Visit </a:t>
            </a:r>
            <a:r>
              <a:rPr lang="en-US" sz="1600" b="0" dirty="0">
                <a:solidFill>
                  <a:schemeClr val="bg2">
                    <a:lumMod val="75000"/>
                    <a:lumOff val="25000"/>
                  </a:schemeClr>
                </a:solidFill>
                <a:latin typeface="+mn-lt"/>
              </a:rPr>
              <a:t>the Sales Tool Hub for more information </a:t>
            </a:r>
            <a:r>
              <a:rPr lang="en-US" sz="1600" b="0" dirty="0" smtClean="0">
                <a:solidFill>
                  <a:schemeClr val="bg2">
                    <a:lumMod val="75000"/>
                    <a:lumOff val="25000"/>
                  </a:schemeClr>
                </a:solidFill>
                <a:latin typeface="+mn-lt"/>
              </a:rPr>
              <a:t>about Service and </a:t>
            </a:r>
            <a:r>
              <a:rPr lang="en-US" sz="1600" b="0" dirty="0" err="1" smtClean="0">
                <a:solidFill>
                  <a:schemeClr val="bg2">
                    <a:lumMod val="75000"/>
                    <a:lumOff val="25000"/>
                  </a:schemeClr>
                </a:solidFill>
                <a:latin typeface="+mn-lt"/>
              </a:rPr>
              <a:t>FlexClean</a:t>
            </a:r>
            <a:r>
              <a:rPr lang="en-US" sz="1600" b="0" dirty="0" smtClean="0">
                <a:solidFill>
                  <a:schemeClr val="bg2">
                    <a:lumMod val="75000"/>
                    <a:lumOff val="25000"/>
                  </a:schemeClr>
                </a:solidFill>
                <a:latin typeface="+mn-lt"/>
              </a:rPr>
              <a:t> offerings</a:t>
            </a:r>
          </a:p>
          <a:p>
            <a:pPr marL="969963" lvl="1" indent="-285750" algn="l">
              <a:buFont typeface="Wingdings" pitchFamily="2" charset="2"/>
              <a:buChar char="§"/>
            </a:pPr>
            <a:r>
              <a:rPr lang="en-US" sz="1400" b="0" dirty="0" smtClean="0">
                <a:solidFill>
                  <a:schemeClr val="bg2">
                    <a:lumMod val="75000"/>
                    <a:lumOff val="25000"/>
                  </a:schemeClr>
                </a:solidFill>
                <a:latin typeface="+mn-lt"/>
              </a:rPr>
              <a:t>C:\Sales Tool Hub - Aftermarket\</a:t>
            </a:r>
            <a:endParaRPr lang="en-US" sz="1400" b="0" dirty="0">
              <a:solidFill>
                <a:schemeClr val="bg2">
                  <a:lumMod val="75000"/>
                  <a:lumOff val="25000"/>
                </a:schemeClr>
              </a:solidFill>
              <a:latin typeface="+mn-lt"/>
            </a:endParaRPr>
          </a:p>
        </p:txBody>
      </p:sp>
      <p:sp>
        <p:nvSpPr>
          <p:cNvPr id="21" name="TextBox 20">
            <a:hlinkClick r:id="" action="ppaction://noaction"/>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Tree>
    <p:extLst>
      <p:ext uri="{BB962C8B-B14F-4D97-AF65-F5344CB8AC3E}">
        <p14:creationId xmlns:p14="http://schemas.microsoft.com/office/powerpoint/2010/main" val="11602183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17</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dirty="0" smtClean="0">
                <a:solidFill>
                  <a:srgbClr val="009BC7"/>
                </a:solidFill>
              </a:rPr>
              <a:t>Product Demonstration Guidance</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388162" y="6426626"/>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6817161" y="6426626"/>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4D4F53">
                    <a:tint val="75000"/>
                  </a:srgbClr>
                </a:solidFill>
              </a:rPr>
              <a:t> </a:t>
            </a:r>
            <a:endParaRPr lang="en-US" dirty="0">
              <a:solidFill>
                <a:srgbClr val="4D4F53">
                  <a:tint val="75000"/>
                </a:srgbClr>
              </a:solidFill>
            </a:endParaRPr>
          </a:p>
        </p:txBody>
      </p:sp>
      <p:sp>
        <p:nvSpPr>
          <p:cNvPr id="58" name="Rectangle 57"/>
          <p:cNvSpPr/>
          <p:nvPr/>
        </p:nvSpPr>
        <p:spPr>
          <a:xfrm>
            <a:off x="107181" y="805937"/>
            <a:ext cx="9025244" cy="2462213"/>
          </a:xfrm>
          <a:prstGeom prst="rect">
            <a:avLst/>
          </a:prstGeom>
        </p:spPr>
        <p:txBody>
          <a:bodyPr wrap="square">
            <a:spAutoFit/>
          </a:bodyPr>
          <a:lstStyle/>
          <a:p>
            <a:pPr marL="285750" indent="-285750" algn="l">
              <a:buSzPct val="70000"/>
              <a:buFont typeface="Wingdings" pitchFamily="2" charset="2"/>
              <a:buChar char="q"/>
            </a:pPr>
            <a:r>
              <a:rPr lang="en-US" b="0" dirty="0" smtClean="0">
                <a:solidFill>
                  <a:srgbClr val="009BC7"/>
                </a:solidFill>
                <a:latin typeface=""/>
              </a:rPr>
              <a:t>Easy-To-Follow Structure for Demonstrating the Sentinel Rider Sweeper</a:t>
            </a:r>
            <a:endParaRPr lang="en-US" sz="1500" b="0" dirty="0" smtClean="0">
              <a:latin typeface=""/>
            </a:endParaRPr>
          </a:p>
          <a:p>
            <a:pPr marL="511175" lvl="1" indent="-231775" algn="l">
              <a:buSzPct val="70000"/>
              <a:buFont typeface="Wingdings" pitchFamily="2" charset="2"/>
              <a:buChar char="q"/>
            </a:pPr>
            <a:r>
              <a:rPr lang="en-US" sz="1500" b="0" dirty="0" smtClean="0">
                <a:latin typeface=""/>
              </a:rPr>
              <a:t>Follow </a:t>
            </a:r>
            <a:r>
              <a:rPr lang="en-US" sz="1500" b="0" dirty="0">
                <a:latin typeface=""/>
              </a:rPr>
              <a:t>the 5-point walk-around to effectively demonstrate the Sentinel to prospective customers, in a simple yet memorable way – follow the path of the dirt!</a:t>
            </a:r>
          </a:p>
          <a:p>
            <a:pPr marL="855663" lvl="2" indent="-285750" algn="l">
              <a:buSzPct val="70000"/>
              <a:buFont typeface="Wingdings" pitchFamily="2" charset="2"/>
              <a:buChar char="q"/>
            </a:pPr>
            <a:r>
              <a:rPr lang="en-US" sz="1300" dirty="0">
                <a:solidFill>
                  <a:srgbClr val="000000">
                    <a:lumMod val="75000"/>
                    <a:lumOff val="25000"/>
                  </a:srgbClr>
                </a:solidFill>
                <a:latin typeface=""/>
              </a:rPr>
              <a:t>1) Sweeping, 2) Dust Control, 3) Power, 4) Operator Compartment, 5) Construction </a:t>
            </a:r>
            <a:endParaRPr lang="en-US" sz="1300" b="0" dirty="0">
              <a:solidFill>
                <a:srgbClr val="000000">
                  <a:lumMod val="75000"/>
                  <a:lumOff val="25000"/>
                </a:srgbClr>
              </a:solidFill>
              <a:latin typeface=""/>
            </a:endParaRPr>
          </a:p>
          <a:p>
            <a:pPr marL="511175" lvl="1" indent="-231775" algn="l">
              <a:buSzPct val="70000"/>
              <a:buFont typeface="Wingdings" pitchFamily="2" charset="2"/>
              <a:buChar char="q"/>
            </a:pPr>
            <a:endParaRPr lang="en-US" sz="1500" b="0" dirty="0" smtClean="0">
              <a:latin typeface=""/>
            </a:endParaRPr>
          </a:p>
          <a:p>
            <a:pPr marL="511175" lvl="1" indent="-231775" algn="l">
              <a:buSzPct val="70000"/>
              <a:buFont typeface="Wingdings" pitchFamily="2" charset="2"/>
              <a:buChar char="q"/>
            </a:pPr>
            <a:r>
              <a:rPr lang="en-US" sz="1500" b="0" dirty="0" smtClean="0">
                <a:latin typeface=""/>
              </a:rPr>
              <a:t>Highlight these 4 benefits areas, discussing the Sentinel strengths for each benefit:</a:t>
            </a:r>
          </a:p>
          <a:p>
            <a:pPr marL="569913" lvl="2" algn="l">
              <a:buSzPct val="70000"/>
            </a:pPr>
            <a:r>
              <a:rPr lang="en-US" sz="1300" b="0" dirty="0" smtClean="0">
                <a:solidFill>
                  <a:srgbClr val="000000">
                    <a:lumMod val="75000"/>
                    <a:lumOff val="25000"/>
                  </a:srgbClr>
                </a:solidFill>
                <a:latin typeface=""/>
              </a:rPr>
              <a:t>1) </a:t>
            </a:r>
            <a:r>
              <a:rPr lang="en-US" sz="1300" dirty="0" smtClean="0">
                <a:solidFill>
                  <a:srgbClr val="000000">
                    <a:lumMod val="75000"/>
                    <a:lumOff val="25000"/>
                  </a:srgbClr>
                </a:solidFill>
                <a:latin typeface=""/>
              </a:rPr>
              <a:t>Reduce Costs to Clean </a:t>
            </a:r>
            <a:r>
              <a:rPr lang="en-US" sz="1300" b="0" dirty="0" smtClean="0">
                <a:solidFill>
                  <a:srgbClr val="000000">
                    <a:lumMod val="75000"/>
                    <a:lumOff val="25000"/>
                  </a:srgbClr>
                </a:solidFill>
                <a:latin typeface=""/>
              </a:rPr>
              <a:t>– Increased conveyor life, durable 4-bar H-frame side brush design</a:t>
            </a:r>
          </a:p>
          <a:p>
            <a:pPr marL="569913" lvl="2" algn="l">
              <a:buSzPct val="70000"/>
            </a:pPr>
            <a:r>
              <a:rPr lang="en-US" sz="1300" b="0" dirty="0" smtClean="0">
                <a:solidFill>
                  <a:srgbClr val="000000">
                    <a:lumMod val="75000"/>
                    <a:lumOff val="25000"/>
                  </a:srgbClr>
                </a:solidFill>
                <a:latin typeface=""/>
              </a:rPr>
              <a:t>2) </a:t>
            </a:r>
            <a:r>
              <a:rPr lang="en-US" sz="1300" dirty="0" smtClean="0">
                <a:solidFill>
                  <a:srgbClr val="000000">
                    <a:lumMod val="75000"/>
                    <a:lumOff val="25000"/>
                  </a:srgbClr>
                </a:solidFill>
                <a:latin typeface=""/>
              </a:rPr>
              <a:t>Enhance Facility Image </a:t>
            </a:r>
            <a:r>
              <a:rPr lang="en-US" sz="1300" b="0" dirty="0" smtClean="0">
                <a:solidFill>
                  <a:srgbClr val="000000">
                    <a:lumMod val="75000"/>
                    <a:lumOff val="25000"/>
                  </a:srgbClr>
                </a:solidFill>
                <a:latin typeface=""/>
              </a:rPr>
              <a:t>– Dry dust control, wet dust control, and combined dry and wet on one machine</a:t>
            </a:r>
          </a:p>
          <a:p>
            <a:pPr marL="569913" lvl="2" algn="l">
              <a:buSzPct val="70000"/>
            </a:pPr>
            <a:r>
              <a:rPr lang="en-US" sz="1300" b="0" dirty="0" smtClean="0">
                <a:solidFill>
                  <a:srgbClr val="000000">
                    <a:lumMod val="75000"/>
                    <a:lumOff val="25000"/>
                  </a:srgbClr>
                </a:solidFill>
                <a:latin typeface=""/>
              </a:rPr>
              <a:t>3) </a:t>
            </a:r>
            <a:r>
              <a:rPr lang="en-US" sz="1300" dirty="0" smtClean="0">
                <a:solidFill>
                  <a:srgbClr val="000000">
                    <a:lumMod val="75000"/>
                    <a:lumOff val="25000"/>
                  </a:srgbClr>
                </a:solidFill>
                <a:latin typeface=""/>
              </a:rPr>
              <a:t>Health &amp; Safety Benefits </a:t>
            </a:r>
            <a:r>
              <a:rPr lang="en-US" sz="1300" b="0" dirty="0" smtClean="0">
                <a:solidFill>
                  <a:srgbClr val="000000">
                    <a:lumMod val="75000"/>
                    <a:lumOff val="25000"/>
                  </a:srgbClr>
                </a:solidFill>
                <a:latin typeface=""/>
              </a:rPr>
              <a:t>– Cab-forward design, 180 degree </a:t>
            </a:r>
            <a:r>
              <a:rPr lang="en-US" sz="1300" b="0" dirty="0" err="1" smtClean="0">
                <a:solidFill>
                  <a:srgbClr val="000000">
                    <a:lumMod val="75000"/>
                    <a:lumOff val="25000"/>
                  </a:srgbClr>
                </a:solidFill>
                <a:latin typeface=""/>
              </a:rPr>
              <a:t>TotalView</a:t>
            </a:r>
            <a:r>
              <a:rPr lang="en-US" sz="1300" b="0" dirty="0" smtClean="0">
                <a:solidFill>
                  <a:srgbClr val="000000">
                    <a:lumMod val="75000"/>
                    <a:lumOff val="25000"/>
                  </a:srgbClr>
                </a:solidFill>
                <a:latin typeface=""/>
              </a:rPr>
              <a:t>™ with full glass doors</a:t>
            </a:r>
          </a:p>
          <a:p>
            <a:pPr marL="569913" lvl="2" algn="l">
              <a:buSzPct val="70000"/>
            </a:pPr>
            <a:r>
              <a:rPr lang="en-US" sz="1300" b="0" dirty="0" smtClean="0">
                <a:solidFill>
                  <a:srgbClr val="000000">
                    <a:lumMod val="75000"/>
                    <a:lumOff val="25000"/>
                  </a:srgbClr>
                </a:solidFill>
                <a:latin typeface=""/>
              </a:rPr>
              <a:t>4) </a:t>
            </a:r>
            <a:r>
              <a:rPr lang="en-US" sz="1300" dirty="0" smtClean="0">
                <a:solidFill>
                  <a:srgbClr val="000000">
                    <a:lumMod val="75000"/>
                    <a:lumOff val="25000"/>
                  </a:srgbClr>
                </a:solidFill>
                <a:latin typeface=""/>
              </a:rPr>
              <a:t>Easy Operation &amp; Maintenance </a:t>
            </a:r>
            <a:r>
              <a:rPr lang="en-US" sz="1300" b="0" dirty="0" smtClean="0">
                <a:solidFill>
                  <a:srgbClr val="000000">
                    <a:lumMod val="75000"/>
                    <a:lumOff val="25000"/>
                  </a:srgbClr>
                </a:solidFill>
                <a:latin typeface=""/>
              </a:rPr>
              <a:t>– One-touch button for starting sweeping functions, easy-access side panels</a:t>
            </a:r>
          </a:p>
          <a:p>
            <a:pPr marL="511175" lvl="1" indent="-231775" algn="l">
              <a:buSzPct val="70000"/>
              <a:buFont typeface="Wingdings" pitchFamily="2" charset="2"/>
              <a:buChar char="q"/>
            </a:pPr>
            <a:endParaRPr lang="en-US" sz="1100" b="0" dirty="0" smtClean="0">
              <a:latin typeface=""/>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dirty="0">
              <a:solidFill>
                <a:srgbClr val="FFFFFF"/>
              </a:solidFill>
            </a:endParaRPr>
          </a:p>
        </p:txBody>
      </p:sp>
      <p:sp>
        <p:nvSpPr>
          <p:cNvPr id="20" name="Rectangle 19"/>
          <p:cNvSpPr/>
          <p:nvPr/>
        </p:nvSpPr>
        <p:spPr>
          <a:xfrm>
            <a:off x="154381" y="3205347"/>
            <a:ext cx="8906494" cy="1631216"/>
          </a:xfrm>
          <a:prstGeom prst="rect">
            <a:avLst/>
          </a:prstGeom>
        </p:spPr>
        <p:txBody>
          <a:bodyPr wrap="square">
            <a:spAutoFit/>
          </a:bodyPr>
          <a:lstStyle/>
          <a:p>
            <a:pPr marL="285750" indent="-285750" algn="l">
              <a:buSzPct val="70000"/>
              <a:buFont typeface="Wingdings" pitchFamily="2" charset="2"/>
              <a:buChar char="q"/>
            </a:pPr>
            <a:r>
              <a:rPr lang="en-US" b="0" dirty="0" smtClean="0">
                <a:solidFill>
                  <a:srgbClr val="009BC7"/>
                </a:solidFill>
                <a:latin typeface=""/>
              </a:rPr>
              <a:t>Helpful Tips on Demonstrating</a:t>
            </a:r>
          </a:p>
          <a:p>
            <a:pPr marL="511175" lvl="1" indent="-231775" algn="l">
              <a:buSzPct val="70000"/>
              <a:buFont typeface="Wingdings" pitchFamily="2" charset="2"/>
              <a:buChar char="q"/>
            </a:pPr>
            <a:r>
              <a:rPr lang="en-US" sz="1400" b="0" dirty="0" smtClean="0">
                <a:latin typeface=""/>
              </a:rPr>
              <a:t>Understand the application following a thorough customer site survey and recommend the right offering</a:t>
            </a:r>
          </a:p>
          <a:p>
            <a:pPr marL="511175" lvl="1" indent="-231775" algn="l">
              <a:buSzPct val="70000"/>
              <a:buFont typeface="Wingdings" pitchFamily="2" charset="2"/>
              <a:buChar char="q"/>
            </a:pPr>
            <a:r>
              <a:rPr lang="en-US" sz="1400" b="0" dirty="0" smtClean="0">
                <a:latin typeface=""/>
              </a:rPr>
              <a:t>Perform pre-demo </a:t>
            </a:r>
            <a:r>
              <a:rPr lang="en-US" sz="1400" b="0" dirty="0">
                <a:latin typeface=""/>
              </a:rPr>
              <a:t>c</a:t>
            </a:r>
            <a:r>
              <a:rPr lang="en-US" sz="1400" b="0" dirty="0" smtClean="0">
                <a:latin typeface=""/>
              </a:rPr>
              <a:t>hecklists – customer </a:t>
            </a:r>
            <a:r>
              <a:rPr lang="en-US" sz="1400" b="0" dirty="0">
                <a:latin typeface=""/>
              </a:rPr>
              <a:t>c</a:t>
            </a:r>
            <a:r>
              <a:rPr lang="en-US" sz="1400" b="0" dirty="0" smtClean="0">
                <a:latin typeface=""/>
              </a:rPr>
              <a:t>onsiderations for </a:t>
            </a:r>
            <a:r>
              <a:rPr lang="en-US" sz="1400" b="0" dirty="0">
                <a:latin typeface=""/>
              </a:rPr>
              <a:t>b</a:t>
            </a:r>
            <a:r>
              <a:rPr lang="en-US" sz="1400" b="0" dirty="0" smtClean="0">
                <a:latin typeface=""/>
              </a:rPr>
              <a:t>uying, machine </a:t>
            </a:r>
            <a:r>
              <a:rPr lang="en-US" sz="1400" b="0" dirty="0">
                <a:latin typeface=""/>
              </a:rPr>
              <a:t>p</a:t>
            </a:r>
            <a:r>
              <a:rPr lang="en-US" sz="1400" b="0" dirty="0" smtClean="0">
                <a:latin typeface=""/>
              </a:rPr>
              <a:t>rep, general prep, etc. </a:t>
            </a:r>
          </a:p>
          <a:p>
            <a:pPr marL="968375" lvl="2" indent="-231775" algn="l">
              <a:buSzPct val="70000"/>
              <a:buFont typeface="Wingdings" pitchFamily="2" charset="2"/>
              <a:buChar char="q"/>
            </a:pPr>
            <a:r>
              <a:rPr lang="en-US" sz="1200" b="0" dirty="0" smtClean="0">
                <a:latin typeface=""/>
              </a:rPr>
              <a:t>Clean and fuel demo unit – includes dumping hopper, cleaning conveyor paddles</a:t>
            </a:r>
          </a:p>
          <a:p>
            <a:pPr marL="511175" lvl="1" indent="-231775" algn="l">
              <a:buSzPct val="70000"/>
              <a:buFont typeface="Wingdings" pitchFamily="2" charset="2"/>
              <a:buChar char="q"/>
            </a:pPr>
            <a:r>
              <a:rPr lang="en-US" sz="1400" b="0" dirty="0" smtClean="0">
                <a:solidFill>
                  <a:srgbClr val="000000">
                    <a:lumMod val="75000"/>
                    <a:lumOff val="25000"/>
                  </a:srgbClr>
                </a:solidFill>
                <a:latin typeface=""/>
              </a:rPr>
              <a:t>Know the competition: download literature, and review walk-around comparison videos and sheets, found on Sales Tools Hub or </a:t>
            </a:r>
            <a:r>
              <a:rPr lang="en-US" sz="1400" b="0" dirty="0" err="1" smtClean="0">
                <a:solidFill>
                  <a:srgbClr val="000000">
                    <a:lumMod val="75000"/>
                    <a:lumOff val="25000"/>
                  </a:srgbClr>
                </a:solidFill>
                <a:latin typeface=""/>
              </a:rPr>
              <a:t>MyTennant</a:t>
            </a:r>
            <a:endParaRPr lang="en-US" sz="1400" b="0" dirty="0" smtClean="0">
              <a:solidFill>
                <a:srgbClr val="000000">
                  <a:lumMod val="75000"/>
                  <a:lumOff val="25000"/>
                </a:srgbClr>
              </a:solidFill>
              <a:latin typeface=""/>
            </a:endParaRPr>
          </a:p>
          <a:p>
            <a:pPr marL="511175" lvl="1" indent="-231775" algn="l">
              <a:buSzPct val="70000"/>
              <a:buFont typeface="Wingdings" pitchFamily="2" charset="2"/>
              <a:buChar char="q"/>
            </a:pPr>
            <a:r>
              <a:rPr lang="en-US" sz="1400" b="0" dirty="0" smtClean="0">
                <a:solidFill>
                  <a:srgbClr val="000000">
                    <a:lumMod val="75000"/>
                    <a:lumOff val="25000"/>
                  </a:srgbClr>
                </a:solidFill>
                <a:latin typeface=""/>
              </a:rPr>
              <a:t>Be ready for crowd control – having 3 Tennant people on site is not too many in most cases</a:t>
            </a:r>
          </a:p>
        </p:txBody>
      </p:sp>
      <p:sp>
        <p:nvSpPr>
          <p:cNvPr id="12" name="Rectangle 11"/>
          <p:cNvSpPr/>
          <p:nvPr/>
        </p:nvSpPr>
        <p:spPr>
          <a:xfrm>
            <a:off x="153481" y="5148743"/>
            <a:ext cx="8741112" cy="646331"/>
          </a:xfrm>
          <a:prstGeom prst="rect">
            <a:avLst/>
          </a:prstGeom>
        </p:spPr>
        <p:txBody>
          <a:bodyPr wrap="square">
            <a:spAutoFit/>
          </a:bodyPr>
          <a:lstStyle/>
          <a:p>
            <a:pPr marL="285750" indent="-285750" algn="l">
              <a:buSzPct val="70000"/>
              <a:buFont typeface="Wingdings" pitchFamily="2" charset="2"/>
              <a:buChar char="q"/>
            </a:pPr>
            <a:r>
              <a:rPr lang="en-US" b="0" dirty="0" smtClean="0">
                <a:solidFill>
                  <a:srgbClr val="009BC7"/>
                </a:solidFill>
                <a:latin typeface=""/>
              </a:rPr>
              <a:t>MOST IMPORTANT – Reference Full Sentinel Demonstration Guide Found in Your Sales Tool Hub Folder on Your Desktop </a:t>
            </a:r>
          </a:p>
        </p:txBody>
      </p:sp>
    </p:spTree>
    <p:extLst>
      <p:ext uri="{BB962C8B-B14F-4D97-AF65-F5344CB8AC3E}">
        <p14:creationId xmlns:p14="http://schemas.microsoft.com/office/powerpoint/2010/main" val="511686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32262"/>
            <a:ext cx="8729663" cy="1035281"/>
          </a:xfrm>
        </p:spPr>
        <p:txBody>
          <a:bodyPr/>
          <a:lstStyle/>
          <a:p>
            <a:r>
              <a:rPr lang="en-US" sz="3400" kern="1200" dirty="0" smtClean="0">
                <a:solidFill>
                  <a:srgbClr val="009BC7"/>
                </a:solidFill>
                <a:latin typeface="Arial" pitchFamily="34" charset="0"/>
              </a:rPr>
              <a:t>Sentinel 5-point </a:t>
            </a:r>
            <a:r>
              <a:rPr lang="en-US" sz="3400" kern="1200" dirty="0">
                <a:solidFill>
                  <a:srgbClr val="009BC7"/>
                </a:solidFill>
                <a:latin typeface="Arial" pitchFamily="34" charset="0"/>
              </a:rPr>
              <a:t>Product </a:t>
            </a:r>
            <a:r>
              <a:rPr lang="en-US" sz="3400" kern="1200" dirty="0" smtClean="0">
                <a:solidFill>
                  <a:srgbClr val="009BC7"/>
                </a:solidFill>
                <a:latin typeface="Arial" pitchFamily="34" charset="0"/>
              </a:rPr>
              <a:t>Demo Walk-Around</a:t>
            </a:r>
            <a:endParaRPr lang="en-US" sz="3400" dirty="0"/>
          </a:p>
        </p:txBody>
      </p:sp>
      <p:sp>
        <p:nvSpPr>
          <p:cNvPr id="7" name="TextBox 6">
            <a:hlinkClick r:id="rId3" action="ppaction://hlinksldjump"/>
          </p:cNvPr>
          <p:cNvSpPr txBox="1"/>
          <p:nvPr/>
        </p:nvSpPr>
        <p:spPr>
          <a:xfrm>
            <a:off x="1200430" y="6229563"/>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graphicFrame>
        <p:nvGraphicFramePr>
          <p:cNvPr id="2" name="Diagram 1"/>
          <p:cNvGraphicFramePr/>
          <p:nvPr>
            <p:extLst>
              <p:ext uri="{D42A27DB-BD31-4B8C-83A1-F6EECF244321}">
                <p14:modId xmlns:p14="http://schemas.microsoft.com/office/powerpoint/2010/main" val="40684037"/>
              </p:ext>
            </p:extLst>
          </p:nvPr>
        </p:nvGraphicFramePr>
        <p:xfrm>
          <a:off x="-101588" y="1436913"/>
          <a:ext cx="8868228" cy="4513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85327" y="2342643"/>
            <a:ext cx="3865944" cy="2599747"/>
          </a:xfrm>
          <a:prstGeom prst="rect">
            <a:avLst/>
          </a:prstGeom>
        </p:spPr>
      </p:pic>
    </p:spTree>
    <p:extLst>
      <p:ext uri="{BB962C8B-B14F-4D97-AF65-F5344CB8AC3E}">
        <p14:creationId xmlns:p14="http://schemas.microsoft.com/office/powerpoint/2010/main" val="30215090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1738" y="448044"/>
            <a:ext cx="6401046" cy="2629278"/>
          </a:xfrm>
          <a:prstGeom prst="rect">
            <a:avLst/>
          </a:prstGeom>
        </p:spPr>
      </p:pic>
      <p:sp>
        <p:nvSpPr>
          <p:cNvPr id="4" name="Title 3"/>
          <p:cNvSpPr>
            <a:spLocks noGrp="1"/>
          </p:cNvSpPr>
          <p:nvPr>
            <p:ph type="ctrTitle"/>
          </p:nvPr>
        </p:nvSpPr>
        <p:spPr>
          <a:xfrm>
            <a:off x="333375" y="2778120"/>
            <a:ext cx="8511080" cy="1471612"/>
          </a:xfrm>
        </p:spPr>
        <p:txBody>
          <a:bodyPr/>
          <a:lstStyle/>
          <a:p>
            <a:r>
              <a:rPr lang="en-US" dirty="0" smtClean="0"/>
              <a:t>1. Sweeping</a:t>
            </a:r>
            <a:r>
              <a:rPr lang="en-US" sz="2400" dirty="0" smtClean="0"/>
              <a:t> </a:t>
            </a:r>
            <a:r>
              <a:rPr lang="en-US" sz="2600" dirty="0" smtClean="0"/>
              <a:t>- Following the Path of the Debris:</a:t>
            </a:r>
            <a:endParaRPr lang="en-US" sz="2600" dirty="0"/>
          </a:p>
        </p:txBody>
      </p:sp>
      <p:sp>
        <p:nvSpPr>
          <p:cNvPr id="5" name="Subtitle 4"/>
          <p:cNvSpPr>
            <a:spLocks noGrp="1"/>
          </p:cNvSpPr>
          <p:nvPr>
            <p:ph type="subTitle" idx="1"/>
          </p:nvPr>
        </p:nvSpPr>
        <p:spPr>
          <a:xfrm>
            <a:off x="385903" y="3519422"/>
            <a:ext cx="3752850" cy="1751012"/>
          </a:xfrm>
        </p:spPr>
        <p:txBody>
          <a:bodyPr/>
          <a:lstStyle/>
          <a:p>
            <a:pPr marL="406400">
              <a:lnSpc>
                <a:spcPct val="100000"/>
              </a:lnSpc>
            </a:pPr>
            <a:r>
              <a:rPr lang="en-US" altLang="en-US" dirty="0" smtClean="0">
                <a:solidFill>
                  <a:srgbClr val="007AC9"/>
                </a:solidFill>
              </a:rPr>
              <a:t>- </a:t>
            </a:r>
            <a:r>
              <a:rPr lang="en-US" altLang="en-US" dirty="0" err="1" smtClean="0">
                <a:solidFill>
                  <a:srgbClr val="007AC9"/>
                </a:solidFill>
              </a:rPr>
              <a:t>Vario</a:t>
            </a:r>
            <a:r>
              <a:rPr lang="en-US" altLang="en-US" dirty="0" smtClean="0">
                <a:solidFill>
                  <a:srgbClr val="007AC9"/>
                </a:solidFill>
              </a:rPr>
              <a:t> Brush™</a:t>
            </a:r>
            <a:br>
              <a:rPr lang="en-US" altLang="en-US" dirty="0" smtClean="0">
                <a:solidFill>
                  <a:srgbClr val="007AC9"/>
                </a:solidFill>
              </a:rPr>
            </a:br>
            <a:r>
              <a:rPr lang="en-US" altLang="en-US" dirty="0" smtClean="0">
                <a:solidFill>
                  <a:srgbClr val="007AC9"/>
                </a:solidFill>
              </a:rPr>
              <a:t>- Side Brush</a:t>
            </a:r>
            <a:br>
              <a:rPr lang="en-US" altLang="en-US" dirty="0" smtClean="0">
                <a:solidFill>
                  <a:srgbClr val="007AC9"/>
                </a:solidFill>
              </a:rPr>
            </a:br>
            <a:r>
              <a:rPr lang="en-US" altLang="en-US" dirty="0" smtClean="0">
                <a:solidFill>
                  <a:srgbClr val="007AC9"/>
                </a:solidFill>
              </a:rPr>
              <a:t>- Main Brush</a:t>
            </a:r>
            <a:br>
              <a:rPr lang="en-US" altLang="en-US" dirty="0" smtClean="0">
                <a:solidFill>
                  <a:srgbClr val="007AC9"/>
                </a:solidFill>
              </a:rPr>
            </a:br>
            <a:r>
              <a:rPr lang="en-US" altLang="en-US" dirty="0" smtClean="0">
                <a:solidFill>
                  <a:srgbClr val="007AC9"/>
                </a:solidFill>
              </a:rPr>
              <a:t>- Conveyor</a:t>
            </a:r>
            <a:br>
              <a:rPr lang="en-US" altLang="en-US" dirty="0" smtClean="0">
                <a:solidFill>
                  <a:srgbClr val="007AC9"/>
                </a:solidFill>
              </a:rPr>
            </a:br>
            <a:r>
              <a:rPr lang="en-US" altLang="en-US" dirty="0" smtClean="0">
                <a:solidFill>
                  <a:srgbClr val="007AC9"/>
                </a:solidFill>
              </a:rPr>
              <a:t>- Hopper</a:t>
            </a:r>
            <a:endParaRPr lang="en-US" sz="3200" dirty="0">
              <a:solidFill>
                <a:srgbClr val="007AC9"/>
              </a:solidFill>
              <a:latin typeface="Arial" pitchFamily="34" charset="0"/>
            </a:endParaRPr>
          </a:p>
        </p:txBody>
      </p:sp>
      <p:sp>
        <p:nvSpPr>
          <p:cNvPr id="7" name="TextBox 6">
            <a:hlinkClick r:id="rId4"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spTree>
    <p:extLst>
      <p:ext uri="{BB962C8B-B14F-4D97-AF65-F5344CB8AC3E}">
        <p14:creationId xmlns:p14="http://schemas.microsoft.com/office/powerpoint/2010/main" val="11779085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a:t>
            </a:fld>
            <a:endParaRPr lang="en-US" dirty="0"/>
          </a:p>
        </p:txBody>
      </p:sp>
      <p:sp>
        <p:nvSpPr>
          <p:cNvPr id="819204" name="Rectangle 4"/>
          <p:cNvSpPr>
            <a:spLocks noGrp="1" noChangeArrowheads="1"/>
          </p:cNvSpPr>
          <p:nvPr>
            <p:ph type="body" idx="4294967295"/>
          </p:nvPr>
        </p:nvSpPr>
        <p:spPr>
          <a:xfrm>
            <a:off x="333375" y="1093788"/>
            <a:ext cx="8689975" cy="5461000"/>
          </a:xfrm>
        </p:spPr>
        <p:txBody>
          <a:bodyPr/>
          <a:lstStyle/>
          <a:p>
            <a:pPr>
              <a:lnSpc>
                <a:spcPct val="80000"/>
              </a:lnSpc>
              <a:buClr>
                <a:srgbClr val="009BC7"/>
              </a:buClr>
              <a:buSzPct val="90000"/>
              <a:buFont typeface="Wingdings" pitchFamily="2" charset="2"/>
              <a:buChar char="§"/>
            </a:pPr>
            <a:r>
              <a:rPr lang="en-US" sz="1800" dirty="0" smtClean="0">
                <a:solidFill>
                  <a:schemeClr val="bg2">
                    <a:lumMod val="75000"/>
                    <a:lumOff val="25000"/>
                  </a:schemeClr>
                </a:solidFill>
                <a:latin typeface="Arial" charset="0"/>
              </a:rPr>
              <a:t>Select slideshow mode</a:t>
            </a:r>
          </a:p>
          <a:p>
            <a:pPr>
              <a:lnSpc>
                <a:spcPct val="80000"/>
              </a:lnSpc>
              <a:buClr>
                <a:srgbClr val="009BC7"/>
              </a:buClr>
              <a:buSzPct val="90000"/>
              <a:buFont typeface="Wingdings" pitchFamily="2" charset="2"/>
              <a:buChar char="§"/>
            </a:pPr>
            <a:r>
              <a:rPr lang="en-US" sz="1800" dirty="0" smtClean="0">
                <a:solidFill>
                  <a:schemeClr val="bg2">
                    <a:lumMod val="75000"/>
                    <a:lumOff val="25000"/>
                  </a:schemeClr>
                </a:solidFill>
                <a:latin typeface="Arial" charset="0"/>
              </a:rPr>
              <a:t>Press space bar to begin</a:t>
            </a:r>
          </a:p>
          <a:p>
            <a:pPr>
              <a:lnSpc>
                <a:spcPct val="80000"/>
              </a:lnSpc>
              <a:buClr>
                <a:srgbClr val="009BC7"/>
              </a:buClr>
              <a:buSzPct val="90000"/>
              <a:buFont typeface="Wingdings" pitchFamily="2" charset="2"/>
              <a:buChar char="§"/>
            </a:pPr>
            <a:r>
              <a:rPr lang="en-US" sz="1800" dirty="0" smtClean="0">
                <a:solidFill>
                  <a:schemeClr val="bg2">
                    <a:lumMod val="75000"/>
                    <a:lumOff val="25000"/>
                  </a:schemeClr>
                </a:solidFill>
                <a:latin typeface="Arial" charset="0"/>
              </a:rPr>
              <a:t>Make a menu selection or scroll through each slide by pressing the space bar</a:t>
            </a:r>
          </a:p>
          <a:p>
            <a:pPr>
              <a:lnSpc>
                <a:spcPct val="80000"/>
              </a:lnSpc>
              <a:buClr>
                <a:srgbClr val="009BC7"/>
              </a:buClr>
              <a:buSzPct val="90000"/>
              <a:buFont typeface="Wingdings" pitchFamily="2" charset="2"/>
              <a:buChar char="§"/>
            </a:pPr>
            <a:r>
              <a:rPr lang="en-US" sz="1800" dirty="0" smtClean="0">
                <a:solidFill>
                  <a:schemeClr val="bg2">
                    <a:lumMod val="75000"/>
                    <a:lumOff val="25000"/>
                  </a:schemeClr>
                </a:solidFill>
                <a:latin typeface="Arial" charset="0"/>
              </a:rPr>
              <a:t>If using the PDF, slideshow links will not work – must use in PowerPoint</a:t>
            </a:r>
          </a:p>
          <a:p>
            <a:pPr marL="0" indent="0">
              <a:lnSpc>
                <a:spcPct val="80000"/>
              </a:lnSpc>
              <a:buClr>
                <a:srgbClr val="009BC7"/>
              </a:buClr>
              <a:buNone/>
            </a:pPr>
            <a:endParaRPr lang="en-US" sz="1800" dirty="0" smtClean="0">
              <a:solidFill>
                <a:srgbClr val="009BC7"/>
              </a:solidFill>
              <a:latin typeface="Arial" charset="0"/>
            </a:endParaRPr>
          </a:p>
          <a:p>
            <a:pPr marL="0" indent="0">
              <a:lnSpc>
                <a:spcPct val="80000"/>
              </a:lnSpc>
              <a:buClr>
                <a:srgbClr val="009BC7"/>
              </a:buClr>
              <a:buNone/>
            </a:pPr>
            <a:endParaRPr lang="en-US" sz="1600" dirty="0" smtClean="0">
              <a:solidFill>
                <a:schemeClr val="tx1"/>
              </a:solidFill>
              <a:latin typeface="+mn-lt"/>
            </a:endParaRPr>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Sentinel PAS GUIDE VIEWING INSTRUCTIONS</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8960" y="3748360"/>
            <a:ext cx="3325208" cy="177233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598" y="3748360"/>
            <a:ext cx="2971800" cy="166718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3167" y="3428145"/>
            <a:ext cx="1931670" cy="2412765"/>
          </a:xfrm>
          <a:prstGeom prst="rect">
            <a:avLst/>
          </a:prstGeom>
        </p:spPr>
      </p:pic>
    </p:spTree>
    <p:extLst>
      <p:ext uri="{BB962C8B-B14F-4D97-AF65-F5344CB8AC3E}">
        <p14:creationId xmlns:p14="http://schemas.microsoft.com/office/powerpoint/2010/main" val="88043930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20</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1. Sweeping</a:t>
            </a:r>
            <a:br>
              <a:rPr lang="en-US" altLang="en-US" sz="2800" dirty="0" smtClean="0">
                <a:solidFill>
                  <a:srgbClr val="009BC7"/>
                </a:solidFill>
              </a:rPr>
            </a:br>
            <a:r>
              <a:rPr lang="en-US" altLang="en-US" sz="2000" b="0" dirty="0" err="1">
                <a:solidFill>
                  <a:srgbClr val="009BC7"/>
                </a:solidFill>
              </a:rPr>
              <a:t>V</a:t>
            </a:r>
            <a:r>
              <a:rPr lang="en-US" altLang="en-US" sz="2000" b="0" dirty="0" err="1" smtClean="0">
                <a:solidFill>
                  <a:srgbClr val="009BC7"/>
                </a:solidFill>
              </a:rPr>
              <a:t>ario</a:t>
            </a:r>
            <a:r>
              <a:rPr lang="en-US" altLang="en-US" sz="2000" b="0" dirty="0" smtClean="0">
                <a:solidFill>
                  <a:srgbClr val="009BC7"/>
                </a:solidFill>
              </a:rPr>
              <a:t>™ Brush, Side Brush, Main Brush, Conveyor and Hopper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668068" y="1028071"/>
            <a:ext cx="8475931" cy="3354765"/>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sym typeface="Wingdings" panose="05000000000000000000" pitchFamily="2" charset="2"/>
              </a:rPr>
              <a:t>Optional </a:t>
            </a:r>
            <a:r>
              <a:rPr lang="en-US" sz="2000" b="0" dirty="0" err="1" smtClean="0">
                <a:solidFill>
                  <a:srgbClr val="009BC7"/>
                </a:solidFill>
                <a:latin typeface="+mn-lt"/>
                <a:sym typeface="Wingdings" panose="05000000000000000000" pitchFamily="2" charset="2"/>
              </a:rPr>
              <a:t>Vario</a:t>
            </a:r>
            <a:r>
              <a:rPr lang="en-US" sz="2000" b="0" dirty="0" smtClean="0">
                <a:solidFill>
                  <a:srgbClr val="009BC7"/>
                </a:solidFill>
                <a:latin typeface="+mn-lt"/>
                <a:sym typeface="Wingdings" panose="05000000000000000000" pitchFamily="2" charset="2"/>
              </a:rPr>
              <a:t> Sweeping Brush Benefits</a:t>
            </a:r>
            <a:endParaRPr lang="en-US" b="0" dirty="0" smtClean="0">
              <a:latin typeface="+mn-lt"/>
            </a:endParaRPr>
          </a:p>
          <a:p>
            <a:pPr marL="512763" indent="-285750" algn="l">
              <a:buFont typeface="Wingdings" panose="05000000000000000000" pitchFamily="2" charset="2"/>
              <a:buChar char="§"/>
            </a:pPr>
            <a:r>
              <a:rPr lang="en-US" sz="1600" b="0" dirty="0">
                <a:solidFill>
                  <a:schemeClr val="bg2">
                    <a:lumMod val="75000"/>
                    <a:lumOff val="25000"/>
                  </a:schemeClr>
                </a:solidFill>
                <a:latin typeface="+mn-lt"/>
              </a:rPr>
              <a:t>Increases total sweeping path width 45% to 126 in / 3,200 </a:t>
            </a:r>
            <a:r>
              <a:rPr lang="en-US" sz="1600" b="0" dirty="0" smtClean="0">
                <a:solidFill>
                  <a:schemeClr val="bg2">
                    <a:lumMod val="75000"/>
                    <a:lumOff val="25000"/>
                  </a:schemeClr>
                </a:solidFill>
                <a:latin typeface="+mn-lt"/>
              </a:rPr>
              <a:t>mm </a:t>
            </a:r>
            <a:r>
              <a:rPr lang="en-US" sz="1400" b="0" dirty="0" smtClean="0">
                <a:solidFill>
                  <a:schemeClr val="bg2">
                    <a:lumMod val="75000"/>
                    <a:lumOff val="25000"/>
                  </a:schemeClr>
                </a:solidFill>
                <a:latin typeface="+mn-lt"/>
              </a:rPr>
              <a:t>(w/ dual brushes)</a:t>
            </a:r>
            <a:endParaRPr lang="en-US" sz="1400" b="0" dirty="0">
              <a:solidFill>
                <a:schemeClr val="bg2">
                  <a:lumMod val="75000"/>
                  <a:lumOff val="25000"/>
                </a:schemeClr>
              </a:solidFill>
              <a:latin typeface="+mn-lt"/>
            </a:endParaRPr>
          </a:p>
          <a:p>
            <a:pPr marL="512763" indent="-285750" algn="l">
              <a:buFont typeface="Wingdings" panose="05000000000000000000" pitchFamily="2" charset="2"/>
              <a:buChar char="§"/>
            </a:pPr>
            <a:r>
              <a:rPr lang="en-US" sz="1600" b="0" dirty="0">
                <a:solidFill>
                  <a:schemeClr val="bg2">
                    <a:lumMod val="75000"/>
                    <a:lumOff val="25000"/>
                  </a:schemeClr>
                </a:solidFill>
                <a:latin typeface="+mn-lt"/>
              </a:rPr>
              <a:t>Also has up to a 56 in / 1,420 mm reach from the machine to the outside tips of the brush. This extended reach helps sweep debris in corners, on top of curbs or around obstructions. Has a  38 in / 970 mm diameter</a:t>
            </a:r>
          </a:p>
          <a:p>
            <a:pPr marL="512763" indent="-285750" algn="l">
              <a:buFont typeface="Wingdings" panose="05000000000000000000" pitchFamily="2" charset="2"/>
              <a:buChar char="§"/>
            </a:pPr>
            <a:r>
              <a:rPr lang="en-US" sz="1600" b="0" dirty="0" smtClean="0">
                <a:solidFill>
                  <a:schemeClr val="bg2">
                    <a:lumMod val="75000"/>
                    <a:lumOff val="25000"/>
                  </a:schemeClr>
                </a:solidFill>
                <a:latin typeface="+mn-lt"/>
              </a:rPr>
              <a:t>Distances </a:t>
            </a:r>
            <a:r>
              <a:rPr lang="en-US" sz="1600" b="0" dirty="0">
                <a:solidFill>
                  <a:schemeClr val="bg2">
                    <a:lumMod val="75000"/>
                    <a:lumOff val="25000"/>
                  </a:schemeClr>
                </a:solidFill>
                <a:latin typeface="+mn-lt"/>
              </a:rPr>
              <a:t>Sentinel from outside corners to collect all debris and </a:t>
            </a:r>
            <a:r>
              <a:rPr lang="en-US" sz="1600" b="0" dirty="0" smtClean="0">
                <a:solidFill>
                  <a:schemeClr val="bg2">
                    <a:lumMod val="75000"/>
                    <a:lumOff val="25000"/>
                  </a:schemeClr>
                </a:solidFill>
                <a:latin typeface="+mn-lt"/>
              </a:rPr>
              <a:t>keeps </a:t>
            </a:r>
            <a:r>
              <a:rPr lang="en-US" sz="1600" b="0" dirty="0">
                <a:solidFill>
                  <a:schemeClr val="bg2">
                    <a:lumMod val="75000"/>
                    <a:lumOff val="25000"/>
                  </a:schemeClr>
                </a:solidFill>
                <a:latin typeface="+mn-lt"/>
              </a:rPr>
              <a:t>sweeper from riding up on curbs </a:t>
            </a:r>
            <a:endParaRPr lang="en-US" sz="1600" b="0" dirty="0" smtClean="0">
              <a:solidFill>
                <a:schemeClr val="bg2">
                  <a:lumMod val="75000"/>
                  <a:lumOff val="25000"/>
                </a:schemeClr>
              </a:solidFill>
              <a:latin typeface="+mn-lt"/>
            </a:endParaRPr>
          </a:p>
          <a:p>
            <a:pPr marL="512763" indent="-285750" algn="l">
              <a:buFont typeface="Wingdings" panose="05000000000000000000" pitchFamily="2" charset="2"/>
              <a:buChar char="§"/>
            </a:pPr>
            <a:r>
              <a:rPr lang="en-US" sz="1600" b="0" dirty="0" smtClean="0">
                <a:solidFill>
                  <a:schemeClr val="bg2">
                    <a:lumMod val="75000"/>
                    <a:lumOff val="25000"/>
                  </a:schemeClr>
                </a:solidFill>
                <a:latin typeface="+mn-lt"/>
              </a:rPr>
              <a:t>Gives </a:t>
            </a:r>
            <a:r>
              <a:rPr lang="en-US" sz="1600" b="0" dirty="0">
                <a:solidFill>
                  <a:schemeClr val="bg2">
                    <a:lumMod val="75000"/>
                    <a:lumOff val="25000"/>
                  </a:schemeClr>
                </a:solidFill>
                <a:latin typeface="+mn-lt"/>
              </a:rPr>
              <a:t>the operator the ability to sweep on top of curbs, around fixed obstacles and in narrow or congested </a:t>
            </a:r>
            <a:r>
              <a:rPr lang="en-US" sz="1600" b="0" dirty="0" smtClean="0">
                <a:solidFill>
                  <a:schemeClr val="bg2">
                    <a:lumMod val="75000"/>
                    <a:lumOff val="25000"/>
                  </a:schemeClr>
                </a:solidFill>
                <a:latin typeface="+mn-lt"/>
              </a:rPr>
              <a:t>areas</a:t>
            </a:r>
            <a:endParaRPr lang="en-US" sz="1600" b="0" dirty="0">
              <a:solidFill>
                <a:schemeClr val="bg2">
                  <a:lumMod val="75000"/>
                  <a:lumOff val="25000"/>
                </a:schemeClr>
              </a:solidFill>
              <a:latin typeface="+mn-lt"/>
            </a:endParaRPr>
          </a:p>
          <a:p>
            <a:pPr marL="512763" indent="-285750" algn="l">
              <a:buFont typeface="Wingdings" panose="05000000000000000000" pitchFamily="2" charset="2"/>
              <a:buChar char="§"/>
            </a:pPr>
            <a:r>
              <a:rPr lang="en-US" sz="1600" b="0" dirty="0">
                <a:solidFill>
                  <a:schemeClr val="bg2">
                    <a:lumMod val="75000"/>
                    <a:lumOff val="25000"/>
                  </a:schemeClr>
                </a:solidFill>
                <a:latin typeface="+mn-lt"/>
              </a:rPr>
              <a:t>Sweeps both sides of a street, one ways and medians </a:t>
            </a:r>
            <a:r>
              <a:rPr lang="en-US" sz="1600" b="0" dirty="0" smtClean="0">
                <a:solidFill>
                  <a:schemeClr val="bg2">
                    <a:lumMod val="75000"/>
                    <a:lumOff val="25000"/>
                  </a:schemeClr>
                </a:solidFill>
                <a:latin typeface="+mn-lt"/>
              </a:rPr>
              <a:t>sidewalks, by swinging the </a:t>
            </a:r>
            <a:r>
              <a:rPr lang="en-US" sz="1600" b="0" dirty="0" err="1" smtClean="0">
                <a:solidFill>
                  <a:schemeClr val="bg2">
                    <a:lumMod val="75000"/>
                    <a:lumOff val="25000"/>
                  </a:schemeClr>
                </a:solidFill>
                <a:latin typeface="+mn-lt"/>
              </a:rPr>
              <a:t>Vario</a:t>
            </a:r>
            <a:r>
              <a:rPr lang="en-US" sz="1600" b="0" dirty="0" smtClean="0">
                <a:solidFill>
                  <a:schemeClr val="bg2">
                    <a:lumMod val="75000"/>
                    <a:lumOff val="25000"/>
                  </a:schemeClr>
                </a:solidFill>
                <a:latin typeface="+mn-lt"/>
              </a:rPr>
              <a:t> arm out to the left side of the machine</a:t>
            </a:r>
          </a:p>
          <a:p>
            <a:pPr marL="512763" indent="-285750" algn="l">
              <a:buFont typeface="Wingdings" panose="05000000000000000000" pitchFamily="2" charset="2"/>
              <a:buChar char="§"/>
            </a:pPr>
            <a:r>
              <a:rPr lang="en-US" sz="1600" b="0" dirty="0">
                <a:solidFill>
                  <a:schemeClr val="bg2">
                    <a:lumMod val="75000"/>
                    <a:lumOff val="25000"/>
                  </a:schemeClr>
                </a:solidFill>
                <a:latin typeface="+mn-lt"/>
              </a:rPr>
              <a:t>Moves left and right, up and down, and the head can tilt. All from inside the cab</a:t>
            </a:r>
          </a:p>
          <a:p>
            <a:pPr marL="512763" indent="-285750" algn="l">
              <a:buFont typeface="Wingdings" panose="05000000000000000000" pitchFamily="2" charset="2"/>
              <a:buChar char="§"/>
            </a:pPr>
            <a:r>
              <a:rPr lang="en-US" sz="1600" b="0" dirty="0" smtClean="0">
                <a:solidFill>
                  <a:schemeClr val="bg2">
                    <a:lumMod val="75000"/>
                    <a:lumOff val="25000"/>
                  </a:schemeClr>
                </a:solidFill>
                <a:latin typeface="+mn-lt"/>
              </a:rPr>
              <a:t>Wet dust control for using on both left and right side included</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2133" y="4599222"/>
            <a:ext cx="2119901" cy="1371911"/>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2354" y="4597310"/>
            <a:ext cx="2181926" cy="1359857"/>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88555" y="4340715"/>
            <a:ext cx="1436078" cy="1688115"/>
          </a:xfrm>
          <a:prstGeom prst="rect">
            <a:avLst/>
          </a:prstGeom>
        </p:spPr>
      </p:pic>
    </p:spTree>
    <p:extLst>
      <p:ext uri="{BB962C8B-B14F-4D97-AF65-F5344CB8AC3E}">
        <p14:creationId xmlns:p14="http://schemas.microsoft.com/office/powerpoint/2010/main" val="18836998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21</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1. Sweeping</a:t>
            </a:r>
            <a:br>
              <a:rPr lang="en-US" altLang="en-US" sz="2800" dirty="0" smtClean="0">
                <a:solidFill>
                  <a:srgbClr val="009BC7"/>
                </a:solidFill>
              </a:rPr>
            </a:br>
            <a:r>
              <a:rPr lang="en-US" altLang="en-US" sz="2000" b="0" dirty="0" err="1" smtClean="0">
                <a:solidFill>
                  <a:srgbClr val="009BC7"/>
                </a:solidFill>
              </a:rPr>
              <a:t>Vario</a:t>
            </a:r>
            <a:r>
              <a:rPr lang="en-US" altLang="en-US" sz="2000" b="0" dirty="0">
                <a:solidFill>
                  <a:srgbClr val="009BC7"/>
                </a:solidFill>
              </a:rPr>
              <a:t> </a:t>
            </a:r>
            <a:r>
              <a:rPr lang="en-US" altLang="en-US" sz="2000" b="0" dirty="0" smtClean="0">
                <a:solidFill>
                  <a:srgbClr val="009BC7"/>
                </a:solidFill>
              </a:rPr>
              <a:t>Brush™, Side Brush, Main Brush, Conveyor and Hopper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668069" y="1108081"/>
            <a:ext cx="8067109" cy="2862322"/>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Side Brush </a:t>
            </a:r>
          </a:p>
          <a:p>
            <a:pPr marL="512763" lvl="0" indent="-285750" algn="l">
              <a:buFont typeface="Wingdings" pitchFamily="2" charset="2"/>
              <a:buChar char="§"/>
            </a:pPr>
            <a:r>
              <a:rPr lang="en-US" sz="1600" b="0" dirty="0" smtClean="0">
                <a:latin typeface="+mn-lt"/>
              </a:rPr>
              <a:t>Provide increased productivity with standard right-side sweeping brush, optional left-hand sweeping side brush (dual) and optional </a:t>
            </a:r>
            <a:r>
              <a:rPr lang="en-US" sz="1600" b="0" dirty="0" err="1" smtClean="0">
                <a:latin typeface="+mn-lt"/>
              </a:rPr>
              <a:t>Vario</a:t>
            </a:r>
            <a:r>
              <a:rPr lang="en-US" sz="1600" b="0" dirty="0" smtClean="0">
                <a:latin typeface="+mn-lt"/>
              </a:rPr>
              <a:t> Brush sweeping brush</a:t>
            </a:r>
          </a:p>
          <a:p>
            <a:pPr marL="969963" lvl="1" indent="-285750" algn="l">
              <a:buFont typeface="Arial" pitchFamily="34" charset="0"/>
              <a:buChar char="•"/>
            </a:pPr>
            <a:r>
              <a:rPr lang="en-US" sz="1600" b="0" dirty="0" smtClean="0">
                <a:latin typeface="+mn-lt"/>
              </a:rPr>
              <a:t>Single Side Brush = 69 in / 1,750 mm</a:t>
            </a:r>
          </a:p>
          <a:p>
            <a:pPr marL="969963" lvl="1" indent="-285750" algn="l">
              <a:buFont typeface="Arial" pitchFamily="34" charset="0"/>
              <a:buChar char="•"/>
            </a:pPr>
            <a:r>
              <a:rPr lang="en-US" sz="1600" b="0" dirty="0" smtClean="0">
                <a:latin typeface="+mn-lt"/>
              </a:rPr>
              <a:t>Dual Side Brushes = 87 in / 2,210 mm</a:t>
            </a:r>
          </a:p>
          <a:p>
            <a:pPr marL="969963" lvl="1" indent="-285750" algn="l">
              <a:buFont typeface="Arial" pitchFamily="34" charset="0"/>
              <a:buChar char="•"/>
            </a:pPr>
            <a:r>
              <a:rPr lang="en-US" sz="1600" b="0" dirty="0" smtClean="0">
                <a:latin typeface="+mn-lt"/>
              </a:rPr>
              <a:t>Dual plus </a:t>
            </a:r>
            <a:r>
              <a:rPr lang="en-US" sz="1600" b="0" dirty="0" err="1" smtClean="0">
                <a:latin typeface="+mn-lt"/>
              </a:rPr>
              <a:t>Vario</a:t>
            </a:r>
            <a:r>
              <a:rPr lang="en-US" sz="1600" b="0" dirty="0" smtClean="0">
                <a:latin typeface="+mn-lt"/>
              </a:rPr>
              <a:t> Brush Path = 126 in / 3,200 </a:t>
            </a:r>
            <a:r>
              <a:rPr lang="en-US" sz="1600" b="0" dirty="0">
                <a:latin typeface="+mn-lt"/>
              </a:rPr>
              <a:t>mm</a:t>
            </a:r>
          </a:p>
          <a:p>
            <a:pPr marL="512763" lvl="0" indent="-285750" algn="l">
              <a:buFont typeface="Wingdings" pitchFamily="2" charset="2"/>
              <a:buChar char="§"/>
            </a:pPr>
            <a:r>
              <a:rPr lang="en-US" sz="1600" b="0" dirty="0" smtClean="0">
                <a:latin typeface="+mn-lt"/>
              </a:rPr>
              <a:t>On side brushes, new 4-bar linkage with H-frame construction on lower arms helps increase durability and longer link life, improving brush performance</a:t>
            </a:r>
          </a:p>
          <a:p>
            <a:pPr marL="512763" lvl="0" indent="-285750" algn="l">
              <a:buFont typeface="Wingdings" pitchFamily="2" charset="2"/>
              <a:buChar char="§"/>
            </a:pPr>
            <a:r>
              <a:rPr lang="en-US" sz="1600" b="0" dirty="0" smtClean="0">
                <a:latin typeface="+mn-lt"/>
              </a:rPr>
              <a:t>Reduce maintenance costs and increase reliability with side brush assembly that </a:t>
            </a:r>
            <a:r>
              <a:rPr lang="en-US" sz="1600" dirty="0" smtClean="0">
                <a:latin typeface="+mn-lt"/>
              </a:rPr>
              <a:t>retracts on impact</a:t>
            </a:r>
          </a:p>
          <a:p>
            <a:pPr marL="512763" lvl="0" indent="-285750" algn="l">
              <a:buFont typeface="Wingdings" pitchFamily="2" charset="2"/>
              <a:buChar char="§"/>
            </a:pPr>
            <a:r>
              <a:rPr lang="en-US" sz="1600" b="0" dirty="0" smtClean="0">
                <a:solidFill>
                  <a:schemeClr val="bg2">
                    <a:lumMod val="75000"/>
                    <a:lumOff val="25000"/>
                  </a:schemeClr>
                </a:solidFill>
                <a:latin typeface="+mn-lt"/>
              </a:rPr>
              <a:t>Both wet and dry dust control on side brushes available individually, or combined</a:t>
            </a:r>
            <a:endParaRPr lang="en-US" sz="1300" b="0" dirty="0">
              <a:solidFill>
                <a:schemeClr val="bg2">
                  <a:lumMod val="75000"/>
                  <a:lumOff val="25000"/>
                </a:schemeClr>
              </a:solidFill>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779" y="4225043"/>
            <a:ext cx="2279441" cy="1709581"/>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0134" y="4225044"/>
            <a:ext cx="2279441" cy="1709581"/>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1231" y="4223593"/>
            <a:ext cx="2329847" cy="1747385"/>
          </a:xfrm>
          <a:prstGeom prst="rect">
            <a:avLst/>
          </a:prstGeom>
        </p:spPr>
      </p:pic>
    </p:spTree>
    <p:extLst>
      <p:ext uri="{BB962C8B-B14F-4D97-AF65-F5344CB8AC3E}">
        <p14:creationId xmlns:p14="http://schemas.microsoft.com/office/powerpoint/2010/main" val="1692674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22</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1. Sweeping</a:t>
            </a:r>
            <a:br>
              <a:rPr lang="en-US" altLang="en-US" sz="2800" dirty="0" smtClean="0">
                <a:solidFill>
                  <a:srgbClr val="009BC7"/>
                </a:solidFill>
              </a:rPr>
            </a:br>
            <a:r>
              <a:rPr lang="en-US" altLang="en-US" sz="2000" b="0" dirty="0" err="1" smtClean="0">
                <a:solidFill>
                  <a:srgbClr val="009BC7"/>
                </a:solidFill>
              </a:rPr>
              <a:t>Vario</a:t>
            </a:r>
            <a:r>
              <a:rPr lang="en-US" altLang="en-US" sz="2000" b="0" dirty="0" smtClean="0">
                <a:solidFill>
                  <a:srgbClr val="009BC7"/>
                </a:solidFill>
              </a:rPr>
              <a:t> Brush™, </a:t>
            </a:r>
            <a:r>
              <a:rPr lang="en-US" altLang="en-US" sz="2000" b="0" dirty="0">
                <a:solidFill>
                  <a:srgbClr val="009BC7"/>
                </a:solidFill>
              </a:rPr>
              <a:t>Side </a:t>
            </a:r>
            <a:r>
              <a:rPr lang="en-US" altLang="en-US" sz="2000" b="0" dirty="0" smtClean="0">
                <a:solidFill>
                  <a:srgbClr val="009BC7"/>
                </a:solidFill>
              </a:rPr>
              <a:t>Brush, Main Brush, Conveyor and Hopper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60758" y="1242339"/>
            <a:ext cx="6400191" cy="4308872"/>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Main Brush – 1 of 2</a:t>
            </a:r>
          </a:p>
          <a:p>
            <a:pPr marL="395288" lvl="0" indent="-168275" algn="l">
              <a:buFont typeface="Wingdings" pitchFamily="2" charset="2"/>
              <a:buChar char="§"/>
            </a:pPr>
            <a:r>
              <a:rPr lang="en-US" sz="1600" b="0" dirty="0">
                <a:latin typeface="+mn-lt"/>
              </a:rPr>
              <a:t>4-Wheel power steering delivers high </a:t>
            </a:r>
            <a:r>
              <a:rPr lang="en-US" sz="1600" b="0" dirty="0" smtClean="0">
                <a:latin typeface="+mn-lt"/>
              </a:rPr>
              <a:t>maneuverability to access and </a:t>
            </a:r>
            <a:r>
              <a:rPr lang="en-US" sz="1600" b="0" dirty="0">
                <a:latin typeface="+mn-lt"/>
              </a:rPr>
              <a:t>sweep tight </a:t>
            </a:r>
            <a:r>
              <a:rPr lang="en-US" sz="1600" b="0" dirty="0" smtClean="0">
                <a:latin typeface="+mn-lt"/>
              </a:rPr>
              <a:t>spaces</a:t>
            </a:r>
          </a:p>
          <a:p>
            <a:pPr marL="227013" lvl="0" algn="l"/>
            <a:endParaRPr lang="en-US" sz="1600" b="0" dirty="0" smtClean="0">
              <a:latin typeface="+mn-lt"/>
            </a:endParaRPr>
          </a:p>
          <a:p>
            <a:pPr marL="395288" lvl="0" indent="-168275" algn="l">
              <a:buFont typeface="Wingdings" pitchFamily="2" charset="2"/>
              <a:buChar char="§"/>
            </a:pPr>
            <a:r>
              <a:rPr lang="en-US" sz="1600" b="0" dirty="0" smtClean="0">
                <a:latin typeface="+mn-lt"/>
              </a:rPr>
              <a:t>Reduce </a:t>
            </a:r>
            <a:r>
              <a:rPr lang="en-US" sz="1600" b="0" dirty="0">
                <a:latin typeface="+mn-lt"/>
              </a:rPr>
              <a:t>maintenance costs and provide efficient, consistent sweeping results with a  6 in / (150 mm) 3 pin drive and idler </a:t>
            </a:r>
            <a:r>
              <a:rPr lang="en-US" sz="1600" b="0" dirty="0" smtClean="0">
                <a:latin typeface="+mn-lt"/>
              </a:rPr>
              <a:t>hub </a:t>
            </a:r>
            <a:r>
              <a:rPr lang="en-US" sz="1600" b="0" dirty="0">
                <a:latin typeface="+mn-lt"/>
              </a:rPr>
              <a:t>with </a:t>
            </a:r>
            <a:r>
              <a:rPr lang="en-US" sz="1600" b="0" dirty="0" smtClean="0">
                <a:latin typeface="+mn-lt"/>
              </a:rPr>
              <a:t>cone-shape design that </a:t>
            </a:r>
            <a:r>
              <a:rPr lang="en-US" sz="1600" b="0" dirty="0">
                <a:latin typeface="+mn-lt"/>
              </a:rPr>
              <a:t>transfers power deep in to the brush core</a:t>
            </a:r>
          </a:p>
          <a:p>
            <a:pPr marL="395288" lvl="0" indent="-168275" algn="l">
              <a:buFont typeface="Wingdings" pitchFamily="2" charset="2"/>
              <a:buChar char="§"/>
            </a:pPr>
            <a:endParaRPr lang="en-US" sz="1600" b="0" dirty="0" smtClean="0">
              <a:latin typeface="+mn-lt"/>
            </a:endParaRPr>
          </a:p>
          <a:p>
            <a:pPr marL="395288" lvl="0" indent="-168275" algn="l">
              <a:buFont typeface="Wingdings" pitchFamily="2" charset="2"/>
              <a:buChar char="§"/>
            </a:pPr>
            <a:r>
              <a:rPr lang="en-US" sz="1600" b="0" dirty="0" smtClean="0">
                <a:latin typeface="+mn-lt"/>
              </a:rPr>
              <a:t>Easier brush change maintenance with cone-shaped drive and idler hub to help guide the brush onto the drive</a:t>
            </a:r>
            <a:endParaRPr lang="en-US" sz="1600" b="0" dirty="0">
              <a:latin typeface="+mn-lt"/>
            </a:endParaRPr>
          </a:p>
          <a:p>
            <a:pPr marL="627063" lvl="1" indent="-163513" algn="l">
              <a:buFont typeface="Arial" pitchFamily="34" charset="0"/>
              <a:buChar char="•"/>
            </a:pPr>
            <a:r>
              <a:rPr lang="en-US" sz="1500" b="0" dirty="0" smtClean="0">
                <a:latin typeface="+mn-lt"/>
              </a:rPr>
              <a:t>Optional hinged main brush door makes it easier to remove door</a:t>
            </a:r>
            <a:endParaRPr lang="en-US" sz="1500" b="0" dirty="0">
              <a:latin typeface="+mn-lt"/>
            </a:endParaRPr>
          </a:p>
          <a:p>
            <a:pPr marL="395288" lvl="0" indent="-168275" algn="l">
              <a:buFont typeface="Wingdings" pitchFamily="2" charset="2"/>
              <a:buChar char="§"/>
            </a:pPr>
            <a:endParaRPr lang="en-US" sz="1500" b="0" dirty="0" smtClean="0"/>
          </a:p>
          <a:p>
            <a:pPr marL="395288" lvl="0" indent="-168275" algn="l">
              <a:buFont typeface="Wingdings" pitchFamily="2" charset="2"/>
              <a:buChar char="§"/>
            </a:pPr>
            <a:r>
              <a:rPr lang="en-US" sz="1600" b="0" dirty="0" smtClean="0"/>
              <a:t>Easy maintenance and reduced l</a:t>
            </a:r>
            <a:r>
              <a:rPr lang="en-US" sz="1600" b="0" dirty="0"/>
              <a:t>abor time with </a:t>
            </a:r>
            <a:r>
              <a:rPr lang="en-US" sz="1600" b="0" dirty="0" smtClean="0"/>
              <a:t>identical fasteners</a:t>
            </a:r>
            <a:r>
              <a:rPr lang="en-US" sz="1600" b="0" dirty="0"/>
              <a:t>, M8 diameter size </a:t>
            </a:r>
            <a:r>
              <a:rPr lang="en-US" sz="1600" b="0" dirty="0" smtClean="0"/>
              <a:t>– only one size tool required to remove main brush idler hub plate</a:t>
            </a:r>
            <a:endParaRPr lang="en-US" sz="1400" b="0" dirty="0"/>
          </a:p>
          <a:p>
            <a:pPr marL="395288" indent="-168275" algn="l">
              <a:buFont typeface="Wingdings" pitchFamily="2" charset="2"/>
              <a:buChar char="§"/>
            </a:pPr>
            <a:endParaRPr lang="en-US" sz="1600" b="0" dirty="0" smtClean="0">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065188" y="2787250"/>
            <a:ext cx="1706756" cy="151040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2181" y="4522943"/>
            <a:ext cx="2085459" cy="1564094"/>
          </a:xfrm>
          <a:prstGeom prst="rect">
            <a:avLst/>
          </a:prstGeom>
        </p:spPr>
      </p:pic>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15716" y="1132385"/>
            <a:ext cx="2278391" cy="1400451"/>
          </a:xfrm>
          <a:prstGeom prst="rect">
            <a:avLst/>
          </a:prstGeom>
        </p:spPr>
      </p:pic>
    </p:spTree>
    <p:extLst>
      <p:ext uri="{BB962C8B-B14F-4D97-AF65-F5344CB8AC3E}">
        <p14:creationId xmlns:p14="http://schemas.microsoft.com/office/powerpoint/2010/main" val="15478259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3945" y="1389683"/>
            <a:ext cx="2249809" cy="1263198"/>
          </a:xfrm>
          <a:prstGeom prst="rect">
            <a:avLst/>
          </a:prstGeom>
        </p:spPr>
      </p:pic>
      <p:sp>
        <p:nvSpPr>
          <p:cNvPr id="4" name="Slide Number Placeholder 7"/>
          <p:cNvSpPr>
            <a:spLocks noGrp="1"/>
          </p:cNvSpPr>
          <p:nvPr>
            <p:ph type="sldNum" sz="quarter" idx="10"/>
          </p:nvPr>
        </p:nvSpPr>
        <p:spPr/>
        <p:txBody>
          <a:bodyPr/>
          <a:lstStyle/>
          <a:p>
            <a:fld id="{0BF5C943-C3DC-48BA-A31C-B2991501F5CE}" type="slidenum">
              <a:rPr lang="en-US"/>
              <a:pPr/>
              <a:t>23</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1. Sweeping</a:t>
            </a:r>
            <a:br>
              <a:rPr lang="en-US" altLang="en-US" sz="2800" dirty="0" smtClean="0">
                <a:solidFill>
                  <a:srgbClr val="009BC7"/>
                </a:solidFill>
              </a:rPr>
            </a:br>
            <a:r>
              <a:rPr lang="en-US" altLang="en-US" sz="2000" b="0" dirty="0" err="1" smtClean="0">
                <a:solidFill>
                  <a:srgbClr val="009BC7"/>
                </a:solidFill>
              </a:rPr>
              <a:t>Vario</a:t>
            </a:r>
            <a:r>
              <a:rPr lang="en-US" altLang="en-US" sz="2000" b="0" dirty="0" smtClean="0">
                <a:solidFill>
                  <a:srgbClr val="009BC7"/>
                </a:solidFill>
              </a:rPr>
              <a:t> Brush™</a:t>
            </a:r>
            <a:r>
              <a:rPr lang="en-US" altLang="en-US" sz="2000" b="0" dirty="0">
                <a:solidFill>
                  <a:srgbClr val="009BC7"/>
                </a:solidFill>
              </a:rPr>
              <a:t>, Side </a:t>
            </a:r>
            <a:r>
              <a:rPr lang="en-US" altLang="en-US" sz="2000" b="0" dirty="0" smtClean="0">
                <a:solidFill>
                  <a:srgbClr val="009BC7"/>
                </a:solidFill>
              </a:rPr>
              <a:t>Brush, Main Brush, </a:t>
            </a:r>
          </a:p>
          <a:p>
            <a:pPr>
              <a:defRPr/>
            </a:pPr>
            <a:r>
              <a:rPr lang="en-US" altLang="en-US" sz="2000" b="0" dirty="0" smtClean="0">
                <a:solidFill>
                  <a:srgbClr val="009BC7"/>
                </a:solidFill>
              </a:rPr>
              <a:t>Conveyor and Hopper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409346" y="1402363"/>
            <a:ext cx="5440428" cy="4539704"/>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Main Brush – 2 of 2</a:t>
            </a:r>
          </a:p>
          <a:p>
            <a:pPr marL="395288" indent="-168275" algn="l">
              <a:buFont typeface="Wingdings" pitchFamily="2" charset="2"/>
              <a:buChar char="§"/>
            </a:pPr>
            <a:r>
              <a:rPr lang="en-US" sz="1600" b="0" dirty="0" smtClean="0"/>
              <a:t>Standard long-life carbide inserted skids help hold debris in brush area, and are more effective than skirts because of consistent contact with road surface</a:t>
            </a:r>
            <a:endParaRPr lang="en-US" sz="1600" dirty="0"/>
          </a:p>
          <a:p>
            <a:pPr marL="395288" lvl="0" indent="-168275" algn="l">
              <a:buFont typeface="Wingdings" pitchFamily="2" charset="2"/>
              <a:buChar char="§"/>
            </a:pPr>
            <a:endParaRPr lang="en-US" sz="1600" b="0" dirty="0" smtClean="0">
              <a:solidFill>
                <a:schemeClr val="bg2">
                  <a:lumMod val="75000"/>
                  <a:lumOff val="25000"/>
                </a:schemeClr>
              </a:solidFill>
              <a:latin typeface="+mn-lt"/>
            </a:endParaRPr>
          </a:p>
          <a:p>
            <a:pPr marL="395288" lvl="0" indent="-168275" algn="l">
              <a:buFont typeface="Wingdings" pitchFamily="2" charset="2"/>
              <a:buChar char="§"/>
            </a:pPr>
            <a:r>
              <a:rPr lang="en-US" sz="1600" b="0" dirty="0" smtClean="0">
                <a:solidFill>
                  <a:schemeClr val="bg2">
                    <a:lumMod val="75000"/>
                    <a:lumOff val="25000"/>
                  </a:schemeClr>
                </a:solidFill>
                <a:latin typeface="+mn-lt"/>
              </a:rPr>
              <a:t>Main brush is center-hung and free floating, with a durable 4-bar linkage, allowing the main brush to conform to the road contour for consistent contact</a:t>
            </a:r>
          </a:p>
          <a:p>
            <a:pPr marL="852488" lvl="1" indent="-168275" algn="l">
              <a:buFont typeface="Wingdings" pitchFamily="2" charset="2"/>
              <a:buChar char="§"/>
            </a:pPr>
            <a:r>
              <a:rPr lang="en-US" sz="1500" b="0" dirty="0" smtClean="0"/>
              <a:t>This means operator does not have to set brush pressure. Although, brush pressure can be  changed manually in the rear of the machine</a:t>
            </a:r>
          </a:p>
          <a:p>
            <a:pPr marL="395288" indent="-168275" algn="l">
              <a:buFont typeface="Wingdings" pitchFamily="2" charset="2"/>
              <a:buChar char="§"/>
            </a:pPr>
            <a:endParaRPr lang="en-US" sz="1600" b="0" dirty="0">
              <a:solidFill>
                <a:schemeClr val="bg2">
                  <a:lumMod val="75000"/>
                  <a:lumOff val="25000"/>
                </a:schemeClr>
              </a:solidFill>
              <a:latin typeface="+mn-lt"/>
            </a:endParaRPr>
          </a:p>
          <a:p>
            <a:pPr marL="395288" indent="-168275" algn="l">
              <a:buFont typeface="Wingdings" pitchFamily="2" charset="2"/>
              <a:buChar char="§"/>
            </a:pPr>
            <a:r>
              <a:rPr lang="en-US" sz="1600" b="0" dirty="0">
                <a:solidFill>
                  <a:schemeClr val="bg2">
                    <a:lumMod val="75000"/>
                    <a:lumOff val="25000"/>
                  </a:schemeClr>
                </a:solidFill>
                <a:latin typeface="+mn-lt"/>
              </a:rPr>
              <a:t>Slinger seal on drive motor acts a debris guard and protects the drive motor for longer </a:t>
            </a:r>
            <a:r>
              <a:rPr lang="en-US" sz="1600" b="0" dirty="0" smtClean="0">
                <a:solidFill>
                  <a:schemeClr val="bg2">
                    <a:lumMod val="75000"/>
                    <a:lumOff val="25000"/>
                  </a:schemeClr>
                </a:solidFill>
                <a:latin typeface="+mn-lt"/>
              </a:rPr>
              <a:t>life (not pictured)</a:t>
            </a:r>
          </a:p>
          <a:p>
            <a:pPr marL="395288" indent="-168275" algn="l">
              <a:buFont typeface="Wingdings" pitchFamily="2" charset="2"/>
              <a:buChar char="§"/>
            </a:pPr>
            <a:endParaRPr lang="en-US" sz="1600" b="0" dirty="0">
              <a:solidFill>
                <a:schemeClr val="bg2">
                  <a:lumMod val="75000"/>
                  <a:lumOff val="25000"/>
                </a:schemeClr>
              </a:solidFill>
              <a:latin typeface="+mn-lt"/>
            </a:endParaRPr>
          </a:p>
          <a:p>
            <a:pPr marL="395288" indent="-168275" algn="l">
              <a:buFont typeface="Wingdings" pitchFamily="2" charset="2"/>
              <a:buChar char="§"/>
            </a:pPr>
            <a:r>
              <a:rPr lang="en-US" sz="1600" b="0" dirty="0" smtClean="0">
                <a:solidFill>
                  <a:schemeClr val="bg2">
                    <a:lumMod val="75000"/>
                    <a:lumOff val="25000"/>
                  </a:schemeClr>
                </a:solidFill>
                <a:latin typeface="+mn-lt"/>
              </a:rPr>
              <a:t>Only polypropylene brush is offered for main brush</a:t>
            </a:r>
            <a:endParaRPr lang="en-US" sz="1600" b="0" dirty="0">
              <a:solidFill>
                <a:schemeClr val="bg2">
                  <a:lumMod val="75000"/>
                  <a:lumOff val="25000"/>
                </a:schemeClr>
              </a:solidFill>
              <a:latin typeface="+mn-lt"/>
            </a:endParaRPr>
          </a:p>
          <a:p>
            <a:pPr marL="395288" lvl="0" indent="-168275" algn="l">
              <a:buFont typeface="Wingdings" pitchFamily="2" charset="2"/>
              <a:buChar char="§"/>
            </a:pPr>
            <a:endParaRPr lang="en-US" sz="1600" b="0" dirty="0" smtClean="0">
              <a:solidFill>
                <a:schemeClr val="bg2">
                  <a:lumMod val="75000"/>
                  <a:lumOff val="25000"/>
                </a:schemeClr>
              </a:solidFill>
              <a:latin typeface="+mn-lt"/>
            </a:endParaRPr>
          </a:p>
          <a:p>
            <a:pPr marL="852488" lvl="1" indent="-168275" algn="l">
              <a:buFont typeface="Wingdings" pitchFamily="2" charset="2"/>
              <a:buChar char="§"/>
            </a:pPr>
            <a:endParaRPr lang="en-US" sz="1600" b="0" dirty="0" smtClean="0">
              <a:solidFill>
                <a:schemeClr val="bg2">
                  <a:lumMod val="75000"/>
                  <a:lumOff val="25000"/>
                </a:schemeClr>
              </a:solidFill>
              <a:latin typeface="+mn-lt"/>
            </a:endParaRPr>
          </a:p>
        </p:txBody>
      </p:sp>
      <p:sp>
        <p:nvSpPr>
          <p:cNvPr id="21" name="TextBox 20">
            <a:hlinkClick r:id="rId4"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12" name="TextBox 11"/>
          <p:cNvSpPr txBox="1"/>
          <p:nvPr/>
        </p:nvSpPr>
        <p:spPr>
          <a:xfrm>
            <a:off x="5516647" y="1919617"/>
            <a:ext cx="1306298" cy="307777"/>
          </a:xfrm>
          <a:prstGeom prst="rect">
            <a:avLst/>
          </a:prstGeom>
          <a:noFill/>
        </p:spPr>
        <p:txBody>
          <a:bodyPr wrap="square" rtlCol="0">
            <a:spAutoFit/>
          </a:bodyPr>
          <a:lstStyle/>
          <a:p>
            <a:r>
              <a:rPr lang="en-US" sz="1400" dirty="0" smtClean="0"/>
              <a:t>Carbide</a:t>
            </a:r>
            <a:endParaRPr lang="en-US" sz="1400"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86315" y="526508"/>
            <a:ext cx="2262072" cy="1093173"/>
          </a:xfrm>
          <a:prstGeom prst="rect">
            <a:avLst/>
          </a:prstGeom>
        </p:spPr>
      </p:pic>
      <p:cxnSp>
        <p:nvCxnSpPr>
          <p:cNvPr id="5" name="Straight Arrow Connector 4"/>
          <p:cNvCxnSpPr/>
          <p:nvPr/>
        </p:nvCxnSpPr>
        <p:spPr bwMode="auto">
          <a:xfrm flipV="1">
            <a:off x="6169796" y="1312230"/>
            <a:ext cx="314127" cy="528284"/>
          </a:xfrm>
          <a:prstGeom prst="straightConnector1">
            <a:avLst/>
          </a:prstGeom>
          <a:noFill/>
          <a:ln w="38100" cap="flat" cmpd="sng" algn="ctr">
            <a:solidFill>
              <a:srgbClr val="FF0000"/>
            </a:solidFill>
            <a:prstDash val="solid"/>
            <a:round/>
            <a:headEnd type="none" w="med" len="med"/>
            <a:tailEnd type="arrow"/>
          </a:ln>
          <a:effectLst/>
        </p:spPr>
      </p:cxnSp>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41220" y="4192739"/>
            <a:ext cx="2685661" cy="1649164"/>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3711" y="2798827"/>
            <a:ext cx="1639377" cy="1229533"/>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46784" y="2798827"/>
            <a:ext cx="1639378" cy="1229533"/>
          </a:xfrm>
          <a:prstGeom prst="rect">
            <a:avLst/>
          </a:prstGeom>
        </p:spPr>
      </p:pic>
      <p:sp>
        <p:nvSpPr>
          <p:cNvPr id="26" name="TextBox 25"/>
          <p:cNvSpPr txBox="1"/>
          <p:nvPr/>
        </p:nvSpPr>
        <p:spPr>
          <a:xfrm>
            <a:off x="6072780" y="86291"/>
            <a:ext cx="1964839" cy="307777"/>
          </a:xfrm>
          <a:prstGeom prst="rect">
            <a:avLst/>
          </a:prstGeom>
          <a:noFill/>
        </p:spPr>
        <p:txBody>
          <a:bodyPr wrap="square" rtlCol="0">
            <a:spAutoFit/>
          </a:bodyPr>
          <a:lstStyle/>
          <a:p>
            <a:r>
              <a:rPr lang="en-US" sz="1400" dirty="0" smtClean="0"/>
              <a:t>Direction of travel</a:t>
            </a:r>
            <a:endParaRPr lang="en-US" sz="1400" dirty="0"/>
          </a:p>
        </p:txBody>
      </p:sp>
      <p:cxnSp>
        <p:nvCxnSpPr>
          <p:cNvPr id="27" name="Straight Arrow Connector 26"/>
          <p:cNvCxnSpPr/>
          <p:nvPr/>
        </p:nvCxnSpPr>
        <p:spPr bwMode="auto">
          <a:xfrm flipV="1">
            <a:off x="6503399" y="422411"/>
            <a:ext cx="1133816" cy="11139"/>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24462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24</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1. Sweeping</a:t>
            </a:r>
            <a:br>
              <a:rPr lang="en-US" altLang="en-US" sz="2800" dirty="0" smtClean="0">
                <a:solidFill>
                  <a:srgbClr val="009BC7"/>
                </a:solidFill>
              </a:rPr>
            </a:br>
            <a:r>
              <a:rPr lang="en-US" altLang="en-US" sz="2000" b="0" dirty="0" err="1" smtClean="0">
                <a:solidFill>
                  <a:srgbClr val="009BC7"/>
                </a:solidFill>
              </a:rPr>
              <a:t>Vario</a:t>
            </a:r>
            <a:r>
              <a:rPr lang="en-US" altLang="en-US" sz="2000" b="0" dirty="0" smtClean="0">
                <a:solidFill>
                  <a:srgbClr val="009BC7"/>
                </a:solidFill>
              </a:rPr>
              <a:t> Brush™</a:t>
            </a:r>
            <a:r>
              <a:rPr lang="en-US" altLang="en-US" sz="2000" b="0" dirty="0">
                <a:solidFill>
                  <a:srgbClr val="009BC7"/>
                </a:solidFill>
              </a:rPr>
              <a:t>, Side </a:t>
            </a:r>
            <a:r>
              <a:rPr lang="en-US" altLang="en-US" sz="2000" b="0" dirty="0" smtClean="0">
                <a:solidFill>
                  <a:srgbClr val="009BC7"/>
                </a:solidFill>
              </a:rPr>
              <a:t>Brush, Main Brush, Conveyor and Hopper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943100" y="1006349"/>
            <a:ext cx="7200900" cy="5078313"/>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rPr>
              <a:t>Conveyor</a:t>
            </a:r>
            <a:endParaRPr lang="en-US" sz="2000" b="0" dirty="0">
              <a:solidFill>
                <a:srgbClr val="009BC7"/>
              </a:solidFill>
            </a:endParaRPr>
          </a:p>
          <a:p>
            <a:pPr marL="395288" indent="-168275" algn="l">
              <a:buFont typeface="Wingdings" pitchFamily="2" charset="2"/>
              <a:buChar char="§"/>
            </a:pPr>
            <a:r>
              <a:rPr lang="en-US" sz="1600" b="0" dirty="0" smtClean="0"/>
              <a:t>New solid shaft design increases conveyor life </a:t>
            </a:r>
            <a:r>
              <a:rPr lang="en-US" sz="1200" b="0" dirty="0" smtClean="0"/>
              <a:t>(</a:t>
            </a:r>
            <a:r>
              <a:rPr lang="en-US" sz="1200" b="0" dirty="0"/>
              <a:t>more info in Construction section</a:t>
            </a:r>
            <a:r>
              <a:rPr lang="en-US" sz="1200" b="0" dirty="0" smtClean="0"/>
              <a:t>)</a:t>
            </a:r>
            <a:endParaRPr lang="en-US" sz="1600" b="0" dirty="0" smtClean="0"/>
          </a:p>
          <a:p>
            <a:pPr marL="395288" indent="-168275" algn="l">
              <a:buFont typeface="Wingdings" pitchFamily="2" charset="2"/>
              <a:buChar char="§"/>
            </a:pPr>
            <a:r>
              <a:rPr lang="en-US" sz="1600" b="0" dirty="0" smtClean="0"/>
              <a:t>13 </a:t>
            </a:r>
            <a:r>
              <a:rPr lang="en-US" sz="1600" b="0" dirty="0"/>
              <a:t>paddles/troughs rotate vertically on a </a:t>
            </a:r>
            <a:r>
              <a:rPr lang="en-US" sz="1600" b="0" dirty="0" smtClean="0"/>
              <a:t>single solid-shaft design, for longer life and reduced cost, depositing debris at the top of the hopper</a:t>
            </a:r>
            <a:endParaRPr lang="en-US" sz="1200" b="0" dirty="0" smtClean="0"/>
          </a:p>
          <a:p>
            <a:pPr marL="395288" indent="-168275" algn="l">
              <a:buFont typeface="Wingdings" pitchFamily="2" charset="2"/>
              <a:buChar char="§"/>
            </a:pPr>
            <a:r>
              <a:rPr lang="en-US" sz="1600" b="0" dirty="0" smtClean="0"/>
              <a:t>Hydraulically lowers when sweeping, raised when not (transport)</a:t>
            </a:r>
          </a:p>
          <a:p>
            <a:pPr marL="395288" indent="-168275" algn="l">
              <a:buFont typeface="Wingdings" pitchFamily="2" charset="2"/>
              <a:buChar char="§"/>
            </a:pPr>
            <a:r>
              <a:rPr lang="en-US" sz="1600" b="0" dirty="0" smtClean="0"/>
              <a:t>Standard hydraulic self-tensioning </a:t>
            </a:r>
            <a:r>
              <a:rPr lang="en-US" sz="1600" b="0" dirty="0"/>
              <a:t>conveyor chain system eliminates the need to manually adjust the chain, keeping it at optimum tension, reducing maintenance time, and increasing conveyor chain </a:t>
            </a:r>
            <a:r>
              <a:rPr lang="en-US" sz="1600" b="0" dirty="0" smtClean="0"/>
              <a:t>life 	 </a:t>
            </a:r>
          </a:p>
          <a:p>
            <a:pPr marL="395288" indent="-168275" algn="l">
              <a:buFont typeface="Wingdings" pitchFamily="2" charset="2"/>
              <a:buChar char="§"/>
            </a:pPr>
            <a:endParaRPr lang="en-US" sz="1600" b="0" dirty="0">
              <a:solidFill>
                <a:srgbClr val="009BC7"/>
              </a:solidFill>
              <a:latin typeface="+mn-lt"/>
            </a:endParaRPr>
          </a:p>
          <a:p>
            <a:pPr marL="285750" indent="-285750" algn="l">
              <a:buSzPct val="70000"/>
              <a:buFont typeface="Wingdings" pitchFamily="2" charset="2"/>
              <a:buChar char="q"/>
            </a:pPr>
            <a:r>
              <a:rPr lang="en-US" sz="2000" b="0" dirty="0">
                <a:solidFill>
                  <a:srgbClr val="009BC7"/>
                </a:solidFill>
              </a:rPr>
              <a:t>Hopper</a:t>
            </a:r>
          </a:p>
          <a:p>
            <a:pPr marL="395288" indent="-168275" algn="l">
              <a:buFont typeface="Wingdings" pitchFamily="2" charset="2"/>
              <a:buChar char="§"/>
            </a:pPr>
            <a:r>
              <a:rPr lang="en-US" sz="1600" b="0" dirty="0" smtClean="0"/>
              <a:t>Maximum </a:t>
            </a:r>
            <a:r>
              <a:rPr lang="en-US" sz="1600" b="0" dirty="0"/>
              <a:t>productivity from </a:t>
            </a:r>
            <a:r>
              <a:rPr lang="en-US" sz="1600" b="0" dirty="0" smtClean="0"/>
              <a:t>high </a:t>
            </a:r>
            <a:r>
              <a:rPr lang="en-US" sz="1600" b="0" dirty="0"/>
              <a:t>capacity </a:t>
            </a:r>
            <a:r>
              <a:rPr lang="en-US" sz="1600" b="0" dirty="0" smtClean="0"/>
              <a:t>3.4 yd</a:t>
            </a:r>
            <a:r>
              <a:rPr lang="en-US" sz="1600" b="0" baseline="30000" dirty="0" smtClean="0"/>
              <a:t>3</a:t>
            </a:r>
            <a:r>
              <a:rPr lang="en-US" sz="1600" b="0" dirty="0" smtClean="0"/>
              <a:t> (2.6m</a:t>
            </a:r>
            <a:r>
              <a:rPr lang="en-US" sz="1600" b="0" baseline="30000" dirty="0" smtClean="0"/>
              <a:t>3</a:t>
            </a:r>
            <a:r>
              <a:rPr lang="en-US" sz="1600" b="0" dirty="0" smtClean="0"/>
              <a:t>) stainless steel hopper  </a:t>
            </a:r>
          </a:p>
          <a:p>
            <a:pPr marL="395288" indent="-168275" algn="l">
              <a:buFont typeface="Wingdings" pitchFamily="2" charset="2"/>
              <a:buChar char="§"/>
            </a:pPr>
            <a:r>
              <a:rPr lang="en-US" sz="1600" b="0" dirty="0" smtClean="0"/>
              <a:t>Standard low dump and optional hig</a:t>
            </a:r>
            <a:r>
              <a:rPr lang="en-US" sz="1600" b="0" dirty="0"/>
              <a:t>h dump (allows you to dump in a dump truck or roll-off)</a:t>
            </a:r>
          </a:p>
          <a:p>
            <a:pPr marL="627063" lvl="1" indent="-163513" algn="l">
              <a:buFont typeface="Arial" pitchFamily="34" charset="0"/>
              <a:buChar char="•"/>
            </a:pPr>
            <a:r>
              <a:rPr lang="en-US" sz="1500" b="0" dirty="0" smtClean="0"/>
              <a:t>Low dump = 40 </a:t>
            </a:r>
            <a:r>
              <a:rPr lang="en-US" sz="1500" b="0" dirty="0"/>
              <a:t>in (</a:t>
            </a:r>
            <a:r>
              <a:rPr lang="en-US" sz="1500" b="0" dirty="0" smtClean="0"/>
              <a:t>1,020 </a:t>
            </a:r>
            <a:r>
              <a:rPr lang="en-US" sz="1500" b="0" dirty="0"/>
              <a:t>mm) </a:t>
            </a:r>
            <a:r>
              <a:rPr lang="en-US" sz="1500" b="0" dirty="0" smtClean="0"/>
              <a:t>disposal height </a:t>
            </a:r>
            <a:endParaRPr lang="en-US" sz="1500" b="0" dirty="0"/>
          </a:p>
          <a:p>
            <a:pPr marL="627063" lvl="1" indent="-163513" algn="l">
              <a:buFont typeface="Arial" pitchFamily="34" charset="0"/>
              <a:buChar char="•"/>
            </a:pPr>
            <a:r>
              <a:rPr lang="en-US" sz="1500" b="0" dirty="0" smtClean="0"/>
              <a:t>High dump = 114 </a:t>
            </a:r>
            <a:r>
              <a:rPr lang="en-US" sz="1500" b="0" dirty="0"/>
              <a:t>in </a:t>
            </a:r>
            <a:r>
              <a:rPr lang="en-US" sz="1500" b="0" dirty="0" smtClean="0"/>
              <a:t>(2,900 </a:t>
            </a:r>
            <a:r>
              <a:rPr lang="en-US" sz="1500" b="0" dirty="0"/>
              <a:t>mm) </a:t>
            </a:r>
            <a:r>
              <a:rPr lang="en-US" sz="1500" b="0" dirty="0" smtClean="0"/>
              <a:t>disposal height (9’ 6” height)</a:t>
            </a:r>
            <a:endParaRPr lang="en-US" sz="1600" b="0" dirty="0" smtClean="0"/>
          </a:p>
          <a:p>
            <a:pPr marL="395288" indent="-168275" algn="l">
              <a:buFont typeface="Wingdings" pitchFamily="2" charset="2"/>
              <a:buChar char="§"/>
            </a:pPr>
            <a:r>
              <a:rPr lang="en-US" sz="1600" b="0" dirty="0" smtClean="0"/>
              <a:t>Able to sweep in wet conditions and recover water effectively, and contain in hopper (better sealing when </a:t>
            </a:r>
            <a:r>
              <a:rPr lang="en-US" sz="1600" b="0" dirty="0" err="1" smtClean="0"/>
              <a:t>vac</a:t>
            </a:r>
            <a:r>
              <a:rPr lang="en-US" sz="1600" b="0" dirty="0" smtClean="0"/>
              <a:t> fans are on)</a:t>
            </a:r>
          </a:p>
          <a:p>
            <a:pPr marL="852488" lvl="1" indent="-168275" algn="l">
              <a:buFont typeface="Wingdings" pitchFamily="2" charset="2"/>
              <a:buChar char="§"/>
            </a:pPr>
            <a:r>
              <a:rPr lang="en-US" sz="1500" b="0" dirty="0" smtClean="0"/>
              <a:t>Also effective Glycol recovery (running with vacuum fans on may impact filter life)</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295" y="1116267"/>
            <a:ext cx="1334084" cy="1950415"/>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610" y="4546276"/>
            <a:ext cx="1854557" cy="1400190"/>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1130" y="3629552"/>
            <a:ext cx="1776478" cy="925352"/>
          </a:xfrm>
          <a:prstGeom prst="rect">
            <a:avLst/>
          </a:prstGeom>
        </p:spPr>
      </p:pic>
      <p:sp>
        <p:nvSpPr>
          <p:cNvPr id="20" name="TextBox 19"/>
          <p:cNvSpPr txBox="1"/>
          <p:nvPr/>
        </p:nvSpPr>
        <p:spPr>
          <a:xfrm>
            <a:off x="-65634" y="3036499"/>
            <a:ext cx="2145942" cy="523220"/>
          </a:xfrm>
          <a:prstGeom prst="rect">
            <a:avLst/>
          </a:prstGeom>
          <a:noFill/>
        </p:spPr>
        <p:txBody>
          <a:bodyPr wrap="square" rtlCol="0">
            <a:spAutoFit/>
          </a:bodyPr>
          <a:lstStyle/>
          <a:p>
            <a:r>
              <a:rPr lang="en-US" sz="1350" dirty="0" smtClean="0"/>
              <a:t>Shown with optional hinged conveyor door</a:t>
            </a:r>
            <a:endParaRPr lang="en-US" sz="1350" dirty="0"/>
          </a:p>
        </p:txBody>
      </p:sp>
    </p:spTree>
    <p:extLst>
      <p:ext uri="{BB962C8B-B14F-4D97-AF65-F5344CB8AC3E}">
        <p14:creationId xmlns:p14="http://schemas.microsoft.com/office/powerpoint/2010/main" val="486207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963863"/>
            <a:ext cx="8511080" cy="1471612"/>
          </a:xfrm>
        </p:spPr>
        <p:txBody>
          <a:bodyPr/>
          <a:lstStyle/>
          <a:p>
            <a:r>
              <a:rPr lang="en-US" dirty="0" smtClean="0"/>
              <a:t/>
            </a:r>
            <a:br>
              <a:rPr lang="en-US" dirty="0" smtClean="0"/>
            </a:br>
            <a:r>
              <a:rPr lang="en-US" dirty="0" smtClean="0"/>
              <a:t>2. Dust Control</a:t>
            </a:r>
            <a:endParaRPr lang="en-US" dirty="0"/>
          </a:p>
        </p:txBody>
      </p:sp>
      <p:sp>
        <p:nvSpPr>
          <p:cNvPr id="7" name="TextBox 6">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20587" y="287678"/>
            <a:ext cx="4409318" cy="3297225"/>
          </a:xfrm>
          <a:prstGeom prst="rect">
            <a:avLst/>
          </a:prstGeom>
        </p:spPr>
      </p:pic>
    </p:spTree>
    <p:extLst>
      <p:ext uri="{BB962C8B-B14F-4D97-AF65-F5344CB8AC3E}">
        <p14:creationId xmlns:p14="http://schemas.microsoft.com/office/powerpoint/2010/main" val="37958995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790347" y="3087276"/>
            <a:ext cx="1285096" cy="963822"/>
          </a:xfrm>
          <a:prstGeom prst="rect">
            <a:avLst/>
          </a:prstGeom>
        </p:spPr>
      </p:pic>
      <p:sp>
        <p:nvSpPr>
          <p:cNvPr id="4" name="Slide Number Placeholder 7"/>
          <p:cNvSpPr>
            <a:spLocks noGrp="1"/>
          </p:cNvSpPr>
          <p:nvPr>
            <p:ph type="sldNum" sz="quarter" idx="10"/>
          </p:nvPr>
        </p:nvSpPr>
        <p:spPr/>
        <p:txBody>
          <a:bodyPr/>
          <a:lstStyle/>
          <a:p>
            <a:fld id="{0BF5C943-C3DC-48BA-A31C-B2991501F5CE}" type="slidenum">
              <a:rPr lang="en-US"/>
              <a:pPr/>
              <a:t>26</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2. Dust Control</a:t>
            </a:r>
            <a:br>
              <a:rPr lang="en-US" altLang="en-US" sz="2800" dirty="0" smtClean="0">
                <a:solidFill>
                  <a:srgbClr val="009BC7"/>
                </a:solidFill>
              </a:rPr>
            </a:br>
            <a:r>
              <a:rPr lang="en-US" altLang="en-US" sz="2000" b="0" dirty="0" smtClean="0">
                <a:solidFill>
                  <a:srgbClr val="009BC7"/>
                </a:solidFill>
              </a:rPr>
              <a:t>Mechanical Sweeping with Conveyor</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68508" y="1060809"/>
            <a:ext cx="6091465" cy="5016758"/>
          </a:xfrm>
          <a:prstGeom prst="rect">
            <a:avLst/>
          </a:prstGeom>
        </p:spPr>
        <p:txBody>
          <a:bodyPr wrap="square">
            <a:spAutoFit/>
          </a:bodyPr>
          <a:lstStyle/>
          <a:p>
            <a:pPr marL="285750" indent="-285750" algn="l">
              <a:buSzPct val="70000"/>
              <a:buFont typeface="Wingdings" pitchFamily="2" charset="2"/>
              <a:buChar char="q"/>
            </a:pPr>
            <a:r>
              <a:rPr lang="en-US" dirty="0" smtClean="0">
                <a:solidFill>
                  <a:srgbClr val="009BC7"/>
                </a:solidFill>
                <a:latin typeface="+mn-lt"/>
              </a:rPr>
              <a:t>Enhanced Facility Image with Excellent Sweeping Performance</a:t>
            </a:r>
            <a:endParaRPr lang="en-US" i="1" dirty="0" smtClean="0">
              <a:solidFill>
                <a:srgbClr val="009BC7"/>
              </a:solidFill>
              <a:latin typeface="+mn-lt"/>
            </a:endParaRPr>
          </a:p>
          <a:p>
            <a:pPr marL="509587" lvl="1" algn="l"/>
            <a:endParaRPr lang="en-US" sz="1000" b="0" dirty="0" smtClean="0">
              <a:latin typeface="+mn-lt"/>
            </a:endParaRPr>
          </a:p>
          <a:p>
            <a:pPr marL="225425" indent="-173038" algn="l">
              <a:buFont typeface="Wingdings" pitchFamily="2" charset="2"/>
              <a:buChar char="§"/>
            </a:pPr>
            <a:r>
              <a:rPr lang="en-US" sz="1600" b="0" dirty="0"/>
              <a:t>Dry Side Brush Dust Control</a:t>
            </a:r>
          </a:p>
          <a:p>
            <a:pPr marL="631825" lvl="1" indent="-222250" algn="l">
              <a:buFont typeface="Wingdings" pitchFamily="2" charset="2"/>
              <a:buChar char="§"/>
            </a:pPr>
            <a:r>
              <a:rPr lang="en-US" sz="1600" b="0" dirty="0"/>
              <a:t>Full skirting around side brushes and main brush, using durable high-density polyethylene skirts and rubber coated nylon covers</a:t>
            </a:r>
          </a:p>
          <a:p>
            <a:pPr marL="225425" indent="-173038" algn="l">
              <a:buFont typeface="Wingdings" pitchFamily="2" charset="2"/>
              <a:buChar char="§"/>
            </a:pPr>
            <a:endParaRPr lang="en-US" sz="1400" b="0" dirty="0" smtClean="0"/>
          </a:p>
          <a:p>
            <a:pPr marL="225425" indent="-173038" algn="l">
              <a:buFont typeface="Wingdings" pitchFamily="2" charset="2"/>
              <a:buChar char="§"/>
            </a:pPr>
            <a:r>
              <a:rPr lang="en-US" sz="1600" b="0" dirty="0" smtClean="0"/>
              <a:t>Wet </a:t>
            </a:r>
            <a:r>
              <a:rPr lang="en-US" sz="1600" b="0" dirty="0"/>
              <a:t>Side Brush Dust Control</a:t>
            </a:r>
          </a:p>
          <a:p>
            <a:pPr marL="631825" lvl="1" indent="-222250" algn="l">
              <a:buFont typeface="Wingdings" pitchFamily="2" charset="2"/>
              <a:buChar char="§"/>
            </a:pPr>
            <a:r>
              <a:rPr lang="en-US" sz="1600" b="0" dirty="0" smtClean="0"/>
              <a:t>Adjustable spray </a:t>
            </a:r>
            <a:r>
              <a:rPr lang="en-US" sz="1600" b="0" dirty="0"/>
              <a:t>nozzles help knock down dust with fine water mist fed from a</a:t>
            </a:r>
            <a:r>
              <a:rPr lang="en-US" sz="1600" b="0" dirty="0">
                <a:solidFill>
                  <a:srgbClr val="FF0000"/>
                </a:solidFill>
              </a:rPr>
              <a:t> </a:t>
            </a:r>
            <a:r>
              <a:rPr lang="en-US" sz="1600" b="0" dirty="0"/>
              <a:t>94 gal / 355 liters water </a:t>
            </a:r>
            <a:r>
              <a:rPr lang="en-US" sz="1600" b="0" dirty="0" smtClean="0"/>
              <a:t>tank. Two brass nozzles on optional </a:t>
            </a:r>
            <a:r>
              <a:rPr lang="en-US" sz="1600" b="0" dirty="0" err="1" smtClean="0"/>
              <a:t>Vario</a:t>
            </a:r>
            <a:r>
              <a:rPr lang="en-US" sz="1600" b="0" dirty="0" smtClean="0"/>
              <a:t> Sweeping Brush</a:t>
            </a:r>
            <a:endParaRPr lang="en-US" sz="1600" b="0" dirty="0">
              <a:solidFill>
                <a:schemeClr val="bg2">
                  <a:lumMod val="75000"/>
                  <a:lumOff val="25000"/>
                </a:schemeClr>
              </a:solidFill>
            </a:endParaRPr>
          </a:p>
          <a:p>
            <a:pPr marL="225425" indent="-173038" algn="l">
              <a:buFont typeface="Wingdings" pitchFamily="2" charset="2"/>
              <a:buChar char="§"/>
            </a:pPr>
            <a:endParaRPr lang="en-US" sz="1400" b="0" dirty="0" smtClean="0"/>
          </a:p>
          <a:p>
            <a:pPr marL="225425" indent="-173038" algn="l">
              <a:buFont typeface="Wingdings" pitchFamily="2" charset="2"/>
              <a:buChar char="§"/>
            </a:pPr>
            <a:r>
              <a:rPr lang="en-US" sz="1600" b="0" dirty="0" smtClean="0"/>
              <a:t>Main </a:t>
            </a:r>
            <a:r>
              <a:rPr lang="en-US" sz="1600" b="0" dirty="0"/>
              <a:t>Brush Skirting and Heavy-Duty Carbide Skids</a:t>
            </a:r>
          </a:p>
          <a:p>
            <a:pPr marL="631825" lvl="1" indent="-222250" algn="l">
              <a:buFont typeface="Wingdings" pitchFamily="2" charset="2"/>
              <a:buChar char="§"/>
            </a:pPr>
            <a:r>
              <a:rPr lang="en-US" sz="1600" b="0" dirty="0"/>
              <a:t>Floating suspension allows skids to keep contact with the surface, maintaining vacuum pressure and dust control</a:t>
            </a:r>
          </a:p>
          <a:p>
            <a:pPr marL="631825" lvl="1" indent="-222250" algn="l">
              <a:buFont typeface="Wingdings" pitchFamily="2" charset="2"/>
              <a:buChar char="§"/>
            </a:pPr>
            <a:r>
              <a:rPr lang="en-US" sz="1600" b="0" dirty="0"/>
              <a:t>Optional rubber skids for certain applications with protruding objects from the </a:t>
            </a:r>
            <a:r>
              <a:rPr lang="en-US" sz="1600" b="0" dirty="0" smtClean="0"/>
              <a:t>surface, providing more forgiveness when impacting surface obstructions – you may see debris trailing </a:t>
            </a:r>
            <a:r>
              <a:rPr lang="en-US" sz="1600" b="0" dirty="0"/>
              <a:t>with this </a:t>
            </a:r>
            <a:r>
              <a:rPr lang="en-US" sz="1600" b="0" dirty="0" smtClean="0"/>
              <a:t>option</a:t>
            </a:r>
            <a:endParaRPr lang="en-US" sz="1600" b="0" dirty="0"/>
          </a:p>
        </p:txBody>
      </p:sp>
      <p:sp>
        <p:nvSpPr>
          <p:cNvPr id="21" name="TextBox 20">
            <a:hlinkClick r:id="rId4"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60623" y="498681"/>
            <a:ext cx="2559293" cy="1753598"/>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1099" y="2444577"/>
            <a:ext cx="1485900" cy="1114425"/>
          </a:xfrm>
          <a:prstGeom prst="rect">
            <a:avLst/>
          </a:prstGeom>
        </p:spPr>
      </p:pic>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r="-142"/>
          <a:stretch/>
        </p:blipFill>
        <p:spPr>
          <a:xfrm>
            <a:off x="6359973" y="4419104"/>
            <a:ext cx="2607940" cy="1367002"/>
          </a:xfrm>
          <a:prstGeom prst="rect">
            <a:avLst/>
          </a:prstGeom>
        </p:spPr>
      </p:pic>
    </p:spTree>
    <p:extLst>
      <p:ext uri="{BB962C8B-B14F-4D97-AF65-F5344CB8AC3E}">
        <p14:creationId xmlns:p14="http://schemas.microsoft.com/office/powerpoint/2010/main" val="7228899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27</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2. Dust Control</a:t>
            </a:r>
            <a:br>
              <a:rPr lang="en-US" altLang="en-US" sz="2800" dirty="0" smtClean="0">
                <a:solidFill>
                  <a:srgbClr val="009BC7"/>
                </a:solidFill>
              </a:rPr>
            </a:br>
            <a:r>
              <a:rPr lang="en-US" altLang="en-US" sz="2000" b="0" dirty="0" smtClean="0">
                <a:solidFill>
                  <a:srgbClr val="009BC7"/>
                </a:solidFill>
              </a:rPr>
              <a:t>Standard Dry or Wet Dust Control (or combination)</a:t>
            </a: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410508" y="1238764"/>
            <a:ext cx="5270202" cy="3693319"/>
          </a:xfrm>
          <a:prstGeom prst="rect">
            <a:avLst/>
          </a:prstGeom>
        </p:spPr>
        <p:txBody>
          <a:bodyPr wrap="square">
            <a:spAutoFit/>
          </a:bodyPr>
          <a:lstStyle/>
          <a:p>
            <a:pPr marL="509587" lvl="1" algn="l"/>
            <a:endParaRPr lang="en-US" sz="1200" b="0" dirty="0" smtClean="0">
              <a:latin typeface="+mn-lt"/>
            </a:endParaRPr>
          </a:p>
          <a:p>
            <a:pPr marL="509587" lvl="1" algn="l"/>
            <a:endParaRPr lang="en-US" sz="1200" b="0" dirty="0" smtClean="0">
              <a:latin typeface="+mn-lt"/>
            </a:endParaRPr>
          </a:p>
          <a:p>
            <a:pPr marL="509587" lvl="1" algn="l"/>
            <a:endParaRPr lang="en-US" sz="1200" b="0" dirty="0" smtClean="0">
              <a:latin typeface="+mn-lt"/>
            </a:endParaRPr>
          </a:p>
          <a:p>
            <a:pPr marL="174625" indent="-174625" algn="l">
              <a:buFont typeface="Wingdings" pitchFamily="2" charset="2"/>
              <a:buChar char="§"/>
            </a:pPr>
            <a:r>
              <a:rPr lang="en-US" b="0" dirty="0"/>
              <a:t>15 HP </a:t>
            </a:r>
            <a:r>
              <a:rPr lang="en-US" b="0" dirty="0" smtClean="0"/>
              <a:t>Twin vacuum fans pull dust from the main brush up through the conveyor to maintain dust control.</a:t>
            </a:r>
          </a:p>
          <a:p>
            <a:pPr marL="174625" indent="-222250" algn="l">
              <a:buFont typeface="Wingdings" pitchFamily="2" charset="2"/>
              <a:buChar char="§"/>
            </a:pPr>
            <a:endParaRPr lang="en-US" b="0" dirty="0" smtClean="0">
              <a:solidFill>
                <a:srgbClr val="FF0000"/>
              </a:solidFill>
            </a:endParaRPr>
          </a:p>
          <a:p>
            <a:pPr marL="161925" indent="-161925" algn="l">
              <a:buFont typeface="Wingdings" pitchFamily="2" charset="2"/>
              <a:buChar char="§"/>
            </a:pPr>
            <a:r>
              <a:rPr lang="en-US" b="0" dirty="0"/>
              <a:t>211 ft2 / 20 m2 </a:t>
            </a:r>
            <a:r>
              <a:rPr lang="en-US" b="0" dirty="0" smtClean="0"/>
              <a:t>of long lasting flame retardant filter media made of singed polyester, resisting water and mildew</a:t>
            </a:r>
          </a:p>
          <a:p>
            <a:pPr algn="l"/>
            <a:endParaRPr lang="en-US" b="0" dirty="0" smtClean="0"/>
          </a:p>
          <a:p>
            <a:pPr marL="174625" indent="-174625" algn="l">
              <a:buFont typeface="Wingdings" pitchFamily="2" charset="2"/>
              <a:buChar char="§"/>
            </a:pPr>
            <a:r>
              <a:rPr lang="en-US" b="0" dirty="0" smtClean="0"/>
              <a:t>Robust and effective beater-bar style shaker removes dust from the filter and drops directly into the hopper</a:t>
            </a:r>
            <a:endParaRPr lang="en-US" b="0" dirty="0"/>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26" name="Rectangle 25"/>
          <p:cNvSpPr/>
          <p:nvPr/>
        </p:nvSpPr>
        <p:spPr>
          <a:xfrm>
            <a:off x="277900" y="1222579"/>
            <a:ext cx="6382667" cy="353943"/>
          </a:xfrm>
          <a:prstGeom prst="rect">
            <a:avLst/>
          </a:prstGeom>
        </p:spPr>
        <p:txBody>
          <a:bodyPr wrap="square">
            <a:spAutoFit/>
          </a:bodyPr>
          <a:lstStyle/>
          <a:p>
            <a:pPr marL="285750" indent="-285750" algn="l">
              <a:buSzPct val="70000"/>
              <a:buFont typeface="Wingdings" pitchFamily="2" charset="2"/>
              <a:buChar char="q"/>
            </a:pPr>
            <a:r>
              <a:rPr lang="en-US" sz="1700" dirty="0" smtClean="0">
                <a:solidFill>
                  <a:srgbClr val="009BC7"/>
                </a:solidFill>
                <a:latin typeface="+mn-lt"/>
              </a:rPr>
              <a:t>High-Powered Twin Vacuum Fans and Long Lasting Filter</a:t>
            </a:r>
            <a:endParaRPr lang="en-US" sz="1700" i="1" dirty="0" smtClean="0">
              <a:solidFill>
                <a:srgbClr val="009BC7"/>
              </a:solidFill>
              <a:latin typeface="+mn-lt"/>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0623" y="3900700"/>
            <a:ext cx="2483285" cy="1656351"/>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3399" y="1637449"/>
            <a:ext cx="2327882" cy="1904208"/>
          </a:xfrm>
          <a:prstGeom prst="rect">
            <a:avLst/>
          </a:prstGeom>
        </p:spPr>
      </p:pic>
    </p:spTree>
    <p:extLst>
      <p:ext uri="{BB962C8B-B14F-4D97-AF65-F5344CB8AC3E}">
        <p14:creationId xmlns:p14="http://schemas.microsoft.com/office/powerpoint/2010/main" val="795329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963863"/>
            <a:ext cx="8511080" cy="1471612"/>
          </a:xfrm>
        </p:spPr>
        <p:txBody>
          <a:bodyPr/>
          <a:lstStyle/>
          <a:p>
            <a:r>
              <a:rPr lang="en-US" dirty="0" smtClean="0"/>
              <a:t>3. Power</a:t>
            </a:r>
            <a:endParaRPr lang="en-US" dirty="0"/>
          </a:p>
        </p:txBody>
      </p:sp>
      <p:sp>
        <p:nvSpPr>
          <p:cNvPr id="7" name="TextBox 6">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5128" y="388619"/>
            <a:ext cx="3855922" cy="5141229"/>
          </a:xfrm>
          <a:prstGeom prst="rect">
            <a:avLst/>
          </a:prstGeom>
        </p:spPr>
      </p:pic>
    </p:spTree>
    <p:extLst>
      <p:ext uri="{BB962C8B-B14F-4D97-AF65-F5344CB8AC3E}">
        <p14:creationId xmlns:p14="http://schemas.microsoft.com/office/powerpoint/2010/main" val="165334506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29</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a:solidFill>
                  <a:srgbClr val="009BC7"/>
                </a:solidFill>
              </a:rPr>
              <a:t>3</a:t>
            </a:r>
            <a:r>
              <a:rPr lang="en-US" altLang="en-US" sz="2800" dirty="0" smtClean="0">
                <a:solidFill>
                  <a:srgbClr val="009BC7"/>
                </a:solidFill>
              </a:rPr>
              <a:t>. Power</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35646" y="731874"/>
            <a:ext cx="6092380" cy="5555367"/>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Engine Specifications</a:t>
            </a:r>
          </a:p>
          <a:p>
            <a:pPr marL="512763" lvl="0" indent="-285750" algn="l">
              <a:buFont typeface="Wingdings" pitchFamily="2" charset="2"/>
              <a:buChar char="§"/>
            </a:pPr>
            <a:r>
              <a:rPr lang="en-US" sz="1600" b="0" dirty="0" smtClean="0">
                <a:solidFill>
                  <a:schemeClr val="bg2">
                    <a:lumMod val="75000"/>
                    <a:lumOff val="25000"/>
                  </a:schemeClr>
                </a:solidFill>
                <a:latin typeface="+mn-lt"/>
              </a:rPr>
              <a:t>Turbo Diesel = CAT 4.4</a:t>
            </a:r>
            <a:r>
              <a:rPr lang="en-US" sz="1600" b="0" dirty="0" smtClean="0">
                <a:solidFill>
                  <a:schemeClr val="bg2">
                    <a:lumMod val="75000"/>
                    <a:lumOff val="25000"/>
                  </a:schemeClr>
                </a:solidFill>
              </a:rPr>
              <a:t>L,</a:t>
            </a:r>
            <a:r>
              <a:rPr lang="en-US" sz="1600" b="0" dirty="0" smtClean="0">
                <a:solidFill>
                  <a:schemeClr val="bg2">
                    <a:lumMod val="75000"/>
                    <a:lumOff val="25000"/>
                  </a:schemeClr>
                </a:solidFill>
                <a:latin typeface="+mn-lt"/>
              </a:rPr>
              <a:t> 99 </a:t>
            </a:r>
            <a:r>
              <a:rPr lang="en-US" sz="1600" b="0" dirty="0" err="1" smtClean="0">
                <a:solidFill>
                  <a:schemeClr val="bg2">
                    <a:lumMod val="75000"/>
                    <a:lumOff val="25000"/>
                  </a:schemeClr>
                </a:solidFill>
                <a:latin typeface="+mn-lt"/>
              </a:rPr>
              <a:t>hp</a:t>
            </a:r>
            <a:r>
              <a:rPr lang="en-US" sz="1600" b="0" dirty="0" smtClean="0">
                <a:solidFill>
                  <a:schemeClr val="bg2">
                    <a:lumMod val="75000"/>
                    <a:lumOff val="25000"/>
                  </a:schemeClr>
                </a:solidFill>
                <a:latin typeface="+mn-lt"/>
              </a:rPr>
              <a:t> (74 kW) @ </a:t>
            </a:r>
            <a:r>
              <a:rPr lang="en-US" sz="1600" b="0" dirty="0" smtClean="0">
                <a:solidFill>
                  <a:schemeClr val="bg2"/>
                </a:solidFill>
                <a:latin typeface="+mn-lt"/>
              </a:rPr>
              <a:t>2200</a:t>
            </a:r>
            <a:r>
              <a:rPr lang="en-US" sz="1600" b="0" dirty="0" smtClean="0">
                <a:solidFill>
                  <a:schemeClr val="bg2">
                    <a:lumMod val="75000"/>
                    <a:lumOff val="25000"/>
                  </a:schemeClr>
                </a:solidFill>
                <a:latin typeface="+mn-lt"/>
              </a:rPr>
              <a:t> RPM, 120 amp 12 volt alternator, EPA Tier III, EU Stage </a:t>
            </a:r>
            <a:r>
              <a:rPr lang="en-US" sz="1600" b="0" dirty="0" smtClean="0">
                <a:solidFill>
                  <a:schemeClr val="bg2"/>
                </a:solidFill>
                <a:latin typeface="+mn-lt"/>
              </a:rPr>
              <a:t>3</a:t>
            </a:r>
          </a:p>
          <a:p>
            <a:pPr marL="227013" lvl="0" algn="l"/>
            <a:endParaRPr lang="en-US" sz="1600" b="0" dirty="0" smtClean="0">
              <a:solidFill>
                <a:srgbClr val="FF0000"/>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CAT </a:t>
            </a:r>
            <a:r>
              <a:rPr lang="en-US" sz="1600" b="0" dirty="0">
                <a:solidFill>
                  <a:schemeClr val="bg2">
                    <a:lumMod val="75000"/>
                    <a:lumOff val="25000"/>
                  </a:schemeClr>
                </a:solidFill>
                <a:latin typeface="+mn-lt"/>
              </a:rPr>
              <a:t>Engine supported by significant global dealer network and parts support. B10 life at 8,000 hours (measurement of average life of </a:t>
            </a:r>
            <a:r>
              <a:rPr lang="en-US" sz="1600" b="0" dirty="0" smtClean="0">
                <a:solidFill>
                  <a:schemeClr val="bg2">
                    <a:lumMod val="75000"/>
                    <a:lumOff val="25000"/>
                  </a:schemeClr>
                </a:solidFill>
                <a:latin typeface="+mn-lt"/>
              </a:rPr>
              <a:t>engine). Turbo </a:t>
            </a:r>
            <a:r>
              <a:rPr lang="en-US" sz="1600" b="0" dirty="0">
                <a:solidFill>
                  <a:schemeClr val="bg2">
                    <a:lumMod val="75000"/>
                    <a:lumOff val="25000"/>
                  </a:schemeClr>
                </a:solidFill>
                <a:latin typeface="+mn-lt"/>
              </a:rPr>
              <a:t>feature helps manage high altitudes with minimal reduction in horsepower up </a:t>
            </a:r>
            <a:r>
              <a:rPr lang="en-US" sz="1600" b="0" dirty="0" smtClean="0">
                <a:solidFill>
                  <a:schemeClr val="bg2">
                    <a:lumMod val="75000"/>
                    <a:lumOff val="25000"/>
                  </a:schemeClr>
                </a:solidFill>
                <a:latin typeface="+mn-lt"/>
              </a:rPr>
              <a:t>to 10,000 </a:t>
            </a:r>
            <a:r>
              <a:rPr lang="en-US" sz="1600" b="0" dirty="0" err="1" smtClean="0">
                <a:solidFill>
                  <a:schemeClr val="bg2">
                    <a:lumMod val="75000"/>
                    <a:lumOff val="25000"/>
                  </a:schemeClr>
                </a:solidFill>
                <a:latin typeface="+mn-lt"/>
              </a:rPr>
              <a:t>ft</a:t>
            </a:r>
            <a:r>
              <a:rPr lang="en-US" sz="1600" b="0" dirty="0" smtClean="0">
                <a:solidFill>
                  <a:schemeClr val="bg2">
                    <a:lumMod val="75000"/>
                    <a:lumOff val="25000"/>
                  </a:schemeClr>
                </a:solidFill>
                <a:latin typeface="+mn-lt"/>
              </a:rPr>
              <a:t> / 3,045 m elevation</a:t>
            </a:r>
          </a:p>
          <a:p>
            <a:pPr marL="227013" algn="l"/>
            <a:endParaRPr lang="en-US" sz="1600" b="0" dirty="0" smtClean="0">
              <a:solidFill>
                <a:schemeClr val="bg2">
                  <a:lumMod val="75000"/>
                  <a:lumOff val="25000"/>
                </a:schemeClr>
              </a:solidFill>
              <a:latin typeface="+mn-lt"/>
            </a:endParaRPr>
          </a:p>
          <a:p>
            <a:pPr marL="512763" lvl="0" indent="-285750" algn="l">
              <a:buFont typeface="Wingdings" pitchFamily="2" charset="2"/>
              <a:buChar char="§"/>
            </a:pPr>
            <a:r>
              <a:rPr lang="en-US" sz="1600" b="0" dirty="0" smtClean="0">
                <a:solidFill>
                  <a:schemeClr val="bg2">
                    <a:lumMod val="75000"/>
                    <a:lumOff val="25000"/>
                  </a:schemeClr>
                </a:solidFill>
                <a:latin typeface="+mn-lt"/>
              </a:rPr>
              <a:t>Reduce maintenance costs and increase protection against messy hydraulic leaks with high </a:t>
            </a:r>
            <a:r>
              <a:rPr lang="en-US" sz="1600" b="0" dirty="0">
                <a:solidFill>
                  <a:schemeClr val="bg2">
                    <a:lumMod val="75000"/>
                    <a:lumOff val="25000"/>
                  </a:schemeClr>
                </a:solidFill>
                <a:latin typeface="+mn-lt"/>
              </a:rPr>
              <a:t>quality “O-ring” face seal on hydraulic fittings and connections for better sealing and less susceptibility to </a:t>
            </a:r>
            <a:r>
              <a:rPr lang="en-US" sz="1600" b="0" dirty="0" smtClean="0">
                <a:solidFill>
                  <a:schemeClr val="bg2">
                    <a:lumMod val="75000"/>
                    <a:lumOff val="25000"/>
                  </a:schemeClr>
                </a:solidFill>
                <a:latin typeface="+mn-lt"/>
              </a:rPr>
              <a:t>leakage, utilizing steel tubing in critical areas, premium quality hoses, and abrasion-resistant hose covers</a:t>
            </a:r>
          </a:p>
          <a:p>
            <a:pPr marL="227013" lvl="0" algn="l"/>
            <a:endParaRPr lang="en-US" sz="1600" b="0" dirty="0" smtClean="0">
              <a:solidFill>
                <a:schemeClr val="bg2">
                  <a:lumMod val="75000"/>
                  <a:lumOff val="25000"/>
                </a:schemeClr>
              </a:solidFill>
              <a:latin typeface="+mn-lt"/>
            </a:endParaRPr>
          </a:p>
          <a:p>
            <a:pPr marL="512763" lvl="0" indent="-285750" algn="l">
              <a:buFont typeface="Wingdings" pitchFamily="2" charset="2"/>
              <a:buChar char="§"/>
            </a:pPr>
            <a:r>
              <a:rPr lang="en-US" sz="1600" b="0" dirty="0" smtClean="0">
                <a:solidFill>
                  <a:schemeClr val="bg2">
                    <a:lumMod val="75000"/>
                    <a:lumOff val="25000"/>
                  </a:schemeClr>
                </a:solidFill>
                <a:latin typeface="+mn-lt"/>
              </a:rPr>
              <a:t>Longer component life and lower maintenance costs with a minimum of 4 accessory pumps (5 pumps when adding </a:t>
            </a:r>
            <a:r>
              <a:rPr lang="en-US" sz="1600" b="0" dirty="0" err="1" smtClean="0">
                <a:solidFill>
                  <a:schemeClr val="bg2">
                    <a:lumMod val="75000"/>
                    <a:lumOff val="25000"/>
                  </a:schemeClr>
                </a:solidFill>
                <a:latin typeface="+mn-lt"/>
              </a:rPr>
              <a:t>vario</a:t>
            </a:r>
            <a:r>
              <a:rPr lang="en-US" sz="1600" b="0" dirty="0" smtClean="0">
                <a:solidFill>
                  <a:schemeClr val="bg2">
                    <a:lumMod val="75000"/>
                    <a:lumOff val="25000"/>
                  </a:schemeClr>
                </a:solidFill>
                <a:latin typeface="+mn-lt"/>
              </a:rPr>
              <a:t> brush) that provide consistent hydraulic flow and pressure</a:t>
            </a:r>
          </a:p>
          <a:p>
            <a:pPr marL="512763" lvl="0" indent="-285750" algn="l">
              <a:buFont typeface="Wingdings" pitchFamily="2" charset="2"/>
              <a:buChar char="§"/>
            </a:pPr>
            <a:endParaRPr lang="en-US" sz="1500" b="0" dirty="0" smtClean="0">
              <a:solidFill>
                <a:schemeClr val="bg2">
                  <a:lumMod val="75000"/>
                  <a:lumOff val="25000"/>
                </a:schemeClr>
              </a:solidFill>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7104" y="563865"/>
            <a:ext cx="2640601" cy="1980451"/>
          </a:xfrm>
          <a:prstGeom prst="rect">
            <a:avLst/>
          </a:prstGeom>
        </p:spPr>
      </p:pic>
      <p:sp>
        <p:nvSpPr>
          <p:cNvPr id="28" name="TextBox 27"/>
          <p:cNvSpPr txBox="1"/>
          <p:nvPr/>
        </p:nvSpPr>
        <p:spPr>
          <a:xfrm>
            <a:off x="6112339" y="3305602"/>
            <a:ext cx="1306298" cy="523220"/>
          </a:xfrm>
          <a:prstGeom prst="rect">
            <a:avLst/>
          </a:prstGeom>
          <a:noFill/>
        </p:spPr>
        <p:txBody>
          <a:bodyPr wrap="square" rtlCol="0">
            <a:spAutoFit/>
          </a:bodyPr>
          <a:lstStyle/>
          <a:p>
            <a:r>
              <a:rPr lang="en-US" sz="1400" dirty="0" smtClean="0"/>
              <a:t>“O-ring” Face Seal</a:t>
            </a:r>
            <a:endParaRPr lang="en-US" sz="14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4854" y="4633785"/>
            <a:ext cx="1234671" cy="1646227"/>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2692" y="4633785"/>
            <a:ext cx="1243014" cy="1657352"/>
          </a:xfrm>
          <a:prstGeom prst="rect">
            <a:avLst/>
          </a:prstGeom>
        </p:spPr>
      </p:pic>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7283094" y="2778503"/>
            <a:ext cx="1686156" cy="1621095"/>
          </a:xfrm>
          <a:prstGeom prst="rect">
            <a:avLst/>
          </a:prstGeom>
        </p:spPr>
      </p:pic>
    </p:spTree>
    <p:extLst>
      <p:ext uri="{BB962C8B-B14F-4D97-AF65-F5344CB8AC3E}">
        <p14:creationId xmlns:p14="http://schemas.microsoft.com/office/powerpoint/2010/main" val="42838957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8438" y="2183129"/>
            <a:ext cx="2760891" cy="2332953"/>
          </a:xfrm>
          <a:prstGeom prst="rect">
            <a:avLst/>
          </a:prstGeom>
        </p:spPr>
      </p:pic>
      <p:sp>
        <p:nvSpPr>
          <p:cNvPr id="4" name="Slide Number Placeholder 7"/>
          <p:cNvSpPr>
            <a:spLocks noGrp="1"/>
          </p:cNvSpPr>
          <p:nvPr>
            <p:ph type="sldNum" sz="quarter" idx="10"/>
          </p:nvPr>
        </p:nvSpPr>
        <p:spPr/>
        <p:txBody>
          <a:bodyPr/>
          <a:lstStyle/>
          <a:p>
            <a:fld id="{0BF5C943-C3DC-48BA-A31C-B2991501F5CE}" type="slidenum">
              <a:rPr lang="en-US"/>
              <a:pPr/>
              <a:t>3</a:t>
            </a:fld>
            <a:endParaRPr lang="en-US" dirty="0"/>
          </a:p>
        </p:txBody>
      </p:sp>
      <p:sp>
        <p:nvSpPr>
          <p:cNvPr id="6" name="Rectangle 2"/>
          <p:cNvSpPr txBox="1">
            <a:spLocks noChangeArrowheads="1"/>
          </p:cNvSpPr>
          <p:nvPr/>
        </p:nvSpPr>
        <p:spPr bwMode="auto">
          <a:xfrm>
            <a:off x="66202" y="86329"/>
            <a:ext cx="9077798"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Sentinel PAS Demo Guide Menu </a:t>
            </a:r>
            <a:r>
              <a:rPr lang="en-US" sz="1500" b="0" i="1" dirty="0" smtClean="0">
                <a:solidFill>
                  <a:srgbClr val="CC0000"/>
                </a:solidFill>
                <a:latin typeface="Arial" pitchFamily="34" charset="0"/>
              </a:rPr>
              <a:t>(Click on a topic below.                 to return</a:t>
            </a:r>
            <a:r>
              <a:rPr lang="en-US" sz="1500" b="0" i="1" dirty="0" smtClean="0">
                <a:solidFill>
                  <a:schemeClr val="tx1">
                    <a:lumMod val="75000"/>
                  </a:schemeClr>
                </a:solidFill>
                <a:latin typeface="Arial" pitchFamily="34" charset="0"/>
              </a:rPr>
              <a:t>)</a:t>
            </a:r>
            <a:r>
              <a:rPr lang="en-US" sz="1500" dirty="0" smtClean="0">
                <a:solidFill>
                  <a:schemeClr val="tx2">
                    <a:lumMod val="75000"/>
                  </a:schemeClr>
                </a:solidFill>
                <a:latin typeface="Arial" pitchFamily="34" charset="0"/>
              </a:rPr>
              <a:t/>
            </a:r>
            <a:br>
              <a:rPr lang="en-US" sz="1500" dirty="0" smtClean="0">
                <a:solidFill>
                  <a:schemeClr val="tx2">
                    <a:lumMod val="75000"/>
                  </a:schemeClr>
                </a:solidFill>
                <a:latin typeface="Arial" pitchFamily="34" charset="0"/>
              </a:rPr>
            </a:br>
            <a:endParaRPr lang="en-US" sz="15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452487787"/>
              </p:ext>
            </p:extLst>
          </p:nvPr>
        </p:nvGraphicFramePr>
        <p:xfrm>
          <a:off x="544388" y="859387"/>
          <a:ext cx="8315480" cy="488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7564066" y="266470"/>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1200" b="1" dirty="0" smtClean="0">
                <a:solidFill>
                  <a:schemeClr val="bg1"/>
                </a:solidFill>
              </a:rPr>
              <a:t>Menu</a:t>
            </a:r>
            <a:endParaRPr lang="en-US" sz="1200" b="1" dirty="0">
              <a:solidFill>
                <a:schemeClr val="bg1"/>
              </a:solidFill>
            </a:endParaRPr>
          </a:p>
        </p:txBody>
      </p:sp>
    </p:spTree>
    <p:extLst>
      <p:ext uri="{BB962C8B-B14F-4D97-AF65-F5344CB8AC3E}">
        <p14:creationId xmlns:p14="http://schemas.microsoft.com/office/powerpoint/2010/main" val="28518744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30</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a:solidFill>
                  <a:srgbClr val="009BC7"/>
                </a:solidFill>
              </a:rPr>
              <a:t>3</a:t>
            </a:r>
            <a:r>
              <a:rPr lang="en-US" altLang="en-US" sz="2800" dirty="0" smtClean="0">
                <a:solidFill>
                  <a:srgbClr val="009BC7"/>
                </a:solidFill>
              </a:rPr>
              <a:t>. Power</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55636" y="677580"/>
            <a:ext cx="8704232" cy="3131627"/>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Engine Specifications</a:t>
            </a:r>
          </a:p>
          <a:p>
            <a:pPr marL="512763" lvl="0" indent="-285750" algn="l">
              <a:buFont typeface="Wingdings" pitchFamily="2" charset="2"/>
              <a:buChar char="§"/>
            </a:pPr>
            <a:endParaRPr lang="en-US" sz="1050" b="0" dirty="0" smtClean="0">
              <a:solidFill>
                <a:schemeClr val="bg2">
                  <a:lumMod val="75000"/>
                  <a:lumOff val="25000"/>
                </a:schemeClr>
              </a:solidFill>
            </a:endParaRPr>
          </a:p>
          <a:p>
            <a:pPr marL="512763" lvl="0" indent="-285750" algn="l">
              <a:buFont typeface="Wingdings" pitchFamily="2" charset="2"/>
              <a:buChar char="§"/>
            </a:pPr>
            <a:r>
              <a:rPr lang="en-US" sz="1700" b="0" dirty="0" smtClean="0">
                <a:solidFill>
                  <a:schemeClr val="bg2">
                    <a:lumMod val="75000"/>
                    <a:lumOff val="25000"/>
                  </a:schemeClr>
                </a:solidFill>
              </a:rPr>
              <a:t>A </a:t>
            </a:r>
            <a:r>
              <a:rPr lang="en-US" sz="1700" b="0" dirty="0">
                <a:solidFill>
                  <a:schemeClr val="bg2">
                    <a:lumMod val="75000"/>
                    <a:lumOff val="25000"/>
                  </a:schemeClr>
                </a:solidFill>
              </a:rPr>
              <a:t>large capacity hydraulic oil tank and a convenient sight gauge allow for quick and easy hydraulic oil level checks</a:t>
            </a:r>
          </a:p>
          <a:p>
            <a:pPr marL="512763" lvl="0" indent="-285750" algn="l">
              <a:buFont typeface="Wingdings" pitchFamily="2" charset="2"/>
              <a:buChar char="§"/>
            </a:pPr>
            <a:endParaRPr lang="en-US" sz="1700" b="0" dirty="0">
              <a:solidFill>
                <a:schemeClr val="bg2">
                  <a:lumMod val="75000"/>
                  <a:lumOff val="25000"/>
                </a:schemeClr>
              </a:solidFill>
            </a:endParaRPr>
          </a:p>
          <a:p>
            <a:pPr marL="512763" lvl="0" indent="-285750" algn="l">
              <a:buFont typeface="Wingdings" pitchFamily="2" charset="2"/>
              <a:buChar char="§"/>
            </a:pPr>
            <a:r>
              <a:rPr lang="en-US" sz="1700" b="0" dirty="0">
                <a:solidFill>
                  <a:schemeClr val="bg2">
                    <a:lumMod val="75000"/>
                    <a:lumOff val="25000"/>
                  </a:schemeClr>
                </a:solidFill>
              </a:rPr>
              <a:t>Reduce maintenance costs and protect the hydraulic system from outside contaminants with a high-quality, 5 micron </a:t>
            </a:r>
            <a:r>
              <a:rPr lang="en-US" sz="1700" b="0" dirty="0" smtClean="0">
                <a:solidFill>
                  <a:schemeClr val="bg2">
                    <a:lumMod val="75000"/>
                    <a:lumOff val="25000"/>
                  </a:schemeClr>
                </a:solidFill>
              </a:rPr>
              <a:t>fiberglass </a:t>
            </a:r>
            <a:r>
              <a:rPr lang="en-US" sz="1700" b="0" dirty="0">
                <a:solidFill>
                  <a:schemeClr val="bg2">
                    <a:lumMod val="75000"/>
                    <a:lumOff val="25000"/>
                  </a:schemeClr>
                </a:solidFill>
              </a:rPr>
              <a:t>filter, for longer component life and reduction in valve </a:t>
            </a:r>
            <a:r>
              <a:rPr lang="en-US" sz="1700" b="0" dirty="0" smtClean="0">
                <a:solidFill>
                  <a:schemeClr val="bg2">
                    <a:lumMod val="75000"/>
                    <a:lumOff val="25000"/>
                  </a:schemeClr>
                </a:solidFill>
              </a:rPr>
              <a:t>sticking</a:t>
            </a:r>
            <a:endParaRPr lang="en-US" sz="1700" b="0" dirty="0" smtClean="0">
              <a:solidFill>
                <a:schemeClr val="bg2">
                  <a:lumMod val="75000"/>
                  <a:lumOff val="25000"/>
                </a:schemeClr>
              </a:solidFill>
              <a:latin typeface="+mn-lt"/>
            </a:endParaRPr>
          </a:p>
          <a:p>
            <a:pPr marL="512763" lvl="0" indent="-285750" algn="l">
              <a:buFont typeface="Wingdings" pitchFamily="2" charset="2"/>
              <a:buChar char="§"/>
            </a:pPr>
            <a:endParaRPr lang="en-US" sz="1700" b="0" dirty="0" smtClean="0">
              <a:solidFill>
                <a:schemeClr val="bg2">
                  <a:lumMod val="75000"/>
                  <a:lumOff val="25000"/>
                </a:schemeClr>
              </a:solidFill>
              <a:latin typeface="+mn-lt"/>
            </a:endParaRPr>
          </a:p>
          <a:p>
            <a:pPr marL="512763" lvl="0" indent="-285750" algn="l">
              <a:buFont typeface="Wingdings" pitchFamily="2" charset="2"/>
              <a:buChar char="§"/>
            </a:pPr>
            <a:r>
              <a:rPr lang="en-US" sz="1700" b="0" dirty="0" smtClean="0">
                <a:solidFill>
                  <a:schemeClr val="bg2">
                    <a:lumMod val="75000"/>
                    <a:lumOff val="25000"/>
                  </a:schemeClr>
                </a:solidFill>
                <a:latin typeface="+mn-lt"/>
              </a:rPr>
              <a:t>Top-of-the-line Rexroth Propel System, is a well respected system with high reliability and high overall power efficiencies resulting in long life; front wheel driven</a:t>
            </a:r>
          </a:p>
          <a:p>
            <a:pPr marL="227013" lvl="0" algn="l"/>
            <a:endParaRPr lang="en-US" sz="1400" b="0" dirty="0" smtClean="0">
              <a:solidFill>
                <a:schemeClr val="bg2">
                  <a:lumMod val="75000"/>
                  <a:lumOff val="25000"/>
                </a:schemeClr>
              </a:solidFill>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75235" y="3764670"/>
            <a:ext cx="2486025" cy="221847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727" y="3747915"/>
            <a:ext cx="1676419" cy="2235225"/>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5007" y="3748922"/>
            <a:ext cx="1675664" cy="223421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5824" y="3776950"/>
            <a:ext cx="2941586" cy="2206189"/>
          </a:xfrm>
          <a:prstGeom prst="rect">
            <a:avLst/>
          </a:prstGeom>
        </p:spPr>
      </p:pic>
    </p:spTree>
    <p:extLst>
      <p:ext uri="{BB962C8B-B14F-4D97-AF65-F5344CB8AC3E}">
        <p14:creationId xmlns:p14="http://schemas.microsoft.com/office/powerpoint/2010/main" val="78066768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31</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a:solidFill>
                  <a:srgbClr val="009BC7"/>
                </a:solidFill>
              </a:rPr>
              <a:t>3</a:t>
            </a:r>
            <a:r>
              <a:rPr lang="en-US" altLang="en-US" sz="2800" dirty="0" smtClean="0">
                <a:solidFill>
                  <a:srgbClr val="009BC7"/>
                </a:solidFill>
              </a:rPr>
              <a:t>. Power</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556144" y="853440"/>
            <a:ext cx="6095420" cy="4993675"/>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Lower maintenance costs and easy service</a:t>
            </a:r>
          </a:p>
          <a:p>
            <a:pPr marL="512763" lvl="0" indent="-285750" algn="l">
              <a:buFont typeface="Wingdings" pitchFamily="2" charset="2"/>
              <a:buChar char="§"/>
            </a:pPr>
            <a:endParaRPr lang="en-US" sz="1050" b="0" dirty="0" smtClean="0">
              <a:solidFill>
                <a:schemeClr val="bg2">
                  <a:lumMod val="75000"/>
                  <a:lumOff val="25000"/>
                </a:schemeClr>
              </a:solidFill>
            </a:endParaRPr>
          </a:p>
          <a:p>
            <a:pPr marL="512763" indent="-285750" algn="l">
              <a:buFont typeface="Wingdings" pitchFamily="2" charset="2"/>
              <a:buChar char="§"/>
            </a:pPr>
            <a:r>
              <a:rPr lang="en-US" b="0" dirty="0"/>
              <a:t>Fully-sealed oil bath multi-disk braking system, to prevent any dirt from entering. Brake system that was developed for mining equipment increases brake life and decreases maintenance costs</a:t>
            </a:r>
          </a:p>
          <a:p>
            <a:pPr marL="512763" indent="-285750" algn="l">
              <a:buFont typeface="Wingdings" pitchFamily="2" charset="2"/>
              <a:buChar char="§"/>
            </a:pPr>
            <a:endParaRPr lang="en-US" b="0" dirty="0" smtClean="0"/>
          </a:p>
          <a:p>
            <a:pPr marL="512763" indent="-285750" algn="l">
              <a:buFont typeface="Wingdings" pitchFamily="2" charset="2"/>
              <a:buChar char="§"/>
            </a:pPr>
            <a:r>
              <a:rPr lang="en-US" b="0" dirty="0" smtClean="0"/>
              <a:t>Easy </a:t>
            </a:r>
            <a:r>
              <a:rPr lang="en-US" b="0" dirty="0"/>
              <a:t>to use touch panel display (with self diagnostics) controls the electronic solenoid hydraulics for the sweeping system, which reduces the amount of hydraulic plumbing and connections required, reducing potential leak points. Also, easy access to hydraulic system for greater serviceability</a:t>
            </a:r>
            <a:r>
              <a:rPr lang="en-US" b="0" dirty="0" smtClean="0"/>
              <a:t>.</a:t>
            </a:r>
            <a:endParaRPr lang="en-US" b="0" dirty="0"/>
          </a:p>
          <a:p>
            <a:pPr marL="512763" indent="-285750" algn="l">
              <a:buFont typeface="Wingdings" pitchFamily="2" charset="2"/>
              <a:buChar char="§"/>
            </a:pPr>
            <a:endParaRPr lang="en-US" b="0" dirty="0">
              <a:solidFill>
                <a:srgbClr val="FF0000"/>
              </a:solidFill>
            </a:endParaRPr>
          </a:p>
          <a:p>
            <a:pPr marL="512763" indent="-285750" algn="l">
              <a:buFont typeface="Wingdings" pitchFamily="2" charset="2"/>
              <a:buChar char="§"/>
            </a:pPr>
            <a:r>
              <a:rPr lang="en-US" b="0" dirty="0"/>
              <a:t>Pressurized </a:t>
            </a:r>
            <a:r>
              <a:rPr lang="en-US" b="0" dirty="0" smtClean="0"/>
              <a:t>hydraulic </a:t>
            </a:r>
            <a:r>
              <a:rPr lang="en-US" b="0" dirty="0"/>
              <a:t>c</a:t>
            </a:r>
            <a:r>
              <a:rPr lang="en-US" b="0" dirty="0" smtClean="0"/>
              <a:t>ooler </a:t>
            </a:r>
            <a:r>
              <a:rPr lang="en-US" b="0" dirty="0"/>
              <a:t>bypass maintains hydraulic fluid temperature at the correct temperature no matter ambient </a:t>
            </a:r>
            <a:r>
              <a:rPr lang="en-US" b="0" dirty="0" smtClean="0"/>
              <a:t>conditions and increases </a:t>
            </a:r>
            <a:r>
              <a:rPr lang="en-US" b="0" dirty="0"/>
              <a:t>life of the machine and lowers maintenance </a:t>
            </a:r>
            <a:r>
              <a:rPr lang="en-US" b="0" dirty="0" smtClean="0"/>
              <a:t>costs</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7879" y="449786"/>
            <a:ext cx="1556651" cy="2075535"/>
          </a:xfrm>
          <a:prstGeom prst="rect">
            <a:avLst/>
          </a:prstGeom>
        </p:spPr>
      </p:pic>
      <p:pic>
        <p:nvPicPr>
          <p:cNvPr id="27" name="Picture 2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67967" y="4283435"/>
            <a:ext cx="1799442" cy="1605779"/>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9701" y="2636037"/>
            <a:ext cx="2050869" cy="1538152"/>
          </a:xfrm>
          <a:prstGeom prst="rect">
            <a:avLst/>
          </a:prstGeom>
        </p:spPr>
      </p:pic>
    </p:spTree>
    <p:extLst>
      <p:ext uri="{BB962C8B-B14F-4D97-AF65-F5344CB8AC3E}">
        <p14:creationId xmlns:p14="http://schemas.microsoft.com/office/powerpoint/2010/main" val="11940364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883855"/>
            <a:ext cx="8511080" cy="1471612"/>
          </a:xfrm>
        </p:spPr>
        <p:txBody>
          <a:bodyPr/>
          <a:lstStyle/>
          <a:p>
            <a:r>
              <a:rPr lang="en-US" dirty="0"/>
              <a:t>4</a:t>
            </a:r>
            <a:r>
              <a:rPr lang="en-US" dirty="0" smtClean="0"/>
              <a:t>. Operator </a:t>
            </a:r>
            <a:br>
              <a:rPr lang="en-US" dirty="0" smtClean="0"/>
            </a:br>
            <a:r>
              <a:rPr lang="en-US" dirty="0" smtClean="0"/>
              <a:t>Compartment</a:t>
            </a:r>
            <a:endParaRPr lang="en-US" dirty="0"/>
          </a:p>
        </p:txBody>
      </p:sp>
      <p:sp>
        <p:nvSpPr>
          <p:cNvPr id="7" name="TextBox 6">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381" y="785812"/>
            <a:ext cx="2898648" cy="4572000"/>
          </a:xfrm>
          <a:prstGeom prst="rect">
            <a:avLst/>
          </a:prstGeom>
        </p:spPr>
      </p:pic>
      <p:sp>
        <p:nvSpPr>
          <p:cNvPr id="6" name="TextBox 5"/>
          <p:cNvSpPr txBox="1"/>
          <p:nvPr/>
        </p:nvSpPr>
        <p:spPr>
          <a:xfrm>
            <a:off x="5565407" y="5440727"/>
            <a:ext cx="2606320" cy="523220"/>
          </a:xfrm>
          <a:prstGeom prst="rect">
            <a:avLst/>
          </a:prstGeom>
          <a:noFill/>
        </p:spPr>
        <p:txBody>
          <a:bodyPr wrap="square" rtlCol="0">
            <a:spAutoFit/>
          </a:bodyPr>
          <a:lstStyle/>
          <a:p>
            <a:r>
              <a:rPr lang="en-US" sz="1400" dirty="0" smtClean="0"/>
              <a:t>Optional Air-Ride Suspension Seat</a:t>
            </a:r>
            <a:endParaRPr lang="en-US" sz="1400" dirty="0"/>
          </a:p>
        </p:txBody>
      </p:sp>
    </p:spTree>
    <p:extLst>
      <p:ext uri="{BB962C8B-B14F-4D97-AF65-F5344CB8AC3E}">
        <p14:creationId xmlns:p14="http://schemas.microsoft.com/office/powerpoint/2010/main" val="240968843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33</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4. Operator Compartment</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85739" y="666587"/>
            <a:ext cx="5847982" cy="5393784"/>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Improved Cab Ergonomics and Simple to Use</a:t>
            </a:r>
            <a:endParaRPr lang="en-US" sz="2000" b="0" dirty="0">
              <a:solidFill>
                <a:srgbClr val="009BC7"/>
              </a:solidFill>
              <a:latin typeface="+mn-lt"/>
            </a:endParaRPr>
          </a:p>
          <a:p>
            <a:pPr marL="512763" lvl="0" indent="-285750" algn="l">
              <a:buFont typeface="Wingdings" pitchFamily="2" charset="2"/>
              <a:buChar char="§"/>
            </a:pPr>
            <a:endParaRPr lang="en-US" sz="1500" b="0" dirty="0" smtClean="0">
              <a:latin typeface="+mn-lt"/>
            </a:endParaRPr>
          </a:p>
          <a:p>
            <a:pPr marL="512763" lvl="0" indent="-285750" algn="l">
              <a:buFont typeface="Wingdings" pitchFamily="2" charset="2"/>
              <a:buChar char="§"/>
            </a:pPr>
            <a:r>
              <a:rPr lang="en-US" sz="1550" b="0" dirty="0" smtClean="0">
                <a:latin typeface="+mn-lt"/>
              </a:rPr>
              <a:t>Increased safety and comfort </a:t>
            </a:r>
            <a:r>
              <a:rPr lang="en-US" sz="1550" b="0" dirty="0">
                <a:latin typeface="+mn-lt"/>
              </a:rPr>
              <a:t>with </a:t>
            </a:r>
            <a:r>
              <a:rPr lang="en-US" sz="1550" b="0" dirty="0" smtClean="0">
                <a:latin typeface="+mn-lt"/>
              </a:rPr>
              <a:t>beneficial cab </a:t>
            </a:r>
            <a:r>
              <a:rPr lang="en-US" sz="1550" b="0" dirty="0">
                <a:latin typeface="+mn-lt"/>
              </a:rPr>
              <a:t>forward design, placing the operator in front of </a:t>
            </a:r>
            <a:r>
              <a:rPr lang="en-US" sz="1550" b="0" dirty="0" smtClean="0">
                <a:latin typeface="+mn-lt"/>
              </a:rPr>
              <a:t>the machine for excellent visibility</a:t>
            </a:r>
          </a:p>
          <a:p>
            <a:pPr marL="512763" indent="-285750" algn="l">
              <a:buFont typeface="Wingdings" pitchFamily="2" charset="2"/>
              <a:buChar char="§"/>
            </a:pPr>
            <a:endParaRPr lang="en-US" sz="1550" b="0" dirty="0" smtClean="0">
              <a:latin typeface="+mn-lt"/>
            </a:endParaRPr>
          </a:p>
          <a:p>
            <a:pPr marL="512763" indent="-285750" algn="l">
              <a:buFont typeface="Wingdings" pitchFamily="2" charset="2"/>
              <a:buChar char="§"/>
            </a:pPr>
            <a:r>
              <a:rPr lang="en-US" sz="1550" b="0" dirty="0" smtClean="0">
                <a:latin typeface="+mn-lt"/>
              </a:rPr>
              <a:t>Full-length </a:t>
            </a:r>
            <a:r>
              <a:rPr lang="en-US" sz="1550" b="0" dirty="0" err="1">
                <a:latin typeface="+mn-lt"/>
              </a:rPr>
              <a:t>TotalView</a:t>
            </a:r>
            <a:r>
              <a:rPr lang="en-US" sz="1550" b="0" dirty="0">
                <a:latin typeface="+mn-lt"/>
              </a:rPr>
              <a:t>™ glass doors and windshield give operators a clear </a:t>
            </a:r>
            <a:r>
              <a:rPr lang="en-US" sz="1550" b="0" dirty="0" smtClean="0">
                <a:latin typeface="+mn-lt"/>
              </a:rPr>
              <a:t>180 degree view </a:t>
            </a:r>
            <a:r>
              <a:rPr lang="en-US" sz="1550" b="0" dirty="0">
                <a:latin typeface="+mn-lt"/>
              </a:rPr>
              <a:t>of the sweeping area to maximize safety</a:t>
            </a:r>
            <a:r>
              <a:rPr lang="en-US" sz="1550" b="0" dirty="0" smtClean="0">
                <a:latin typeface="+mn-lt"/>
              </a:rPr>
              <a:t>. Optional rear view color camera provides </a:t>
            </a:r>
            <a:r>
              <a:rPr lang="en-US" sz="1550" b="0" dirty="0">
                <a:latin typeface="+mn-lt"/>
              </a:rPr>
              <a:t>360 degree view, seeing completely around the machine</a:t>
            </a:r>
          </a:p>
          <a:p>
            <a:pPr marL="512763" lvl="0" indent="-285750" algn="l">
              <a:buFont typeface="Wingdings" pitchFamily="2" charset="2"/>
              <a:buChar char="§"/>
            </a:pPr>
            <a:endParaRPr lang="en-US" sz="1550" b="0" dirty="0" smtClean="0">
              <a:latin typeface="+mn-lt"/>
            </a:endParaRPr>
          </a:p>
          <a:p>
            <a:pPr marL="512763" lvl="0" indent="-285750" algn="l">
              <a:buFont typeface="Wingdings" pitchFamily="2" charset="2"/>
              <a:buChar char="§"/>
            </a:pPr>
            <a:r>
              <a:rPr lang="en-US" sz="1550" b="0" dirty="0">
                <a:solidFill>
                  <a:schemeClr val="bg2">
                    <a:lumMod val="75000"/>
                    <a:lumOff val="25000"/>
                  </a:schemeClr>
                </a:solidFill>
              </a:rPr>
              <a:t>Provide comfort to a wide range of operators with a spacious compartment that incorporates adjustable </a:t>
            </a:r>
            <a:r>
              <a:rPr lang="en-US" sz="1550" b="0" dirty="0" smtClean="0">
                <a:solidFill>
                  <a:schemeClr val="bg2">
                    <a:lumMod val="75000"/>
                    <a:lumOff val="25000"/>
                  </a:schemeClr>
                </a:solidFill>
              </a:rPr>
              <a:t>suspension seat, and tilt steering wheel, </a:t>
            </a:r>
            <a:r>
              <a:rPr lang="en-US" sz="1550" b="0" dirty="0">
                <a:solidFill>
                  <a:schemeClr val="bg2">
                    <a:lumMod val="75000"/>
                    <a:lumOff val="25000"/>
                  </a:schemeClr>
                </a:solidFill>
              </a:rPr>
              <a:t>so fit </a:t>
            </a:r>
            <a:r>
              <a:rPr lang="en-US" sz="1550" b="0" dirty="0" smtClean="0">
                <a:solidFill>
                  <a:schemeClr val="bg2">
                    <a:lumMod val="75000"/>
                    <a:lumOff val="25000"/>
                  </a:schemeClr>
                </a:solidFill>
              </a:rPr>
              <a:t>can be customized. Plus added room for knees with redesigned dash, steering column rake, and propel pedal placement (moved toward front for more room)</a:t>
            </a:r>
            <a:endParaRPr lang="en-US" sz="1550" b="0" dirty="0">
              <a:solidFill>
                <a:schemeClr val="bg2">
                  <a:lumMod val="75000"/>
                  <a:lumOff val="25000"/>
                </a:schemeClr>
              </a:solidFill>
            </a:endParaRPr>
          </a:p>
          <a:p>
            <a:pPr algn="l">
              <a:buSzPct val="70000"/>
            </a:pPr>
            <a:endParaRPr lang="en-US" sz="1550" b="0" dirty="0" smtClean="0">
              <a:solidFill>
                <a:srgbClr val="009BC7"/>
              </a:solidFill>
              <a:latin typeface="+mn-lt"/>
            </a:endParaRPr>
          </a:p>
          <a:p>
            <a:pPr marL="512763" indent="-285750" algn="l">
              <a:buFont typeface="Wingdings" pitchFamily="2" charset="2"/>
              <a:buChar char="§"/>
            </a:pPr>
            <a:r>
              <a:rPr lang="en-US" sz="1550" b="0" dirty="0">
                <a:solidFill>
                  <a:schemeClr val="bg2">
                    <a:lumMod val="75000"/>
                    <a:lumOff val="25000"/>
                  </a:schemeClr>
                </a:solidFill>
              </a:rPr>
              <a:t>Easy to use touch panel display (with self diagnostics) controls the electronic solenoid hydraulics for the sweeping system.</a:t>
            </a:r>
          </a:p>
          <a:p>
            <a:pPr marL="227013" algn="l"/>
            <a:r>
              <a:rPr lang="en-US" sz="1500" b="0" dirty="0" smtClean="0">
                <a:latin typeface="+mn-lt"/>
              </a:rPr>
              <a:t> </a:t>
            </a:r>
            <a:endParaRPr lang="en-US" sz="1500" b="0" dirty="0">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399" y="666587"/>
            <a:ext cx="2225940" cy="1186426"/>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5054" y="1952363"/>
            <a:ext cx="1185748" cy="111734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3959" y="3539147"/>
            <a:ext cx="1076863" cy="1614487"/>
          </a:xfrm>
          <a:prstGeom prst="rect">
            <a:avLst/>
          </a:prstGeom>
        </p:spPr>
      </p:pic>
      <p:pic>
        <p:nvPicPr>
          <p:cNvPr id="26" name="Picture 2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81818" y="4551401"/>
            <a:ext cx="1667839" cy="1400897"/>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4316" y="3318173"/>
            <a:ext cx="1712903" cy="1050009"/>
          </a:xfrm>
          <a:prstGeom prst="rect">
            <a:avLst/>
          </a:prstGeom>
        </p:spPr>
      </p:pic>
    </p:spTree>
    <p:extLst>
      <p:ext uri="{BB962C8B-B14F-4D97-AF65-F5344CB8AC3E}">
        <p14:creationId xmlns:p14="http://schemas.microsoft.com/office/powerpoint/2010/main" val="275056184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34</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4. Operator Compartment</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77415" y="978139"/>
            <a:ext cx="6206508" cy="4324261"/>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Improved Ergonomics and Simple to Use</a:t>
            </a:r>
            <a:endParaRPr lang="en-US" sz="2000" b="0" dirty="0">
              <a:solidFill>
                <a:srgbClr val="009BC7"/>
              </a:solidFill>
              <a:latin typeface="+mn-lt"/>
            </a:endParaRPr>
          </a:p>
          <a:p>
            <a:pPr marL="227013" algn="l"/>
            <a:r>
              <a:rPr lang="en-US" sz="1500" b="0" dirty="0" smtClean="0">
                <a:latin typeface="+mn-lt"/>
              </a:rPr>
              <a:t> </a:t>
            </a:r>
          </a:p>
          <a:p>
            <a:pPr marL="512763" indent="-285750" algn="l">
              <a:buFont typeface="Wingdings" pitchFamily="2" charset="2"/>
              <a:buChar char="§"/>
            </a:pPr>
            <a:r>
              <a:rPr lang="en-US" sz="1600" b="0" dirty="0" smtClean="0">
                <a:latin typeface="+mn-lt"/>
              </a:rPr>
              <a:t>Decrease operator training time with simple 1-Step button push, which begins all sweeping operations, and remembers the previous setting when shut-off:</a:t>
            </a:r>
          </a:p>
          <a:p>
            <a:pPr marL="969963" lvl="1" indent="-285750" algn="l">
              <a:buFont typeface="Wingdings" pitchFamily="2" charset="2"/>
              <a:buChar char="§"/>
            </a:pPr>
            <a:r>
              <a:rPr lang="en-US" sz="1600" b="0" dirty="0" smtClean="0">
                <a:solidFill>
                  <a:schemeClr val="bg2">
                    <a:lumMod val="75000"/>
                    <a:lumOff val="25000"/>
                  </a:schemeClr>
                </a:solidFill>
                <a:latin typeface="+mn-lt"/>
              </a:rPr>
              <a:t>Lowering the conveyor, main brush, and side brush(</a:t>
            </a:r>
            <a:r>
              <a:rPr lang="en-US" sz="1600" b="0" dirty="0" err="1" smtClean="0">
                <a:solidFill>
                  <a:schemeClr val="bg2">
                    <a:lumMod val="75000"/>
                    <a:lumOff val="25000"/>
                  </a:schemeClr>
                </a:solidFill>
                <a:latin typeface="+mn-lt"/>
              </a:rPr>
              <a:t>es</a:t>
            </a:r>
            <a:r>
              <a:rPr lang="en-US" sz="1600" b="0" dirty="0" smtClean="0">
                <a:solidFill>
                  <a:schemeClr val="bg2">
                    <a:lumMod val="75000"/>
                    <a:lumOff val="25000"/>
                  </a:schemeClr>
                </a:solidFill>
                <a:latin typeface="+mn-lt"/>
              </a:rPr>
              <a:t>)</a:t>
            </a:r>
          </a:p>
          <a:p>
            <a:pPr marL="969963" lvl="1" indent="-285750" algn="l">
              <a:buFont typeface="Wingdings" pitchFamily="2" charset="2"/>
              <a:buChar char="§"/>
            </a:pPr>
            <a:r>
              <a:rPr lang="en-US" sz="1600" b="0" dirty="0" smtClean="0">
                <a:solidFill>
                  <a:schemeClr val="bg2">
                    <a:lumMod val="75000"/>
                    <a:lumOff val="25000"/>
                  </a:schemeClr>
                </a:solidFill>
                <a:latin typeface="+mn-lt"/>
              </a:rPr>
              <a:t>Activating conveyor, brushes </a:t>
            </a:r>
            <a:r>
              <a:rPr lang="en-US" sz="1600" b="0" dirty="0">
                <a:solidFill>
                  <a:schemeClr val="bg2">
                    <a:lumMod val="75000"/>
                    <a:lumOff val="25000"/>
                  </a:schemeClr>
                </a:solidFill>
                <a:latin typeface="+mn-lt"/>
              </a:rPr>
              <a:t>&amp;</a:t>
            </a:r>
            <a:r>
              <a:rPr lang="en-US" sz="1600" b="0" dirty="0" smtClean="0">
                <a:solidFill>
                  <a:schemeClr val="bg2">
                    <a:lumMod val="75000"/>
                    <a:lumOff val="25000"/>
                  </a:schemeClr>
                </a:solidFill>
                <a:latin typeface="+mn-lt"/>
              </a:rPr>
              <a:t> dust control vacuum fan</a:t>
            </a:r>
          </a:p>
          <a:p>
            <a:pPr marL="969963" lvl="1" indent="-285750" algn="l">
              <a:buFont typeface="Wingdings" pitchFamily="2" charset="2"/>
              <a:buChar char="§"/>
            </a:pPr>
            <a:r>
              <a:rPr lang="en-US" sz="1600" b="0" dirty="0" smtClean="0">
                <a:solidFill>
                  <a:schemeClr val="bg2">
                    <a:lumMod val="75000"/>
                    <a:lumOff val="25000"/>
                  </a:schemeClr>
                </a:solidFill>
                <a:latin typeface="+mn-lt"/>
              </a:rPr>
              <a:t>Note: Does not activate the </a:t>
            </a:r>
            <a:r>
              <a:rPr lang="en-US" sz="1600" b="0" dirty="0" err="1" smtClean="0">
                <a:solidFill>
                  <a:schemeClr val="bg2">
                    <a:lumMod val="75000"/>
                    <a:lumOff val="25000"/>
                  </a:schemeClr>
                </a:solidFill>
                <a:latin typeface="+mn-lt"/>
              </a:rPr>
              <a:t>Vario</a:t>
            </a:r>
            <a:r>
              <a:rPr lang="en-US" sz="1600" b="0" dirty="0" smtClean="0">
                <a:solidFill>
                  <a:schemeClr val="bg2">
                    <a:lumMod val="75000"/>
                    <a:lumOff val="25000"/>
                  </a:schemeClr>
                </a:solidFill>
                <a:latin typeface="+mn-lt"/>
              </a:rPr>
              <a:t> Brush</a:t>
            </a:r>
          </a:p>
          <a:p>
            <a:pPr marL="512763" indent="-285750" algn="l">
              <a:buFont typeface="Wingdings" pitchFamily="2" charset="2"/>
              <a:buChar char="§"/>
            </a:pPr>
            <a:endParaRPr lang="en-US" sz="1600" b="0" dirty="0">
              <a:latin typeface="+mn-lt"/>
            </a:endParaRPr>
          </a:p>
          <a:p>
            <a:pPr marL="512763" indent="-285750" algn="l">
              <a:buFont typeface="Wingdings" pitchFamily="2" charset="2"/>
              <a:buChar char="§"/>
            </a:pPr>
            <a:r>
              <a:rPr lang="en-US" sz="1600" b="0" dirty="0">
                <a:latin typeface="+mn-lt"/>
              </a:rPr>
              <a:t>Greatly reduce training time and operator judgment with line-of-sight controls and a backlit LCD screen that display diagnostic </a:t>
            </a:r>
            <a:r>
              <a:rPr lang="en-US" sz="1600" b="0" dirty="0" smtClean="0">
                <a:latin typeface="+mn-lt"/>
              </a:rPr>
              <a:t>codes</a:t>
            </a:r>
          </a:p>
          <a:p>
            <a:pPr marL="512763" indent="-285750" algn="l">
              <a:buFont typeface="Wingdings" pitchFamily="2" charset="2"/>
              <a:buChar char="§"/>
            </a:pPr>
            <a:endParaRPr lang="en-US" sz="1600" b="0" dirty="0">
              <a:latin typeface="+mn-lt"/>
            </a:endParaRPr>
          </a:p>
          <a:p>
            <a:pPr marL="512763" lvl="0" indent="-285750" algn="l">
              <a:buFont typeface="Wingdings" pitchFamily="2" charset="2"/>
              <a:buChar char="§"/>
            </a:pPr>
            <a:r>
              <a:rPr lang="en-US" sz="1600" b="0" dirty="0">
                <a:solidFill>
                  <a:schemeClr val="bg2">
                    <a:lumMod val="75000"/>
                    <a:lumOff val="25000"/>
                  </a:schemeClr>
                </a:solidFill>
              </a:rPr>
              <a:t>Increase safety and productivity with excellent forward sightlines and </a:t>
            </a:r>
            <a:r>
              <a:rPr lang="en-US" sz="1600" b="0" dirty="0" err="1">
                <a:solidFill>
                  <a:schemeClr val="bg2">
                    <a:lumMod val="75000"/>
                    <a:lumOff val="25000"/>
                  </a:schemeClr>
                </a:solidFill>
              </a:rPr>
              <a:t>Vario</a:t>
            </a:r>
            <a:r>
              <a:rPr lang="en-US" sz="1600" b="0" dirty="0">
                <a:solidFill>
                  <a:schemeClr val="bg2">
                    <a:lumMod val="75000"/>
                    <a:lumOff val="25000"/>
                  </a:schemeClr>
                </a:solidFill>
              </a:rPr>
              <a:t> Sweeping Brush and side brush visibility, so operators see their sweeping path out in front and on the side with side-view </a:t>
            </a:r>
            <a:r>
              <a:rPr lang="en-US" sz="1600" b="0" dirty="0" smtClean="0">
                <a:solidFill>
                  <a:schemeClr val="bg2">
                    <a:lumMod val="75000"/>
                    <a:lumOff val="25000"/>
                  </a:schemeClr>
                </a:solidFill>
              </a:rPr>
              <a:t>mirrors</a:t>
            </a:r>
            <a:endParaRPr lang="en-US" sz="1600" b="0" dirty="0">
              <a:solidFill>
                <a:schemeClr val="bg2">
                  <a:lumMod val="75000"/>
                  <a:lumOff val="25000"/>
                </a:schemeClr>
              </a:solidFill>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3427" y="1492414"/>
            <a:ext cx="2116803" cy="1587603"/>
          </a:xfrm>
          <a:prstGeom prst="rect">
            <a:avLst/>
          </a:prstGeom>
        </p:spPr>
      </p:pic>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0400" y="3718991"/>
            <a:ext cx="1362075" cy="1791719"/>
          </a:xfrm>
          <a:prstGeom prst="rect">
            <a:avLst/>
          </a:prstGeom>
        </p:spPr>
      </p:pic>
    </p:spTree>
    <p:extLst>
      <p:ext uri="{BB962C8B-B14F-4D97-AF65-F5344CB8AC3E}">
        <p14:creationId xmlns:p14="http://schemas.microsoft.com/office/powerpoint/2010/main" val="228163297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35</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4. Operator Compartment</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21145" y="853440"/>
            <a:ext cx="6468244" cy="5386090"/>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Health and Safety with Easy Operation and Maintenance</a:t>
            </a:r>
          </a:p>
          <a:p>
            <a:pPr marL="227013" lvl="0" algn="l"/>
            <a:endParaRPr lang="en-US" sz="1600" b="0" dirty="0" smtClean="0">
              <a:solidFill>
                <a:schemeClr val="bg2">
                  <a:lumMod val="75000"/>
                  <a:lumOff val="25000"/>
                </a:schemeClr>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Fully pressurized </a:t>
            </a:r>
            <a:r>
              <a:rPr lang="en-US" sz="1600" b="0" dirty="0">
                <a:solidFill>
                  <a:schemeClr val="bg2">
                    <a:lumMod val="75000"/>
                    <a:lumOff val="25000"/>
                  </a:schemeClr>
                </a:solidFill>
                <a:latin typeface="+mn-lt"/>
              </a:rPr>
              <a:t>cab with MERV 15 </a:t>
            </a:r>
            <a:r>
              <a:rPr lang="en-US" sz="1600" b="0" dirty="0" smtClean="0">
                <a:solidFill>
                  <a:schemeClr val="bg2">
                    <a:lumMod val="75000"/>
                    <a:lumOff val="25000"/>
                  </a:schemeClr>
                </a:solidFill>
                <a:latin typeface="+mn-lt"/>
              </a:rPr>
              <a:t>rated in-cabin fresh air filter for, cleaner operator cab air during operation </a:t>
            </a:r>
            <a:r>
              <a:rPr lang="en-US" sz="1600" b="0" dirty="0">
                <a:solidFill>
                  <a:schemeClr val="bg2">
                    <a:lumMod val="75000"/>
                    <a:lumOff val="25000"/>
                  </a:schemeClr>
                </a:solidFill>
                <a:latin typeface="+mn-lt"/>
              </a:rPr>
              <a:t>(commonly used in hospitals, bacteria, and smoke removal</a:t>
            </a:r>
            <a:r>
              <a:rPr lang="en-US" sz="1600" b="0" dirty="0" smtClean="0">
                <a:solidFill>
                  <a:schemeClr val="bg2">
                    <a:lumMod val="75000"/>
                    <a:lumOff val="25000"/>
                  </a:schemeClr>
                </a:solidFill>
                <a:latin typeface="+mn-lt"/>
              </a:rPr>
              <a:t>)</a:t>
            </a:r>
            <a:endParaRPr lang="en-US" sz="1600" b="0" dirty="0">
              <a:solidFill>
                <a:schemeClr val="bg2">
                  <a:lumMod val="75000"/>
                  <a:lumOff val="25000"/>
                </a:schemeClr>
              </a:solidFill>
              <a:latin typeface="+mn-lt"/>
            </a:endParaRPr>
          </a:p>
          <a:p>
            <a:pPr marL="512763" lvl="0" indent="-285750" algn="l">
              <a:buFont typeface="Wingdings" pitchFamily="2" charset="2"/>
              <a:buChar char="§"/>
            </a:pPr>
            <a:endParaRPr lang="en-US" sz="1600" b="0" dirty="0">
              <a:solidFill>
                <a:schemeClr val="bg2">
                  <a:lumMod val="75000"/>
                  <a:lumOff val="25000"/>
                </a:schemeClr>
              </a:solidFill>
              <a:latin typeface="+mn-lt"/>
            </a:endParaRPr>
          </a:p>
          <a:p>
            <a:pPr marL="512763" lvl="0" indent="-285750" algn="l">
              <a:buFont typeface="Wingdings" pitchFamily="2" charset="2"/>
              <a:buChar char="§"/>
            </a:pPr>
            <a:r>
              <a:rPr lang="en-US" sz="1600" b="0" dirty="0" smtClean="0">
                <a:solidFill>
                  <a:schemeClr val="bg2">
                    <a:lumMod val="75000"/>
                    <a:lumOff val="25000"/>
                  </a:schemeClr>
                </a:solidFill>
                <a:latin typeface="+mn-lt"/>
              </a:rPr>
              <a:t>Standard operator seat features black cloth cushions, fore/aft adjustment, adjustable mechanical suspensions, operator presence control (seat switch)</a:t>
            </a:r>
          </a:p>
          <a:p>
            <a:pPr marL="512763" lvl="0" indent="-285750" algn="l">
              <a:buFont typeface="Wingdings" pitchFamily="2" charset="2"/>
              <a:buChar char="§"/>
            </a:pPr>
            <a:endParaRPr lang="en-US" sz="1600" b="0" dirty="0">
              <a:solidFill>
                <a:schemeClr val="bg2">
                  <a:lumMod val="75000"/>
                  <a:lumOff val="25000"/>
                </a:schemeClr>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Air ride seat custom option, same as standard, plus: seat and back cushions with active carbon moisture absorption, 12 v adjustable air </a:t>
            </a:r>
            <a:r>
              <a:rPr lang="en-US" sz="1600" b="0" dirty="0">
                <a:solidFill>
                  <a:schemeClr val="bg2">
                    <a:lumMod val="75000"/>
                    <a:lumOff val="25000"/>
                  </a:schemeClr>
                </a:solidFill>
                <a:latin typeface="+mn-lt"/>
              </a:rPr>
              <a:t>suspension, fore/aft isolation control, adjustable seat back angle, adjustable lumbar support</a:t>
            </a:r>
          </a:p>
          <a:p>
            <a:pPr marL="512763" lvl="0" indent="-285750" algn="l">
              <a:buFont typeface="Wingdings" pitchFamily="2" charset="2"/>
              <a:buChar char="§"/>
            </a:pPr>
            <a:endParaRPr lang="en-US" sz="1600" b="0" dirty="0">
              <a:solidFill>
                <a:schemeClr val="bg2">
                  <a:lumMod val="75000"/>
                  <a:lumOff val="25000"/>
                </a:schemeClr>
              </a:solidFill>
              <a:latin typeface="+mn-lt"/>
            </a:endParaRPr>
          </a:p>
          <a:p>
            <a:pPr marL="512763" lvl="0" indent="-285750" algn="l">
              <a:buFont typeface="Wingdings" pitchFamily="2" charset="2"/>
              <a:buChar char="§"/>
            </a:pPr>
            <a:r>
              <a:rPr lang="en-US" sz="1600" b="0" dirty="0" smtClean="0">
                <a:solidFill>
                  <a:schemeClr val="bg2">
                    <a:lumMod val="75000"/>
                    <a:lumOff val="25000"/>
                  </a:schemeClr>
                </a:solidFill>
                <a:latin typeface="+mn-lt"/>
              </a:rPr>
              <a:t>Cab has the following: </a:t>
            </a:r>
            <a:r>
              <a:rPr lang="en-US" sz="1600" b="0" dirty="0" smtClean="0"/>
              <a:t>Filtered </a:t>
            </a:r>
            <a:r>
              <a:rPr lang="en-US" sz="1600" b="0" dirty="0"/>
              <a:t>fresh </a:t>
            </a:r>
            <a:r>
              <a:rPr lang="en-US" sz="1600" b="0" dirty="0" smtClean="0"/>
              <a:t>air, heater/defroster, sliding windows, tinted </a:t>
            </a:r>
            <a:r>
              <a:rPr lang="en-US" sz="1600" b="0" dirty="0"/>
              <a:t>safety </a:t>
            </a:r>
            <a:r>
              <a:rPr lang="en-US" sz="1600" b="0" dirty="0" smtClean="0"/>
              <a:t>glass, single windshield wiper, passenger </a:t>
            </a:r>
            <a:r>
              <a:rPr lang="en-US" sz="1600" b="0" dirty="0"/>
              <a:t>jump seat (optional</a:t>
            </a:r>
            <a:r>
              <a:rPr lang="en-US" sz="1600" b="0" dirty="0" smtClean="0"/>
              <a:t>), seat belts, quad mirrors, power steering, and the cab will tilt </a:t>
            </a:r>
            <a:r>
              <a:rPr lang="en-US" sz="1600" b="0" dirty="0"/>
              <a:t>to allow service </a:t>
            </a:r>
            <a:r>
              <a:rPr lang="en-US" sz="1600" b="0" dirty="0" smtClean="0"/>
              <a:t>access</a:t>
            </a:r>
            <a:endParaRPr lang="en-US" sz="1600" b="0" dirty="0"/>
          </a:p>
          <a:p>
            <a:pPr marL="512763" lvl="0" indent="-285750" algn="l">
              <a:buFont typeface="Wingdings" pitchFamily="2" charset="2"/>
              <a:buChar char="§"/>
            </a:pPr>
            <a:endParaRPr lang="en-US" sz="1600" b="0" dirty="0">
              <a:solidFill>
                <a:schemeClr val="bg2">
                  <a:lumMod val="75000"/>
                  <a:lumOff val="25000"/>
                </a:schemeClr>
              </a:solidFill>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6024" y="551815"/>
            <a:ext cx="1965667" cy="147425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0" y="4048311"/>
            <a:ext cx="1343615" cy="1791486"/>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748755" y="2311893"/>
            <a:ext cx="1798128" cy="1348596"/>
          </a:xfrm>
          <a:prstGeom prst="rect">
            <a:avLst/>
          </a:prstGeom>
        </p:spPr>
      </p:pic>
    </p:spTree>
    <p:extLst>
      <p:ext uri="{BB962C8B-B14F-4D97-AF65-F5344CB8AC3E}">
        <p14:creationId xmlns:p14="http://schemas.microsoft.com/office/powerpoint/2010/main" val="35348688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963863"/>
            <a:ext cx="8511080" cy="1471612"/>
          </a:xfrm>
        </p:spPr>
        <p:txBody>
          <a:bodyPr/>
          <a:lstStyle/>
          <a:p>
            <a:r>
              <a:rPr lang="en-US" dirty="0" smtClean="0"/>
              <a:t>5. Construction</a:t>
            </a:r>
            <a:endParaRPr lang="en-US" dirty="0"/>
          </a:p>
        </p:txBody>
      </p:sp>
      <p:sp>
        <p:nvSpPr>
          <p:cNvPr id="7" name="TextBox 6">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8"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1015" t="2634" r="9578" b="-1"/>
          <a:stretch/>
        </p:blipFill>
        <p:spPr>
          <a:xfrm>
            <a:off x="5636871" y="794114"/>
            <a:ext cx="2718967" cy="3641361"/>
          </a:xfrm>
          <a:prstGeom prst="rect">
            <a:avLst/>
          </a:prstGeom>
        </p:spPr>
      </p:pic>
      <p:sp>
        <p:nvSpPr>
          <p:cNvPr id="6" name="TextBox 5"/>
          <p:cNvSpPr txBox="1"/>
          <p:nvPr/>
        </p:nvSpPr>
        <p:spPr>
          <a:xfrm>
            <a:off x="5693194" y="4717948"/>
            <a:ext cx="2662644" cy="307777"/>
          </a:xfrm>
          <a:prstGeom prst="rect">
            <a:avLst/>
          </a:prstGeom>
          <a:noFill/>
        </p:spPr>
        <p:txBody>
          <a:bodyPr wrap="square" rtlCol="0">
            <a:spAutoFit/>
          </a:bodyPr>
          <a:lstStyle/>
          <a:p>
            <a:r>
              <a:rPr lang="en-US" sz="1400" dirty="0" smtClean="0"/>
              <a:t>Solid Shaft Conveyor Design</a:t>
            </a:r>
            <a:endParaRPr lang="en-US" sz="1400" dirty="0"/>
          </a:p>
        </p:txBody>
      </p:sp>
    </p:spTree>
    <p:extLst>
      <p:ext uri="{BB962C8B-B14F-4D97-AF65-F5344CB8AC3E}">
        <p14:creationId xmlns:p14="http://schemas.microsoft.com/office/powerpoint/2010/main" val="56787189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37</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5. Construction</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39436" y="837355"/>
            <a:ext cx="6683694" cy="4178067"/>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Reduced costs from durability – Increased Conveyor Life</a:t>
            </a:r>
          </a:p>
          <a:p>
            <a:pPr marL="227013" lvl="0" algn="l"/>
            <a:endParaRPr lang="en-US" sz="1000" b="0" dirty="0" smtClean="0">
              <a:latin typeface="+mn-lt"/>
            </a:endParaRPr>
          </a:p>
          <a:p>
            <a:pPr marL="455613" indent="-285750" algn="l">
              <a:buFont typeface="Wingdings" pitchFamily="2" charset="2"/>
              <a:buChar char="§"/>
            </a:pPr>
            <a:r>
              <a:rPr lang="en-US" sz="1550" b="0" dirty="0">
                <a:latin typeface="+mn-lt"/>
              </a:rPr>
              <a:t>Redesigned conveyor system now with longer life from </a:t>
            </a:r>
            <a:r>
              <a:rPr lang="en-US" sz="1550" b="0" dirty="0" smtClean="0">
                <a:latin typeface="+mn-lt"/>
              </a:rPr>
              <a:t>a bolted, solid </a:t>
            </a:r>
            <a:r>
              <a:rPr lang="en-US" sz="1550" b="0" dirty="0">
                <a:latin typeface="+mn-lt"/>
              </a:rPr>
              <a:t>shaft construction, eliminating flex </a:t>
            </a:r>
            <a:r>
              <a:rPr lang="en-US" sz="1550" b="0" dirty="0" smtClean="0">
                <a:latin typeface="+mn-lt"/>
              </a:rPr>
              <a:t>couplings, </a:t>
            </a:r>
            <a:r>
              <a:rPr lang="en-US" sz="1550" b="0" dirty="0">
                <a:latin typeface="+mn-lt"/>
              </a:rPr>
              <a:t>and going from double ball bearings to sealed roller bearings, rated at 20,000 lbs / 9,070 kg, </a:t>
            </a:r>
            <a:r>
              <a:rPr lang="en-US" sz="1550" b="0" dirty="0" smtClean="0">
                <a:latin typeface="+mn-lt"/>
              </a:rPr>
              <a:t>which is 2 </a:t>
            </a:r>
            <a:r>
              <a:rPr lang="en-US" sz="1550" b="0" dirty="0">
                <a:latin typeface="+mn-lt"/>
              </a:rPr>
              <a:t>times the load rating compared to the previous design. </a:t>
            </a:r>
          </a:p>
          <a:p>
            <a:pPr marL="912813" lvl="1" indent="-285750" algn="l">
              <a:buFont typeface="Courier New" panose="02070309020205020404" pitchFamily="49" charset="0"/>
              <a:buChar char="o"/>
            </a:pPr>
            <a:r>
              <a:rPr lang="en-US" sz="1400" b="0" dirty="0" smtClean="0">
                <a:latin typeface="+mn-lt"/>
              </a:rPr>
              <a:t>Redesigned </a:t>
            </a:r>
            <a:r>
              <a:rPr lang="en-US" sz="1400" b="0" dirty="0">
                <a:latin typeface="+mn-lt"/>
              </a:rPr>
              <a:t>conveyor </a:t>
            </a:r>
            <a:r>
              <a:rPr lang="en-US" sz="1400" b="0" dirty="0" smtClean="0">
                <a:latin typeface="+mn-lt"/>
              </a:rPr>
              <a:t>in production since summer 2013 and starts </a:t>
            </a:r>
            <a:r>
              <a:rPr lang="en-US" sz="1400" b="0" dirty="0">
                <a:latin typeface="+mn-lt"/>
              </a:rPr>
              <a:t>with 9607 </a:t>
            </a:r>
            <a:r>
              <a:rPr lang="en-US" sz="1400" b="0" dirty="0" smtClean="0">
                <a:latin typeface="+mn-lt"/>
              </a:rPr>
              <a:t>serial numbers</a:t>
            </a:r>
          </a:p>
          <a:p>
            <a:pPr marL="912813" lvl="1" indent="-285750" algn="l">
              <a:buFont typeface="Courier New" panose="02070309020205020404" pitchFamily="49" charset="0"/>
              <a:buChar char="o"/>
            </a:pPr>
            <a:r>
              <a:rPr lang="en-US" sz="1400" b="0" dirty="0" smtClean="0">
                <a:latin typeface="+mn-lt"/>
              </a:rPr>
              <a:t>We have seen improved conveyor system life, reducing cost of ownership</a:t>
            </a:r>
            <a:endParaRPr lang="en-US" sz="1400" b="0" dirty="0">
              <a:latin typeface="+mn-lt"/>
            </a:endParaRPr>
          </a:p>
          <a:p>
            <a:pPr marL="455613" lvl="0" indent="-285750" algn="l">
              <a:buFont typeface="Wingdings" pitchFamily="2" charset="2"/>
              <a:buChar char="§"/>
            </a:pPr>
            <a:endParaRPr lang="en-US" sz="1200" b="0" dirty="0" smtClean="0">
              <a:latin typeface="+mn-lt"/>
            </a:endParaRPr>
          </a:p>
          <a:p>
            <a:pPr marL="455613" lvl="0" indent="-285750" algn="l">
              <a:buFont typeface="Wingdings" pitchFamily="2" charset="2"/>
              <a:buChar char="§"/>
            </a:pPr>
            <a:r>
              <a:rPr lang="en-US" sz="1550" b="0" dirty="0" smtClean="0">
                <a:latin typeface="+mn-lt"/>
              </a:rPr>
              <a:t>Advantages over the previous flex shaft design:</a:t>
            </a:r>
          </a:p>
          <a:p>
            <a:pPr marL="912813" lvl="1" indent="-285750" algn="l">
              <a:buFont typeface="Courier New" panose="02070309020205020404" pitchFamily="49" charset="0"/>
              <a:buChar char="o"/>
            </a:pPr>
            <a:r>
              <a:rPr lang="en-US" sz="1400" b="0" dirty="0" smtClean="0">
                <a:latin typeface="+mn-lt"/>
              </a:rPr>
              <a:t>Removed two flex couplings, reducing chance for coupling discs to become packed with dirt and reduce load capability and potentially break-down</a:t>
            </a:r>
          </a:p>
          <a:p>
            <a:pPr marL="912813" lvl="1" indent="-285750" algn="l">
              <a:buFont typeface="Courier New" panose="02070309020205020404" pitchFamily="49" charset="0"/>
              <a:buChar char="o"/>
            </a:pPr>
            <a:r>
              <a:rPr lang="en-US" sz="1400" b="0" dirty="0" smtClean="0">
                <a:latin typeface="+mn-lt"/>
              </a:rPr>
              <a:t>Reduced maintenance with sealed roller bearings compared to two ball bearings that required being greasing often</a:t>
            </a:r>
            <a:endParaRPr lang="en-US" sz="1400" b="0" dirty="0">
              <a:latin typeface="+mn-lt"/>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7111742" y="1063688"/>
            <a:ext cx="1707083" cy="2286201"/>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82621" y="4302125"/>
            <a:ext cx="1736204" cy="2286560"/>
          </a:xfrm>
          <a:prstGeom prst="rect">
            <a:avLst/>
          </a:prstGeom>
        </p:spPr>
      </p:pic>
      <p:sp>
        <p:nvSpPr>
          <p:cNvPr id="26" name="TextBox 25"/>
          <p:cNvSpPr txBox="1"/>
          <p:nvPr/>
        </p:nvSpPr>
        <p:spPr>
          <a:xfrm>
            <a:off x="7082621" y="501219"/>
            <a:ext cx="1767219" cy="523220"/>
          </a:xfrm>
          <a:prstGeom prst="rect">
            <a:avLst/>
          </a:prstGeom>
          <a:noFill/>
        </p:spPr>
        <p:txBody>
          <a:bodyPr wrap="square" rtlCol="0">
            <a:spAutoFit/>
          </a:bodyPr>
          <a:lstStyle/>
          <a:p>
            <a:r>
              <a:rPr lang="en-US" sz="1400" u="sng" dirty="0" smtClean="0"/>
              <a:t>NEW Design</a:t>
            </a:r>
          </a:p>
          <a:p>
            <a:r>
              <a:rPr lang="en-US" sz="1400" dirty="0" smtClean="0"/>
              <a:t>Bolted solid shaft</a:t>
            </a:r>
            <a:endParaRPr lang="en-US" sz="1400" dirty="0"/>
          </a:p>
        </p:txBody>
      </p:sp>
      <p:sp>
        <p:nvSpPr>
          <p:cNvPr id="27" name="TextBox 26"/>
          <p:cNvSpPr txBox="1"/>
          <p:nvPr/>
        </p:nvSpPr>
        <p:spPr>
          <a:xfrm>
            <a:off x="6823130" y="3546910"/>
            <a:ext cx="2336354" cy="738664"/>
          </a:xfrm>
          <a:prstGeom prst="rect">
            <a:avLst/>
          </a:prstGeom>
          <a:noFill/>
        </p:spPr>
        <p:txBody>
          <a:bodyPr wrap="square" rtlCol="0">
            <a:spAutoFit/>
          </a:bodyPr>
          <a:lstStyle/>
          <a:p>
            <a:r>
              <a:rPr lang="en-US" sz="1400" u="sng" dirty="0" smtClean="0"/>
              <a:t>OLD Design</a:t>
            </a:r>
          </a:p>
          <a:p>
            <a:r>
              <a:rPr lang="en-US" sz="1400" dirty="0" smtClean="0"/>
              <a:t>Removed flex couplings and double ball bearings</a:t>
            </a:r>
            <a:endParaRPr lang="en-US" sz="1400" dirty="0"/>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70609" y="5154524"/>
            <a:ext cx="2302848" cy="1198873"/>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18024" y="5142949"/>
            <a:ext cx="1931568" cy="1210448"/>
          </a:xfrm>
          <a:prstGeom prst="rect">
            <a:avLst/>
          </a:prstGeom>
        </p:spPr>
      </p:pic>
    </p:spTree>
    <p:extLst>
      <p:ext uri="{BB962C8B-B14F-4D97-AF65-F5344CB8AC3E}">
        <p14:creationId xmlns:p14="http://schemas.microsoft.com/office/powerpoint/2010/main" val="38057576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38</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5. Construction</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85739" y="848930"/>
            <a:ext cx="5972006" cy="4570482"/>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Reduced costs from robust design</a:t>
            </a:r>
          </a:p>
          <a:p>
            <a:pPr marL="512763" lvl="0" indent="-285750" algn="l">
              <a:buFont typeface="Wingdings" pitchFamily="2" charset="2"/>
              <a:buChar char="§"/>
            </a:pPr>
            <a:endParaRPr lang="en-US" sz="1600" b="0" dirty="0" smtClean="0">
              <a:latin typeface="+mn-lt"/>
            </a:endParaRPr>
          </a:p>
          <a:p>
            <a:pPr marL="455613" lvl="0" indent="-285750" algn="l">
              <a:buFont typeface="Wingdings" pitchFamily="2" charset="2"/>
              <a:buChar char="§"/>
            </a:pPr>
            <a:endParaRPr lang="en-US" sz="1500" b="0" dirty="0" smtClean="0">
              <a:latin typeface="+mn-lt"/>
            </a:endParaRPr>
          </a:p>
          <a:p>
            <a:pPr marL="455613" lvl="0" indent="-285750" algn="l">
              <a:buFont typeface="Wingdings" pitchFamily="2" charset="2"/>
              <a:buChar char="§"/>
            </a:pPr>
            <a:r>
              <a:rPr lang="en-US" sz="1600" b="0" dirty="0" smtClean="0">
                <a:latin typeface="+mn-lt"/>
              </a:rPr>
              <a:t>Four wheel leaf spring suspension for added durability, and reduced operator fatigue for increased comfort while operating</a:t>
            </a:r>
          </a:p>
          <a:p>
            <a:pPr marL="455613" lvl="0" indent="-285750" algn="l">
              <a:buFont typeface="Wingdings" pitchFamily="2" charset="2"/>
              <a:buChar char="§"/>
            </a:pPr>
            <a:endParaRPr lang="en-US" sz="1600" b="0" dirty="0" smtClean="0">
              <a:latin typeface="+mn-lt"/>
            </a:endParaRPr>
          </a:p>
          <a:p>
            <a:pPr marL="455613" lvl="0" indent="-285750" algn="l">
              <a:buFont typeface="Wingdings" pitchFamily="2" charset="2"/>
              <a:buChar char="§"/>
            </a:pPr>
            <a:r>
              <a:rPr lang="en-US" sz="1600" b="0" dirty="0" smtClean="0">
                <a:latin typeface="+mn-lt"/>
              </a:rPr>
              <a:t>Maintain “industrial” durability over the life of the machine with a </a:t>
            </a:r>
            <a:r>
              <a:rPr lang="en-US" sz="1600" b="0" dirty="0">
                <a:latin typeface="+mn-lt"/>
              </a:rPr>
              <a:t>5/16 in / 8 mm and 3/8 in / 10 mm </a:t>
            </a:r>
            <a:r>
              <a:rPr lang="en-US" sz="1600" b="0" dirty="0" smtClean="0">
                <a:latin typeface="+mn-lt"/>
              </a:rPr>
              <a:t>heavy-gauge</a:t>
            </a:r>
            <a:r>
              <a:rPr lang="en-US" sz="1600" b="0" dirty="0" smtClean="0">
                <a:solidFill>
                  <a:srgbClr val="FF0000"/>
                </a:solidFill>
                <a:latin typeface="+mn-lt"/>
              </a:rPr>
              <a:t> </a:t>
            </a:r>
            <a:r>
              <a:rPr lang="en-US" sz="1600" b="0" dirty="0" smtClean="0">
                <a:latin typeface="+mn-lt"/>
              </a:rPr>
              <a:t>steel machine frame that is designed using box section steel structures for greater strength and rigidity</a:t>
            </a:r>
          </a:p>
          <a:p>
            <a:pPr marL="169863" lvl="0" algn="l"/>
            <a:endParaRPr lang="en-US" sz="1600" b="0" dirty="0" smtClean="0">
              <a:solidFill>
                <a:schemeClr val="bg2">
                  <a:lumMod val="75000"/>
                  <a:lumOff val="25000"/>
                </a:schemeClr>
              </a:solidFill>
              <a:latin typeface="+mn-lt"/>
            </a:endParaRPr>
          </a:p>
          <a:p>
            <a:pPr marL="455613" lvl="0" indent="-285750" algn="l">
              <a:buFont typeface="Wingdings" pitchFamily="2" charset="2"/>
              <a:buChar char="§"/>
            </a:pPr>
            <a:r>
              <a:rPr lang="en-US" sz="1600" b="0" dirty="0" smtClean="0">
                <a:solidFill>
                  <a:schemeClr val="bg2">
                    <a:lumMod val="75000"/>
                    <a:lumOff val="25000"/>
                  </a:schemeClr>
                </a:solidFill>
                <a:latin typeface="+mn-lt"/>
              </a:rPr>
              <a:t>Provide excellent machine protection and appearance with state-of-the-art, baked-on powder coated paint finish</a:t>
            </a:r>
          </a:p>
          <a:p>
            <a:pPr marL="455613" lvl="0" indent="-285750" algn="l">
              <a:buFont typeface="Wingdings" pitchFamily="2" charset="2"/>
              <a:buChar char="§"/>
            </a:pPr>
            <a:endParaRPr lang="en-US" sz="1600" b="0" dirty="0" smtClean="0">
              <a:solidFill>
                <a:schemeClr val="bg2">
                  <a:lumMod val="75000"/>
                  <a:lumOff val="25000"/>
                </a:schemeClr>
              </a:solidFill>
              <a:latin typeface="+mn-lt"/>
            </a:endParaRPr>
          </a:p>
          <a:p>
            <a:pPr marL="455613" indent="-285750" algn="l">
              <a:buFont typeface="Wingdings" pitchFamily="2" charset="2"/>
              <a:buChar char="§"/>
            </a:pPr>
            <a:r>
              <a:rPr lang="en-US" sz="1600" b="0" dirty="0" smtClean="0">
                <a:solidFill>
                  <a:schemeClr val="bg2">
                    <a:lumMod val="75000"/>
                    <a:lumOff val="25000"/>
                  </a:schemeClr>
                </a:solidFill>
                <a:latin typeface="+mn-lt"/>
              </a:rPr>
              <a:t>Reduce </a:t>
            </a:r>
            <a:r>
              <a:rPr lang="en-US" sz="1600" b="0" dirty="0">
                <a:solidFill>
                  <a:schemeClr val="bg2">
                    <a:lumMod val="75000"/>
                    <a:lumOff val="25000"/>
                  </a:schemeClr>
                </a:solidFill>
                <a:latin typeface="+mn-lt"/>
              </a:rPr>
              <a:t>costs with durable, </a:t>
            </a:r>
            <a:r>
              <a:rPr lang="en-US" sz="1600" b="0" dirty="0" smtClean="0">
                <a:solidFill>
                  <a:schemeClr val="bg2">
                    <a:lumMod val="75000"/>
                    <a:lumOff val="25000"/>
                  </a:schemeClr>
                </a:solidFill>
                <a:latin typeface="+mn-lt"/>
              </a:rPr>
              <a:t>stainless steel hopper and steel service panels that are easy to access with lockable door handle and optional engine step feature</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0621" y="1002388"/>
            <a:ext cx="2251229" cy="1688421"/>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5785" y="4156277"/>
            <a:ext cx="2643905" cy="1840158"/>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48319" y="2972357"/>
            <a:ext cx="2675831" cy="812239"/>
          </a:xfrm>
          <a:prstGeom prst="rect">
            <a:avLst/>
          </a:prstGeom>
        </p:spPr>
      </p:pic>
    </p:spTree>
    <p:extLst>
      <p:ext uri="{BB962C8B-B14F-4D97-AF65-F5344CB8AC3E}">
        <p14:creationId xmlns:p14="http://schemas.microsoft.com/office/powerpoint/2010/main" val="41207896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39</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5. Construction</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391293" y="1135469"/>
            <a:ext cx="6533676" cy="4832092"/>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Health and Safety Features</a:t>
            </a:r>
          </a:p>
          <a:p>
            <a:pPr marL="227013" algn="l"/>
            <a:endParaRPr lang="en-US" sz="1600" b="0" dirty="0" smtClean="0">
              <a:solidFill>
                <a:srgbClr val="000000">
                  <a:lumMod val="75000"/>
                  <a:lumOff val="25000"/>
                </a:srgbClr>
              </a:solidFill>
              <a:latin typeface="+mn-lt"/>
            </a:endParaRPr>
          </a:p>
          <a:p>
            <a:pPr marL="512763" indent="-285750" algn="l">
              <a:buFont typeface="Wingdings" pitchFamily="2" charset="2"/>
              <a:buChar char="§"/>
            </a:pPr>
            <a:r>
              <a:rPr lang="en-US" sz="1600" b="0" dirty="0">
                <a:solidFill>
                  <a:srgbClr val="000000">
                    <a:lumMod val="75000"/>
                    <a:lumOff val="25000"/>
                  </a:srgbClr>
                </a:solidFill>
                <a:latin typeface="+mn-lt"/>
              </a:rPr>
              <a:t>Ensure operator safety and comfort with roomy, fully enclosed cab which is pressurized with heat (standard) and has optional air conditioning</a:t>
            </a:r>
          </a:p>
          <a:p>
            <a:pPr marL="227013" algn="l"/>
            <a:endParaRPr lang="en-US" sz="1600" b="0" dirty="0" smtClean="0">
              <a:solidFill>
                <a:srgbClr val="000000">
                  <a:lumMod val="75000"/>
                  <a:lumOff val="25000"/>
                </a:srgbClr>
              </a:solidFill>
              <a:latin typeface="+mn-lt"/>
            </a:endParaRPr>
          </a:p>
          <a:p>
            <a:pPr marL="512763" indent="-285750" algn="l">
              <a:buFont typeface="Wingdings" pitchFamily="2" charset="2"/>
              <a:buChar char="§"/>
            </a:pPr>
            <a:r>
              <a:rPr lang="en-US" sz="1600" b="0" dirty="0">
                <a:solidFill>
                  <a:schemeClr val="bg2">
                    <a:lumMod val="75000"/>
                    <a:lumOff val="25000"/>
                  </a:schemeClr>
                </a:solidFill>
              </a:rPr>
              <a:t>Provide safety with increased operator visibility and machine awareness, with the use of standard headlights and LED taillights</a:t>
            </a:r>
          </a:p>
          <a:p>
            <a:pPr marL="512763" lvl="0" indent="-285750" algn="l">
              <a:buFont typeface="Wingdings" pitchFamily="2" charset="2"/>
              <a:buChar char="§"/>
            </a:pPr>
            <a:endParaRPr lang="en-US" sz="1600" b="0" dirty="0" smtClean="0">
              <a:solidFill>
                <a:srgbClr val="000000">
                  <a:lumMod val="75000"/>
                  <a:lumOff val="25000"/>
                </a:srgbClr>
              </a:solidFill>
              <a:latin typeface="+mn-lt"/>
            </a:endParaRPr>
          </a:p>
          <a:p>
            <a:pPr marL="512763" lvl="0" indent="-285750" algn="l">
              <a:buFont typeface="Wingdings" pitchFamily="2" charset="2"/>
              <a:buChar char="§"/>
            </a:pPr>
            <a:endParaRPr lang="en-US" sz="1600" b="0" dirty="0">
              <a:solidFill>
                <a:srgbClr val="000000">
                  <a:lumMod val="75000"/>
                  <a:lumOff val="25000"/>
                </a:srgbClr>
              </a:solidFill>
              <a:latin typeface="+mn-lt"/>
            </a:endParaRPr>
          </a:p>
          <a:p>
            <a:pPr marL="227013" lvl="0" algn="l"/>
            <a:endParaRPr lang="en-US" sz="1600" b="0" dirty="0" smtClean="0">
              <a:solidFill>
                <a:srgbClr val="000000">
                  <a:lumMod val="75000"/>
                  <a:lumOff val="25000"/>
                </a:srgbClr>
              </a:solidFill>
              <a:latin typeface="+mn-lt"/>
            </a:endParaRPr>
          </a:p>
          <a:p>
            <a:pPr marL="512763" lvl="0" indent="-285750" algn="l">
              <a:buFont typeface="Wingdings" pitchFamily="2" charset="2"/>
              <a:buChar char="§"/>
            </a:pPr>
            <a:r>
              <a:rPr lang="en-US" sz="1600" b="0" dirty="0" smtClean="0">
                <a:solidFill>
                  <a:srgbClr val="000000">
                    <a:lumMod val="75000"/>
                    <a:lumOff val="25000"/>
                  </a:srgbClr>
                </a:solidFill>
                <a:latin typeface="+mn-lt"/>
              </a:rPr>
              <a:t>Increase employee and facility protection with standard audio visual warning kit which includes a safety warning light and audio back-up alarm (not pictured)</a:t>
            </a:r>
            <a:endParaRPr lang="en-US" sz="1600" b="0" dirty="0" smtClean="0">
              <a:solidFill>
                <a:schemeClr val="bg2">
                  <a:lumMod val="75000"/>
                  <a:lumOff val="25000"/>
                </a:schemeClr>
              </a:solidFill>
            </a:endParaRPr>
          </a:p>
          <a:p>
            <a:pPr marL="227013" algn="l"/>
            <a:endParaRPr lang="en-US" sz="1600" b="0" dirty="0" smtClean="0">
              <a:solidFill>
                <a:schemeClr val="bg2">
                  <a:lumMod val="75000"/>
                  <a:lumOff val="25000"/>
                </a:schemeClr>
              </a:solidFill>
            </a:endParaRPr>
          </a:p>
          <a:p>
            <a:pPr marL="512763" lvl="0" indent="-285750" algn="l">
              <a:buFont typeface="Wingdings" pitchFamily="2" charset="2"/>
              <a:buChar char="§"/>
            </a:pPr>
            <a:r>
              <a:rPr lang="en-US" sz="1600" b="0" dirty="0" smtClean="0">
                <a:solidFill>
                  <a:srgbClr val="000000">
                    <a:lumMod val="75000"/>
                    <a:lumOff val="25000"/>
                  </a:srgbClr>
                </a:solidFill>
              </a:rPr>
              <a:t>Standard </a:t>
            </a:r>
            <a:r>
              <a:rPr lang="en-US" sz="1600" b="0" dirty="0">
                <a:solidFill>
                  <a:srgbClr val="000000">
                    <a:lumMod val="75000"/>
                    <a:lumOff val="25000"/>
                  </a:srgbClr>
                </a:solidFill>
              </a:rPr>
              <a:t>hopper lifting </a:t>
            </a:r>
            <a:r>
              <a:rPr lang="en-US" sz="1600" b="0" dirty="0" smtClean="0">
                <a:solidFill>
                  <a:srgbClr val="000000">
                    <a:lumMod val="75000"/>
                    <a:lumOff val="25000"/>
                  </a:srgbClr>
                </a:solidFill>
              </a:rPr>
              <a:t>alarm along with hopper raise-and-tilt sensor to maintain proper stability when lifting</a:t>
            </a:r>
            <a:endParaRPr lang="en-US" sz="1600" b="0" dirty="0">
              <a:solidFill>
                <a:srgbClr val="000000">
                  <a:lumMod val="75000"/>
                  <a:lumOff val="25000"/>
                </a:srgbClr>
              </a:solidFill>
            </a:endParaRPr>
          </a:p>
          <a:p>
            <a:pPr marL="512763" indent="-285750" algn="l">
              <a:buFont typeface="Wingdings" pitchFamily="2" charset="2"/>
              <a:buChar char="§"/>
            </a:pPr>
            <a:endParaRPr lang="en-US" sz="1600" b="0" dirty="0">
              <a:solidFill>
                <a:schemeClr val="bg2">
                  <a:lumMod val="75000"/>
                  <a:lumOff val="25000"/>
                </a:schemeClr>
              </a:solidFill>
            </a:endParaRP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2713" y="1040130"/>
            <a:ext cx="1262022" cy="1192730"/>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7475" y="4788675"/>
            <a:ext cx="1457532" cy="1032947"/>
          </a:xfrm>
          <a:prstGeom prst="rect">
            <a:avLst/>
          </a:prstGeom>
        </p:spPr>
      </p:pic>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2482" y="2491352"/>
            <a:ext cx="2474412" cy="933708"/>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2133" y="3586315"/>
            <a:ext cx="1348216" cy="1011162"/>
          </a:xfrm>
          <a:prstGeom prst="rect">
            <a:avLst/>
          </a:prstGeom>
        </p:spPr>
      </p:pic>
    </p:spTree>
    <p:extLst>
      <p:ext uri="{BB962C8B-B14F-4D97-AF65-F5344CB8AC3E}">
        <p14:creationId xmlns:p14="http://schemas.microsoft.com/office/powerpoint/2010/main" val="1683673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25468" y="122926"/>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Sentinel Target Markets </a:t>
            </a:r>
            <a:r>
              <a:rPr lang="en-US" sz="2400" b="0" dirty="0" smtClean="0">
                <a:solidFill>
                  <a:srgbClr val="009BC7"/>
                </a:solidFill>
                <a:latin typeface="Arial" pitchFamily="34" charset="0"/>
              </a:rPr>
              <a:t>and </a:t>
            </a:r>
            <a:r>
              <a:rPr lang="en-US" sz="2800" b="0" dirty="0" smtClean="0">
                <a:solidFill>
                  <a:srgbClr val="009BC7"/>
                </a:solidFill>
                <a:latin typeface="Arial" pitchFamily="34" charset="0"/>
              </a:rPr>
              <a:t>Sweeping Applications </a:t>
            </a:r>
            <a:endParaRPr lang="en-US" sz="2400" dirty="0" smtClean="0">
              <a:solidFill>
                <a:schemeClr val="tx2">
                  <a:lumMod val="75000"/>
                </a:schemeClr>
              </a:solidFill>
              <a:latin typeface="Arial" pitchFamily="34" charset="0"/>
            </a:endParaRPr>
          </a:p>
        </p:txBody>
      </p:sp>
      <p:sp>
        <p:nvSpPr>
          <p:cNvPr id="4" name="Content Placeholder 3"/>
          <p:cNvSpPr>
            <a:spLocks noGrp="1"/>
          </p:cNvSpPr>
          <p:nvPr>
            <p:ph sz="half" idx="1"/>
          </p:nvPr>
        </p:nvSpPr>
        <p:spPr>
          <a:xfrm>
            <a:off x="285747" y="1078168"/>
            <a:ext cx="4038600" cy="4815979"/>
          </a:xfrm>
        </p:spPr>
        <p:txBody>
          <a:bodyPr/>
          <a:lstStyle/>
          <a:p>
            <a:pPr marL="0" indent="0">
              <a:buNone/>
            </a:pPr>
            <a:r>
              <a:rPr lang="en-US" u="sng" dirty="0" smtClean="0"/>
              <a:t>Target Markets</a:t>
            </a:r>
          </a:p>
          <a:p>
            <a:pPr marL="282575" lvl="1"/>
            <a:r>
              <a:rPr lang="en-US" dirty="0" smtClean="0"/>
              <a:t>Heavy Manufacturing</a:t>
            </a:r>
            <a:endParaRPr lang="en-US" sz="1200" dirty="0" smtClean="0"/>
          </a:p>
          <a:p>
            <a:pPr marL="282575" lvl="1"/>
            <a:endParaRPr lang="en-US" sz="1200" dirty="0"/>
          </a:p>
          <a:p>
            <a:pPr marL="282575" lvl="1"/>
            <a:r>
              <a:rPr lang="en-US" dirty="0"/>
              <a:t>Raw Materials</a:t>
            </a:r>
          </a:p>
          <a:p>
            <a:pPr marL="609600" lvl="2"/>
            <a:r>
              <a:rPr lang="en-US" sz="1600" dirty="0"/>
              <a:t>Cement, Refractories, Gypsum, Brick, Limestone, Silica</a:t>
            </a:r>
          </a:p>
          <a:p>
            <a:pPr marL="282575" lvl="1"/>
            <a:endParaRPr lang="en-US" sz="1200" dirty="0" smtClean="0"/>
          </a:p>
          <a:p>
            <a:pPr marL="282575" lvl="1"/>
            <a:r>
              <a:rPr lang="en-US" dirty="0"/>
              <a:t>Municipalities, Schools, </a:t>
            </a:r>
            <a:r>
              <a:rPr lang="en-US" dirty="0" smtClean="0"/>
              <a:t>Campuses</a:t>
            </a:r>
            <a:endParaRPr lang="en-US" dirty="0"/>
          </a:p>
          <a:p>
            <a:pPr marL="609600" lvl="2"/>
            <a:r>
              <a:rPr lang="en-US" sz="1600" dirty="0"/>
              <a:t>G</a:t>
            </a:r>
            <a:r>
              <a:rPr lang="en-US" sz="1600" dirty="0" smtClean="0"/>
              <a:t>utters, curbs on top of sidewalks, parking lots</a:t>
            </a:r>
            <a:endParaRPr lang="en-US" sz="1600" dirty="0"/>
          </a:p>
          <a:p>
            <a:pPr marL="103187" lvl="1" indent="0">
              <a:buNone/>
            </a:pPr>
            <a:endParaRPr lang="en-US" sz="1200" dirty="0"/>
          </a:p>
          <a:p>
            <a:pPr marL="282575" lvl="1"/>
            <a:r>
              <a:rPr lang="en-US" dirty="0"/>
              <a:t>Construction and Mining </a:t>
            </a:r>
          </a:p>
          <a:p>
            <a:pPr marL="282575" lvl="1"/>
            <a:endParaRPr lang="en-US" sz="1200" dirty="0" smtClean="0"/>
          </a:p>
          <a:p>
            <a:pPr marL="282575" lvl="1"/>
            <a:r>
              <a:rPr lang="en-US" dirty="0" smtClean="0"/>
              <a:t>Warehouse &amp; Distribution Facilities</a:t>
            </a:r>
          </a:p>
        </p:txBody>
      </p:sp>
      <p:sp>
        <p:nvSpPr>
          <p:cNvPr id="5" name="Content Placeholder 4"/>
          <p:cNvSpPr>
            <a:spLocks noGrp="1"/>
          </p:cNvSpPr>
          <p:nvPr>
            <p:ph sz="half" idx="10"/>
          </p:nvPr>
        </p:nvSpPr>
        <p:spPr>
          <a:xfrm>
            <a:off x="4614722" y="1078527"/>
            <a:ext cx="4486413" cy="4820857"/>
          </a:xfrm>
        </p:spPr>
        <p:txBody>
          <a:bodyPr/>
          <a:lstStyle/>
          <a:p>
            <a:pPr marL="0" indent="0">
              <a:buNone/>
            </a:pPr>
            <a:r>
              <a:rPr lang="en-US" u="sng" dirty="0" smtClean="0"/>
              <a:t>Sweeping Applications</a:t>
            </a:r>
          </a:p>
          <a:p>
            <a:pPr marL="0" lvl="1" indent="-223838"/>
            <a:r>
              <a:rPr lang="en-US" dirty="0"/>
              <a:t>Sand and Dust Sweeping</a:t>
            </a:r>
          </a:p>
          <a:p>
            <a:pPr marL="327025" lvl="2" indent="-223838"/>
            <a:r>
              <a:rPr lang="en-US" sz="1600" dirty="0"/>
              <a:t>Traditional sand, dust, road salt, etc.</a:t>
            </a:r>
          </a:p>
          <a:p>
            <a:pPr marL="227013" lvl="1"/>
            <a:endParaRPr lang="en-US" dirty="0" smtClean="0"/>
          </a:p>
          <a:p>
            <a:pPr marL="227013" lvl="1"/>
            <a:r>
              <a:rPr lang="en-US" dirty="0" smtClean="0"/>
              <a:t>Gutters, Sidewalks and Curb Sweeping</a:t>
            </a:r>
          </a:p>
          <a:p>
            <a:pPr marL="282575" lvl="2" indent="-179388"/>
            <a:r>
              <a:rPr lang="en-US" sz="1600" dirty="0" smtClean="0"/>
              <a:t>Bottles, papers, leaves, cups, etc. This includes light and heavy/large litter</a:t>
            </a:r>
          </a:p>
          <a:p>
            <a:pPr marL="0" lvl="1" indent="-223838"/>
            <a:endParaRPr lang="en-US" dirty="0" smtClean="0"/>
          </a:p>
          <a:p>
            <a:pPr marL="0" lvl="1" indent="-223838"/>
            <a:r>
              <a:rPr lang="en-US" dirty="0"/>
              <a:t>Military Spec Sweeping</a:t>
            </a:r>
          </a:p>
          <a:p>
            <a:pPr marL="327025" lvl="2" indent="-223838"/>
            <a:r>
              <a:rPr lang="en-US" sz="1600" dirty="0"/>
              <a:t>Pallet chips, pebbles/gravel, nuts, bolts, glass, etc.</a:t>
            </a:r>
          </a:p>
          <a:p>
            <a:pPr marL="0" lvl="1" indent="-223838"/>
            <a:endParaRPr lang="en-US" dirty="0" smtClean="0"/>
          </a:p>
          <a:p>
            <a:pPr marL="0" lvl="1" indent="-223838"/>
            <a:r>
              <a:rPr lang="en-US" dirty="0" smtClean="0"/>
              <a:t>Large Area Patrol Sweeping</a:t>
            </a:r>
          </a:p>
          <a:p>
            <a:pPr marL="327025" lvl="2" indent="-223838"/>
            <a:r>
              <a:rPr lang="en-US" sz="1600" dirty="0" smtClean="0"/>
              <a:t>Rapidly sweep large areas and remove unsightly litter</a:t>
            </a: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16" name="Slide Number Placeholder 7"/>
          <p:cNvSpPr txBox="1">
            <a:spLocks/>
          </p:cNvSpPr>
          <p:nvPr/>
        </p:nvSpPr>
        <p:spPr>
          <a:xfrm>
            <a:off x="7010400" y="0"/>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4</a:t>
            </a:fld>
            <a:endParaRPr lang="en-US" sz="1100" b="0" dirty="0"/>
          </a:p>
        </p:txBody>
      </p:sp>
      <p:sp>
        <p:nvSpPr>
          <p:cNvPr id="20" name="TextBox 19">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9"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smtClean="0">
                <a:solidFill>
                  <a:srgbClr val="EE7000"/>
                </a:solidFill>
              </a:rPr>
              <a:t>CONFIDENTIAL - For Internal Use Only</a:t>
            </a:r>
            <a:endParaRPr lang="en-US" dirty="0">
              <a:solidFill>
                <a:srgbClr val="EE7000"/>
              </a:solidFill>
            </a:endParaRPr>
          </a:p>
        </p:txBody>
      </p:sp>
    </p:spTree>
    <p:extLst>
      <p:ext uri="{BB962C8B-B14F-4D97-AF65-F5344CB8AC3E}">
        <p14:creationId xmlns:p14="http://schemas.microsoft.com/office/powerpoint/2010/main" val="384724119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40</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5. Construction</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256046" y="868182"/>
            <a:ext cx="8532382" cy="3270126"/>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Ease of Maintenance</a:t>
            </a:r>
          </a:p>
          <a:p>
            <a:pPr marL="512763" lvl="0" indent="-285750" algn="l">
              <a:buFont typeface="Wingdings" pitchFamily="2" charset="2"/>
              <a:buChar char="§"/>
            </a:pPr>
            <a:endParaRPr lang="en-US" sz="1050" b="0" dirty="0" smtClean="0">
              <a:solidFill>
                <a:schemeClr val="bg2">
                  <a:lumMod val="75000"/>
                  <a:lumOff val="25000"/>
                </a:schemeClr>
              </a:solidFill>
              <a:latin typeface="+mn-lt"/>
            </a:endParaRPr>
          </a:p>
          <a:p>
            <a:pPr marL="512763" lvl="0" indent="-285750" algn="l">
              <a:buFont typeface="Wingdings" pitchFamily="2" charset="2"/>
              <a:buChar char="§"/>
            </a:pPr>
            <a:r>
              <a:rPr lang="en-US" sz="1600" b="0" dirty="0">
                <a:solidFill>
                  <a:schemeClr val="bg2">
                    <a:lumMod val="75000"/>
                    <a:lumOff val="25000"/>
                  </a:schemeClr>
                </a:solidFill>
                <a:latin typeface="+mn-lt"/>
              </a:rPr>
              <a:t>Reduced maintenance costs with quality electrical connections that are </a:t>
            </a:r>
            <a:r>
              <a:rPr lang="en-US" sz="1600" b="0" dirty="0" smtClean="0">
                <a:solidFill>
                  <a:schemeClr val="bg2">
                    <a:lumMod val="75000"/>
                    <a:lumOff val="25000"/>
                  </a:schemeClr>
                </a:solidFill>
                <a:latin typeface="+mn-lt"/>
              </a:rPr>
              <a:t>environmentally-sealed, </a:t>
            </a:r>
            <a:r>
              <a:rPr lang="en-US" sz="1600" b="0" dirty="0">
                <a:solidFill>
                  <a:schemeClr val="bg2">
                    <a:lumMod val="75000"/>
                    <a:lumOff val="25000"/>
                  </a:schemeClr>
                </a:solidFill>
                <a:latin typeface="+mn-lt"/>
              </a:rPr>
              <a:t>automotive grade </a:t>
            </a:r>
            <a:r>
              <a:rPr lang="en-US" sz="1600" b="0" dirty="0" smtClean="0">
                <a:solidFill>
                  <a:schemeClr val="bg2">
                    <a:lumMod val="75000"/>
                    <a:lumOff val="25000"/>
                  </a:schemeClr>
                </a:solidFill>
                <a:latin typeface="+mn-lt"/>
              </a:rPr>
              <a:t>and </a:t>
            </a:r>
            <a:r>
              <a:rPr lang="en-US" sz="1600" b="0" dirty="0">
                <a:solidFill>
                  <a:schemeClr val="bg2">
                    <a:lumMod val="75000"/>
                    <a:lumOff val="25000"/>
                  </a:schemeClr>
                </a:solidFill>
                <a:latin typeface="+mn-lt"/>
              </a:rPr>
              <a:t>water resistant and are the same used for on and </a:t>
            </a:r>
            <a:r>
              <a:rPr lang="en-US" sz="1600" b="0" dirty="0" smtClean="0">
                <a:solidFill>
                  <a:schemeClr val="bg2">
                    <a:lumMod val="75000"/>
                    <a:lumOff val="25000"/>
                  </a:schemeClr>
                </a:solidFill>
                <a:latin typeface="+mn-lt"/>
              </a:rPr>
              <a:t>off-road </a:t>
            </a:r>
            <a:r>
              <a:rPr lang="en-US" sz="1600" b="0" dirty="0">
                <a:solidFill>
                  <a:schemeClr val="bg2">
                    <a:lumMod val="75000"/>
                    <a:lumOff val="25000"/>
                  </a:schemeClr>
                </a:solidFill>
                <a:latin typeface="+mn-lt"/>
              </a:rPr>
              <a:t>vehicle equipment</a:t>
            </a:r>
          </a:p>
          <a:p>
            <a:pPr marL="512763" indent="-285750" algn="l">
              <a:buFont typeface="Wingdings" pitchFamily="2" charset="2"/>
              <a:buChar char="§"/>
            </a:pPr>
            <a:endParaRPr lang="en-US" sz="1600" b="0" dirty="0" smtClean="0">
              <a:solidFill>
                <a:schemeClr val="bg2">
                  <a:lumMod val="75000"/>
                  <a:lumOff val="25000"/>
                </a:schemeClr>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Ease of maintenance and serviceability with electrical wires that are numbered for easy tracing, and an electrical system that uses color-coded wires for easy troubleshooting</a:t>
            </a:r>
          </a:p>
          <a:p>
            <a:pPr marL="512763" indent="-285750" algn="l">
              <a:buFont typeface="Wingdings" pitchFamily="2" charset="2"/>
              <a:buChar char="§"/>
            </a:pPr>
            <a:endParaRPr lang="en-US" sz="1600" b="0" dirty="0" smtClean="0">
              <a:solidFill>
                <a:schemeClr val="bg2">
                  <a:lumMod val="75000"/>
                  <a:lumOff val="25000"/>
                </a:schemeClr>
              </a:solidFill>
              <a:latin typeface="+mn-lt"/>
            </a:endParaRPr>
          </a:p>
          <a:p>
            <a:pPr marL="512763" indent="-285750" algn="l">
              <a:buFont typeface="Wingdings" pitchFamily="2" charset="2"/>
              <a:buChar char="§"/>
            </a:pPr>
            <a:r>
              <a:rPr lang="en-US" sz="1600" b="0" dirty="0" smtClean="0">
                <a:solidFill>
                  <a:schemeClr val="bg2">
                    <a:lumMod val="75000"/>
                    <a:lumOff val="25000"/>
                  </a:schemeClr>
                </a:solidFill>
                <a:latin typeface="+mn-lt"/>
              </a:rPr>
              <a:t>Longer life with electrical and hydraulic design layout that is engineered to avoid hot or moving components</a:t>
            </a:r>
          </a:p>
          <a:p>
            <a:pPr marL="512763" indent="-285750" algn="l">
              <a:buFont typeface="Wingdings" pitchFamily="2" charset="2"/>
              <a:buChar char="§"/>
            </a:pPr>
            <a:endParaRPr lang="en-US" sz="1600" b="0" dirty="0" smtClean="0">
              <a:solidFill>
                <a:srgbClr val="FF0000"/>
              </a:solidFill>
              <a:latin typeface="+mn-lt"/>
            </a:endParaRPr>
          </a:p>
          <a:p>
            <a:pPr marL="512763" indent="-285750" algn="l">
              <a:buFont typeface="Wingdings" pitchFamily="2" charset="2"/>
              <a:buChar char="§"/>
            </a:pPr>
            <a:r>
              <a:rPr lang="en-US" sz="1600" b="0" dirty="0">
                <a:solidFill>
                  <a:schemeClr val="bg2">
                    <a:lumMod val="75000"/>
                    <a:lumOff val="25000"/>
                  </a:schemeClr>
                </a:solidFill>
                <a:latin typeface="+mn-lt"/>
              </a:rPr>
              <a:t>Optional hydraulic cab jack (hand pumped) makes for easier service</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9310" y="4512124"/>
            <a:ext cx="3820100" cy="1328738"/>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7582" y="3467482"/>
            <a:ext cx="1623331" cy="2433780"/>
          </a:xfrm>
          <a:prstGeom prst="rect">
            <a:avLst/>
          </a:prstGeom>
        </p:spPr>
      </p:pic>
    </p:spTree>
    <p:extLst>
      <p:ext uri="{BB962C8B-B14F-4D97-AF65-F5344CB8AC3E}">
        <p14:creationId xmlns:p14="http://schemas.microsoft.com/office/powerpoint/2010/main" val="183462866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41</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altLang="en-US" sz="2800" dirty="0" smtClean="0">
                <a:solidFill>
                  <a:srgbClr val="009BC7"/>
                </a:solidFill>
              </a:rPr>
              <a:t>5. Construction</a:t>
            </a:r>
            <a:br>
              <a:rPr lang="en-US" altLang="en-US" sz="2800" dirty="0" smtClean="0">
                <a:solidFill>
                  <a:srgbClr val="009BC7"/>
                </a:solidFill>
              </a:rPr>
            </a:br>
            <a:endParaRPr lang="en-US" sz="2400" dirty="0" smtClean="0">
              <a:solidFill>
                <a:srgbClr val="009BC7"/>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4295959" y="892589"/>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8" name="Rectangle 57"/>
          <p:cNvSpPr/>
          <p:nvPr/>
        </p:nvSpPr>
        <p:spPr>
          <a:xfrm>
            <a:off x="171450" y="853894"/>
            <a:ext cx="8688418" cy="5055230"/>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rPr>
              <a:t>Available Tire Options</a:t>
            </a:r>
          </a:p>
          <a:p>
            <a:pPr marL="512763" lvl="0" indent="-285750" algn="l">
              <a:buFont typeface="Wingdings" pitchFamily="2" charset="2"/>
              <a:buChar char="§"/>
            </a:pPr>
            <a:endParaRPr lang="en-US" sz="1050" b="0" dirty="0" smtClean="0">
              <a:solidFill>
                <a:schemeClr val="bg2">
                  <a:lumMod val="75000"/>
                  <a:lumOff val="25000"/>
                </a:schemeClr>
              </a:solidFill>
              <a:latin typeface="+mn-lt"/>
            </a:endParaRPr>
          </a:p>
          <a:p>
            <a:pPr marL="512763" indent="-285750" algn="l">
              <a:buFont typeface="Wingdings" pitchFamily="2" charset="2"/>
              <a:buChar char="§"/>
            </a:pPr>
            <a:r>
              <a:rPr lang="en-US" sz="1600" b="0" dirty="0">
                <a:solidFill>
                  <a:schemeClr val="bg2">
                    <a:lumMod val="75000"/>
                    <a:lumOff val="25000"/>
                  </a:schemeClr>
                </a:solidFill>
                <a:latin typeface="+mn-lt"/>
              </a:rPr>
              <a:t>Industrial Pneumatic Bias </a:t>
            </a:r>
            <a:r>
              <a:rPr lang="en-US" sz="1600" b="0" dirty="0" smtClean="0">
                <a:solidFill>
                  <a:schemeClr val="bg2">
                    <a:lumMod val="75000"/>
                    <a:lumOff val="25000"/>
                  </a:schemeClr>
                </a:solidFill>
                <a:latin typeface="+mn-lt"/>
              </a:rPr>
              <a:t>Ply – Standard Tire</a:t>
            </a:r>
            <a:endParaRPr lang="en-US" sz="1600" b="0" dirty="0">
              <a:solidFill>
                <a:schemeClr val="bg2">
                  <a:lumMod val="75000"/>
                  <a:lumOff val="25000"/>
                </a:schemeClr>
              </a:solidFill>
              <a:latin typeface="+mn-lt"/>
            </a:endParaRPr>
          </a:p>
          <a:p>
            <a:pPr marL="969963" lvl="1" indent="-285750" algn="l">
              <a:buFont typeface="Courier New" panose="02070309020205020404" pitchFamily="49" charset="0"/>
              <a:buChar char="o"/>
            </a:pPr>
            <a:r>
              <a:rPr lang="en-US" sz="1400" b="0" dirty="0" smtClean="0">
                <a:solidFill>
                  <a:schemeClr val="bg2">
                    <a:lumMod val="75000"/>
                    <a:lumOff val="25000"/>
                  </a:schemeClr>
                </a:solidFill>
                <a:latin typeface="+mn-lt"/>
              </a:rPr>
              <a:t>Description/Benefits </a:t>
            </a:r>
            <a:r>
              <a:rPr lang="en-US" sz="1400" b="0" dirty="0">
                <a:solidFill>
                  <a:schemeClr val="bg2">
                    <a:lumMod val="75000"/>
                    <a:lumOff val="25000"/>
                  </a:schemeClr>
                </a:solidFill>
                <a:latin typeface="+mn-lt"/>
              </a:rPr>
              <a:t>= Acceptable in most light to medium duty applications, but not as durable and comfortable as a steel belted pneumatic radial. Not meant to be a long-distant high speed transport tire</a:t>
            </a:r>
            <a:r>
              <a:rPr lang="en-US" sz="1400" b="0" dirty="0" smtClean="0">
                <a:solidFill>
                  <a:schemeClr val="bg2">
                    <a:lumMod val="75000"/>
                    <a:lumOff val="25000"/>
                  </a:schemeClr>
                </a:solidFill>
                <a:latin typeface="+mn-lt"/>
              </a:rPr>
              <a:t>.</a:t>
            </a:r>
          </a:p>
          <a:p>
            <a:pPr marL="684213" lvl="1" algn="l"/>
            <a:endParaRPr lang="en-US" sz="1600" b="0" dirty="0">
              <a:solidFill>
                <a:schemeClr val="bg2">
                  <a:lumMod val="75000"/>
                  <a:lumOff val="25000"/>
                </a:schemeClr>
              </a:solidFill>
              <a:latin typeface="+mn-lt"/>
            </a:endParaRPr>
          </a:p>
          <a:p>
            <a:pPr marL="512763" lvl="0" indent="-285750" algn="l">
              <a:buFont typeface="Wingdings" pitchFamily="2" charset="2"/>
              <a:buChar char="§"/>
            </a:pPr>
            <a:r>
              <a:rPr lang="en-US" sz="1600" b="0" dirty="0">
                <a:solidFill>
                  <a:schemeClr val="bg2">
                    <a:lumMod val="75000"/>
                    <a:lumOff val="25000"/>
                  </a:schemeClr>
                </a:solidFill>
                <a:latin typeface="+mn-lt"/>
              </a:rPr>
              <a:t>Steel Belted </a:t>
            </a:r>
            <a:r>
              <a:rPr lang="en-US" sz="1600" b="0" dirty="0" smtClean="0">
                <a:solidFill>
                  <a:schemeClr val="bg2">
                    <a:lumMod val="75000"/>
                    <a:lumOff val="25000"/>
                  </a:schemeClr>
                </a:solidFill>
                <a:latin typeface="+mn-lt"/>
              </a:rPr>
              <a:t>Pneumatic </a:t>
            </a:r>
            <a:r>
              <a:rPr lang="en-US" sz="1600" b="0" dirty="0">
                <a:solidFill>
                  <a:schemeClr val="bg2">
                    <a:lumMod val="75000"/>
                    <a:lumOff val="25000"/>
                  </a:schemeClr>
                </a:solidFill>
                <a:latin typeface="+mn-lt"/>
              </a:rPr>
              <a:t>Radial</a:t>
            </a:r>
          </a:p>
          <a:p>
            <a:pPr marL="969963" lvl="1" indent="-285750" algn="l">
              <a:buFont typeface="Courier New" panose="02070309020205020404" pitchFamily="49" charset="0"/>
              <a:buChar char="o"/>
            </a:pPr>
            <a:r>
              <a:rPr lang="en-US" sz="1400" b="0" dirty="0">
                <a:solidFill>
                  <a:schemeClr val="bg2">
                    <a:lumMod val="75000"/>
                    <a:lumOff val="25000"/>
                  </a:schemeClr>
                </a:solidFill>
                <a:latin typeface="+mn-lt"/>
              </a:rPr>
              <a:t>Description/Benefits = Works well in a majority of applications. Less prone to flats, has a longer life, and improved ride. Go with this pneumatic tire for ride comfort characteristics and reduced potential for flats. </a:t>
            </a:r>
            <a:r>
              <a:rPr lang="en-US" sz="1400" dirty="0">
                <a:solidFill>
                  <a:schemeClr val="bg2">
                    <a:lumMod val="75000"/>
                    <a:lumOff val="25000"/>
                  </a:schemeClr>
                </a:solidFill>
                <a:latin typeface="+mn-lt"/>
              </a:rPr>
              <a:t>Recommended for long distance high speed transport (municipalities).</a:t>
            </a:r>
          </a:p>
          <a:p>
            <a:pPr marL="969963" lvl="1" indent="-285750" algn="l">
              <a:buFont typeface="Courier New" panose="02070309020205020404" pitchFamily="49" charset="0"/>
              <a:buChar char="o"/>
            </a:pPr>
            <a:endParaRPr lang="en-US" sz="1600" b="0" dirty="0">
              <a:solidFill>
                <a:schemeClr val="bg2">
                  <a:lumMod val="75000"/>
                  <a:lumOff val="25000"/>
                </a:schemeClr>
              </a:solidFill>
              <a:latin typeface="+mn-lt"/>
            </a:endParaRPr>
          </a:p>
          <a:p>
            <a:pPr marL="512763" indent="-285750" algn="l">
              <a:buFont typeface="Wingdings" pitchFamily="2" charset="2"/>
              <a:buChar char="§"/>
            </a:pPr>
            <a:r>
              <a:rPr lang="en-US" sz="1600" b="0" dirty="0">
                <a:solidFill>
                  <a:schemeClr val="bg2">
                    <a:lumMod val="75000"/>
                    <a:lumOff val="25000"/>
                  </a:schemeClr>
                </a:solidFill>
                <a:latin typeface="+mn-lt"/>
              </a:rPr>
              <a:t>Foam-Filled Bias Ply</a:t>
            </a:r>
          </a:p>
          <a:p>
            <a:pPr marL="969963" lvl="1" indent="-285750" algn="l">
              <a:buFont typeface="Courier New" panose="02070309020205020404" pitchFamily="49" charset="0"/>
              <a:buChar char="o"/>
            </a:pPr>
            <a:r>
              <a:rPr lang="en-US" sz="1400" b="0" dirty="0" smtClean="0">
                <a:solidFill>
                  <a:schemeClr val="bg2">
                    <a:lumMod val="75000"/>
                    <a:lumOff val="25000"/>
                  </a:schemeClr>
                </a:solidFill>
                <a:latin typeface="+mn-lt"/>
              </a:rPr>
              <a:t>Description/Benefits </a:t>
            </a:r>
            <a:r>
              <a:rPr lang="en-US" sz="1400" b="0" dirty="0">
                <a:solidFill>
                  <a:schemeClr val="bg2">
                    <a:lumMod val="75000"/>
                    <a:lumOff val="25000"/>
                  </a:schemeClr>
                </a:solidFill>
                <a:latin typeface="+mn-lt"/>
              </a:rPr>
              <a:t>= Not a pneumatic – air replaced with </a:t>
            </a:r>
            <a:r>
              <a:rPr lang="en-US" sz="1400" b="0" dirty="0" smtClean="0">
                <a:solidFill>
                  <a:schemeClr val="bg2">
                    <a:lumMod val="75000"/>
                    <a:lumOff val="25000"/>
                  </a:schemeClr>
                </a:solidFill>
                <a:latin typeface="+mn-lt"/>
              </a:rPr>
              <a:t>foam. Puncture </a:t>
            </a:r>
            <a:r>
              <a:rPr lang="en-US" sz="1400" b="0" dirty="0">
                <a:solidFill>
                  <a:schemeClr val="bg2">
                    <a:lumMod val="75000"/>
                    <a:lumOff val="25000"/>
                  </a:schemeClr>
                </a:solidFill>
                <a:latin typeface="+mn-lt"/>
              </a:rPr>
              <a:t>resistant as main benefit. Reduced comfort with ride than standard Industrial Pneumatic Bias Ply, reduced wear life. </a:t>
            </a:r>
            <a:r>
              <a:rPr lang="en-US" sz="1400" dirty="0" smtClean="0">
                <a:solidFill>
                  <a:schemeClr val="bg2">
                    <a:lumMod val="75000"/>
                    <a:lumOff val="25000"/>
                  </a:schemeClr>
                </a:solidFill>
                <a:latin typeface="+mn-lt"/>
              </a:rPr>
              <a:t>Not recommended for applications/customers where high-speed transport is needed. </a:t>
            </a:r>
          </a:p>
          <a:p>
            <a:pPr marL="684213" lvl="1" algn="l"/>
            <a:endParaRPr lang="en-US" sz="1400" b="0" dirty="0">
              <a:solidFill>
                <a:schemeClr val="bg2">
                  <a:lumMod val="75000"/>
                  <a:lumOff val="25000"/>
                </a:schemeClr>
              </a:solidFill>
              <a:latin typeface="+mn-lt"/>
            </a:endParaRPr>
          </a:p>
          <a:p>
            <a:pPr marL="512763" indent="-285750" algn="l">
              <a:buFont typeface="Wingdings" pitchFamily="2" charset="2"/>
              <a:buChar char="§"/>
            </a:pPr>
            <a:r>
              <a:rPr lang="en-US" sz="1600" b="0" dirty="0">
                <a:solidFill>
                  <a:schemeClr val="bg2">
                    <a:lumMod val="75000"/>
                    <a:lumOff val="25000"/>
                  </a:schemeClr>
                </a:solidFill>
                <a:latin typeface="+mn-lt"/>
              </a:rPr>
              <a:t>Foam-Filled Radial </a:t>
            </a:r>
          </a:p>
          <a:p>
            <a:pPr marL="969963" lvl="1" indent="-285750" algn="l">
              <a:buFont typeface="Courier New" panose="02070309020205020404" pitchFamily="49" charset="0"/>
              <a:buChar char="o"/>
            </a:pPr>
            <a:r>
              <a:rPr lang="en-US" sz="1400" b="0" dirty="0">
                <a:solidFill>
                  <a:schemeClr val="bg2">
                    <a:lumMod val="75000"/>
                    <a:lumOff val="25000"/>
                  </a:schemeClr>
                </a:solidFill>
                <a:latin typeface="+mn-lt"/>
              </a:rPr>
              <a:t>Description/Benefits = Not a pneumatic – air replaced with foam. Puncture resistant as main benefit. More comfortable ride than Foam-Filled Bias Ply. Less durable than Steel Belted Pneumatic Radial. </a:t>
            </a:r>
            <a:r>
              <a:rPr lang="en-US" sz="1400" dirty="0">
                <a:solidFill>
                  <a:schemeClr val="bg2">
                    <a:lumMod val="75000"/>
                    <a:lumOff val="25000"/>
                  </a:schemeClr>
                </a:solidFill>
                <a:latin typeface="+mn-lt"/>
              </a:rPr>
              <a:t>If a customer (some municipalities) insists on having ability for higher speeds and puncture resistance, this is the recommended tire.</a:t>
            </a:r>
          </a:p>
        </p:txBody>
      </p:sp>
      <p:sp>
        <p:nvSpPr>
          <p:cNvPr id="21" name="TextBox 20">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Tree>
    <p:extLst>
      <p:ext uri="{BB962C8B-B14F-4D97-AF65-F5344CB8AC3E}">
        <p14:creationId xmlns:p14="http://schemas.microsoft.com/office/powerpoint/2010/main" val="52962559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963863"/>
            <a:ext cx="8511080" cy="1471612"/>
          </a:xfrm>
        </p:spPr>
        <p:txBody>
          <a:bodyPr/>
          <a:lstStyle/>
          <a:p>
            <a:r>
              <a:rPr lang="en-US" dirty="0" smtClean="0"/>
              <a:t>Comparisons to Tennant Offering</a:t>
            </a:r>
            <a:endParaRPr lang="en-US" dirty="0"/>
          </a:p>
        </p:txBody>
      </p:sp>
      <p:sp>
        <p:nvSpPr>
          <p:cNvPr id="6" name="TextBox 5">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7"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spTree>
    <p:extLst>
      <p:ext uri="{BB962C8B-B14F-4D97-AF65-F5344CB8AC3E}">
        <p14:creationId xmlns:p14="http://schemas.microsoft.com/office/powerpoint/2010/main" val="266907399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9" y="108966"/>
            <a:ext cx="8534400" cy="758825"/>
          </a:xfrm>
        </p:spPr>
        <p:txBody>
          <a:bodyPr/>
          <a:lstStyle/>
          <a:p>
            <a:r>
              <a:rPr lang="en-US" sz="2800" dirty="0" smtClean="0">
                <a:solidFill>
                  <a:srgbClr val="009BC7"/>
                </a:solidFill>
              </a:rPr>
              <a:t>Key Differentiators in the Sweeper Line</a:t>
            </a:r>
            <a:endParaRPr lang="en-US" sz="2800" dirty="0">
              <a:solidFill>
                <a:srgbClr val="009BC7"/>
              </a:solidFill>
            </a:endParaRPr>
          </a:p>
        </p:txBody>
      </p:sp>
      <p:sp>
        <p:nvSpPr>
          <p:cNvPr id="13" name="Slide Number Placeholder 7"/>
          <p:cNvSpPr txBox="1">
            <a:spLocks/>
          </p:cNvSpPr>
          <p:nvPr/>
        </p:nvSpPr>
        <p:spPr>
          <a:xfrm>
            <a:off x="7010400" y="0"/>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43</a:t>
            </a:fld>
            <a:endParaRPr lang="en-US" sz="1100" b="0" dirty="0"/>
          </a:p>
        </p:txBody>
      </p:sp>
      <p:sp>
        <p:nvSpPr>
          <p:cNvPr id="14" name="TextBox 13">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15"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10" name="Picture 9" descr="T:\MKTG\_Large NPD Market Launches\Phoenix (S30)\Marketing Collateral\Final\Images\2014 Images\New Badge Logo Images\Studio\IMG_0051.gif"/>
          <p:cNvPicPr>
            <a:picLocks noChangeAspect="1"/>
          </p:cNvPicPr>
          <p:nvPr/>
        </p:nvPicPr>
        <p:blipFill rotWithShape="1">
          <a:blip r:embed="rId4" cstate="screen">
            <a:extLst>
              <a:ext uri="{28A0092B-C50C-407E-A947-70E740481C1C}">
                <a14:useLocalDpi xmlns:a14="http://schemas.microsoft.com/office/drawing/2010/main"/>
              </a:ext>
            </a:extLst>
          </a:blip>
          <a:srcRect l="6080" t="2864" r="4521"/>
          <a:stretch/>
        </p:blipFill>
        <p:spPr bwMode="auto">
          <a:xfrm>
            <a:off x="3228974" y="738537"/>
            <a:ext cx="833543" cy="644659"/>
          </a:xfrm>
          <a:prstGeom prst="rect">
            <a:avLst/>
          </a:prstGeom>
          <a:noFill/>
          <a:extLst/>
        </p:spPr>
      </p:pic>
      <p:graphicFrame>
        <p:nvGraphicFramePr>
          <p:cNvPr id="11" name="Table 10"/>
          <p:cNvGraphicFramePr>
            <a:graphicFrameLocks noGrp="1"/>
          </p:cNvGraphicFramePr>
          <p:nvPr>
            <p:extLst>
              <p:ext uri="{D42A27DB-BD31-4B8C-83A1-F6EECF244321}">
                <p14:modId xmlns:p14="http://schemas.microsoft.com/office/powerpoint/2010/main" val="2051845989"/>
              </p:ext>
            </p:extLst>
          </p:nvPr>
        </p:nvGraphicFramePr>
        <p:xfrm>
          <a:off x="114300" y="1443038"/>
          <a:ext cx="8886826" cy="4643327"/>
        </p:xfrm>
        <a:graphic>
          <a:graphicData uri="http://schemas.openxmlformats.org/drawingml/2006/table">
            <a:tbl>
              <a:tblPr firstRow="1" bandRow="1">
                <a:tableStyleId>{5C22544A-7EE6-4342-B048-85BDC9FD1C3A}</a:tableStyleId>
              </a:tblPr>
              <a:tblGrid>
                <a:gridCol w="2200275"/>
                <a:gridCol w="1971675"/>
                <a:gridCol w="2154469"/>
                <a:gridCol w="2560407"/>
              </a:tblGrid>
              <a:tr h="356465">
                <a:tc>
                  <a:txBody>
                    <a:bodyPr/>
                    <a:lstStyle/>
                    <a:p>
                      <a:pPr algn="ctr"/>
                      <a:r>
                        <a:rPr lang="en-US" sz="1600" b="1" dirty="0" smtClean="0">
                          <a:solidFill>
                            <a:schemeClr val="bg1"/>
                          </a:solidFill>
                        </a:rPr>
                        <a:t>Machine</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sz="1600" b="1" dirty="0" smtClean="0">
                          <a:solidFill>
                            <a:schemeClr val="bg1"/>
                          </a:solidFill>
                        </a:rPr>
                        <a:t>S30</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sz="1600" b="1" dirty="0" smtClean="0">
                          <a:solidFill>
                            <a:schemeClr val="bg1"/>
                          </a:solidFill>
                        </a:rPr>
                        <a:t>800</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dirty="0" smtClean="0"/>
                        <a:t>Sentinel</a:t>
                      </a:r>
                      <a:r>
                        <a:rPr lang="en-US" baseline="30000" dirty="0" smtClean="0"/>
                        <a:t>®</a:t>
                      </a:r>
                      <a:endParaRPr lang="en-US" baseline="30000" dirty="0"/>
                    </a:p>
                  </a:txBody>
                  <a:tcPr anchor="ctr">
                    <a:solidFill>
                      <a:schemeClr val="bg2">
                        <a:lumMod val="75000"/>
                        <a:lumOff val="25000"/>
                      </a:schemeClr>
                    </a:solidFill>
                  </a:tcPr>
                </a:tc>
              </a:tr>
              <a:tr h="866851">
                <a:tc>
                  <a:txBody>
                    <a:bodyPr/>
                    <a:lstStyle/>
                    <a:p>
                      <a:pPr algn="ctr"/>
                      <a:r>
                        <a:rPr lang="en-US" sz="1800" b="1" dirty="0" smtClean="0"/>
                        <a:t>Sweep Path </a:t>
                      </a:r>
                    </a:p>
                    <a:p>
                      <a:pPr algn="ctr"/>
                      <a:r>
                        <a:rPr lang="en-US" sz="1200" b="1" dirty="0" smtClean="0"/>
                        <a:t>Main</a:t>
                      </a:r>
                    </a:p>
                    <a:p>
                      <a:pPr algn="ctr"/>
                      <a:r>
                        <a:rPr lang="en-US" sz="1200" b="1" dirty="0" smtClean="0"/>
                        <a:t>Single</a:t>
                      </a:r>
                      <a:r>
                        <a:rPr lang="en-US" sz="1200" b="1" baseline="0" dirty="0" smtClean="0"/>
                        <a:t> Side Brush</a:t>
                      </a:r>
                    </a:p>
                    <a:p>
                      <a:pPr algn="ctr"/>
                      <a:r>
                        <a:rPr lang="en-US" sz="1200" b="1" baseline="0" dirty="0" smtClean="0"/>
                        <a:t>Dual Side Brush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err="1" smtClean="0"/>
                        <a:t>Vario</a:t>
                      </a:r>
                      <a:r>
                        <a:rPr lang="en-US" sz="1200" b="1" baseline="0" dirty="0" smtClean="0"/>
                        <a:t> Sweeping Brush™</a:t>
                      </a:r>
                      <a:endParaRPr lang="en-US" sz="1200" b="1" dirty="0" smtClean="0"/>
                    </a:p>
                  </a:txBody>
                  <a:tcPr>
                    <a:solidFill>
                      <a:srgbClr val="D9F7FF"/>
                    </a:solidFill>
                  </a:tcPr>
                </a:tc>
                <a:tc>
                  <a:txBody>
                    <a:bodyPr/>
                    <a:lstStyle/>
                    <a:p>
                      <a:pPr algn="ctr"/>
                      <a:endParaRPr lang="en-US" sz="1400" dirty="0" smtClean="0"/>
                    </a:p>
                    <a:p>
                      <a:pPr algn="ctr"/>
                      <a:r>
                        <a:rPr lang="en-US" sz="1400" dirty="0" smtClean="0"/>
                        <a:t>45</a:t>
                      </a:r>
                      <a:r>
                        <a:rPr lang="en-US" sz="1400" baseline="0" dirty="0" smtClean="0"/>
                        <a:t> inch | 1,145 mm</a:t>
                      </a:r>
                      <a:endParaRPr lang="en-US" sz="1400" dirty="0" smtClean="0"/>
                    </a:p>
                    <a:p>
                      <a:pPr algn="ctr"/>
                      <a:r>
                        <a:rPr lang="en-US" sz="1400" dirty="0" smtClean="0"/>
                        <a:t>62.5 inch | 1,590 mm</a:t>
                      </a:r>
                    </a:p>
                    <a:p>
                      <a:pPr algn="ctr"/>
                      <a:r>
                        <a:rPr lang="en-US" sz="1400" dirty="0" smtClean="0"/>
                        <a:t>80 inch |</a:t>
                      </a:r>
                      <a:r>
                        <a:rPr lang="en-US" sz="1400" baseline="0" dirty="0" smtClean="0"/>
                        <a:t> 2,030</a:t>
                      </a:r>
                      <a:r>
                        <a:rPr lang="en-US" sz="1400" dirty="0" smtClean="0"/>
                        <a:t> mm</a:t>
                      </a:r>
                    </a:p>
                    <a:p>
                      <a:pPr algn="ctr"/>
                      <a:r>
                        <a:rPr lang="en-US" sz="1400" dirty="0" smtClean="0"/>
                        <a:t>N/A</a:t>
                      </a:r>
                    </a:p>
                  </a:txBody>
                  <a:tcPr>
                    <a:solidFill>
                      <a:srgbClr val="D9F7FF"/>
                    </a:solidFill>
                  </a:tcPr>
                </a:tc>
                <a:tc>
                  <a:txBody>
                    <a:bodyPr/>
                    <a:lstStyle/>
                    <a:p>
                      <a:pPr algn="ctr"/>
                      <a:endParaRPr lang="en-US" sz="1400" dirty="0" smtClean="0"/>
                    </a:p>
                    <a:p>
                      <a:pPr algn="ctr"/>
                      <a:r>
                        <a:rPr lang="en-US" sz="1400" dirty="0" smtClean="0"/>
                        <a:t>50 inch</a:t>
                      </a:r>
                      <a:r>
                        <a:rPr lang="en-US" sz="1400" baseline="0" dirty="0" smtClean="0"/>
                        <a:t> | </a:t>
                      </a:r>
                      <a:r>
                        <a:rPr lang="en-US" sz="1400" dirty="0" smtClean="0"/>
                        <a:t> 1,270mm</a:t>
                      </a:r>
                    </a:p>
                    <a:p>
                      <a:pPr algn="ctr"/>
                      <a:r>
                        <a:rPr lang="en-US" sz="1400" dirty="0" smtClean="0"/>
                        <a:t>66</a:t>
                      </a:r>
                      <a:r>
                        <a:rPr lang="en-US" sz="1400" baseline="0" dirty="0" smtClean="0"/>
                        <a:t> inch | 1,675 mm</a:t>
                      </a:r>
                    </a:p>
                    <a:p>
                      <a:pPr marL="0" algn="ctr" defTabSz="914400" rtl="0" eaLnBrk="1" latinLnBrk="0" hangingPunct="1"/>
                      <a:r>
                        <a:rPr lang="en-US" sz="1400" kern="1200" dirty="0" smtClean="0">
                          <a:solidFill>
                            <a:schemeClr val="dk1"/>
                          </a:solidFill>
                          <a:latin typeface="+mn-lt"/>
                          <a:ea typeface="+mn-ea"/>
                          <a:cs typeface="+mn-cs"/>
                        </a:rPr>
                        <a:t>82 inch | 2,080 mm</a:t>
                      </a:r>
                    </a:p>
                    <a:p>
                      <a:pPr marL="0" algn="ctr" defTabSz="914400" rtl="0" eaLnBrk="1" latinLnBrk="0" hangingPunct="1"/>
                      <a:r>
                        <a:rPr lang="en-US" sz="1400" kern="1200" dirty="0" smtClean="0">
                          <a:solidFill>
                            <a:schemeClr val="dk1"/>
                          </a:solidFill>
                          <a:latin typeface="+mn-lt"/>
                          <a:ea typeface="+mn-ea"/>
                          <a:cs typeface="+mn-cs"/>
                        </a:rPr>
                        <a:t>N/A</a:t>
                      </a:r>
                    </a:p>
                  </a:txBody>
                  <a:tcPr>
                    <a:solidFill>
                      <a:srgbClr val="D9F7FF"/>
                    </a:solidFill>
                  </a:tcPr>
                </a:tc>
                <a:tc>
                  <a:txBody>
                    <a:bodyPr/>
                    <a:lstStyle/>
                    <a:p>
                      <a:pPr algn="ctr"/>
                      <a:endParaRPr lang="en-US" sz="1400" dirty="0" smtClean="0"/>
                    </a:p>
                    <a:p>
                      <a:pPr marL="0" algn="ctr" defTabSz="914400" rtl="0" eaLnBrk="1" latinLnBrk="0" hangingPunct="1"/>
                      <a:r>
                        <a:rPr lang="en-US" sz="1400" kern="1200" dirty="0" smtClean="0">
                          <a:solidFill>
                            <a:schemeClr val="dk1"/>
                          </a:solidFill>
                          <a:latin typeface="+mn-lt"/>
                          <a:ea typeface="+mn-ea"/>
                          <a:cs typeface="+mn-cs"/>
                        </a:rPr>
                        <a:t>51 inch | 1,300</a:t>
                      </a:r>
                      <a:r>
                        <a:rPr lang="en-US" sz="1400" kern="1200" baseline="0" dirty="0" smtClean="0">
                          <a:solidFill>
                            <a:schemeClr val="dk1"/>
                          </a:solidFill>
                          <a:latin typeface="+mn-lt"/>
                          <a:ea typeface="+mn-ea"/>
                          <a:cs typeface="+mn-cs"/>
                        </a:rPr>
                        <a:t> mm</a:t>
                      </a:r>
                    </a:p>
                    <a:p>
                      <a:pPr marL="0" algn="ctr" defTabSz="914400" rtl="0" eaLnBrk="1" latinLnBrk="0" hangingPunct="1"/>
                      <a:r>
                        <a:rPr lang="en-US" sz="1400" kern="1200" baseline="0" dirty="0" smtClean="0">
                          <a:solidFill>
                            <a:schemeClr val="dk1"/>
                          </a:solidFill>
                          <a:latin typeface="+mn-lt"/>
                          <a:ea typeface="+mn-ea"/>
                          <a:cs typeface="+mn-cs"/>
                        </a:rPr>
                        <a:t>69 inch | 1,750 mm</a:t>
                      </a:r>
                    </a:p>
                    <a:p>
                      <a:pPr marL="0" algn="ctr" defTabSz="914400" rtl="0" eaLnBrk="1" latinLnBrk="0" hangingPunct="1"/>
                      <a:r>
                        <a:rPr lang="en-US" sz="1400" kern="1200" baseline="0" dirty="0" smtClean="0">
                          <a:solidFill>
                            <a:schemeClr val="dk1"/>
                          </a:solidFill>
                          <a:latin typeface="+mn-lt"/>
                          <a:ea typeface="+mn-ea"/>
                          <a:cs typeface="+mn-cs"/>
                        </a:rPr>
                        <a:t>87 inch | 2,210 mm</a:t>
                      </a:r>
                    </a:p>
                    <a:p>
                      <a:pPr marL="0" algn="ctr" defTabSz="914400" rtl="0" eaLnBrk="1" latinLnBrk="0" hangingPunct="1"/>
                      <a:r>
                        <a:rPr lang="en-US" sz="1400" kern="1200" dirty="0" smtClean="0">
                          <a:solidFill>
                            <a:schemeClr val="dk1"/>
                          </a:solidFill>
                          <a:latin typeface="+mn-lt"/>
                          <a:ea typeface="+mn-ea"/>
                          <a:cs typeface="+mn-cs"/>
                        </a:rPr>
                        <a:t>126 inch | 3,200 mm</a:t>
                      </a:r>
                    </a:p>
                  </a:txBody>
                  <a:tcPr>
                    <a:solidFill>
                      <a:srgbClr val="D9F7FF"/>
                    </a:solidFill>
                  </a:tcPr>
                </a:tc>
              </a:tr>
              <a:tr h="508825">
                <a:tc>
                  <a:txBody>
                    <a:bodyPr/>
                    <a:lstStyle/>
                    <a:p>
                      <a:pPr algn="ctr"/>
                      <a:r>
                        <a:rPr lang="en-US" sz="1800" b="1" dirty="0" smtClean="0"/>
                        <a:t>Length</a:t>
                      </a:r>
                      <a:endParaRPr lang="en-US" sz="1800" b="1" dirty="0"/>
                    </a:p>
                  </a:txBody>
                  <a:tcPr>
                    <a:solidFill>
                      <a:srgbClr val="9FEAFF"/>
                    </a:solidFill>
                  </a:tcPr>
                </a:tc>
                <a:tc>
                  <a:txBody>
                    <a:bodyPr/>
                    <a:lstStyle/>
                    <a:p>
                      <a:pPr algn="ctr"/>
                      <a:r>
                        <a:rPr lang="en-US" sz="1400" dirty="0" smtClean="0"/>
                        <a:t>93 inch</a:t>
                      </a:r>
                    </a:p>
                    <a:p>
                      <a:pPr algn="ctr"/>
                      <a:r>
                        <a:rPr lang="en-US" sz="1400" dirty="0" smtClean="0"/>
                        <a:t>2,360 mm</a:t>
                      </a:r>
                    </a:p>
                  </a:txBody>
                  <a:tcPr>
                    <a:solidFill>
                      <a:srgbClr val="9FEAFF"/>
                    </a:solidFill>
                  </a:tcPr>
                </a:tc>
                <a:tc>
                  <a:txBody>
                    <a:bodyPr/>
                    <a:lstStyle/>
                    <a:p>
                      <a:pPr algn="ctr"/>
                      <a:r>
                        <a:rPr lang="en-US" sz="1400" dirty="0" smtClean="0"/>
                        <a:t>120</a:t>
                      </a:r>
                      <a:r>
                        <a:rPr lang="en-US" sz="1400" baseline="0" dirty="0" smtClean="0"/>
                        <a:t> </a:t>
                      </a:r>
                      <a:r>
                        <a:rPr lang="en-US" sz="1400" dirty="0" smtClean="0"/>
                        <a:t> inch</a:t>
                      </a:r>
                    </a:p>
                    <a:p>
                      <a:pPr algn="ctr"/>
                      <a:r>
                        <a:rPr lang="en-US" sz="1400" dirty="0" smtClean="0"/>
                        <a:t>3,050 mm</a:t>
                      </a:r>
                    </a:p>
                  </a:txBody>
                  <a:tcPr>
                    <a:solidFill>
                      <a:srgbClr val="9FEAFF"/>
                    </a:solidFill>
                  </a:tcPr>
                </a:tc>
                <a:tc>
                  <a:txBody>
                    <a:bodyPr/>
                    <a:lstStyle/>
                    <a:p>
                      <a:pPr algn="ctr"/>
                      <a:r>
                        <a:rPr lang="en-US" sz="1400" dirty="0" smtClean="0"/>
                        <a:t>175 inch | 206 inch (</a:t>
                      </a:r>
                      <a:r>
                        <a:rPr lang="en-US" sz="1400" dirty="0" err="1" smtClean="0"/>
                        <a:t>Vario</a:t>
                      </a:r>
                      <a:r>
                        <a:rPr lang="en-US" sz="1400" dirty="0" smtClean="0"/>
                        <a:t>)</a:t>
                      </a:r>
                    </a:p>
                    <a:p>
                      <a:pPr algn="ctr"/>
                      <a:r>
                        <a:rPr lang="en-US" sz="1400" dirty="0" smtClean="0"/>
                        <a:t>4,450 mm | 5,200 mm</a:t>
                      </a:r>
                    </a:p>
                  </a:txBody>
                  <a:tcPr>
                    <a:solidFill>
                      <a:srgbClr val="9FEAFF"/>
                    </a:solidFill>
                  </a:tcPr>
                </a:tc>
              </a:tr>
              <a:tr h="406607">
                <a:tc>
                  <a:txBody>
                    <a:bodyPr/>
                    <a:lstStyle/>
                    <a:p>
                      <a:pPr algn="ctr"/>
                      <a:r>
                        <a:rPr lang="en-US" sz="1800" b="1" dirty="0" smtClean="0"/>
                        <a:t>Width</a:t>
                      </a:r>
                      <a:r>
                        <a:rPr lang="en-US" sz="1800" b="1" baseline="0" dirty="0" smtClean="0"/>
                        <a:t> </a:t>
                      </a:r>
                      <a:r>
                        <a:rPr lang="en-US" sz="1200" b="0" dirty="0" smtClean="0"/>
                        <a:t>(Hard)</a:t>
                      </a:r>
                    </a:p>
                  </a:txBody>
                  <a:tcPr>
                    <a:solidFill>
                      <a:srgbClr val="D9F7FF"/>
                    </a:solidFill>
                  </a:tcPr>
                </a:tc>
                <a:tc>
                  <a:txBody>
                    <a:bodyPr/>
                    <a:lstStyle/>
                    <a:p>
                      <a:pPr algn="ctr"/>
                      <a:r>
                        <a:rPr lang="en-US" sz="1400" dirty="0" smtClean="0"/>
                        <a:t>62.5 inch</a:t>
                      </a:r>
                      <a:r>
                        <a:rPr lang="en-US" sz="1400" baseline="0" dirty="0" smtClean="0"/>
                        <a:t> | </a:t>
                      </a:r>
                      <a:r>
                        <a:rPr lang="en-US" sz="1400" dirty="0" smtClean="0"/>
                        <a:t>1,590 mm</a:t>
                      </a:r>
                    </a:p>
                  </a:txBody>
                  <a:tcPr>
                    <a:solidFill>
                      <a:srgbClr val="D9F7FF"/>
                    </a:solidFill>
                  </a:tcPr>
                </a:tc>
                <a:tc>
                  <a:txBody>
                    <a:bodyPr/>
                    <a:lstStyle/>
                    <a:p>
                      <a:pPr algn="ctr"/>
                      <a:r>
                        <a:rPr lang="en-US" sz="1400" dirty="0" smtClean="0"/>
                        <a:t>70 inch</a:t>
                      </a:r>
                      <a:r>
                        <a:rPr lang="en-US" sz="1400" baseline="0" dirty="0" smtClean="0"/>
                        <a:t> | </a:t>
                      </a:r>
                      <a:r>
                        <a:rPr lang="en-US" sz="1400" dirty="0" smtClean="0"/>
                        <a:t>1,780</a:t>
                      </a:r>
                      <a:r>
                        <a:rPr lang="en-US" sz="1400" baseline="0" dirty="0" smtClean="0"/>
                        <a:t> mm</a:t>
                      </a:r>
                      <a:endParaRPr lang="en-US" sz="1400" dirty="0" smtClean="0"/>
                    </a:p>
                  </a:txBody>
                  <a:tcPr>
                    <a:solidFill>
                      <a:srgbClr val="D9F7FF"/>
                    </a:solidFill>
                  </a:tcPr>
                </a:tc>
                <a:tc>
                  <a:txBody>
                    <a:bodyPr/>
                    <a:lstStyle/>
                    <a:p>
                      <a:pPr algn="ctr"/>
                      <a:r>
                        <a:rPr lang="en-US" sz="1400" dirty="0" smtClean="0"/>
                        <a:t>70 inch</a:t>
                      </a:r>
                      <a:r>
                        <a:rPr lang="en-US" sz="1400" baseline="0" dirty="0" smtClean="0"/>
                        <a:t> | </a:t>
                      </a:r>
                      <a:r>
                        <a:rPr lang="en-US" sz="1400" dirty="0" smtClean="0"/>
                        <a:t>1,780</a:t>
                      </a:r>
                      <a:r>
                        <a:rPr lang="en-US" sz="1400" baseline="0" dirty="0" smtClean="0"/>
                        <a:t> mm</a:t>
                      </a:r>
                      <a:endParaRPr lang="en-US" sz="1400" dirty="0" smtClean="0"/>
                    </a:p>
                  </a:txBody>
                  <a:tcPr>
                    <a:solidFill>
                      <a:srgbClr val="D9F7FF"/>
                    </a:solidFill>
                  </a:tcPr>
                </a:tc>
              </a:tr>
              <a:tr h="631916">
                <a:tc>
                  <a:txBody>
                    <a:bodyPr/>
                    <a:lstStyle/>
                    <a:p>
                      <a:pPr algn="ctr"/>
                      <a:r>
                        <a:rPr lang="en-US" sz="1800" b="1" dirty="0" smtClean="0"/>
                        <a:t>Height</a:t>
                      </a:r>
                    </a:p>
                    <a:p>
                      <a:pPr algn="ctr"/>
                      <a:r>
                        <a:rPr lang="en-US" sz="1200" b="1" dirty="0" smtClean="0"/>
                        <a:t>w/o</a:t>
                      </a:r>
                      <a:r>
                        <a:rPr lang="en-US" sz="1200" b="1" baseline="0" dirty="0" smtClean="0"/>
                        <a:t> overhead guard</a:t>
                      </a:r>
                      <a:endParaRPr lang="en-US" sz="1200" b="1" dirty="0" smtClean="0"/>
                    </a:p>
                    <a:p>
                      <a:pPr algn="ctr"/>
                      <a:r>
                        <a:rPr lang="en-US" sz="1200" b="1" baseline="0" dirty="0" smtClean="0"/>
                        <a:t>with overhead guard</a:t>
                      </a:r>
                    </a:p>
                  </a:txBody>
                  <a:tcPr>
                    <a:solidFill>
                      <a:srgbClr val="9FEAFF"/>
                    </a:solidFill>
                  </a:tcPr>
                </a:tc>
                <a:tc>
                  <a:txBody>
                    <a:bodyPr/>
                    <a:lstStyle/>
                    <a:p>
                      <a:pPr algn="ctr"/>
                      <a:endParaRPr lang="en-US" sz="1400" dirty="0" smtClean="0"/>
                    </a:p>
                    <a:p>
                      <a:pPr algn="ctr"/>
                      <a:r>
                        <a:rPr lang="en-US" sz="1400" dirty="0" smtClean="0"/>
                        <a:t>58 inch</a:t>
                      </a:r>
                      <a:r>
                        <a:rPr lang="en-US" sz="1400" baseline="0" dirty="0" smtClean="0"/>
                        <a:t> | </a:t>
                      </a:r>
                      <a:r>
                        <a:rPr lang="en-US" sz="1400" dirty="0" smtClean="0"/>
                        <a:t>1,475 mm</a:t>
                      </a:r>
                    </a:p>
                    <a:p>
                      <a:pPr algn="ctr"/>
                      <a:r>
                        <a:rPr lang="en-US" sz="1400" dirty="0" smtClean="0"/>
                        <a:t>82.5 inch | 2,095 mm</a:t>
                      </a:r>
                    </a:p>
                  </a:txBody>
                  <a:tcPr>
                    <a:solidFill>
                      <a:srgbClr val="9FEAFF"/>
                    </a:solidFill>
                  </a:tcPr>
                </a:tc>
                <a:tc>
                  <a:txBody>
                    <a:bodyPr/>
                    <a:lstStyle/>
                    <a:p>
                      <a:pPr algn="ctr"/>
                      <a:endParaRPr lang="en-US" sz="1400" dirty="0" smtClean="0"/>
                    </a:p>
                    <a:p>
                      <a:pPr algn="ctr"/>
                      <a:r>
                        <a:rPr lang="en-US" sz="1400" dirty="0" smtClean="0"/>
                        <a:t>52.5 inch</a:t>
                      </a:r>
                      <a:r>
                        <a:rPr lang="en-US" sz="1400" baseline="0" dirty="0" smtClean="0"/>
                        <a:t> | 1,335 </a:t>
                      </a:r>
                      <a:r>
                        <a:rPr lang="en-US" sz="1400" dirty="0" smtClean="0"/>
                        <a:t>mm</a:t>
                      </a:r>
                    </a:p>
                    <a:p>
                      <a:pPr algn="ctr"/>
                      <a:r>
                        <a:rPr lang="en-US" sz="1400" dirty="0" smtClean="0"/>
                        <a:t>82.5 inch | 2,095 mm</a:t>
                      </a:r>
                    </a:p>
                  </a:txBody>
                  <a:tcPr>
                    <a:solidFill>
                      <a:srgbClr val="9FEAFF"/>
                    </a:solidFill>
                  </a:tcPr>
                </a:tc>
                <a:tc>
                  <a:txBody>
                    <a:bodyPr/>
                    <a:lstStyle/>
                    <a:p>
                      <a:pPr algn="ctr"/>
                      <a:endParaRPr lang="en-US" sz="1400" dirty="0" smtClean="0"/>
                    </a:p>
                    <a:p>
                      <a:pPr algn="ctr"/>
                      <a:r>
                        <a:rPr lang="en-US" sz="1400" dirty="0" smtClean="0"/>
                        <a:t>100 inch | 2,540 mm</a:t>
                      </a:r>
                    </a:p>
                    <a:p>
                      <a:pPr algn="ctr"/>
                      <a:r>
                        <a:rPr lang="en-US" sz="1400" dirty="0" smtClean="0"/>
                        <a:t>(with safety light on top)</a:t>
                      </a:r>
                    </a:p>
                  </a:txBody>
                  <a:tcPr>
                    <a:solidFill>
                      <a:srgbClr val="9FEAFF"/>
                    </a:solidFill>
                  </a:tcPr>
                </a:tc>
              </a:tr>
              <a:tr h="384923">
                <a:tc>
                  <a:txBody>
                    <a:bodyPr/>
                    <a:lstStyle/>
                    <a:p>
                      <a:pPr algn="ctr"/>
                      <a:r>
                        <a:rPr lang="en-US" sz="1800" b="1" kern="1200" dirty="0" smtClean="0">
                          <a:solidFill>
                            <a:schemeClr val="dk1"/>
                          </a:solidFill>
                          <a:latin typeface="+mn-lt"/>
                          <a:ea typeface="+mn-ea"/>
                          <a:cs typeface="+mn-cs"/>
                        </a:rPr>
                        <a:t>Debris Hopper</a:t>
                      </a:r>
                    </a:p>
                    <a:p>
                      <a:pPr algn="ctr"/>
                      <a:r>
                        <a:rPr lang="en-US" sz="1200" b="1" kern="1200" dirty="0" smtClean="0">
                          <a:solidFill>
                            <a:schemeClr val="dk1"/>
                          </a:solidFill>
                          <a:latin typeface="+mn-lt"/>
                          <a:ea typeface="+mn-ea"/>
                          <a:cs typeface="+mn-cs"/>
                        </a:rPr>
                        <a:t>Volume Capacity</a:t>
                      </a:r>
                    </a:p>
                    <a:p>
                      <a:pPr algn="ctr"/>
                      <a:r>
                        <a:rPr lang="en-US" sz="1200" b="1" kern="1200" dirty="0" smtClean="0">
                          <a:solidFill>
                            <a:schemeClr val="dk1"/>
                          </a:solidFill>
                          <a:latin typeface="+mn-lt"/>
                          <a:ea typeface="+mn-ea"/>
                          <a:cs typeface="+mn-cs"/>
                        </a:rPr>
                        <a:t>Weight Capacity</a:t>
                      </a:r>
                    </a:p>
                  </a:txBody>
                  <a:tcPr>
                    <a:solidFill>
                      <a:srgbClr val="D9F7FF"/>
                    </a:solidFill>
                  </a:tcPr>
                </a:tc>
                <a:tc>
                  <a:txBody>
                    <a:bodyPr/>
                    <a:lstStyle/>
                    <a:p>
                      <a:pPr algn="ctr"/>
                      <a:endParaRPr lang="en-US" sz="1400" dirty="0" smtClean="0"/>
                    </a:p>
                    <a:p>
                      <a:pPr algn="ctr"/>
                      <a:r>
                        <a:rPr lang="en-US" sz="1400" dirty="0" smtClean="0"/>
                        <a:t>14 ft</a:t>
                      </a:r>
                      <a:r>
                        <a:rPr lang="en-US" sz="1400" kern="1200" baseline="30000" dirty="0" smtClean="0">
                          <a:solidFill>
                            <a:schemeClr val="dk1"/>
                          </a:solidFill>
                          <a:latin typeface="+mn-lt"/>
                          <a:ea typeface="+mn-ea"/>
                          <a:cs typeface="+mn-cs"/>
                        </a:rPr>
                        <a:t>3</a:t>
                      </a:r>
                      <a:r>
                        <a:rPr lang="en-US" sz="1400" dirty="0" smtClean="0"/>
                        <a:t> | 395 L</a:t>
                      </a:r>
                    </a:p>
                    <a:p>
                      <a:pPr algn="ctr"/>
                      <a:r>
                        <a:rPr lang="en-US" sz="1400" dirty="0" smtClean="0"/>
                        <a:t>1,080 lb | 490 kg </a:t>
                      </a:r>
                      <a:r>
                        <a:rPr lang="en-US" sz="1000" dirty="0" smtClean="0"/>
                        <a:t>(</a:t>
                      </a:r>
                      <a:r>
                        <a:rPr lang="en-US" sz="1000" dirty="0" err="1" smtClean="0"/>
                        <a:t>plas</a:t>
                      </a:r>
                      <a:r>
                        <a:rPr lang="en-US" sz="1000" dirty="0" smtClean="0"/>
                        <a:t>.)</a:t>
                      </a:r>
                      <a:endParaRPr lang="en-US" sz="1400" dirty="0" smtClean="0"/>
                    </a:p>
                    <a:p>
                      <a:pPr algn="ctr"/>
                      <a:r>
                        <a:rPr lang="en-US" sz="1400" dirty="0" smtClean="0"/>
                        <a:t>1,200 lb | 545 kg </a:t>
                      </a:r>
                      <a:r>
                        <a:rPr lang="en-US" sz="1000" kern="1200" dirty="0" smtClean="0">
                          <a:solidFill>
                            <a:schemeClr val="dk1"/>
                          </a:solidFill>
                          <a:latin typeface="+mn-lt"/>
                          <a:ea typeface="+mn-ea"/>
                          <a:cs typeface="+mn-cs"/>
                        </a:rPr>
                        <a:t>(steel)</a:t>
                      </a:r>
                    </a:p>
                  </a:txBody>
                  <a:tcPr>
                    <a:solidFill>
                      <a:srgbClr val="D9F7FF"/>
                    </a:solidFill>
                  </a:tcPr>
                </a:tc>
                <a:tc>
                  <a:txBody>
                    <a:bodyPr/>
                    <a:lstStyle/>
                    <a:p>
                      <a:pPr algn="ctr"/>
                      <a:endParaRPr lang="en-US" sz="1400" dirty="0" smtClean="0"/>
                    </a:p>
                    <a:p>
                      <a:pPr algn="ctr"/>
                      <a:r>
                        <a:rPr lang="en-US" sz="1400" dirty="0" smtClean="0"/>
                        <a:t>30 ft</a:t>
                      </a:r>
                      <a:r>
                        <a:rPr lang="en-US" sz="1400" kern="1200" baseline="30000" dirty="0" smtClean="0">
                          <a:solidFill>
                            <a:schemeClr val="dk1"/>
                          </a:solidFill>
                          <a:latin typeface="+mn-lt"/>
                          <a:ea typeface="+mn-ea"/>
                          <a:cs typeface="+mn-cs"/>
                        </a:rPr>
                        <a:t>3</a:t>
                      </a:r>
                      <a:r>
                        <a:rPr lang="en-US" sz="1400" dirty="0" smtClean="0"/>
                        <a:t> | 850 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2,000 lb</a:t>
                      </a:r>
                      <a:r>
                        <a:rPr lang="en-US" sz="1400" baseline="0" dirty="0" smtClean="0"/>
                        <a:t> | 907 kg </a:t>
                      </a:r>
                      <a:r>
                        <a:rPr lang="en-US" sz="1000" kern="1200" dirty="0" smtClean="0">
                          <a:solidFill>
                            <a:schemeClr val="dk1"/>
                          </a:solidFill>
                          <a:latin typeface="+mn-lt"/>
                          <a:ea typeface="+mn-ea"/>
                          <a:cs typeface="+mn-cs"/>
                        </a:rPr>
                        <a:t>(steel)</a:t>
                      </a:r>
                      <a:endParaRPr lang="en-US" sz="1400" dirty="0" smtClean="0"/>
                    </a:p>
                  </a:txBody>
                  <a:tcPr>
                    <a:solidFill>
                      <a:srgbClr val="D9F7FF"/>
                    </a:solidFill>
                  </a:tcPr>
                </a:tc>
                <a:tc>
                  <a:txBody>
                    <a:bodyPr/>
                    <a:lstStyle/>
                    <a:p>
                      <a:pPr algn="ctr"/>
                      <a:endParaRPr lang="en-US" sz="1400" dirty="0" smtClean="0"/>
                    </a:p>
                    <a:p>
                      <a:pPr algn="ctr"/>
                      <a:r>
                        <a:rPr lang="en-US" sz="1400" dirty="0" smtClean="0"/>
                        <a:t>3.4 yds</a:t>
                      </a:r>
                      <a:r>
                        <a:rPr lang="en-US" sz="1400" kern="1200" baseline="30000" dirty="0" smtClean="0">
                          <a:solidFill>
                            <a:schemeClr val="dk1"/>
                          </a:solidFill>
                          <a:latin typeface="+mn-lt"/>
                          <a:ea typeface="+mn-ea"/>
                          <a:cs typeface="+mn-cs"/>
                        </a:rPr>
                        <a:t>3</a:t>
                      </a:r>
                      <a:r>
                        <a:rPr lang="en-US" sz="1400" dirty="0" smtClean="0"/>
                        <a:t> | 2,600 L</a:t>
                      </a:r>
                    </a:p>
                    <a:p>
                      <a:pPr algn="ctr"/>
                      <a:r>
                        <a:rPr lang="en-US" sz="1400" dirty="0" smtClean="0"/>
                        <a:t>7,000 lb</a:t>
                      </a:r>
                      <a:r>
                        <a:rPr lang="en-US" sz="1400" baseline="0" dirty="0" smtClean="0"/>
                        <a:t> | </a:t>
                      </a:r>
                      <a:r>
                        <a:rPr lang="en-US" sz="1400" kern="1200" dirty="0" smtClean="0">
                          <a:solidFill>
                            <a:schemeClr val="dk1"/>
                          </a:solidFill>
                          <a:latin typeface="+mn-lt"/>
                          <a:ea typeface="+mn-ea"/>
                          <a:cs typeface="+mn-cs"/>
                        </a:rPr>
                        <a:t>3,175 kg </a:t>
                      </a:r>
                      <a:r>
                        <a:rPr lang="en-US" sz="1100" baseline="0" dirty="0" smtClean="0"/>
                        <a:t>(low dump)</a:t>
                      </a:r>
                      <a:endParaRPr lang="en-US" sz="1400" baseline="0" dirty="0" smtClean="0"/>
                    </a:p>
                    <a:p>
                      <a:pPr algn="ctr"/>
                      <a:r>
                        <a:rPr lang="en-US" sz="1400" dirty="0" smtClean="0"/>
                        <a:t>4,000 </a:t>
                      </a:r>
                      <a:r>
                        <a:rPr lang="en-US" sz="1400" dirty="0" err="1" smtClean="0"/>
                        <a:t>lb</a:t>
                      </a:r>
                      <a:r>
                        <a:rPr lang="en-US" sz="1400" dirty="0" smtClean="0"/>
                        <a:t> | 1,8115 kg </a:t>
                      </a:r>
                      <a:r>
                        <a:rPr lang="en-US" sz="1100" baseline="0" dirty="0" smtClean="0"/>
                        <a:t>(high dump)</a:t>
                      </a:r>
                      <a:r>
                        <a:rPr lang="en-US" sz="1400" dirty="0" smtClean="0"/>
                        <a:t> </a:t>
                      </a:r>
                      <a:r>
                        <a:rPr lang="en-US" sz="1400" baseline="0" dirty="0" smtClean="0"/>
                        <a:t> </a:t>
                      </a:r>
                      <a:endParaRPr lang="en-US" sz="1400" dirty="0" smtClean="0"/>
                    </a:p>
                  </a:txBody>
                  <a:tcPr>
                    <a:solidFill>
                      <a:srgbClr val="D9F7FF"/>
                    </a:solidFill>
                  </a:tcPr>
                </a:tc>
              </a:tr>
              <a:tr h="384923">
                <a:tc>
                  <a:txBody>
                    <a:bodyPr/>
                    <a:lstStyle/>
                    <a:p>
                      <a:pPr marL="0" algn="ctr" defTabSz="914400" rtl="0" eaLnBrk="1" latinLnBrk="0" hangingPunct="1"/>
                      <a:r>
                        <a:rPr lang="en-US" sz="1600" b="1" kern="1200" dirty="0" smtClean="0">
                          <a:solidFill>
                            <a:schemeClr val="dk1"/>
                          </a:solidFill>
                          <a:latin typeface="+mn-lt"/>
                          <a:ea typeface="+mn-ea"/>
                          <a:cs typeface="+mn-cs"/>
                        </a:rPr>
                        <a:t>Dust Control System</a:t>
                      </a:r>
                    </a:p>
                  </a:txBody>
                  <a:tcPr>
                    <a:solidFill>
                      <a:srgbClr val="9FE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SweepMax</a:t>
                      </a:r>
                      <a:r>
                        <a:rPr lang="en-US" sz="1400" baseline="30000" dirty="0" smtClean="0"/>
                        <a:t>®</a:t>
                      </a:r>
                      <a:r>
                        <a:rPr lang="en-US" sz="1400" dirty="0" smtClean="0"/>
                        <a:t> </a:t>
                      </a:r>
                      <a:r>
                        <a:rPr lang="en-US" sz="1400" i="1" dirty="0" smtClean="0"/>
                        <a:t>Plus</a:t>
                      </a:r>
                    </a:p>
                    <a:p>
                      <a:pPr algn="ctr"/>
                      <a:r>
                        <a:rPr lang="en-US" sz="1400" dirty="0" smtClean="0"/>
                        <a:t>8 cyclones</a:t>
                      </a:r>
                    </a:p>
                  </a:txBody>
                  <a:tcPr>
                    <a:solidFill>
                      <a:srgbClr val="9FEAFF"/>
                    </a:solidFill>
                  </a:tcPr>
                </a:tc>
                <a:tc>
                  <a:txBody>
                    <a:bodyPr/>
                    <a:lstStyle/>
                    <a:p>
                      <a:pPr algn="ctr"/>
                      <a:r>
                        <a:rPr lang="en-US" sz="1400" dirty="0" smtClean="0"/>
                        <a:t>Dual Canister Filters</a:t>
                      </a:r>
                    </a:p>
                    <a:p>
                      <a:pPr algn="ctr"/>
                      <a:r>
                        <a:rPr lang="en-US" sz="1400" dirty="0" smtClean="0"/>
                        <a:t>Wrap-around</a:t>
                      </a:r>
                      <a:r>
                        <a:rPr lang="en-US" sz="1400" baseline="0" dirty="0" smtClean="0"/>
                        <a:t> pre-screen</a:t>
                      </a:r>
                      <a:endParaRPr lang="en-US" sz="1400" dirty="0" smtClean="0"/>
                    </a:p>
                  </a:txBody>
                  <a:tcPr>
                    <a:solidFill>
                      <a:srgbClr val="9FEAFF"/>
                    </a:solidFill>
                  </a:tcPr>
                </a:tc>
                <a:tc>
                  <a:txBody>
                    <a:bodyPr/>
                    <a:lstStyle/>
                    <a:p>
                      <a:pPr algn="ctr"/>
                      <a:r>
                        <a:rPr lang="en-US" sz="1400" dirty="0" smtClean="0"/>
                        <a:t>Twin</a:t>
                      </a:r>
                      <a:r>
                        <a:rPr lang="en-US" sz="1400" baseline="0" dirty="0" smtClean="0"/>
                        <a:t> </a:t>
                      </a:r>
                      <a:r>
                        <a:rPr lang="en-US" sz="1400" baseline="0" dirty="0" err="1" smtClean="0"/>
                        <a:t>Vac</a:t>
                      </a:r>
                      <a:r>
                        <a:rPr lang="en-US" sz="1400" baseline="0" dirty="0" smtClean="0"/>
                        <a:t> Fans with dry and optional wet dust control</a:t>
                      </a:r>
                      <a:endParaRPr lang="en-US" sz="1400" dirty="0" smtClean="0"/>
                    </a:p>
                  </a:txBody>
                  <a:tcPr>
                    <a:solidFill>
                      <a:srgbClr val="9FEAFF"/>
                    </a:solidFill>
                  </a:tcPr>
                </a:tc>
              </a:tr>
            </a:tbl>
          </a:graphicData>
        </a:graphic>
      </p:graphicFrame>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3830" y="571500"/>
            <a:ext cx="946755" cy="782651"/>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25913" y="457627"/>
            <a:ext cx="1228711" cy="985411"/>
          </a:xfrm>
          <a:prstGeom prst="rect">
            <a:avLst/>
          </a:prstGeom>
        </p:spPr>
      </p:pic>
    </p:spTree>
    <p:extLst>
      <p:ext uri="{BB962C8B-B14F-4D97-AF65-F5344CB8AC3E}">
        <p14:creationId xmlns:p14="http://schemas.microsoft.com/office/powerpoint/2010/main" val="4122552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0825" y="3647416"/>
            <a:ext cx="2556626" cy="2160348"/>
          </a:xfrm>
          <a:prstGeom prst="rect">
            <a:avLst/>
          </a:prstGeom>
        </p:spPr>
      </p:pic>
      <p:sp>
        <p:nvSpPr>
          <p:cNvPr id="4" name="Content Placeholder 3"/>
          <p:cNvSpPr>
            <a:spLocks noGrp="1"/>
          </p:cNvSpPr>
          <p:nvPr>
            <p:ph sz="half" idx="4294967295"/>
          </p:nvPr>
        </p:nvSpPr>
        <p:spPr>
          <a:xfrm>
            <a:off x="2301239" y="935015"/>
            <a:ext cx="4428174" cy="5120888"/>
          </a:xfrm>
          <a:prstGeom prst="rect">
            <a:avLst/>
          </a:prstGeom>
        </p:spPr>
        <p:txBody>
          <a:bodyPr>
            <a:normAutofit fontScale="92500" lnSpcReduction="10000"/>
          </a:bodyPr>
          <a:lstStyle/>
          <a:p>
            <a:pPr marL="0" indent="0">
              <a:buNone/>
              <a:defRPr/>
            </a:pPr>
            <a:r>
              <a:rPr lang="en-US" sz="2000" dirty="0" smtClean="0"/>
              <a:t>800 </a:t>
            </a:r>
            <a:r>
              <a:rPr lang="en-US" sz="2000" b="0" dirty="0" smtClean="0"/>
              <a:t>when</a:t>
            </a:r>
            <a:r>
              <a:rPr lang="en-US" sz="2000" b="0" dirty="0"/>
              <a:t>…</a:t>
            </a:r>
          </a:p>
          <a:p>
            <a:pPr>
              <a:spcBef>
                <a:spcPts val="900"/>
              </a:spcBef>
              <a:defRPr/>
            </a:pPr>
            <a:r>
              <a:rPr lang="en-US" sz="1600" b="0" dirty="0"/>
              <a:t>Price point is extremely critical </a:t>
            </a:r>
            <a:r>
              <a:rPr lang="en-US" sz="1600" b="0" dirty="0" smtClean="0"/>
              <a:t>and customer is willing to trade-off capacity</a:t>
            </a:r>
            <a:endParaRPr lang="en-US" sz="1600" b="0" dirty="0"/>
          </a:p>
          <a:p>
            <a:pPr>
              <a:spcBef>
                <a:spcPts val="600"/>
              </a:spcBef>
              <a:defRPr/>
            </a:pPr>
            <a:r>
              <a:rPr lang="en-US" sz="1600" dirty="0" smtClean="0"/>
              <a:t>Tighter areas or aisles of sweeping </a:t>
            </a:r>
          </a:p>
          <a:p>
            <a:pPr>
              <a:spcBef>
                <a:spcPts val="600"/>
              </a:spcBef>
              <a:defRPr/>
            </a:pPr>
            <a:r>
              <a:rPr lang="en-US" sz="1600" dirty="0" smtClean="0"/>
              <a:t>Disposal location is easily accessible for hopper capacity</a:t>
            </a:r>
            <a:endParaRPr lang="en-US" sz="1600" b="0" dirty="0"/>
          </a:p>
          <a:p>
            <a:pPr>
              <a:spcBef>
                <a:spcPts val="600"/>
              </a:spcBef>
              <a:defRPr/>
            </a:pPr>
            <a:r>
              <a:rPr lang="en-US" sz="1600" b="0" dirty="0" smtClean="0"/>
              <a:t>LPG or Gasoline option is required</a:t>
            </a:r>
            <a:r>
              <a:rPr lang="en-US" sz="1900" dirty="0" smtClean="0"/>
              <a:t>	</a:t>
            </a:r>
          </a:p>
          <a:p>
            <a:pPr marL="0" indent="0">
              <a:buFontTx/>
              <a:buNone/>
              <a:defRPr/>
            </a:pPr>
            <a:r>
              <a:rPr lang="en-US" sz="1900" dirty="0" smtClean="0"/>
              <a:t>	            Sentinel</a:t>
            </a:r>
            <a:r>
              <a:rPr lang="en-US" sz="1900" b="0" dirty="0" smtClean="0"/>
              <a:t> when…</a:t>
            </a:r>
          </a:p>
          <a:p>
            <a:pPr>
              <a:defRPr/>
            </a:pPr>
            <a:r>
              <a:rPr lang="en-US" sz="1600" b="0" dirty="0" smtClean="0"/>
              <a:t>Cleaning performance requirement, such as campus or business improvement districts</a:t>
            </a:r>
          </a:p>
          <a:p>
            <a:pPr>
              <a:defRPr/>
            </a:pPr>
            <a:r>
              <a:rPr lang="en-US" sz="1600" b="0" dirty="0" smtClean="0"/>
              <a:t>Larger areas that need to be swept and transport between dumping is longer distances</a:t>
            </a:r>
          </a:p>
          <a:p>
            <a:pPr>
              <a:defRPr/>
            </a:pPr>
            <a:r>
              <a:rPr lang="en-US" sz="1600" dirty="0" smtClean="0"/>
              <a:t>Dry and/or wet dust control need, wider sweeping path and larger hopper capacity</a:t>
            </a:r>
            <a:endParaRPr lang="en-US" sz="1600" b="0" dirty="0" smtClean="0"/>
          </a:p>
          <a:p>
            <a:pPr>
              <a:defRPr/>
            </a:pPr>
            <a:r>
              <a:rPr lang="en-US" sz="1600" dirty="0" smtClean="0"/>
              <a:t>Need to reach curbs, or sweep in corners or around obstacles (</a:t>
            </a:r>
            <a:r>
              <a:rPr lang="en-US" sz="1600" dirty="0" err="1" smtClean="0"/>
              <a:t>Vario</a:t>
            </a:r>
            <a:r>
              <a:rPr lang="en-US" sz="1600" dirty="0" smtClean="0"/>
              <a:t> </a:t>
            </a:r>
            <a:r>
              <a:rPr lang="en-US" sz="1600" dirty="0"/>
              <a:t>b</a:t>
            </a:r>
            <a:r>
              <a:rPr lang="en-US" sz="1600" dirty="0" smtClean="0"/>
              <a:t>rush option)</a:t>
            </a:r>
          </a:p>
          <a:p>
            <a:pPr>
              <a:defRPr/>
            </a:pPr>
            <a:r>
              <a:rPr lang="en-US" sz="1600" b="0" dirty="0" smtClean="0"/>
              <a:t>Passenger transport or ride-along required (also standard with cab)</a:t>
            </a:r>
            <a:endParaRPr lang="en-US" sz="1600" b="0" dirty="0"/>
          </a:p>
        </p:txBody>
      </p:sp>
      <p:sp>
        <p:nvSpPr>
          <p:cNvPr id="23555" name="Title 1"/>
          <p:cNvSpPr>
            <a:spLocks noGrp="1"/>
          </p:cNvSpPr>
          <p:nvPr>
            <p:ph type="title"/>
          </p:nvPr>
        </p:nvSpPr>
        <p:spPr>
          <a:xfrm>
            <a:off x="284504" y="135427"/>
            <a:ext cx="6553200" cy="694287"/>
          </a:xfrm>
        </p:spPr>
        <p:txBody>
          <a:bodyPr/>
          <a:lstStyle/>
          <a:p>
            <a:r>
              <a:rPr lang="en-US" sz="2800" dirty="0" smtClean="0">
                <a:solidFill>
                  <a:srgbClr val="009BC7"/>
                </a:solidFill>
              </a:rPr>
              <a:t>Recommendation: 800 vs Sentinel</a:t>
            </a:r>
            <a:r>
              <a:rPr lang="en-US" sz="2800" baseline="30000" dirty="0" smtClean="0">
                <a:solidFill>
                  <a:srgbClr val="009BC7"/>
                </a:solidFill>
              </a:rPr>
              <a:t>®</a:t>
            </a:r>
          </a:p>
        </p:txBody>
      </p:sp>
      <p:sp>
        <p:nvSpPr>
          <p:cNvPr id="14" name="TextBox 13"/>
          <p:cNvSpPr txBox="1"/>
          <p:nvPr/>
        </p:nvSpPr>
        <p:spPr>
          <a:xfrm>
            <a:off x="2372966" y="6050661"/>
            <a:ext cx="5548701" cy="578882"/>
          </a:xfrm>
          <a:prstGeom prst="roundRect">
            <a:avLst/>
          </a:prstGeom>
          <a:solidFill>
            <a:srgbClr val="0297C6"/>
          </a:solidFill>
          <a:ln/>
          <a:effectLst/>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1400" dirty="0" smtClean="0">
                <a:solidFill>
                  <a:schemeClr val="bg1"/>
                </a:solidFill>
                <a:effectLst>
                  <a:outerShdw blurRad="38100" dist="38100" dir="2700000" algn="tl">
                    <a:srgbClr val="000000">
                      <a:alpha val="43137"/>
                    </a:srgbClr>
                  </a:outerShdw>
                </a:effectLst>
              </a:rPr>
              <a:t>Understand the application following a thorough customer site survey and recommend the right offering</a:t>
            </a:r>
            <a:endParaRPr lang="en-US" sz="1100" dirty="0">
              <a:solidFill>
                <a:schemeClr val="bg1"/>
              </a:solidFill>
              <a:effectLst>
                <a:outerShdw blurRad="38100" dist="38100" dir="2700000" algn="tl">
                  <a:srgbClr val="000000">
                    <a:alpha val="43137"/>
                  </a:srgbClr>
                </a:outerShdw>
              </a:effectLst>
            </a:endParaRPr>
          </a:p>
        </p:txBody>
      </p:sp>
      <p:sp>
        <p:nvSpPr>
          <p:cNvPr id="13" name="Pentagon 12"/>
          <p:cNvSpPr/>
          <p:nvPr/>
        </p:nvSpPr>
        <p:spPr>
          <a:xfrm rot="10800000">
            <a:off x="2035175" y="894769"/>
            <a:ext cx="3352800" cy="381000"/>
          </a:xfrm>
          <a:prstGeom prst="homePlate">
            <a:avLst/>
          </a:prstGeom>
          <a:solidFill>
            <a:srgbClr val="00B0F0">
              <a:alpha val="10196"/>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3176585" y="2972888"/>
            <a:ext cx="3352800" cy="381000"/>
          </a:xfrm>
          <a:prstGeom prst="homePlate">
            <a:avLst/>
          </a:prstGeom>
          <a:solidFill>
            <a:srgbClr val="00B0F0">
              <a:alpha val="10196"/>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7"/>
          <p:cNvSpPr txBox="1">
            <a:spLocks/>
          </p:cNvSpPr>
          <p:nvPr/>
        </p:nvSpPr>
        <p:spPr>
          <a:xfrm>
            <a:off x="7010400" y="-47135"/>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44</a:t>
            </a:fld>
            <a:endParaRPr lang="en-US" sz="1100" b="0" dirty="0"/>
          </a:p>
        </p:txBody>
      </p:sp>
      <p:sp>
        <p:nvSpPr>
          <p:cNvPr id="12" name="TextBox 11">
            <a:hlinkClick r:id="rId4"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17"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8911" y="1558702"/>
            <a:ext cx="1866264" cy="1542778"/>
          </a:xfrm>
          <a:prstGeom prst="rect">
            <a:avLst/>
          </a:prstGeom>
        </p:spPr>
      </p:pic>
    </p:spTree>
    <p:extLst>
      <p:ext uri="{BB962C8B-B14F-4D97-AF65-F5344CB8AC3E}">
        <p14:creationId xmlns:p14="http://schemas.microsoft.com/office/powerpoint/2010/main" val="309828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375" y="2963863"/>
            <a:ext cx="8511080" cy="1471612"/>
          </a:xfrm>
        </p:spPr>
        <p:txBody>
          <a:bodyPr/>
          <a:lstStyle/>
          <a:p>
            <a:r>
              <a:rPr lang="en-US" dirty="0" smtClean="0"/>
              <a:t>Competitive Comparisons</a:t>
            </a:r>
            <a:endParaRPr lang="en-US" dirty="0"/>
          </a:p>
        </p:txBody>
      </p:sp>
      <p:sp>
        <p:nvSpPr>
          <p:cNvPr id="5" name="Subtitle 4"/>
          <p:cNvSpPr>
            <a:spLocks noGrp="1"/>
          </p:cNvSpPr>
          <p:nvPr>
            <p:ph type="subTitle" idx="1"/>
          </p:nvPr>
        </p:nvSpPr>
        <p:spPr>
          <a:xfrm>
            <a:off x="333374" y="3998912"/>
            <a:ext cx="6646159" cy="1898967"/>
          </a:xfrm>
        </p:spPr>
        <p:txBody>
          <a:bodyPr/>
          <a:lstStyle/>
          <a:p>
            <a:pPr marL="457200" indent="-457200">
              <a:buFont typeface="Arial" panose="020B0604020202020204" pitchFamily="34" charset="0"/>
              <a:buChar char="•"/>
            </a:pPr>
            <a:r>
              <a:rPr lang="en-US" dirty="0" smtClean="0"/>
              <a:t>Also Utilize Detailed 5-Point Walk-Around Comparison Sheets </a:t>
            </a:r>
          </a:p>
          <a:p>
            <a:pPr marL="1025525" lvl="1" indent="-457200">
              <a:buFont typeface="Arial" panose="020B0604020202020204" pitchFamily="34" charset="0"/>
              <a:buChar char="•"/>
            </a:pPr>
            <a:r>
              <a:rPr lang="en-US" dirty="0" err="1" smtClean="0"/>
              <a:t>Tymco</a:t>
            </a:r>
            <a:r>
              <a:rPr lang="en-US" baseline="30000" dirty="0" smtClean="0"/>
              <a:t>®</a:t>
            </a:r>
            <a:r>
              <a:rPr lang="en-US" dirty="0" smtClean="0"/>
              <a:t> DST 4 </a:t>
            </a:r>
          </a:p>
          <a:p>
            <a:pPr marL="1025525" lvl="1" indent="-457200">
              <a:buFont typeface="Arial" panose="020B0604020202020204" pitchFamily="34" charset="0"/>
              <a:buChar char="•"/>
            </a:pPr>
            <a:r>
              <a:rPr lang="en-US" dirty="0" err="1" smtClean="0"/>
              <a:t>Dulevo</a:t>
            </a:r>
            <a:r>
              <a:rPr lang="en-US" baseline="30000" dirty="0" smtClean="0"/>
              <a:t>®</a:t>
            </a:r>
            <a:r>
              <a:rPr lang="en-US" dirty="0" smtClean="0"/>
              <a:t> Quattro 200</a:t>
            </a:r>
          </a:p>
          <a:p>
            <a:pPr marL="1025525" lvl="1" indent="-457200">
              <a:buFont typeface="Arial" panose="020B0604020202020204" pitchFamily="34" charset="0"/>
              <a:buChar char="•"/>
            </a:pPr>
            <a:r>
              <a:rPr lang="en-US" dirty="0" smtClean="0"/>
              <a:t>Elgin</a:t>
            </a:r>
            <a:r>
              <a:rPr lang="en-US" baseline="30000" dirty="0" smtClean="0"/>
              <a:t>®</a:t>
            </a:r>
            <a:r>
              <a:rPr lang="en-US" dirty="0" smtClean="0"/>
              <a:t> Pelican</a:t>
            </a:r>
            <a:r>
              <a:rPr lang="en-US" baseline="30000" dirty="0" smtClean="0"/>
              <a:t>®</a:t>
            </a:r>
            <a:endParaRPr lang="en-US" dirty="0"/>
          </a:p>
        </p:txBody>
      </p:sp>
      <p:sp>
        <p:nvSpPr>
          <p:cNvPr id="6" name="TextBox 5">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7"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spTree>
    <p:extLst>
      <p:ext uri="{BB962C8B-B14F-4D97-AF65-F5344CB8AC3E}">
        <p14:creationId xmlns:p14="http://schemas.microsoft.com/office/powerpoint/2010/main" val="266907399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txBox="1">
            <a:spLocks/>
          </p:cNvSpPr>
          <p:nvPr/>
        </p:nvSpPr>
        <p:spPr>
          <a:xfrm>
            <a:off x="7010400" y="0"/>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46</a:t>
            </a:fld>
            <a:endParaRPr lang="en-US" sz="1100" b="0" dirty="0"/>
          </a:p>
        </p:txBody>
      </p:sp>
      <p:sp>
        <p:nvSpPr>
          <p:cNvPr id="16" name="TextBox 15">
            <a:hlinkClick r:id="rId3" action="ppaction://hlinksldjump"/>
          </p:cNvPr>
          <p:cNvSpPr txBox="1"/>
          <p:nvPr/>
        </p:nvSpPr>
        <p:spPr>
          <a:xfrm>
            <a:off x="1068112" y="6167872"/>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17"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531435596"/>
              </p:ext>
            </p:extLst>
          </p:nvPr>
        </p:nvGraphicFramePr>
        <p:xfrm>
          <a:off x="173621" y="909976"/>
          <a:ext cx="8854632" cy="5008975"/>
        </p:xfrm>
        <a:graphic>
          <a:graphicData uri="http://schemas.openxmlformats.org/drawingml/2006/table">
            <a:tbl>
              <a:tblPr firstRow="1" bandRow="1">
                <a:tableStyleId>{21E4AEA4-8DFA-4A89-87EB-49C32662AFE0}</a:tableStyleId>
              </a:tblPr>
              <a:tblGrid>
                <a:gridCol w="1469664"/>
                <a:gridCol w="1829120"/>
                <a:gridCol w="1898248"/>
                <a:gridCol w="1877241"/>
                <a:gridCol w="1780359"/>
              </a:tblGrid>
              <a:tr h="380214">
                <a:tc>
                  <a:txBody>
                    <a:bodyPr/>
                    <a:lstStyle/>
                    <a:p>
                      <a:endParaRPr lang="en-US" sz="1800" dirty="0"/>
                    </a:p>
                  </a:txBody>
                  <a:tcPr marL="91436" marR="91436" marT="45731" marB="45731">
                    <a:solidFill>
                      <a:schemeClr val="bg1"/>
                    </a:solidFill>
                  </a:tcPr>
                </a:tc>
                <a:tc>
                  <a:txBody>
                    <a:bodyPr/>
                    <a:lstStyle/>
                    <a:p>
                      <a:endParaRPr lang="en-US" sz="1800" dirty="0"/>
                    </a:p>
                  </a:txBody>
                  <a:tcPr marL="91436" marR="91436" marT="45731" marB="45731">
                    <a:solidFill>
                      <a:schemeClr val="bg1"/>
                    </a:solidFill>
                  </a:tcPr>
                </a:tc>
                <a:tc>
                  <a:txBody>
                    <a:bodyPr/>
                    <a:lstStyle/>
                    <a:p>
                      <a:endParaRPr lang="en-US" sz="1800" dirty="0"/>
                    </a:p>
                  </a:txBody>
                  <a:tcPr marL="91436" marR="91436" marT="45731" marB="45731">
                    <a:solidFill>
                      <a:schemeClr val="bg1"/>
                    </a:solidFill>
                  </a:tcPr>
                </a:tc>
                <a:tc>
                  <a:txBody>
                    <a:bodyPr/>
                    <a:lstStyle/>
                    <a:p>
                      <a:endParaRPr lang="en-US" sz="1800" dirty="0"/>
                    </a:p>
                  </a:txBody>
                  <a:tcPr marL="91436" marR="91436" marT="45731" marB="45731">
                    <a:solidFill>
                      <a:schemeClr val="bg1"/>
                    </a:solidFill>
                  </a:tcPr>
                </a:tc>
                <a:tc>
                  <a:txBody>
                    <a:bodyPr/>
                    <a:lstStyle/>
                    <a:p>
                      <a:endParaRPr lang="en-US" sz="1800" dirty="0"/>
                    </a:p>
                  </a:txBody>
                  <a:tcPr marL="91436" marR="91436" marT="45731" marB="45731">
                    <a:solidFill>
                      <a:schemeClr val="bg1"/>
                    </a:solidFill>
                  </a:tcPr>
                </a:tc>
              </a:tr>
              <a:tr h="307113">
                <a:tc>
                  <a:txBody>
                    <a:bodyPr/>
                    <a:lstStyle/>
                    <a:p>
                      <a:r>
                        <a:rPr lang="en-US" sz="1600" dirty="0" smtClean="0"/>
                        <a:t>Brand</a:t>
                      </a:r>
                      <a:endParaRPr lang="en-US" sz="1600" dirty="0"/>
                    </a:p>
                  </a:txBody>
                  <a:tcPr marL="91436" marR="91436" marT="45731" marB="45731"/>
                </a:tc>
                <a:tc>
                  <a:txBody>
                    <a:bodyPr/>
                    <a:lstStyle/>
                    <a:p>
                      <a:pPr algn="ctr"/>
                      <a:r>
                        <a:rPr lang="en-US" sz="1400" dirty="0" smtClean="0"/>
                        <a:t>Tennant</a:t>
                      </a:r>
                      <a:endParaRPr lang="en-US" sz="1400" dirty="0"/>
                    </a:p>
                  </a:txBody>
                  <a:tcPr marL="91436" marR="91436" marT="45731" marB="45731"/>
                </a:tc>
                <a:tc>
                  <a:txBody>
                    <a:bodyPr/>
                    <a:lstStyle/>
                    <a:p>
                      <a:pPr algn="ctr"/>
                      <a:r>
                        <a:rPr lang="en-US" sz="1400" dirty="0" err="1" smtClean="0"/>
                        <a:t>Tymco</a:t>
                      </a:r>
                      <a:endParaRPr lang="en-US" sz="1400" dirty="0" smtClean="0"/>
                    </a:p>
                  </a:txBody>
                  <a:tcPr marL="91436" marR="91436" marT="45731" marB="45731"/>
                </a:tc>
                <a:tc>
                  <a:txBody>
                    <a:bodyPr/>
                    <a:lstStyle/>
                    <a:p>
                      <a:pPr algn="ctr"/>
                      <a:r>
                        <a:rPr lang="en-US" sz="1400" dirty="0" err="1" smtClean="0"/>
                        <a:t>Dulevo</a:t>
                      </a:r>
                      <a:r>
                        <a:rPr lang="en-US" sz="1400" dirty="0" smtClean="0"/>
                        <a:t> </a:t>
                      </a:r>
                    </a:p>
                  </a:txBody>
                  <a:tcPr marL="91436" marR="91436" marT="45731" marB="45731"/>
                </a:tc>
                <a:tc>
                  <a:txBody>
                    <a:bodyPr/>
                    <a:lstStyle/>
                    <a:p>
                      <a:pPr algn="ctr"/>
                      <a:r>
                        <a:rPr lang="en-US" sz="1400" dirty="0" smtClean="0"/>
                        <a:t>Elgin</a:t>
                      </a:r>
                      <a:endParaRPr lang="en-US" sz="1400" dirty="0"/>
                    </a:p>
                  </a:txBody>
                  <a:tcPr marL="91436" marR="91436" marT="45731" marB="45731"/>
                </a:tc>
              </a:tr>
              <a:tr h="272753">
                <a:tc>
                  <a:txBody>
                    <a:bodyPr/>
                    <a:lstStyle/>
                    <a:p>
                      <a:r>
                        <a:rPr lang="en-US" sz="1600" dirty="0" smtClean="0"/>
                        <a:t>Model</a:t>
                      </a:r>
                      <a:endParaRPr lang="en-US" sz="1600" dirty="0"/>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Sentinel</a:t>
                      </a:r>
                      <a:r>
                        <a:rPr lang="en-US" sz="1200" baseline="30000" dirty="0" smtClean="0"/>
                        <a:t>®</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DST 4</a:t>
                      </a:r>
                    </a:p>
                  </a:txBody>
                  <a:tcPr marL="91436" marR="91436" marT="45731" marB="45731"/>
                </a:tc>
                <a:tc>
                  <a:txBody>
                    <a:bodyPr/>
                    <a:lstStyle/>
                    <a:p>
                      <a:pPr algn="ctr"/>
                      <a:r>
                        <a:rPr lang="en-US" sz="1200" dirty="0" smtClean="0"/>
                        <a:t>Quattro 200</a:t>
                      </a:r>
                      <a:endParaRPr lang="en-US" sz="1200" dirty="0"/>
                    </a:p>
                  </a:txBody>
                  <a:tcPr marL="91436" marR="91436" marT="45731" marB="45731"/>
                </a:tc>
                <a:tc>
                  <a:txBody>
                    <a:bodyPr/>
                    <a:lstStyle/>
                    <a:p>
                      <a:pPr algn="ctr"/>
                      <a:r>
                        <a:rPr lang="en-US" sz="1200" dirty="0" smtClean="0"/>
                        <a:t>Pelican</a:t>
                      </a:r>
                      <a:endParaRPr lang="en-US" sz="1200" dirty="0"/>
                    </a:p>
                  </a:txBody>
                  <a:tcPr marL="91436" marR="91436" marT="45731" marB="45731"/>
                </a:tc>
              </a:tr>
              <a:tr h="273117">
                <a:tc>
                  <a:txBody>
                    <a:bodyPr/>
                    <a:lstStyle/>
                    <a:p>
                      <a:r>
                        <a:rPr lang="en-US" sz="1600" dirty="0" smtClean="0"/>
                        <a:t>Reach</a:t>
                      </a:r>
                      <a:endParaRPr lang="en-US" sz="1600" dirty="0"/>
                    </a:p>
                  </a:txBody>
                  <a:tcPr marL="91436" marR="91436" marT="45731" marB="45731"/>
                </a:tc>
                <a:tc>
                  <a:txBody>
                    <a:bodyPr/>
                    <a:lstStyle/>
                    <a:p>
                      <a:pPr algn="ctr"/>
                      <a:r>
                        <a:rPr lang="en-US" sz="1200" dirty="0" smtClean="0"/>
                        <a:t>Global </a:t>
                      </a:r>
                      <a:r>
                        <a:rPr lang="en-US" sz="1050" dirty="0" smtClean="0"/>
                        <a:t>(Not Europe)</a:t>
                      </a:r>
                      <a:endParaRPr lang="en-US" sz="1200" dirty="0"/>
                    </a:p>
                  </a:txBody>
                  <a:tcPr marL="91436" marR="91436" marT="45731" marB="45731"/>
                </a:tc>
                <a:tc>
                  <a:txBody>
                    <a:bodyPr/>
                    <a:lstStyle/>
                    <a:p>
                      <a:pPr algn="ctr"/>
                      <a:r>
                        <a:rPr lang="en-US" sz="1200" dirty="0" smtClean="0"/>
                        <a:t>N.A.</a:t>
                      </a:r>
                      <a:endParaRPr lang="en-US" sz="1200" dirty="0"/>
                    </a:p>
                  </a:txBody>
                  <a:tcPr marL="91436" marR="91436" marT="45731" marB="45731"/>
                </a:tc>
                <a:tc>
                  <a:txBody>
                    <a:bodyPr/>
                    <a:lstStyle/>
                    <a:p>
                      <a:pPr algn="ctr"/>
                      <a:r>
                        <a:rPr lang="en-US" sz="1200" dirty="0" smtClean="0"/>
                        <a:t>Global (less in N.A.)</a:t>
                      </a:r>
                      <a:endParaRPr lang="en-US" sz="1200" dirty="0"/>
                    </a:p>
                  </a:txBody>
                  <a:tcPr marL="91436" marR="91436" marT="45731" marB="45731"/>
                </a:tc>
                <a:tc>
                  <a:txBody>
                    <a:bodyPr/>
                    <a:lstStyle/>
                    <a:p>
                      <a:pPr algn="ctr"/>
                      <a:r>
                        <a:rPr lang="en-US" sz="1200" dirty="0" smtClean="0"/>
                        <a:t>Global</a:t>
                      </a:r>
                      <a:endParaRPr lang="en-US" sz="1200" dirty="0"/>
                    </a:p>
                  </a:txBody>
                  <a:tcPr marL="91436" marR="91436" marT="45731" marB="45731"/>
                </a:tc>
              </a:tr>
              <a:tr h="285055">
                <a:tc>
                  <a:txBody>
                    <a:bodyPr/>
                    <a:lstStyle/>
                    <a:p>
                      <a:r>
                        <a:rPr lang="en-US" sz="1600" dirty="0" smtClean="0"/>
                        <a:t>Type</a:t>
                      </a:r>
                      <a:endParaRPr lang="en-US" sz="1600" dirty="0"/>
                    </a:p>
                  </a:txBody>
                  <a:tcPr marL="91436" marR="91436" marT="45731" marB="45731"/>
                </a:tc>
                <a:tc>
                  <a:txBody>
                    <a:bodyPr/>
                    <a:lstStyle/>
                    <a:p>
                      <a:pPr algn="ctr"/>
                      <a:r>
                        <a:rPr lang="en-US" sz="1200" dirty="0" smtClean="0"/>
                        <a:t>Mechanical </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Regenerative Air</a:t>
                      </a:r>
                      <a:endParaRPr lang="en-US" sz="1200" kern="1200" dirty="0">
                        <a:solidFill>
                          <a:schemeClr val="dk1"/>
                        </a:solidFill>
                        <a:latin typeface="+mn-lt"/>
                        <a:ea typeface="+mn-ea"/>
                        <a:cs typeface="+mn-cs"/>
                      </a:endParaRPr>
                    </a:p>
                  </a:txBody>
                  <a:tcPr marL="91436" marR="91436" marT="45731" marB="45731"/>
                </a:tc>
                <a:tc>
                  <a:txBody>
                    <a:bodyPr/>
                    <a:lstStyle/>
                    <a:p>
                      <a:pPr algn="ctr"/>
                      <a:r>
                        <a:rPr lang="en-US" sz="1200" dirty="0" smtClean="0"/>
                        <a:t>Mechanical</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Mechanical</a:t>
                      </a:r>
                      <a:endParaRPr lang="en-US" sz="1200" kern="1200" dirty="0">
                        <a:solidFill>
                          <a:schemeClr val="dk1"/>
                        </a:solidFill>
                        <a:latin typeface="+mn-lt"/>
                        <a:ea typeface="+mn-ea"/>
                        <a:cs typeface="+mn-cs"/>
                      </a:endParaRPr>
                    </a:p>
                  </a:txBody>
                  <a:tcPr marL="91436" marR="91436" marT="45731" marB="45731"/>
                </a:tc>
              </a:tr>
              <a:tr h="335364">
                <a:tc>
                  <a:txBody>
                    <a:bodyPr/>
                    <a:lstStyle/>
                    <a:p>
                      <a:r>
                        <a:rPr lang="en-US" sz="1600" dirty="0" smtClean="0"/>
                        <a:t>Main</a:t>
                      </a:r>
                      <a:r>
                        <a:rPr lang="en-US" sz="1600" baseline="0" dirty="0" smtClean="0"/>
                        <a:t> </a:t>
                      </a:r>
                      <a:r>
                        <a:rPr lang="en-US" sz="1600" dirty="0" smtClean="0"/>
                        <a:t>Path</a:t>
                      </a:r>
                      <a:endParaRPr lang="en-US" sz="1600" dirty="0"/>
                    </a:p>
                  </a:txBody>
                  <a:tcPr marL="91436" marR="91436" marT="45731" marB="45731"/>
                </a:tc>
                <a:tc>
                  <a:txBody>
                    <a:bodyPr/>
                    <a:lstStyle/>
                    <a:p>
                      <a:pPr algn="ctr"/>
                      <a:r>
                        <a:rPr lang="en-US" sz="1200" dirty="0" smtClean="0"/>
                        <a:t>51 in / 1,300</a:t>
                      </a:r>
                      <a:r>
                        <a:rPr lang="en-US" sz="1200" baseline="0" dirty="0" smtClean="0"/>
                        <a:t> m</a:t>
                      </a:r>
                      <a:r>
                        <a:rPr lang="en-US" sz="1200" dirty="0" smtClean="0"/>
                        <a:t>m</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82 in / 2,080</a:t>
                      </a:r>
                      <a:r>
                        <a:rPr lang="en-US" sz="1200" kern="1200" baseline="0" dirty="0" smtClean="0">
                          <a:solidFill>
                            <a:schemeClr val="dk1"/>
                          </a:solidFill>
                          <a:latin typeface="+mn-lt"/>
                          <a:ea typeface="+mn-ea"/>
                          <a:cs typeface="+mn-cs"/>
                        </a:rPr>
                        <a:t> m</a:t>
                      </a:r>
                      <a:r>
                        <a:rPr lang="en-US" sz="1200" kern="1200" dirty="0" smtClean="0">
                          <a:solidFill>
                            <a:schemeClr val="dk1"/>
                          </a:solidFill>
                          <a:latin typeface="+mn-lt"/>
                          <a:ea typeface="+mn-ea"/>
                          <a:cs typeface="+mn-cs"/>
                        </a:rPr>
                        <a:t>m</a:t>
                      </a:r>
                      <a:endParaRPr lang="en-US" sz="1200" kern="1200" dirty="0">
                        <a:solidFill>
                          <a:schemeClr val="dk1"/>
                        </a:solidFill>
                        <a:latin typeface="+mn-lt"/>
                        <a:ea typeface="+mn-ea"/>
                        <a:cs typeface="+mn-cs"/>
                      </a:endParaRPr>
                    </a:p>
                  </a:txBody>
                  <a:tcPr marL="91436" marR="91436" marT="45731" marB="45731"/>
                </a:tc>
                <a:tc>
                  <a:txBody>
                    <a:bodyPr/>
                    <a:lstStyle/>
                    <a:p>
                      <a:pPr algn="ctr"/>
                      <a:r>
                        <a:rPr lang="en-US" sz="1200" dirty="0" smtClean="0"/>
                        <a:t>51 in / 1,300</a:t>
                      </a:r>
                      <a:r>
                        <a:rPr lang="en-US" sz="1200" baseline="0" dirty="0" smtClean="0"/>
                        <a:t> m</a:t>
                      </a:r>
                      <a:r>
                        <a:rPr lang="en-US" sz="1200" dirty="0" smtClean="0"/>
                        <a:t>m</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mn-lt"/>
                          <a:ea typeface="+mn-ea"/>
                          <a:cs typeface="+mn-cs"/>
                        </a:rPr>
                        <a:t>66 in / 1,675 mm</a:t>
                      </a:r>
                      <a:endParaRPr lang="en-US" sz="1200" kern="1200" dirty="0">
                        <a:solidFill>
                          <a:schemeClr val="dk1"/>
                        </a:solidFill>
                        <a:latin typeface="+mn-lt"/>
                        <a:ea typeface="+mn-ea"/>
                        <a:cs typeface="+mn-cs"/>
                      </a:endParaRPr>
                    </a:p>
                  </a:txBody>
                  <a:tcPr marL="91436" marR="91436" marT="45731" marB="45731"/>
                </a:tc>
              </a:tr>
              <a:tr h="713185">
                <a:tc>
                  <a:txBody>
                    <a:bodyPr/>
                    <a:lstStyle/>
                    <a:p>
                      <a:r>
                        <a:rPr lang="en-US" sz="1400" dirty="0" smtClean="0"/>
                        <a:t>Single SB</a:t>
                      </a:r>
                    </a:p>
                    <a:p>
                      <a:r>
                        <a:rPr lang="en-US" sz="1400" dirty="0" smtClean="0"/>
                        <a:t>Dual SB</a:t>
                      </a:r>
                    </a:p>
                    <a:p>
                      <a:r>
                        <a:rPr lang="en-US" sz="1400" dirty="0" err="1" smtClean="0"/>
                        <a:t>Vario</a:t>
                      </a:r>
                      <a:r>
                        <a:rPr lang="en-US" sz="1400" dirty="0" smtClean="0"/>
                        <a:t> Brush</a:t>
                      </a:r>
                      <a:endParaRPr lang="en-US" sz="1400" dirty="0"/>
                    </a:p>
                  </a:txBody>
                  <a:tcPr marL="91436" marR="91436" marT="45731" marB="45731"/>
                </a:tc>
                <a:tc>
                  <a:txBody>
                    <a:bodyPr/>
                    <a:lstStyle/>
                    <a:p>
                      <a:pPr marL="0" algn="ctr" defTabSz="914400" rtl="0" eaLnBrk="1" latinLnBrk="0" hangingPunct="1"/>
                      <a:r>
                        <a:rPr lang="en-US" sz="1300" kern="1200" baseline="0" dirty="0" smtClean="0">
                          <a:solidFill>
                            <a:schemeClr val="dk1"/>
                          </a:solidFill>
                          <a:latin typeface="+mn-lt"/>
                          <a:ea typeface="+mn-ea"/>
                          <a:cs typeface="+mn-cs"/>
                        </a:rPr>
                        <a:t>69 inch / 1,750 mm</a:t>
                      </a:r>
                    </a:p>
                    <a:p>
                      <a:pPr marL="0" algn="ctr" defTabSz="914400" rtl="0" eaLnBrk="1" latinLnBrk="0" hangingPunct="1"/>
                      <a:r>
                        <a:rPr lang="en-US" sz="1300" kern="1200" baseline="0" dirty="0" smtClean="0">
                          <a:solidFill>
                            <a:schemeClr val="dk1"/>
                          </a:solidFill>
                          <a:latin typeface="+mn-lt"/>
                          <a:ea typeface="+mn-ea"/>
                          <a:cs typeface="+mn-cs"/>
                        </a:rPr>
                        <a:t>87 inch / 2,210 mm</a:t>
                      </a:r>
                    </a:p>
                    <a:p>
                      <a:pPr marL="0" algn="ctr" defTabSz="914400" rtl="0" eaLnBrk="1" latinLnBrk="0" hangingPunct="1"/>
                      <a:r>
                        <a:rPr lang="en-US" sz="1300" kern="1200" dirty="0" smtClean="0">
                          <a:solidFill>
                            <a:schemeClr val="dk1"/>
                          </a:solidFill>
                          <a:latin typeface="+mn-lt"/>
                          <a:ea typeface="+mn-ea"/>
                          <a:cs typeface="+mn-cs"/>
                        </a:rPr>
                        <a:t>126 inch / 3,200 mm</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104 in / 2,640 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dk1"/>
                          </a:solidFill>
                          <a:latin typeface="+mn-lt"/>
                          <a:ea typeface="+mn-ea"/>
                          <a:cs typeface="+mn-cs"/>
                        </a:rPr>
                        <a:t>130 in / 3,300 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dk1"/>
                          </a:solidFill>
                          <a:latin typeface="+mn-lt"/>
                          <a:ea typeface="+mn-ea"/>
                          <a:cs typeface="+mn-cs"/>
                        </a:rPr>
                        <a:t>N/A</a:t>
                      </a:r>
                      <a:endParaRPr lang="en-US" sz="1300" kern="1200" dirty="0">
                        <a:solidFill>
                          <a:schemeClr val="dk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 in /  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dk1"/>
                          </a:solidFill>
                          <a:latin typeface="+mn-lt"/>
                          <a:ea typeface="+mn-ea"/>
                          <a:cs typeface="+mn-cs"/>
                        </a:rPr>
                        <a:t> in /  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dk1"/>
                          </a:solidFill>
                          <a:latin typeface="+mn-lt"/>
                          <a:ea typeface="+mn-ea"/>
                          <a:cs typeface="+mn-cs"/>
                        </a:rPr>
                        <a:t>102  in / 2,590 mm</a:t>
                      </a:r>
                      <a:endParaRPr lang="en-US" sz="1300" kern="1200" dirty="0" smtClean="0">
                        <a:solidFill>
                          <a:schemeClr val="dk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 96 in / 2,435 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120 in / 3,045mm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N/A</a:t>
                      </a:r>
                      <a:endParaRPr lang="en-US" sz="1300" kern="1200" dirty="0">
                        <a:solidFill>
                          <a:schemeClr val="dk1"/>
                        </a:solidFill>
                        <a:latin typeface="+mn-lt"/>
                        <a:ea typeface="+mn-ea"/>
                        <a:cs typeface="+mn-cs"/>
                      </a:endParaRPr>
                    </a:p>
                  </a:txBody>
                  <a:tcPr marL="91436" marR="91436" marT="45731" marB="45731"/>
                </a:tc>
              </a:tr>
              <a:tr h="335364">
                <a:tc>
                  <a:txBody>
                    <a:bodyPr/>
                    <a:lstStyle/>
                    <a:p>
                      <a:r>
                        <a:rPr lang="en-US" sz="1600" dirty="0" smtClean="0"/>
                        <a:t>Hopper Vol.</a:t>
                      </a:r>
                      <a:endParaRPr lang="en-US" sz="1600" dirty="0"/>
                    </a:p>
                  </a:txBody>
                  <a:tcPr marL="91436" marR="91436" marT="45731" marB="45731"/>
                </a:tc>
                <a:tc>
                  <a:txBody>
                    <a:bodyPr/>
                    <a:lstStyle/>
                    <a:p>
                      <a:pPr marL="0" algn="ctr" defTabSz="914400" rtl="0" eaLnBrk="1" latinLnBrk="0" hangingPunct="1"/>
                      <a:r>
                        <a:rPr lang="en-US" sz="1200" kern="1200" dirty="0" smtClean="0">
                          <a:solidFill>
                            <a:schemeClr val="tx1"/>
                          </a:solidFill>
                          <a:latin typeface="+mn-lt"/>
                          <a:ea typeface="+mn-ea"/>
                          <a:cs typeface="+mn-cs"/>
                        </a:rPr>
                        <a:t>3.4 yds</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 2,600</a:t>
                      </a:r>
                      <a:r>
                        <a:rPr lang="en-US" sz="1200" kern="1200" baseline="0" dirty="0" smtClean="0">
                          <a:solidFill>
                            <a:schemeClr val="tx1"/>
                          </a:solidFill>
                          <a:latin typeface="+mn-lt"/>
                          <a:ea typeface="+mn-ea"/>
                          <a:cs typeface="+mn-cs"/>
                        </a:rPr>
                        <a:t> L</a:t>
                      </a:r>
                      <a:endParaRPr lang="en-US" sz="1200" kern="1200" baseline="300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4.0 yds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 3,050 L</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3.3 yds</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2,500 L</a:t>
                      </a:r>
                      <a:endParaRPr lang="en-US" sz="1200" kern="1200" baseline="30000" dirty="0" smtClean="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3.5 yds</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2,675 L</a:t>
                      </a:r>
                      <a:endParaRPr lang="en-US" sz="1200" kern="1200" baseline="30000" dirty="0" smtClean="0">
                        <a:solidFill>
                          <a:schemeClr val="tx1"/>
                        </a:solidFill>
                        <a:latin typeface="+mn-lt"/>
                        <a:ea typeface="+mn-ea"/>
                        <a:cs typeface="+mn-cs"/>
                      </a:endParaRPr>
                    </a:p>
                  </a:txBody>
                  <a:tcPr marL="91436" marR="91436" marT="45731" marB="45731"/>
                </a:tc>
              </a:tr>
              <a:tr h="640241">
                <a:tc>
                  <a:txBody>
                    <a:bodyPr/>
                    <a:lstStyle/>
                    <a:p>
                      <a:r>
                        <a:rPr lang="en-US" sz="1600" dirty="0" smtClean="0"/>
                        <a:t>Side</a:t>
                      </a:r>
                      <a:r>
                        <a:rPr lang="en-US" sz="1600" baseline="0" dirty="0" smtClean="0"/>
                        <a:t> Brush </a:t>
                      </a:r>
                      <a:r>
                        <a:rPr lang="en-US" sz="1600" dirty="0" smtClean="0"/>
                        <a:t>Dust Control</a:t>
                      </a:r>
                      <a:endParaRPr lang="en-US" sz="1600" dirty="0"/>
                    </a:p>
                  </a:txBody>
                  <a:tcPr marL="91436" marR="91436" marT="45731" marB="45731"/>
                </a:tc>
                <a:tc>
                  <a:txBody>
                    <a:bodyPr/>
                    <a:lstStyle/>
                    <a:p>
                      <a:pPr marL="0" algn="ctr" defTabSz="914400" rtl="0" eaLnBrk="1" latinLnBrk="0" hangingPunct="1"/>
                      <a:r>
                        <a:rPr lang="en-US" sz="1200" kern="1200" dirty="0" smtClean="0">
                          <a:solidFill>
                            <a:schemeClr val="tx1"/>
                          </a:solidFill>
                          <a:latin typeface="+mn-lt"/>
                          <a:ea typeface="+mn-ea"/>
                          <a:cs typeface="+mn-cs"/>
                        </a:rPr>
                        <a:t>Dry</a:t>
                      </a:r>
                      <a:r>
                        <a:rPr lang="en-US" sz="1200" kern="1200" baseline="0" dirty="0" smtClean="0">
                          <a:solidFill>
                            <a:schemeClr val="tx1"/>
                          </a:solidFill>
                          <a:latin typeface="+mn-lt"/>
                          <a:ea typeface="+mn-ea"/>
                          <a:cs typeface="+mn-cs"/>
                        </a:rPr>
                        <a:t> Dust Skirting</a:t>
                      </a:r>
                    </a:p>
                    <a:p>
                      <a:pPr marL="0" algn="ctr" defTabSz="914400" rtl="0" eaLnBrk="1" latinLnBrk="0" hangingPunct="1"/>
                      <a:r>
                        <a:rPr lang="en-US" sz="1200" kern="1200" baseline="0" dirty="0" smtClean="0">
                          <a:solidFill>
                            <a:schemeClr val="tx1"/>
                          </a:solidFill>
                          <a:latin typeface="+mn-lt"/>
                          <a:ea typeface="+mn-ea"/>
                          <a:cs typeface="+mn-cs"/>
                        </a:rPr>
                        <a:t>Wet Spray</a:t>
                      </a:r>
                    </a:p>
                    <a:p>
                      <a:pPr marL="0" algn="ctr" defTabSz="914400" rtl="0" eaLnBrk="1" latinLnBrk="0" hangingPunct="1"/>
                      <a:r>
                        <a:rPr lang="en-US" sz="1200" kern="1200" baseline="0" dirty="0" smtClean="0">
                          <a:solidFill>
                            <a:schemeClr val="tx1"/>
                          </a:solidFill>
                          <a:latin typeface="+mn-lt"/>
                          <a:ea typeface="+mn-ea"/>
                          <a:cs typeface="+mn-cs"/>
                        </a:rPr>
                        <a:t>Dry and Wet </a:t>
                      </a:r>
                    </a:p>
                  </a:txBody>
                  <a:tcPr marL="91436" marR="91436" marT="45731" marB="45731"/>
                </a:tc>
                <a:tc>
                  <a:txBody>
                    <a:bodyPr/>
                    <a:lstStyle/>
                    <a:p>
                      <a:pPr marL="0" algn="ctr" defTabSz="914400" rtl="0" eaLnBrk="1" latinLnBrk="0" hangingPunct="1"/>
                      <a:r>
                        <a:rPr lang="en-US" sz="1200" kern="1200" dirty="0" smtClean="0">
                          <a:solidFill>
                            <a:schemeClr val="tx1"/>
                          </a:solidFill>
                          <a:latin typeface="+mn-lt"/>
                          <a:ea typeface="+mn-ea"/>
                          <a:cs typeface="+mn-cs"/>
                        </a:rPr>
                        <a:t>Wet Spray</a:t>
                      </a:r>
                      <a:endParaRPr lang="en-US" sz="12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latin typeface="+mn-lt"/>
                          <a:ea typeface="+mn-ea"/>
                          <a:cs typeface="+mn-cs"/>
                        </a:rPr>
                        <a:t>Wet Spray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Dry Dust Skirting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Wet Spray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Unknown for combo?</a:t>
                      </a:r>
                    </a:p>
                  </a:txBody>
                  <a:tcPr marL="91436" marR="91436" marT="45731" marB="45731"/>
                </a:tc>
              </a:tr>
              <a:tr h="361078">
                <a:tc>
                  <a:txBody>
                    <a:bodyPr/>
                    <a:lstStyle/>
                    <a:p>
                      <a:r>
                        <a:rPr lang="en-US" sz="1600" dirty="0" smtClean="0"/>
                        <a:t>AQMD PM10</a:t>
                      </a:r>
                      <a:endParaRPr lang="en-US" sz="1600" dirty="0"/>
                    </a:p>
                  </a:txBody>
                  <a:tcPr marL="91436" marR="91436" marT="45731" marB="45731"/>
                </a:tc>
                <a:tc>
                  <a:txBody>
                    <a:bodyPr/>
                    <a:lstStyle/>
                    <a:p>
                      <a:pPr marL="0" algn="ctr" defTabSz="914400" rtl="0" eaLnBrk="1" latinLnBrk="0" hangingPunct="1"/>
                      <a:r>
                        <a:rPr lang="en-US" sz="1200" kern="1200" dirty="0" smtClean="0">
                          <a:solidFill>
                            <a:schemeClr val="tx1"/>
                          </a:solidFill>
                          <a:latin typeface="+mn-lt"/>
                          <a:ea typeface="+mn-ea"/>
                          <a:cs typeface="+mn-cs"/>
                        </a:rPr>
                        <a:t>YES</a:t>
                      </a:r>
                      <a:endParaRPr lang="en-US" sz="12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YES</a:t>
                      </a:r>
                      <a:endParaRPr lang="en-US" sz="12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YES (Europe</a:t>
                      </a:r>
                      <a:r>
                        <a:rPr lang="en-US" sz="1200" kern="1200" baseline="0" dirty="0" smtClean="0">
                          <a:solidFill>
                            <a:schemeClr val="tx1"/>
                          </a:solidFill>
                          <a:latin typeface="+mn-lt"/>
                          <a:ea typeface="+mn-ea"/>
                          <a:cs typeface="+mn-cs"/>
                        </a:rPr>
                        <a:t> Only)</a:t>
                      </a:r>
                      <a:endParaRPr lang="en-US" sz="12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YES</a:t>
                      </a:r>
                      <a:endParaRPr lang="en-US" sz="1200" kern="1200" dirty="0">
                        <a:solidFill>
                          <a:schemeClr val="tx1"/>
                        </a:solidFill>
                        <a:latin typeface="+mn-lt"/>
                        <a:ea typeface="+mn-ea"/>
                        <a:cs typeface="+mn-cs"/>
                      </a:endParaRPr>
                    </a:p>
                  </a:txBody>
                  <a:tcPr marL="91436" marR="91436" marT="45731" marB="45731"/>
                </a:tc>
              </a:tr>
              <a:tr h="370390">
                <a:tc>
                  <a:txBody>
                    <a:bodyPr/>
                    <a:lstStyle/>
                    <a:p>
                      <a:r>
                        <a:rPr lang="en-US" sz="1600" dirty="0" err="1" smtClean="0"/>
                        <a:t>Gradeability</a:t>
                      </a:r>
                      <a:endParaRPr lang="en-US" sz="1600" dirty="0"/>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Full Hopper: 8</a:t>
                      </a:r>
                      <a:r>
                        <a:rPr lang="en-US" sz="1100" kern="1200" dirty="0" smtClean="0">
                          <a:solidFill>
                            <a:schemeClr val="tx1"/>
                          </a:solidFill>
                          <a:latin typeface="Times New Roman" panose="02020603050405020304" pitchFamily="18" charset="0"/>
                          <a:ea typeface="+mn-ea"/>
                          <a:cs typeface="Times New Roman" panose="02020603050405020304" pitchFamily="18" charset="0"/>
                        </a:rPr>
                        <a:t>⁰</a:t>
                      </a:r>
                      <a:r>
                        <a:rPr lang="en-US" sz="1100" kern="1200" baseline="0" dirty="0" smtClean="0">
                          <a:solidFill>
                            <a:schemeClr val="tx1"/>
                          </a:solidFill>
                          <a:latin typeface="+mn-lt"/>
                          <a:ea typeface="+mn-ea"/>
                          <a:cs typeface="+mn-cs"/>
                        </a:rPr>
                        <a:t> / 14%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Empty Hopper: 22</a:t>
                      </a:r>
                      <a:r>
                        <a:rPr lang="en-US" sz="1100" kern="1200" dirty="0" smtClean="0">
                          <a:solidFill>
                            <a:schemeClr val="tx1"/>
                          </a:solidFill>
                          <a:latin typeface="Times New Roman" panose="02020603050405020304" pitchFamily="18" charset="0"/>
                          <a:ea typeface="+mn-ea"/>
                          <a:cs typeface="Times New Roman" panose="02020603050405020304" pitchFamily="18" charset="0"/>
                        </a:rPr>
                        <a:t>⁰</a:t>
                      </a:r>
                      <a:r>
                        <a:rPr lang="en-US" sz="1100" kern="1200" baseline="0" dirty="0" smtClean="0">
                          <a:solidFill>
                            <a:schemeClr val="tx1"/>
                          </a:solidFill>
                          <a:latin typeface="+mn-lt"/>
                          <a:ea typeface="+mn-ea"/>
                          <a:cs typeface="+mn-cs"/>
                        </a:rPr>
                        <a:t> / 21%</a:t>
                      </a:r>
                      <a:endParaRPr lang="en-US" sz="1100" kern="1200" dirty="0" smtClean="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Not determined</a:t>
                      </a:r>
                      <a:endParaRPr lang="en-US" sz="11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Not determined</a:t>
                      </a:r>
                      <a:endParaRPr lang="en-US" sz="1100" kern="1200" dirty="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Full Hopper: 17⁰ / 30%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Empty Hopper: Unknown</a:t>
                      </a:r>
                    </a:p>
                  </a:txBody>
                  <a:tcPr marL="91436" marR="91436" marT="45731" marB="45731"/>
                </a:tc>
              </a:tr>
              <a:tr h="342275">
                <a:tc>
                  <a:txBody>
                    <a:bodyPr/>
                    <a:lstStyle/>
                    <a:p>
                      <a:r>
                        <a:rPr lang="en-US" sz="1600" dirty="0" smtClean="0"/>
                        <a:t>Travel Speed</a:t>
                      </a:r>
                      <a:endParaRPr lang="en-US" sz="1600" dirty="0"/>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25 mph / 40 </a:t>
                      </a:r>
                      <a:r>
                        <a:rPr lang="en-US" sz="1200" kern="1200" baseline="0" dirty="0" err="1" smtClean="0">
                          <a:solidFill>
                            <a:schemeClr val="tx1"/>
                          </a:solidFill>
                          <a:latin typeface="+mn-lt"/>
                          <a:ea typeface="+mn-ea"/>
                          <a:cs typeface="+mn-cs"/>
                        </a:rPr>
                        <a:t>kmh</a:t>
                      </a:r>
                      <a:endParaRPr lang="en-US" sz="1200" kern="1200" dirty="0" smtClean="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Unknown, but truck mounted</a:t>
                      </a: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18.5 mph / 30 </a:t>
                      </a:r>
                      <a:r>
                        <a:rPr lang="en-US" sz="1200" kern="1200" baseline="0" dirty="0" err="1" smtClean="0">
                          <a:solidFill>
                            <a:schemeClr val="tx1"/>
                          </a:solidFill>
                          <a:latin typeface="+mn-lt"/>
                          <a:ea typeface="+mn-ea"/>
                          <a:cs typeface="+mn-cs"/>
                        </a:rPr>
                        <a:t>kmh</a:t>
                      </a:r>
                      <a:endParaRPr lang="en-US" sz="1200" kern="1200" dirty="0" smtClean="0">
                        <a:solidFill>
                          <a:schemeClr val="tx1"/>
                        </a:solidFill>
                        <a:latin typeface="+mn-lt"/>
                        <a:ea typeface="+mn-ea"/>
                        <a:cs typeface="+mn-cs"/>
                      </a:endParaRPr>
                    </a:p>
                  </a:txBody>
                  <a:tcPr marL="91436" marR="91436"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20 mph / 32 </a:t>
                      </a:r>
                      <a:r>
                        <a:rPr lang="en-US" sz="1200" kern="1200" baseline="0" dirty="0" err="1" smtClean="0">
                          <a:solidFill>
                            <a:schemeClr val="tx1"/>
                          </a:solidFill>
                          <a:latin typeface="+mn-lt"/>
                          <a:ea typeface="+mn-ea"/>
                          <a:cs typeface="+mn-cs"/>
                        </a:rPr>
                        <a:t>kmh</a:t>
                      </a:r>
                      <a:endParaRPr lang="en-US" sz="1200" kern="1200" dirty="0">
                        <a:solidFill>
                          <a:schemeClr val="tx1"/>
                        </a:solidFill>
                        <a:latin typeface="+mn-lt"/>
                        <a:ea typeface="+mn-ea"/>
                        <a:cs typeface="+mn-cs"/>
                      </a:endParaRPr>
                    </a:p>
                  </a:txBody>
                  <a:tcPr marL="91436" marR="91436" marT="45731" marB="45731"/>
                </a:tc>
              </a:tr>
            </a:tbl>
          </a:graphicData>
        </a:graphic>
      </p:graphicFrame>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0481" y="509107"/>
            <a:ext cx="833437" cy="706933"/>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50012" y="424966"/>
            <a:ext cx="999674" cy="842150"/>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9356" y="464007"/>
            <a:ext cx="1000881" cy="77393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86034" y="529140"/>
            <a:ext cx="1497893" cy="663749"/>
          </a:xfrm>
          <a:prstGeom prst="rect">
            <a:avLst/>
          </a:prstGeom>
        </p:spPr>
      </p:pic>
      <p:sp>
        <p:nvSpPr>
          <p:cNvPr id="15" name="Title 1"/>
          <p:cNvSpPr>
            <a:spLocks noGrp="1"/>
          </p:cNvSpPr>
          <p:nvPr>
            <p:ph type="title"/>
          </p:nvPr>
        </p:nvSpPr>
        <p:spPr>
          <a:xfrm>
            <a:off x="227037" y="-83472"/>
            <a:ext cx="6553200" cy="547479"/>
          </a:xfrm>
        </p:spPr>
        <p:txBody>
          <a:bodyPr/>
          <a:lstStyle/>
          <a:p>
            <a:r>
              <a:rPr lang="en-US" sz="2800" dirty="0" smtClean="0">
                <a:solidFill>
                  <a:srgbClr val="009BC7"/>
                </a:solidFill>
              </a:rPr>
              <a:t>Competitive Landscape</a:t>
            </a:r>
            <a:endParaRPr lang="en-US" sz="2800" baseline="30000" dirty="0" smtClean="0">
              <a:solidFill>
                <a:srgbClr val="009BC7"/>
              </a:solidFill>
            </a:endParaRPr>
          </a:p>
        </p:txBody>
      </p:sp>
    </p:spTree>
    <p:extLst>
      <p:ext uri="{BB962C8B-B14F-4D97-AF65-F5344CB8AC3E}">
        <p14:creationId xmlns:p14="http://schemas.microsoft.com/office/powerpoint/2010/main" val="3581468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34427" y="542020"/>
          <a:ext cx="8480961" cy="5837954"/>
        </p:xfrm>
        <a:graphic>
          <a:graphicData uri="http://schemas.openxmlformats.org/drawingml/2006/table">
            <a:tbl>
              <a:tblPr firstRow="1" bandRow="1">
                <a:tableStyleId>{8EC20E35-A176-4012-BC5E-935CFFF8708E}</a:tableStyleId>
              </a:tblPr>
              <a:tblGrid>
                <a:gridCol w="3217569"/>
                <a:gridCol w="1124176"/>
                <a:gridCol w="1388962"/>
                <a:gridCol w="1365813"/>
                <a:gridCol w="1384441"/>
              </a:tblGrid>
              <a:tr h="99414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35999">
                <a:tc>
                  <a:txBody>
                    <a:bodyPr/>
                    <a:lstStyle/>
                    <a:p>
                      <a:r>
                        <a:rPr lang="en-US" sz="1200" dirty="0" smtClean="0"/>
                        <a:t>4-wheel</a:t>
                      </a:r>
                      <a:r>
                        <a:rPr lang="en-US" sz="1200" baseline="0" dirty="0" smtClean="0"/>
                        <a:t> steering/maneuverability</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smtClean="0"/>
                        <a:t>Single engine for sweeping and propel</a:t>
                      </a:r>
                      <a:endParaRPr lang="en-US" sz="1200" dirty="0"/>
                    </a:p>
                  </a:txBody>
                  <a:tcPr/>
                </a:tc>
                <a:tc>
                  <a:txBody>
                    <a:bodyPr/>
                    <a:lstStyle/>
                    <a:p>
                      <a:pPr algn="ct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err="1" smtClean="0"/>
                        <a:t>Vario</a:t>
                      </a:r>
                      <a:r>
                        <a:rPr lang="en-US" sz="1200" dirty="0" smtClean="0"/>
                        <a:t> brush for extended path</a:t>
                      </a:r>
                      <a:r>
                        <a:rPr lang="en-US" sz="1200" baseline="0" dirty="0" smtClean="0"/>
                        <a:t> and reach</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smtClean="0"/>
                        <a:t>Cab-forward</a:t>
                      </a:r>
                      <a:r>
                        <a:rPr lang="en-US" sz="1200" baseline="0" dirty="0" smtClean="0"/>
                        <a:t>, with full glass doors</a:t>
                      </a:r>
                      <a:endParaRPr lang="en-US" sz="1200" dirty="0"/>
                    </a:p>
                  </a:txBody>
                  <a:tcPr/>
                </a:tc>
                <a:tc>
                  <a:txBody>
                    <a:bodyPr/>
                    <a:lstStyle/>
                    <a:p>
                      <a:pPr algn="ct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smtClean="0"/>
                        <a:t>Side brooms dry dust</a:t>
                      </a:r>
                      <a:r>
                        <a:rPr lang="en-US" sz="1200" baseline="0" dirty="0" smtClean="0"/>
                        <a:t> control</a:t>
                      </a:r>
                      <a:endParaRPr lang="en-US" sz="1200" dirty="0"/>
                    </a:p>
                  </a:txBody>
                  <a:tcPr/>
                </a:tc>
                <a:tc>
                  <a:txBody>
                    <a:bodyPr/>
                    <a:lstStyle/>
                    <a:p>
                      <a:pPr algn="ct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419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One touch button sweeping controls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sz="1200" dirty="0"/>
                    </a:p>
                  </a:txBody>
                  <a:tcPr/>
                </a:tc>
                <a:tc>
                  <a:txBody>
                    <a:bodyPr/>
                    <a:lstStyle/>
                    <a:p>
                      <a:pPr algn="ctr"/>
                      <a:r>
                        <a:rPr lang="en-US" sz="1200" dirty="0" smtClean="0"/>
                        <a:t>         </a:t>
                      </a:r>
                      <a:endParaRPr lang="en-US" sz="1200" dirty="0"/>
                    </a:p>
                  </a:txBody>
                  <a:tcPr/>
                </a:tc>
                <a:tc>
                  <a:txBody>
                    <a:bodyPr/>
                    <a:lstStyle/>
                    <a:p>
                      <a:pPr algn="ctr"/>
                      <a:endParaRPr lang="en-US" sz="12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High transport speed (on-road)</a:t>
                      </a:r>
                    </a:p>
                  </a:txBody>
                  <a:tcPr/>
                </a:tc>
                <a:tc>
                  <a:txBody>
                    <a:bodyPr/>
                    <a:lstStyle/>
                    <a:p>
                      <a:pPr algn="ct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smtClean="0"/>
                        <a:t>Configuration</a:t>
                      </a:r>
                      <a:r>
                        <a:rPr lang="en-US" sz="1200" baseline="0" dirty="0" smtClean="0"/>
                        <a:t> of Wet and Dry Combined</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35999">
                <a:tc>
                  <a:txBody>
                    <a:bodyPr/>
                    <a:lstStyle/>
                    <a:p>
                      <a:r>
                        <a:rPr lang="en-US" sz="1200" dirty="0" smtClean="0"/>
                        <a:t>Multi-Level</a:t>
                      </a:r>
                      <a:r>
                        <a:rPr lang="en-US" sz="1200" baseline="0" dirty="0" smtClean="0"/>
                        <a:t> Dump</a:t>
                      </a:r>
                      <a:endParaRPr lang="en-US" sz="1200" dirty="0"/>
                    </a:p>
                  </a:txBody>
                  <a:tcPr/>
                </a:tc>
                <a:tc>
                  <a:txBody>
                    <a:bodyPr/>
                    <a:lstStyle/>
                    <a:p>
                      <a:endParaRPr lang="en-US" dirty="0"/>
                    </a:p>
                  </a:txBody>
                  <a:tcPr/>
                </a:tc>
                <a:tc>
                  <a:txBody>
                    <a:bodyPr/>
                    <a:lstStyle/>
                    <a:p>
                      <a:pPr algn="ctr"/>
                      <a:endParaRPr lang="en-US" sz="1200" dirty="0"/>
                    </a:p>
                  </a:txBody>
                  <a:tcPr/>
                </a:tc>
                <a:tc>
                  <a:txBody>
                    <a:bodyPr/>
                    <a:lstStyle/>
                    <a:p>
                      <a:pPr algn="ctr"/>
                      <a:r>
                        <a:rPr lang="en-US" sz="1100" dirty="0" smtClean="0"/>
                        <a:t>Unknown</a:t>
                      </a:r>
                      <a:endParaRPr lang="en-US" sz="1200" dirty="0"/>
                    </a:p>
                  </a:txBody>
                  <a:tcPr/>
                </a:tc>
                <a:tc>
                  <a:txBody>
                    <a:bodyPr/>
                    <a:lstStyle/>
                    <a:p>
                      <a:pPr algn="ctr"/>
                      <a:endParaRPr lang="en-US" sz="1200" dirty="0"/>
                    </a:p>
                  </a:txBody>
                  <a:tcPr/>
                </a:tc>
              </a:tr>
              <a:tr h="335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Full</a:t>
                      </a:r>
                      <a:r>
                        <a:rPr lang="en-US" sz="1200" baseline="0" dirty="0" smtClean="0"/>
                        <a:t> d</a:t>
                      </a:r>
                      <a:r>
                        <a:rPr lang="en-US" sz="1200" dirty="0" smtClean="0"/>
                        <a:t>ust control system contained in hopper</a:t>
                      </a:r>
                    </a:p>
                  </a:txBody>
                  <a:tcPr/>
                </a:tc>
                <a:tc>
                  <a:txBody>
                    <a:bodyPr/>
                    <a:lstStyle/>
                    <a:p>
                      <a:pPr algn="ctr"/>
                      <a:endParaRPr lang="en-US"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66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Conveyor motor not in the debris path</a:t>
                      </a:r>
                    </a:p>
                  </a:txBody>
                  <a:tcPr/>
                </a:tc>
                <a:tc>
                  <a:txBody>
                    <a:bodyPr/>
                    <a:lstStyle/>
                    <a:p>
                      <a:pPr algn="ctr"/>
                      <a:endParaRPr lang="en-US" dirty="0"/>
                    </a:p>
                  </a:txBody>
                  <a:tcPr/>
                </a:tc>
                <a:tc>
                  <a:txBody>
                    <a:bodyPr/>
                    <a:lstStyle/>
                    <a:p>
                      <a:pPr algn="ctr"/>
                      <a:r>
                        <a:rPr lang="en-US" sz="1400" dirty="0" smtClean="0"/>
                        <a:t>N/A</a:t>
                      </a:r>
                      <a:endParaRPr lang="en-US" dirty="0"/>
                    </a:p>
                  </a:txBody>
                  <a:tcPr/>
                </a:tc>
                <a:tc>
                  <a:txBody>
                    <a:bodyPr/>
                    <a:lstStyle/>
                    <a:p>
                      <a:pPr algn="ctr"/>
                      <a:endParaRPr lang="en-US" dirty="0"/>
                    </a:p>
                  </a:txBody>
                  <a:tcPr/>
                </a:tc>
                <a:tc>
                  <a:txBody>
                    <a:bodyPr/>
                    <a:lstStyle/>
                    <a:p>
                      <a:pPr algn="ctr"/>
                      <a:endParaRPr lang="en-US" dirty="0"/>
                    </a:p>
                  </a:txBody>
                  <a:tcPr/>
                </a:tc>
              </a:tr>
              <a:tr h="335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Engine not located under hopper</a:t>
                      </a:r>
                      <a:endParaRPr lang="en-US" sz="1200" kern="120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35999">
                <a:tc>
                  <a:txBody>
                    <a:bodyPr/>
                    <a:lstStyle/>
                    <a:p>
                      <a:pPr algn="r"/>
                      <a:r>
                        <a:rPr lang="en-US" sz="1200" dirty="0" smtClean="0"/>
                        <a:t>Score</a:t>
                      </a:r>
                      <a:endParaRPr lang="en-US" sz="1200" dirty="0"/>
                    </a:p>
                  </a:txBody>
                  <a:tcPr/>
                </a:tc>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c>
                  <a:txBody>
                    <a:bodyPr/>
                    <a:lstStyle/>
                    <a:p>
                      <a:pPr algn="ctr"/>
                      <a:r>
                        <a:rPr lang="en-US" dirty="0" smtClean="0"/>
                        <a:t>7</a:t>
                      </a:r>
                      <a:endParaRPr lang="en-US" dirty="0"/>
                    </a:p>
                  </a:txBody>
                  <a:tcPr/>
                </a:tc>
                <a:tc>
                  <a:txBody>
                    <a:bodyPr/>
                    <a:lstStyle/>
                    <a:p>
                      <a:pPr algn="ctr"/>
                      <a:r>
                        <a:rPr lang="en-US" dirty="0" smtClean="0"/>
                        <a:t>6</a:t>
                      </a:r>
                      <a:endParaRPr lang="en-US" dirty="0"/>
                    </a:p>
                  </a:txBody>
                  <a:tcPr/>
                </a:tc>
              </a:tr>
            </a:tbl>
          </a:graphicData>
        </a:graphic>
      </p:graphicFrame>
      <p:pic>
        <p:nvPicPr>
          <p:cNvPr id="1027"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1561099"/>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1913624"/>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2304149"/>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3008899"/>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3361424"/>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334" y="2676076"/>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7449" y="3785317"/>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8206" y="1886691"/>
            <a:ext cx="352525" cy="352525"/>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7"/>
          <p:cNvSpPr txBox="1">
            <a:spLocks/>
          </p:cNvSpPr>
          <p:nvPr/>
        </p:nvSpPr>
        <p:spPr>
          <a:xfrm>
            <a:off x="7010400" y="196775"/>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47</a:t>
            </a:fld>
            <a:endParaRPr lang="en-US" sz="1100" b="0" dirty="0"/>
          </a:p>
        </p:txBody>
      </p:sp>
      <p:sp>
        <p:nvSpPr>
          <p:cNvPr id="34" name="TextBox 33">
            <a:hlinkClick r:id="rId4" action="ppaction://hlinksldjump"/>
          </p:cNvPr>
          <p:cNvSpPr txBox="1"/>
          <p:nvPr/>
        </p:nvSpPr>
        <p:spPr>
          <a:xfrm>
            <a:off x="2832920" y="6486252"/>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35" name="Footer Placeholder 4"/>
          <p:cNvSpPr txBox="1">
            <a:spLocks/>
          </p:cNvSpPr>
          <p:nvPr/>
        </p:nvSpPr>
        <p:spPr>
          <a:xfrm>
            <a:off x="5437061" y="6515958"/>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pic>
        <p:nvPicPr>
          <p:cNvPr id="25"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8206" y="2653360"/>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15497" y="854427"/>
            <a:ext cx="719348" cy="610161"/>
          </a:xfrm>
          <a:prstGeom prst="rect">
            <a:avLst/>
          </a:prstGeom>
        </p:spPr>
      </p:pic>
      <p:pic>
        <p:nvPicPr>
          <p:cNvPr id="27" name="Picture 2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29722" y="784681"/>
            <a:ext cx="862829" cy="726868"/>
          </a:xfrm>
          <a:prstGeom prst="rect">
            <a:avLst/>
          </a:prstGeom>
        </p:spPr>
      </p:pic>
      <p:pic>
        <p:nvPicPr>
          <p:cNvPr id="28"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3535" y="3389899"/>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5838" y="1884006"/>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8909" y="2307037"/>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7710" y="3012700"/>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04699" y="803560"/>
            <a:ext cx="863871" cy="667993"/>
          </a:xfrm>
          <a:prstGeom prst="rect">
            <a:avLst/>
          </a:prstGeom>
        </p:spPr>
      </p:pic>
      <p:pic>
        <p:nvPicPr>
          <p:cNvPr id="24"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6955" y="4137842"/>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0162" y="4194720"/>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8205" y="3018418"/>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1243" y="4542655"/>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1243" y="5266785"/>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1060" y="5257646"/>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1059" y="5736091"/>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1243" y="5730241"/>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6179" y="5737806"/>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9551" y="903783"/>
            <a:ext cx="1250683" cy="554205"/>
          </a:xfrm>
          <a:prstGeom prst="rect">
            <a:avLst/>
          </a:prstGeom>
        </p:spPr>
      </p:pic>
      <p:pic>
        <p:nvPicPr>
          <p:cNvPr id="45"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5838" y="4533516"/>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1243" y="4914260"/>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0162" y="4937098"/>
            <a:ext cx="352525" cy="3525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war\AppData\Local\Microsoft\Windows\Temporary Internet Files\Content.IE5\MQFFR2RC\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9478" y="2269877"/>
            <a:ext cx="352525" cy="35252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914298" y="572867"/>
            <a:ext cx="1181188" cy="261610"/>
          </a:xfrm>
          <a:prstGeom prst="rect">
            <a:avLst/>
          </a:prstGeom>
          <a:noFill/>
        </p:spPr>
        <p:txBody>
          <a:bodyPr wrap="square" rtlCol="0">
            <a:spAutoFit/>
          </a:bodyPr>
          <a:lstStyle/>
          <a:p>
            <a:r>
              <a:rPr lang="en-US" sz="1100" dirty="0" err="1" smtClean="0"/>
              <a:t>Tymco</a:t>
            </a:r>
            <a:r>
              <a:rPr lang="en-US" sz="1100" dirty="0" smtClean="0"/>
              <a:t> DST 4</a:t>
            </a:r>
            <a:endParaRPr lang="en-US" sz="1100" dirty="0"/>
          </a:p>
        </p:txBody>
      </p:sp>
      <p:sp>
        <p:nvSpPr>
          <p:cNvPr id="50" name="TextBox 49"/>
          <p:cNvSpPr txBox="1"/>
          <p:nvPr/>
        </p:nvSpPr>
        <p:spPr>
          <a:xfrm>
            <a:off x="6086617" y="582930"/>
            <a:ext cx="1548226" cy="261610"/>
          </a:xfrm>
          <a:prstGeom prst="rect">
            <a:avLst/>
          </a:prstGeom>
          <a:noFill/>
        </p:spPr>
        <p:txBody>
          <a:bodyPr wrap="square" rtlCol="0">
            <a:spAutoFit/>
          </a:bodyPr>
          <a:lstStyle/>
          <a:p>
            <a:r>
              <a:rPr lang="en-US" sz="1100" dirty="0" err="1" smtClean="0"/>
              <a:t>Dulevo</a:t>
            </a:r>
            <a:r>
              <a:rPr lang="en-US" sz="1100" dirty="0" smtClean="0"/>
              <a:t> Quattro 200</a:t>
            </a:r>
            <a:endParaRPr lang="en-US" sz="1100" dirty="0"/>
          </a:p>
        </p:txBody>
      </p:sp>
      <p:sp>
        <p:nvSpPr>
          <p:cNvPr id="51" name="TextBox 50"/>
          <p:cNvSpPr txBox="1"/>
          <p:nvPr/>
        </p:nvSpPr>
        <p:spPr>
          <a:xfrm>
            <a:off x="7605598" y="594232"/>
            <a:ext cx="1221444" cy="261610"/>
          </a:xfrm>
          <a:prstGeom prst="rect">
            <a:avLst/>
          </a:prstGeom>
          <a:noFill/>
        </p:spPr>
        <p:txBody>
          <a:bodyPr wrap="square" rtlCol="0">
            <a:spAutoFit/>
          </a:bodyPr>
          <a:lstStyle/>
          <a:p>
            <a:r>
              <a:rPr lang="en-US" sz="1100" dirty="0" smtClean="0"/>
              <a:t>Elgin</a:t>
            </a:r>
            <a:r>
              <a:rPr lang="en-US" sz="1100" baseline="30000" dirty="0" smtClean="0"/>
              <a:t>®</a:t>
            </a:r>
            <a:r>
              <a:rPr lang="en-US" sz="1100" dirty="0" smtClean="0"/>
              <a:t> Pelican</a:t>
            </a:r>
            <a:r>
              <a:rPr lang="en-US" sz="1100" baseline="30000" dirty="0" smtClean="0"/>
              <a:t>®</a:t>
            </a:r>
            <a:endParaRPr lang="en-US" sz="1100" baseline="30000" dirty="0"/>
          </a:p>
        </p:txBody>
      </p:sp>
      <p:sp>
        <p:nvSpPr>
          <p:cNvPr id="52" name="Title 1"/>
          <p:cNvSpPr>
            <a:spLocks noGrp="1"/>
          </p:cNvSpPr>
          <p:nvPr>
            <p:ph type="title"/>
          </p:nvPr>
        </p:nvSpPr>
        <p:spPr>
          <a:xfrm>
            <a:off x="227037" y="101724"/>
            <a:ext cx="6553200" cy="547479"/>
          </a:xfrm>
        </p:spPr>
        <p:txBody>
          <a:bodyPr/>
          <a:lstStyle/>
          <a:p>
            <a:r>
              <a:rPr lang="en-US" sz="2800" dirty="0" smtClean="0">
                <a:solidFill>
                  <a:srgbClr val="009BC7"/>
                </a:solidFill>
              </a:rPr>
              <a:t>Competitor Scorecard </a:t>
            </a:r>
            <a:endParaRPr lang="en-US" sz="2800" baseline="30000" dirty="0" smtClean="0">
              <a:solidFill>
                <a:srgbClr val="009BC7"/>
              </a:solidFill>
            </a:endParaRPr>
          </a:p>
        </p:txBody>
      </p:sp>
    </p:spTree>
    <p:extLst>
      <p:ext uri="{BB962C8B-B14F-4D97-AF65-F5344CB8AC3E}">
        <p14:creationId xmlns:p14="http://schemas.microsoft.com/office/powerpoint/2010/main" val="78006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5</a:t>
            </a:fld>
            <a:endParaRPr lang="en-US" dirty="0"/>
          </a:p>
        </p:txBody>
      </p:sp>
      <p:sp>
        <p:nvSpPr>
          <p:cNvPr id="6" name="Rectangle 2"/>
          <p:cNvSpPr txBox="1">
            <a:spLocks noChangeArrowheads="1"/>
          </p:cNvSpPr>
          <p:nvPr/>
        </p:nvSpPr>
        <p:spPr bwMode="auto">
          <a:xfrm>
            <a:off x="325468" y="186689"/>
            <a:ext cx="8534400" cy="850499"/>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rPr>
              <a:t>Market Characteristics and Sentinel Benefits 1 of 2</a:t>
            </a:r>
            <a:endParaRPr lang="en-US" sz="2000" b="0" i="1" dirty="0">
              <a:solidFill>
                <a:srgbClr val="FF0000"/>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58" name="Rectangle 57"/>
          <p:cNvSpPr/>
          <p:nvPr/>
        </p:nvSpPr>
        <p:spPr>
          <a:xfrm>
            <a:off x="426464" y="821748"/>
            <a:ext cx="8332407" cy="5139869"/>
          </a:xfrm>
          <a:prstGeom prst="rect">
            <a:avLst/>
          </a:prstGeom>
        </p:spPr>
        <p:txBody>
          <a:bodyPr wrap="square">
            <a:spAutoFit/>
          </a:bodyPr>
          <a:lstStyle/>
          <a:p>
            <a:pPr marL="285750" indent="-285750" algn="l">
              <a:buSzPct val="70000"/>
              <a:buFont typeface="Wingdings" pitchFamily="2" charset="2"/>
              <a:buChar char="q"/>
            </a:pPr>
            <a:r>
              <a:rPr lang="en-US" sz="2000" b="0" dirty="0" smtClean="0">
                <a:solidFill>
                  <a:srgbClr val="009BC7"/>
                </a:solidFill>
                <a:latin typeface="+mn-lt"/>
                <a:sym typeface="Wingdings" panose="05000000000000000000" pitchFamily="2" charset="2"/>
              </a:rPr>
              <a:t>Heavy Industry / Manufacturing</a:t>
            </a:r>
            <a:endParaRPr lang="en-US" b="0" dirty="0" smtClean="0"/>
          </a:p>
          <a:p>
            <a:pPr marL="512763" indent="-285750" algn="l">
              <a:buFont typeface="Wingdings" pitchFamily="2" charset="2"/>
              <a:buChar char="§"/>
            </a:pPr>
            <a:r>
              <a:rPr lang="en-US" sz="1600" b="0" u="sng" dirty="0"/>
              <a:t>Characteristics</a:t>
            </a:r>
            <a:r>
              <a:rPr lang="en-US" sz="1600" b="0" dirty="0"/>
              <a:t>: Huge </a:t>
            </a:r>
            <a:r>
              <a:rPr lang="en-US" sz="1600" b="0" dirty="0" smtClean="0"/>
              <a:t>facilities</a:t>
            </a:r>
            <a:r>
              <a:rPr lang="en-US" sz="1600" b="0" dirty="0"/>
              <a:t>, </a:t>
            </a:r>
            <a:r>
              <a:rPr lang="en-US" sz="1600" b="0" dirty="0" smtClean="0"/>
              <a:t>large outdoor space </a:t>
            </a:r>
            <a:r>
              <a:rPr lang="en-US" sz="1600" b="0" dirty="0"/>
              <a:t>(yards and roadways), </a:t>
            </a:r>
            <a:r>
              <a:rPr lang="en-US" sz="1600" b="0" dirty="0" smtClean="0"/>
              <a:t>heavy </a:t>
            </a:r>
            <a:r>
              <a:rPr lang="en-US" sz="1600" b="0" dirty="0" err="1" smtClean="0"/>
              <a:t>soilage</a:t>
            </a:r>
            <a:r>
              <a:rPr lang="en-US" sz="1600" b="0" dirty="0" smtClean="0"/>
              <a:t> conditions</a:t>
            </a:r>
            <a:r>
              <a:rPr lang="en-US" sz="1600" b="0" dirty="0"/>
              <a:t>, and </a:t>
            </a:r>
            <a:r>
              <a:rPr lang="en-US" sz="1600" b="0" dirty="0" smtClean="0"/>
              <a:t>community pressure </a:t>
            </a:r>
            <a:r>
              <a:rPr lang="en-US" sz="1600" b="0" dirty="0"/>
              <a:t>to </a:t>
            </a:r>
            <a:r>
              <a:rPr lang="en-US" sz="1600" b="0" dirty="0" smtClean="0"/>
              <a:t>contain dust </a:t>
            </a:r>
            <a:endParaRPr lang="en-US" sz="1600" b="0" dirty="0"/>
          </a:p>
          <a:p>
            <a:pPr marL="969963" lvl="1" indent="-285750" algn="l">
              <a:buFont typeface="Wingdings" pitchFamily="2" charset="2"/>
              <a:buChar char="§"/>
            </a:pPr>
            <a:r>
              <a:rPr lang="en-US" sz="1600" b="0" dirty="0"/>
              <a:t>In cement or lime – water cannot be used to suppress dust when cleaning</a:t>
            </a:r>
          </a:p>
          <a:p>
            <a:pPr marL="512763" lvl="0" indent="-285750" algn="l">
              <a:buFont typeface="Wingdings" pitchFamily="2" charset="2"/>
              <a:buChar char="§"/>
            </a:pPr>
            <a:endParaRPr lang="en-US" sz="1600" b="0" u="sng" dirty="0" smtClean="0"/>
          </a:p>
          <a:p>
            <a:pPr marL="512763" lvl="0" indent="-285750" algn="l">
              <a:buFont typeface="Wingdings" pitchFamily="2" charset="2"/>
              <a:buChar char="§"/>
            </a:pPr>
            <a:r>
              <a:rPr lang="en-US" sz="1600" b="0" u="sng" dirty="0" smtClean="0"/>
              <a:t>Sentinel Benefit: </a:t>
            </a:r>
          </a:p>
          <a:p>
            <a:pPr marL="969963" lvl="1" indent="-285750" algn="l">
              <a:buFont typeface="Wingdings" pitchFamily="2" charset="2"/>
              <a:buChar char="§"/>
            </a:pPr>
            <a:r>
              <a:rPr lang="en-US" sz="1600" b="0" dirty="0" smtClean="0"/>
              <a:t>Year-round heavy and fine dust sweeping without water with dry dust control</a:t>
            </a:r>
          </a:p>
          <a:p>
            <a:pPr marL="969963" lvl="1" indent="-285750" algn="l">
              <a:buFont typeface="Wingdings" pitchFamily="2" charset="2"/>
              <a:buChar char="§"/>
            </a:pPr>
            <a:r>
              <a:rPr lang="en-US" sz="1600" b="0" dirty="0" smtClean="0"/>
              <a:t>Because of harsh conditions and daily use, planned maintenance may be needed – look at GOLD service or GOLD </a:t>
            </a:r>
            <a:r>
              <a:rPr lang="en-US" sz="1600" b="0" dirty="0" err="1" smtClean="0"/>
              <a:t>FlexClean</a:t>
            </a:r>
            <a:r>
              <a:rPr lang="en-US" sz="1600" b="0" dirty="0" smtClean="0"/>
              <a:t> offerings. </a:t>
            </a:r>
          </a:p>
          <a:p>
            <a:pPr marL="1427163" lvl="2" indent="-285750" algn="l">
              <a:buFont typeface="Wingdings" pitchFamily="2" charset="2"/>
              <a:buChar char="§"/>
            </a:pPr>
            <a:r>
              <a:rPr lang="en-US" sz="1600" b="0" dirty="0" smtClean="0"/>
              <a:t>Planned </a:t>
            </a:r>
            <a:r>
              <a:rPr lang="en-US" sz="1600" b="0" dirty="0"/>
              <a:t>Maintenance &amp; Breakdown </a:t>
            </a:r>
            <a:r>
              <a:rPr lang="en-US" sz="1600" b="0" dirty="0" smtClean="0"/>
              <a:t>coverage</a:t>
            </a:r>
          </a:p>
          <a:p>
            <a:pPr marL="684213" lvl="1" algn="l"/>
            <a:endParaRPr lang="en-US" sz="1600" b="0" dirty="0" smtClean="0"/>
          </a:p>
          <a:p>
            <a:pPr marL="285750" lvl="1" indent="-285750" algn="l">
              <a:buSzPct val="70000"/>
              <a:buFont typeface="Wingdings" pitchFamily="2" charset="2"/>
              <a:buChar char="q"/>
            </a:pPr>
            <a:r>
              <a:rPr lang="en-US" sz="2000" b="0" dirty="0" smtClean="0">
                <a:solidFill>
                  <a:srgbClr val="009BC7"/>
                </a:solidFill>
                <a:latin typeface="+mn-lt"/>
                <a:sym typeface="Wingdings" panose="05000000000000000000" pitchFamily="2" charset="2"/>
              </a:rPr>
              <a:t>Ports and Shipping Terminals</a:t>
            </a:r>
            <a:endParaRPr lang="en-US" sz="2000" b="0" dirty="0">
              <a:solidFill>
                <a:srgbClr val="009BC7"/>
              </a:solidFill>
              <a:latin typeface="+mn-lt"/>
            </a:endParaRPr>
          </a:p>
          <a:p>
            <a:pPr marL="512763" indent="-285750" algn="l">
              <a:buFont typeface="Wingdings" pitchFamily="2" charset="2"/>
              <a:buChar char="§"/>
            </a:pPr>
            <a:r>
              <a:rPr lang="en-US" sz="1600" b="0" u="sng" dirty="0" smtClean="0"/>
              <a:t>Characteristics</a:t>
            </a:r>
            <a:r>
              <a:rPr lang="en-US" sz="1600" b="0" dirty="0" smtClean="0"/>
              <a:t>: Large outdoor space, dust control is key on water front, maneuverability, bulk container yard shifting daily creating different aisle sizes, many industries above may have their own port facilities to also maintain. Note, salt air is harsh on all equipment used in these areas.</a:t>
            </a:r>
          </a:p>
          <a:p>
            <a:pPr marL="512763" indent="-285750" algn="l">
              <a:buFont typeface="Wingdings" pitchFamily="2" charset="2"/>
              <a:buChar char="§"/>
            </a:pPr>
            <a:endParaRPr lang="en-US" sz="1600" b="0" dirty="0"/>
          </a:p>
          <a:p>
            <a:pPr marL="512763" indent="-285750" algn="l">
              <a:buFont typeface="Wingdings" pitchFamily="2" charset="2"/>
              <a:buChar char="§"/>
            </a:pPr>
            <a:r>
              <a:rPr lang="en-US" sz="1600" b="0" u="sng" dirty="0" smtClean="0"/>
              <a:t>Sentinel Benefit:</a:t>
            </a:r>
            <a:r>
              <a:rPr lang="en-US" sz="1600" b="0" dirty="0" smtClean="0"/>
              <a:t> Dust control and sweeping right up to obstacles with optional </a:t>
            </a:r>
            <a:r>
              <a:rPr lang="en-US" sz="1600" b="0" dirty="0" err="1" smtClean="0"/>
              <a:t>Vario</a:t>
            </a:r>
            <a:r>
              <a:rPr lang="en-US" sz="1600" b="0" dirty="0" smtClean="0"/>
              <a:t> Brush (like containers, other fixed structures), and maneuverability in changing footprint in shipping yard</a:t>
            </a:r>
            <a:endParaRPr lang="en-US" sz="1400" b="0" dirty="0">
              <a:solidFill>
                <a:schemeClr val="bg2">
                  <a:lumMod val="75000"/>
                  <a:lumOff val="25000"/>
                </a:schemeClr>
              </a:solidFill>
              <a:latin typeface="+mn-lt"/>
            </a:endParaRPr>
          </a:p>
        </p:txBody>
      </p:sp>
      <p:sp>
        <p:nvSpPr>
          <p:cNvPr id="21" name="TextBox 20">
            <a:hlinkClick r:id="" action="ppaction://noaction"/>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Tree>
    <p:extLst>
      <p:ext uri="{BB962C8B-B14F-4D97-AF65-F5344CB8AC3E}">
        <p14:creationId xmlns:p14="http://schemas.microsoft.com/office/powerpoint/2010/main" val="8641289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6</a:t>
            </a:fld>
            <a:endParaRPr lang="en-US" dirty="0"/>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58" name="Rectangle 57"/>
          <p:cNvSpPr/>
          <p:nvPr/>
        </p:nvSpPr>
        <p:spPr>
          <a:xfrm>
            <a:off x="351514" y="791768"/>
            <a:ext cx="8508354" cy="5247590"/>
          </a:xfrm>
          <a:prstGeom prst="rect">
            <a:avLst/>
          </a:prstGeom>
        </p:spPr>
        <p:txBody>
          <a:bodyPr wrap="square">
            <a:spAutoFit/>
          </a:bodyPr>
          <a:lstStyle/>
          <a:p>
            <a:pPr marL="285750" lvl="1" indent="-285750" algn="l">
              <a:buSzPct val="70000"/>
              <a:buFont typeface="Wingdings" pitchFamily="2" charset="2"/>
              <a:buChar char="q"/>
            </a:pPr>
            <a:r>
              <a:rPr lang="en-US" b="0" dirty="0" smtClean="0">
                <a:solidFill>
                  <a:srgbClr val="009BC7"/>
                </a:solidFill>
                <a:latin typeface="+mn-lt"/>
                <a:sym typeface="Wingdings" panose="05000000000000000000" pitchFamily="2" charset="2"/>
              </a:rPr>
              <a:t>Airports and Other Transportation</a:t>
            </a:r>
            <a:endParaRPr lang="en-US" b="0" dirty="0" smtClean="0">
              <a:solidFill>
                <a:srgbClr val="009BC7"/>
              </a:solidFill>
              <a:latin typeface="+mn-lt"/>
            </a:endParaRPr>
          </a:p>
          <a:p>
            <a:pPr marL="512763" indent="-285750" algn="l">
              <a:buFont typeface="Wingdings" pitchFamily="2" charset="2"/>
              <a:buChar char="§"/>
            </a:pPr>
            <a:r>
              <a:rPr lang="en-US" sz="1500" b="0" u="sng" dirty="0" smtClean="0"/>
              <a:t>Characteristics</a:t>
            </a:r>
            <a:r>
              <a:rPr lang="en-US" sz="1500" b="0" dirty="0" smtClean="0"/>
              <a:t>: </a:t>
            </a:r>
          </a:p>
          <a:p>
            <a:pPr marL="969963" lvl="1" indent="-285750" algn="l">
              <a:buFont typeface="Wingdings" pitchFamily="2" charset="2"/>
              <a:buChar char="§"/>
            </a:pPr>
            <a:r>
              <a:rPr lang="en-US" sz="1500" b="0" u="sng" dirty="0" smtClean="0"/>
              <a:t>Airport</a:t>
            </a:r>
            <a:r>
              <a:rPr lang="en-US" sz="1500" b="0" dirty="0" smtClean="0"/>
              <a:t>: Parking ramps, roadways, parking lots, areas in and around jet ways, maintenance sheds, tunnels – must manage foreign object debris (F.O.D.) on the airport side</a:t>
            </a:r>
          </a:p>
          <a:p>
            <a:pPr marL="969963" lvl="1" indent="-285750" algn="l">
              <a:buFont typeface="Wingdings" pitchFamily="2" charset="2"/>
              <a:buChar char="§"/>
            </a:pPr>
            <a:r>
              <a:rPr lang="en-US" sz="1500" b="0" u="sng" dirty="0" smtClean="0"/>
              <a:t>Other Transportation</a:t>
            </a:r>
            <a:r>
              <a:rPr lang="en-US" sz="1500" b="0" dirty="0" smtClean="0"/>
              <a:t>: Rail, bus, metro have large public spaces for passengers and equipment service. Facilities have high requirements for safety and need to maintain cleanliness</a:t>
            </a:r>
          </a:p>
          <a:p>
            <a:pPr marL="512763" indent="-285750" algn="l">
              <a:buFont typeface="Wingdings" pitchFamily="2" charset="2"/>
              <a:buChar char="§"/>
            </a:pPr>
            <a:endParaRPr lang="en-US" sz="1500" b="0" dirty="0" smtClean="0"/>
          </a:p>
          <a:p>
            <a:pPr marL="512763" indent="-285750" algn="l">
              <a:buFont typeface="Wingdings" pitchFamily="2" charset="2"/>
              <a:buChar char="§"/>
            </a:pPr>
            <a:r>
              <a:rPr lang="en-US" sz="1500" b="0" u="sng" dirty="0" smtClean="0"/>
              <a:t>Sentinel Benefit</a:t>
            </a:r>
            <a:r>
              <a:rPr lang="en-US" sz="1500" b="0" dirty="0" smtClean="0"/>
              <a:t>: Size and maneuverability, poly-bristle brushes (can’t use wire mix on airport side, effective cleaning from mechanical broom), easy maintenance and serviceability, and dry dust control and wet dust control combined in one (for other transportation)</a:t>
            </a:r>
          </a:p>
          <a:p>
            <a:pPr marL="227013" algn="l"/>
            <a:endParaRPr lang="en-US" sz="1400" b="0" dirty="0" smtClean="0"/>
          </a:p>
          <a:p>
            <a:pPr marL="285750" lvl="1" indent="-285750" algn="l">
              <a:buSzPct val="70000"/>
              <a:buFont typeface="Wingdings" pitchFamily="2" charset="2"/>
              <a:buChar char="q"/>
            </a:pPr>
            <a:r>
              <a:rPr lang="en-US" b="0" dirty="0" smtClean="0">
                <a:solidFill>
                  <a:srgbClr val="009BC7"/>
                </a:solidFill>
                <a:latin typeface="+mn-lt"/>
                <a:sym typeface="Wingdings" panose="05000000000000000000" pitchFamily="2" charset="2"/>
              </a:rPr>
              <a:t>Municipalities and Downtown Business Areas / Schools / Campuses</a:t>
            </a:r>
            <a:endParaRPr lang="en-US" b="0" dirty="0">
              <a:solidFill>
                <a:srgbClr val="009BC7"/>
              </a:solidFill>
              <a:latin typeface="+mn-lt"/>
            </a:endParaRPr>
          </a:p>
          <a:p>
            <a:pPr marL="512763" indent="-285750" algn="l">
              <a:buFont typeface="Wingdings" pitchFamily="2" charset="2"/>
              <a:buChar char="§"/>
            </a:pPr>
            <a:r>
              <a:rPr lang="en-US" sz="1500" b="0" u="sng" dirty="0" smtClean="0">
                <a:solidFill>
                  <a:schemeClr val="bg2">
                    <a:lumMod val="75000"/>
                    <a:lumOff val="25000"/>
                  </a:schemeClr>
                </a:solidFill>
                <a:latin typeface="+mn-lt"/>
              </a:rPr>
              <a:t>Characteristics</a:t>
            </a:r>
            <a:r>
              <a:rPr lang="en-US" sz="1500" b="0" dirty="0" smtClean="0">
                <a:solidFill>
                  <a:schemeClr val="bg2">
                    <a:lumMod val="75000"/>
                    <a:lumOff val="25000"/>
                  </a:schemeClr>
                </a:solidFill>
                <a:latin typeface="+mn-lt"/>
              </a:rPr>
              <a:t>: Congested areas with narrow streets, alley-ways, people, traffic. Need to capture dust and not create dusty situations with people around</a:t>
            </a:r>
          </a:p>
          <a:p>
            <a:pPr marL="512763" indent="-285750" algn="l">
              <a:buFont typeface="Wingdings" pitchFamily="2" charset="2"/>
              <a:buChar char="§"/>
            </a:pPr>
            <a:endParaRPr lang="en-US" sz="1500" b="0" dirty="0">
              <a:solidFill>
                <a:schemeClr val="bg2">
                  <a:lumMod val="75000"/>
                  <a:lumOff val="25000"/>
                </a:schemeClr>
              </a:solidFill>
              <a:latin typeface="+mn-lt"/>
            </a:endParaRPr>
          </a:p>
          <a:p>
            <a:pPr marL="512763" indent="-285750" algn="l">
              <a:buFont typeface="Wingdings" pitchFamily="2" charset="2"/>
              <a:buChar char="§"/>
            </a:pPr>
            <a:r>
              <a:rPr lang="en-US" sz="1500" b="0" u="sng" dirty="0" smtClean="0">
                <a:solidFill>
                  <a:schemeClr val="bg2">
                    <a:lumMod val="75000"/>
                    <a:lumOff val="25000"/>
                  </a:schemeClr>
                </a:solidFill>
                <a:latin typeface="+mn-lt"/>
              </a:rPr>
              <a:t>Sentinel Benefit: </a:t>
            </a:r>
            <a:r>
              <a:rPr lang="en-US" sz="1500" b="0" dirty="0" smtClean="0">
                <a:solidFill>
                  <a:schemeClr val="bg2">
                    <a:lumMod val="75000"/>
                    <a:lumOff val="25000"/>
                  </a:schemeClr>
                </a:solidFill>
                <a:latin typeface="+mn-lt"/>
              </a:rPr>
              <a:t>Find applications where the Sentinel strengths are required: dust containment, maneuverability, or fine sweeping. Dry and wet dust control combination helps to clean year-around in any weather, even rainy days or freezing temperatures and maintain dust control </a:t>
            </a:r>
            <a:endParaRPr lang="en-US" sz="1400" b="0" dirty="0">
              <a:solidFill>
                <a:schemeClr val="bg2">
                  <a:lumMod val="75000"/>
                  <a:lumOff val="25000"/>
                </a:schemeClr>
              </a:solidFill>
              <a:latin typeface="+mn-lt"/>
            </a:endParaRPr>
          </a:p>
        </p:txBody>
      </p:sp>
      <p:sp>
        <p:nvSpPr>
          <p:cNvPr id="21" name="TextBox 20">
            <a:hlinkClick r:id="" action="ppaction://noaction"/>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sp>
        <p:nvSpPr>
          <p:cNvPr id="9" name="Rectangle 2"/>
          <p:cNvSpPr txBox="1">
            <a:spLocks noChangeArrowheads="1"/>
          </p:cNvSpPr>
          <p:nvPr/>
        </p:nvSpPr>
        <p:spPr bwMode="auto">
          <a:xfrm>
            <a:off x="325468" y="186689"/>
            <a:ext cx="8534400" cy="850499"/>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rPr>
              <a:t>Market Characteristics and Sentinel Benefits 2 of 2</a:t>
            </a:r>
            <a:endParaRPr lang="en-US" sz="2000" b="0" i="1" dirty="0">
              <a:solidFill>
                <a:srgbClr val="FF0000"/>
              </a:solidFill>
              <a:latin typeface="Arial" pitchFamily="34" charset="0"/>
            </a:endParaRPr>
          </a:p>
        </p:txBody>
      </p:sp>
    </p:spTree>
    <p:extLst>
      <p:ext uri="{BB962C8B-B14F-4D97-AF65-F5344CB8AC3E}">
        <p14:creationId xmlns:p14="http://schemas.microsoft.com/office/powerpoint/2010/main" val="18364339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4906874" y="1449292"/>
            <a:ext cx="4237126" cy="4525963"/>
          </a:xfrm>
        </p:spPr>
        <p:txBody>
          <a:bodyPr/>
          <a:lstStyle/>
          <a:p>
            <a:pPr>
              <a:spcBef>
                <a:spcPct val="0"/>
              </a:spcBef>
              <a:spcAft>
                <a:spcPts val="0"/>
              </a:spcAft>
              <a:buClr>
                <a:schemeClr val="tx1">
                  <a:lumMod val="75000"/>
                  <a:lumOff val="25000"/>
                </a:schemeClr>
              </a:buClr>
              <a:buSzPct val="150000"/>
              <a:buFont typeface="Wingdings" charset="2"/>
              <a:buChar char="ü"/>
              <a:defRPr/>
            </a:pPr>
            <a:r>
              <a:rPr lang="en-US" altLang="en-US" sz="1600" dirty="0" smtClean="0"/>
              <a:t>Reduce Cost to Clean</a:t>
            </a:r>
          </a:p>
          <a:p>
            <a:pPr lvl="1">
              <a:spcBef>
                <a:spcPts val="300"/>
              </a:spcBef>
              <a:spcAft>
                <a:spcPts val="0"/>
              </a:spcAft>
              <a:buClr>
                <a:schemeClr val="tx1">
                  <a:lumMod val="75000"/>
                  <a:lumOff val="25000"/>
                </a:schemeClr>
              </a:buClr>
              <a:buSzPct val="150000"/>
              <a:buFont typeface="Wingdings" panose="05000000000000000000" pitchFamily="2" charset="2"/>
              <a:buChar char="ü"/>
              <a:defRPr/>
            </a:pPr>
            <a:r>
              <a:rPr lang="en-US" altLang="en-US" sz="1400" dirty="0" smtClean="0"/>
              <a:t>Clean </a:t>
            </a:r>
            <a:r>
              <a:rPr lang="en-US" altLang="en-US" sz="1400" dirty="0"/>
              <a:t>m</a:t>
            </a:r>
            <a:r>
              <a:rPr lang="en-US" altLang="en-US" sz="1400" dirty="0" smtClean="0"/>
              <a:t>ore productively</a:t>
            </a:r>
          </a:p>
          <a:p>
            <a:pPr lvl="1">
              <a:spcBef>
                <a:spcPts val="300"/>
              </a:spcBef>
              <a:spcAft>
                <a:spcPts val="1200"/>
              </a:spcAft>
              <a:buClr>
                <a:schemeClr val="tx1">
                  <a:lumMod val="75000"/>
                  <a:lumOff val="25000"/>
                </a:schemeClr>
              </a:buClr>
              <a:buSzPct val="150000"/>
              <a:buFont typeface="Wingdings" panose="05000000000000000000" pitchFamily="2" charset="2"/>
              <a:buChar char="ü"/>
              <a:defRPr/>
            </a:pPr>
            <a:r>
              <a:rPr lang="en-US" altLang="en-US" sz="1400" dirty="0" smtClean="0"/>
              <a:t>Optimized for </a:t>
            </a:r>
            <a:r>
              <a:rPr lang="en-US" altLang="en-US" sz="1400" dirty="0"/>
              <a:t>d</a:t>
            </a:r>
            <a:r>
              <a:rPr lang="en-US" altLang="en-US" sz="1400" dirty="0" smtClean="0"/>
              <a:t>ry and </a:t>
            </a:r>
            <a:r>
              <a:rPr lang="en-US" altLang="en-US" sz="1400" dirty="0"/>
              <a:t>w</a:t>
            </a:r>
            <a:r>
              <a:rPr lang="en-US" altLang="en-US" sz="1400" dirty="0" smtClean="0"/>
              <a:t>et </a:t>
            </a:r>
            <a:r>
              <a:rPr lang="en-US" altLang="en-US" sz="1400" dirty="0"/>
              <a:t>d</a:t>
            </a:r>
            <a:r>
              <a:rPr lang="en-US" altLang="en-US" sz="1400" dirty="0" smtClean="0"/>
              <a:t>ust </a:t>
            </a:r>
            <a:r>
              <a:rPr lang="en-US" altLang="en-US" sz="1400" dirty="0"/>
              <a:t>c</a:t>
            </a:r>
            <a:r>
              <a:rPr lang="en-US" altLang="en-US" sz="1400" dirty="0" smtClean="0"/>
              <a:t>ontrol</a:t>
            </a:r>
          </a:p>
          <a:p>
            <a:pPr>
              <a:spcBef>
                <a:spcPct val="0"/>
              </a:spcBef>
              <a:spcAft>
                <a:spcPts val="1200"/>
              </a:spcAft>
              <a:buClr>
                <a:schemeClr val="tx1">
                  <a:lumMod val="75000"/>
                  <a:lumOff val="25000"/>
                </a:schemeClr>
              </a:buClr>
              <a:buSzPct val="150000"/>
              <a:buFont typeface="Wingdings" charset="2"/>
              <a:buChar char="ü"/>
              <a:defRPr/>
            </a:pPr>
            <a:r>
              <a:rPr lang="en-US" altLang="en-US" sz="1600" dirty="0" smtClean="0"/>
              <a:t>Maintain Health and Safety</a:t>
            </a:r>
          </a:p>
          <a:p>
            <a:pPr>
              <a:spcBef>
                <a:spcPct val="0"/>
              </a:spcBef>
              <a:spcAft>
                <a:spcPts val="1200"/>
              </a:spcAft>
              <a:buClr>
                <a:schemeClr val="tx1">
                  <a:lumMod val="75000"/>
                  <a:lumOff val="25000"/>
                </a:schemeClr>
              </a:buClr>
              <a:buSzPct val="150000"/>
              <a:buFont typeface="Wingdings" charset="2"/>
              <a:buChar char="ü"/>
              <a:defRPr/>
            </a:pPr>
            <a:r>
              <a:rPr lang="en-US" altLang="en-US" sz="1600" dirty="0" smtClean="0"/>
              <a:t>Enhance Facility Image</a:t>
            </a:r>
          </a:p>
          <a:p>
            <a:pPr>
              <a:spcBef>
                <a:spcPct val="0"/>
              </a:spcBef>
              <a:spcAft>
                <a:spcPts val="600"/>
              </a:spcAft>
              <a:buClr>
                <a:schemeClr val="tx1">
                  <a:lumMod val="75000"/>
                  <a:lumOff val="25000"/>
                </a:schemeClr>
              </a:buClr>
              <a:buSzPct val="150000"/>
              <a:buFont typeface="Wingdings" charset="2"/>
              <a:buChar char="ü"/>
              <a:defRPr/>
            </a:pPr>
            <a:r>
              <a:rPr lang="en-US" altLang="en-US" sz="1600" dirty="0" smtClean="0"/>
              <a:t>Deliver Easy Operation &amp; Maintenance</a:t>
            </a:r>
          </a:p>
          <a:p>
            <a:pPr>
              <a:spcBef>
                <a:spcPct val="0"/>
              </a:spcBef>
              <a:spcAft>
                <a:spcPts val="600"/>
              </a:spcAft>
              <a:buClr>
                <a:schemeClr val="tx1">
                  <a:lumMod val="75000"/>
                  <a:lumOff val="25000"/>
                </a:schemeClr>
              </a:buClr>
              <a:buSzPct val="150000"/>
              <a:buFont typeface="Wingdings" charset="2"/>
              <a:buChar char="ü"/>
              <a:defRPr/>
            </a:pPr>
            <a:endParaRPr lang="en-US" altLang="en-US" sz="1600" dirty="0" smtClean="0"/>
          </a:p>
          <a:p>
            <a:pPr>
              <a:spcBef>
                <a:spcPct val="0"/>
              </a:spcBef>
              <a:spcAft>
                <a:spcPts val="0"/>
              </a:spcAft>
              <a:buClr>
                <a:schemeClr val="tx1">
                  <a:lumMod val="75000"/>
                  <a:lumOff val="25000"/>
                </a:schemeClr>
              </a:buClr>
              <a:buSzPct val="150000"/>
              <a:buFont typeface="Wingdings" charset="2"/>
              <a:buChar char="ü"/>
              <a:defRPr/>
            </a:pPr>
            <a:r>
              <a:rPr lang="en-US" altLang="en-US" sz="1600" dirty="0" smtClean="0"/>
              <a:t>Stands Apart from Competitors:</a:t>
            </a:r>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Very maneuverable mechanical sweeper</a:t>
            </a:r>
            <a:endParaRPr lang="en-US" altLang="en-US" sz="1400" dirty="0"/>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Excellent </a:t>
            </a:r>
            <a:r>
              <a:rPr lang="en-US" altLang="en-US" sz="1400" dirty="0"/>
              <a:t>d</a:t>
            </a:r>
            <a:r>
              <a:rPr lang="en-US" altLang="en-US" sz="1400" dirty="0" smtClean="0"/>
              <a:t>ry and/or </a:t>
            </a:r>
            <a:r>
              <a:rPr lang="en-US" altLang="en-US" sz="1400" dirty="0"/>
              <a:t>w</a:t>
            </a:r>
            <a:r>
              <a:rPr lang="en-US" altLang="en-US" sz="1400" dirty="0" smtClean="0"/>
              <a:t>et </a:t>
            </a:r>
            <a:r>
              <a:rPr lang="en-US" altLang="en-US" sz="1400" dirty="0"/>
              <a:t>d</a:t>
            </a:r>
            <a:r>
              <a:rPr lang="en-US" altLang="en-US" sz="1400" dirty="0" smtClean="0"/>
              <a:t>ust control</a:t>
            </a:r>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High </a:t>
            </a:r>
            <a:r>
              <a:rPr lang="en-US" altLang="en-US" sz="1400" dirty="0"/>
              <a:t>quality and construction</a:t>
            </a:r>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Simple 1-touch sweeping operation</a:t>
            </a:r>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Highly </a:t>
            </a:r>
            <a:r>
              <a:rPr lang="en-US" altLang="en-US" sz="1400" dirty="0"/>
              <a:t>c</a:t>
            </a:r>
            <a:r>
              <a:rPr lang="en-US" altLang="en-US" sz="1400" dirty="0" smtClean="0"/>
              <a:t>ustomizable solutions</a:t>
            </a:r>
          </a:p>
          <a:p>
            <a:pPr marL="628650" lvl="3" indent="-334963">
              <a:spcBef>
                <a:spcPts val="300"/>
              </a:spcBef>
              <a:spcAft>
                <a:spcPts val="0"/>
              </a:spcAft>
              <a:buClr>
                <a:schemeClr val="tx1">
                  <a:lumMod val="75000"/>
                  <a:lumOff val="25000"/>
                </a:schemeClr>
              </a:buClr>
              <a:buSzPct val="150000"/>
              <a:buFont typeface="Wingdings" charset="2"/>
              <a:buChar char="ü"/>
              <a:defRPr/>
            </a:pPr>
            <a:r>
              <a:rPr lang="en-US" altLang="en-US" sz="1400" dirty="0" smtClean="0"/>
              <a:t>Proven mechanical sweeping performance</a:t>
            </a:r>
          </a:p>
        </p:txBody>
      </p:sp>
      <p:sp>
        <p:nvSpPr>
          <p:cNvPr id="8" name="Rectangle 2"/>
          <p:cNvSpPr txBox="1">
            <a:spLocks noChangeArrowheads="1"/>
          </p:cNvSpPr>
          <p:nvPr/>
        </p:nvSpPr>
        <p:spPr>
          <a:xfrm>
            <a:off x="2537541" y="5653293"/>
            <a:ext cx="1357275" cy="672136"/>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pPr algn="ctr">
              <a:lnSpc>
                <a:spcPts val="1300"/>
              </a:lnSpc>
            </a:pPr>
            <a:r>
              <a:rPr lang="en-US" sz="1100" b="1" dirty="0" smtClean="0">
                <a:solidFill>
                  <a:srgbClr val="ED145B"/>
                </a:solidFill>
              </a:rPr>
              <a:t>ENHANCE FACILITY IMAGE</a:t>
            </a:r>
          </a:p>
        </p:txBody>
      </p:sp>
      <p:sp>
        <p:nvSpPr>
          <p:cNvPr id="9" name="Rectangle 2"/>
          <p:cNvSpPr txBox="1">
            <a:spLocks noChangeArrowheads="1"/>
          </p:cNvSpPr>
          <p:nvPr/>
        </p:nvSpPr>
        <p:spPr>
          <a:xfrm>
            <a:off x="3777404" y="5653293"/>
            <a:ext cx="1537923" cy="67213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pPr algn="ctr">
              <a:lnSpc>
                <a:spcPts val="1300"/>
              </a:lnSpc>
            </a:pPr>
            <a:r>
              <a:rPr lang="en-US" sz="1100" b="1" dirty="0" smtClean="0">
                <a:solidFill>
                  <a:srgbClr val="0090BE"/>
                </a:solidFill>
              </a:rPr>
              <a:t>EASY OPERATION </a:t>
            </a:r>
          </a:p>
          <a:p>
            <a:pPr algn="ctr">
              <a:lnSpc>
                <a:spcPts val="1300"/>
              </a:lnSpc>
            </a:pPr>
            <a:r>
              <a:rPr lang="en-US" sz="1100" b="1" dirty="0" smtClean="0">
                <a:solidFill>
                  <a:srgbClr val="0090BE"/>
                </a:solidFill>
              </a:rPr>
              <a:t>&amp; MAINTENANCE</a:t>
            </a:r>
          </a:p>
        </p:txBody>
      </p:sp>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245" y="4754880"/>
            <a:ext cx="909791" cy="86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a:xfrm>
            <a:off x="-37562" y="5653293"/>
            <a:ext cx="1218580" cy="67213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pPr algn="ctr">
              <a:lnSpc>
                <a:spcPts val="1300"/>
              </a:lnSpc>
            </a:pPr>
            <a:r>
              <a:rPr lang="en-US" sz="1100" b="1" dirty="0" smtClean="0">
                <a:solidFill>
                  <a:srgbClr val="F6A01A"/>
                </a:solidFill>
              </a:rPr>
              <a:t>REDUCE COST </a:t>
            </a:r>
            <a:br>
              <a:rPr lang="en-US" sz="1100" b="1" dirty="0" smtClean="0">
                <a:solidFill>
                  <a:srgbClr val="F6A01A"/>
                </a:solidFill>
              </a:rPr>
            </a:br>
            <a:r>
              <a:rPr lang="en-US" sz="1100" b="1" dirty="0" smtClean="0">
                <a:solidFill>
                  <a:srgbClr val="F6A01A"/>
                </a:solidFill>
              </a:rPr>
              <a:t>TO CLEAN</a:t>
            </a:r>
          </a:p>
        </p:txBody>
      </p:sp>
      <p:sp>
        <p:nvSpPr>
          <p:cNvPr id="13" name="Rectangle 2"/>
          <p:cNvSpPr txBox="1">
            <a:spLocks noChangeArrowheads="1"/>
          </p:cNvSpPr>
          <p:nvPr/>
        </p:nvSpPr>
        <p:spPr>
          <a:xfrm>
            <a:off x="1131684" y="5671718"/>
            <a:ext cx="1475819" cy="86974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pPr algn="ctr">
              <a:lnSpc>
                <a:spcPts val="1300"/>
              </a:lnSpc>
            </a:pPr>
            <a:r>
              <a:rPr lang="en-US" sz="1100" b="1" dirty="0" smtClean="0">
                <a:solidFill>
                  <a:srgbClr val="5C2D91"/>
                </a:solidFill>
              </a:rPr>
              <a:t>MAINTAIN HEALTH </a:t>
            </a:r>
          </a:p>
          <a:p>
            <a:pPr algn="ctr">
              <a:lnSpc>
                <a:spcPts val="1300"/>
              </a:lnSpc>
            </a:pPr>
            <a:r>
              <a:rPr lang="en-US" sz="1100" b="1" dirty="0" smtClean="0">
                <a:solidFill>
                  <a:srgbClr val="5C2D91"/>
                </a:solidFill>
              </a:rPr>
              <a:t>&amp; SAFETY</a:t>
            </a: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8513" y="4742903"/>
            <a:ext cx="848405" cy="84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747025" y="4752136"/>
            <a:ext cx="883336" cy="83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36116" y="4762141"/>
            <a:ext cx="845541" cy="81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7"/>
          <p:cNvSpPr txBox="1">
            <a:spLocks/>
          </p:cNvSpPr>
          <p:nvPr/>
        </p:nvSpPr>
        <p:spPr>
          <a:xfrm>
            <a:off x="7010400" y="0"/>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smtClean="0"/>
              <a:pPr algn="r"/>
              <a:t>7</a:t>
            </a:fld>
            <a:endParaRPr lang="en-US" sz="1100" b="0" dirty="0"/>
          </a:p>
        </p:txBody>
      </p:sp>
      <p:sp>
        <p:nvSpPr>
          <p:cNvPr id="20" name="TextBox 19">
            <a:hlinkClick r:id="rId7"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400" b="1" dirty="0">
              <a:solidFill>
                <a:schemeClr val="bg1"/>
              </a:solidFill>
            </a:endParaRPr>
          </a:p>
        </p:txBody>
      </p:sp>
      <p:sp>
        <p:nvSpPr>
          <p:cNvPr id="21" name="Footer Placeholder 4"/>
          <p:cNvSpPr txBox="1">
            <a:spLocks/>
          </p:cNvSpPr>
          <p:nvPr/>
        </p:nvSpPr>
        <p:spPr>
          <a:xfrm>
            <a:off x="3875050" y="6570082"/>
            <a:ext cx="2376006" cy="2889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800" b="1" kern="1200">
                <a:solidFill>
                  <a:schemeClr val="accent6">
                    <a:lumMod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solidFill>
                  <a:srgbClr val="EE7000"/>
                </a:solidFill>
              </a:rPr>
              <a:t>CONFIDENTIAL - For Internal Use Only</a:t>
            </a:r>
            <a:endParaRPr lang="en-US" dirty="0">
              <a:solidFill>
                <a:srgbClr val="EE7000"/>
              </a:solidFill>
            </a:endParaRPr>
          </a:p>
        </p:txBody>
      </p:sp>
      <p:sp>
        <p:nvSpPr>
          <p:cNvPr id="18"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Product Overview – Exclusive Benefits</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pic>
        <p:nvPicPr>
          <p:cNvPr id="22" name="Picture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541" y="743508"/>
            <a:ext cx="4572000" cy="3863340"/>
          </a:xfrm>
          <a:prstGeom prst="rect">
            <a:avLst/>
          </a:prstGeom>
        </p:spPr>
      </p:pic>
    </p:spTree>
    <p:extLst>
      <p:ext uri="{BB962C8B-B14F-4D97-AF65-F5344CB8AC3E}">
        <p14:creationId xmlns:p14="http://schemas.microsoft.com/office/powerpoint/2010/main" val="716119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8</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Tennant’s IC Large Rider Sweeper Product Line</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sp>
        <p:nvSpPr>
          <p:cNvPr id="12" name="Text Box 10"/>
          <p:cNvSpPr txBox="1">
            <a:spLocks noChangeArrowheads="1"/>
          </p:cNvSpPr>
          <p:nvPr/>
        </p:nvSpPr>
        <p:spPr bwMode="auto">
          <a:xfrm>
            <a:off x="4307976" y="3725685"/>
            <a:ext cx="569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2">
                    <a:lumMod val="75000"/>
                    <a:lumOff val="25000"/>
                  </a:schemeClr>
                </a:solidFill>
              </a:rPr>
              <a:t>800</a:t>
            </a:r>
            <a:endParaRPr lang="en-US" dirty="0">
              <a:solidFill>
                <a:schemeClr val="bg2">
                  <a:lumMod val="75000"/>
                  <a:lumOff val="25000"/>
                </a:schemeClr>
              </a:solidFill>
            </a:endParaRPr>
          </a:p>
        </p:txBody>
      </p:sp>
      <p:sp>
        <p:nvSpPr>
          <p:cNvPr id="13" name="Text Box 12"/>
          <p:cNvSpPr txBox="1">
            <a:spLocks noChangeArrowheads="1"/>
          </p:cNvSpPr>
          <p:nvPr/>
        </p:nvSpPr>
        <p:spPr bwMode="auto">
          <a:xfrm>
            <a:off x="1442056" y="3719603"/>
            <a:ext cx="595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2">
                    <a:lumMod val="75000"/>
                    <a:lumOff val="25000"/>
                  </a:schemeClr>
                </a:solidFill>
              </a:rPr>
              <a:t>S30</a:t>
            </a:r>
            <a:endParaRPr lang="en-US" dirty="0">
              <a:solidFill>
                <a:schemeClr val="bg2">
                  <a:lumMod val="75000"/>
                  <a:lumOff val="25000"/>
                </a:schemeClr>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444688917"/>
              </p:ext>
            </p:extLst>
          </p:nvPr>
        </p:nvGraphicFramePr>
        <p:xfrm>
          <a:off x="320521" y="4114352"/>
          <a:ext cx="8495805" cy="371475"/>
        </p:xfrm>
        <a:graphic>
          <a:graphicData uri="http://schemas.openxmlformats.org/drawingml/2006/table">
            <a:tbl>
              <a:tblPr firstRow="1" bandRow="1">
                <a:tableStyleId>{5C22544A-7EE6-4342-B048-85BDC9FD1C3A}</a:tableStyleId>
              </a:tblPr>
              <a:tblGrid>
                <a:gridCol w="2831935"/>
                <a:gridCol w="2831935"/>
                <a:gridCol w="2831935"/>
              </a:tblGrid>
              <a:tr h="371475">
                <a:tc>
                  <a:txBody>
                    <a:bodyPr/>
                    <a:lstStyle/>
                    <a:p>
                      <a:pPr algn="ctr"/>
                      <a:r>
                        <a:rPr lang="en-US" sz="1800" dirty="0" smtClean="0"/>
                        <a:t>Mid-Sized</a:t>
                      </a:r>
                      <a:endParaRPr lang="en-US" sz="1800" dirty="0"/>
                    </a:p>
                  </a:txBody>
                  <a:tcPr marL="91447" marR="91447" marT="45798" marB="4579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lumOff val="25000"/>
                      </a:schemeClr>
                    </a:solidFill>
                  </a:tcPr>
                </a:tc>
                <a:tc>
                  <a:txBody>
                    <a:bodyPr/>
                    <a:lstStyle/>
                    <a:p>
                      <a:pPr algn="ctr"/>
                      <a:r>
                        <a:rPr lang="en-US" sz="1800" dirty="0" smtClean="0"/>
                        <a:t>Large – 3-Wheel</a:t>
                      </a:r>
                      <a:endParaRPr lang="en-US" sz="1800" dirty="0"/>
                    </a:p>
                  </a:txBody>
                  <a:tcPr marL="91447" marR="91447" marT="45798" marB="4579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lumOff val="25000"/>
                      </a:schemeClr>
                    </a:solidFill>
                  </a:tcPr>
                </a:tc>
                <a:tc>
                  <a:txBody>
                    <a:bodyPr/>
                    <a:lstStyle/>
                    <a:p>
                      <a:pPr algn="ctr"/>
                      <a:r>
                        <a:rPr lang="en-US" sz="1800" dirty="0" smtClean="0"/>
                        <a:t>Large – 4-Wheel</a:t>
                      </a:r>
                      <a:endParaRPr lang="en-US" sz="1800" dirty="0"/>
                    </a:p>
                  </a:txBody>
                  <a:tcPr marL="91447" marR="91447" marT="45798" marB="45798">
                    <a:lnL w="38100" cap="flat" cmpd="sng" algn="ctr">
                      <a:solidFill>
                        <a:schemeClr val="bg1"/>
                      </a:solidFill>
                      <a:prstDash val="solid"/>
                      <a:round/>
                      <a:headEnd type="none" w="med" len="med"/>
                      <a:tailEnd type="none" w="med" len="med"/>
                    </a:lnL>
                    <a:solidFill>
                      <a:schemeClr val="bg2">
                        <a:lumMod val="75000"/>
                        <a:lumOff val="25000"/>
                      </a:schemeClr>
                    </a:solidFill>
                  </a:tcPr>
                </a:tc>
              </a:tr>
            </a:tbl>
          </a:graphicData>
        </a:graphic>
      </p:graphicFrame>
      <p:sp>
        <p:nvSpPr>
          <p:cNvPr id="15" name="Text Box 8"/>
          <p:cNvSpPr txBox="1">
            <a:spLocks noChangeArrowheads="1"/>
          </p:cNvSpPr>
          <p:nvPr/>
        </p:nvSpPr>
        <p:spPr bwMode="auto">
          <a:xfrm>
            <a:off x="6832149" y="3714841"/>
            <a:ext cx="1082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2">
                    <a:lumMod val="75000"/>
                    <a:lumOff val="25000"/>
                  </a:schemeClr>
                </a:solidFill>
              </a:rPr>
              <a:t>Sentinel</a:t>
            </a:r>
            <a:endParaRPr lang="en-US" dirty="0">
              <a:solidFill>
                <a:schemeClr val="bg2">
                  <a:lumMod val="75000"/>
                  <a:lumOff val="25000"/>
                </a:schemeClr>
              </a:solidFill>
            </a:endParaRPr>
          </a:p>
        </p:txBody>
      </p:sp>
      <p:sp>
        <p:nvSpPr>
          <p:cNvPr id="22" name="TextBox 21">
            <a:hlinkClick r:id="rId3" action="ppaction://hlinksldjump"/>
          </p:cNvPr>
          <p:cNvSpPr txBox="1"/>
          <p:nvPr/>
        </p:nvSpPr>
        <p:spPr>
          <a:xfrm>
            <a:off x="1079616" y="6291137"/>
            <a:ext cx="659958" cy="306467"/>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dirty="0">
                <a:solidFill>
                  <a:schemeClr val="bg1"/>
                </a:solidFill>
              </a:rPr>
              <a:t>Menu</a:t>
            </a:r>
            <a:endParaRPr lang="en-US" sz="1200" b="1" dirty="0">
              <a:solidFill>
                <a:schemeClr val="bg1"/>
              </a:solidFill>
            </a:endParaRPr>
          </a:p>
        </p:txBody>
      </p:sp>
      <p:pic>
        <p:nvPicPr>
          <p:cNvPr id="18" name="Picture 3" descr="T:\MKTG\_Large NPD Market Launches\Phoenix (S30)\Marketing Collateral\Final\Images\2014 Images\New Badge Logo Images\Studio\IMG_0051.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080" t="2864" r="4521"/>
          <a:stretch/>
        </p:blipFill>
        <p:spPr bwMode="auto">
          <a:xfrm>
            <a:off x="933000" y="2192740"/>
            <a:ext cx="1906793" cy="13818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28996" y="1813908"/>
            <a:ext cx="2137410" cy="1766925"/>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2805" y="1040130"/>
            <a:ext cx="3259333" cy="2754135"/>
          </a:xfrm>
          <a:prstGeom prst="rect">
            <a:avLst/>
          </a:prstGeom>
        </p:spPr>
      </p:pic>
    </p:spTree>
    <p:extLst>
      <p:ext uri="{BB962C8B-B14F-4D97-AF65-F5344CB8AC3E}">
        <p14:creationId xmlns:p14="http://schemas.microsoft.com/office/powerpoint/2010/main" val="29010339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3887124649"/>
              </p:ext>
            </p:extLst>
          </p:nvPr>
        </p:nvGraphicFramePr>
        <p:xfrm>
          <a:off x="389625" y="1901202"/>
          <a:ext cx="8514345" cy="4059016"/>
        </p:xfrm>
        <a:graphic>
          <a:graphicData uri="http://schemas.openxmlformats.org/drawingml/2006/table">
            <a:tbl>
              <a:tblPr firstRow="1" bandRow="1">
                <a:tableStyleId>{5C22544A-7EE6-4342-B048-85BDC9FD1C3A}</a:tableStyleId>
              </a:tblPr>
              <a:tblGrid>
                <a:gridCol w="2009896"/>
                <a:gridCol w="2091811"/>
                <a:gridCol w="2092348"/>
                <a:gridCol w="2320290"/>
              </a:tblGrid>
              <a:tr h="928871">
                <a:tc>
                  <a:txBody>
                    <a:bodyPr/>
                    <a:lstStyle/>
                    <a:p>
                      <a:pPr algn="l"/>
                      <a:endParaRPr lang="en-US" sz="1400" b="1" dirty="0"/>
                    </a:p>
                  </a:txBody>
                  <a:tcPr anchor="ctr">
                    <a:lnR w="38100" cap="flat" cmpd="sng" algn="ctr">
                      <a:solidFill>
                        <a:srgbClr val="009BC7"/>
                      </a:solidFill>
                      <a:prstDash val="solid"/>
                      <a:round/>
                      <a:headEnd type="none" w="med" len="med"/>
                      <a:tailEnd type="none" w="med" len="med"/>
                    </a:lnR>
                    <a:noFill/>
                  </a:tcPr>
                </a:tc>
                <a:tc>
                  <a:txBody>
                    <a:bodyPr/>
                    <a:lstStyle/>
                    <a:p>
                      <a:pPr algn="ctr"/>
                      <a:endParaRPr lang="en-US" sz="1400" b="1" dirty="0"/>
                    </a:p>
                  </a:txBody>
                  <a:tcPr anchor="ctr">
                    <a:lnL w="38100" cap="flat" cmpd="sng" algn="ctr">
                      <a:solidFill>
                        <a:srgbClr val="009BC7"/>
                      </a:solidFill>
                      <a:prstDash val="solid"/>
                      <a:round/>
                      <a:headEnd type="none" w="med" len="med"/>
                      <a:tailEnd type="none" w="med" len="med"/>
                    </a:lnL>
                    <a:lnR w="38100" cap="flat" cmpd="sng" algn="ctr">
                      <a:solidFill>
                        <a:srgbClr val="009BC7"/>
                      </a:solidFill>
                      <a:prstDash val="solid"/>
                      <a:round/>
                      <a:headEnd type="none" w="med" len="med"/>
                      <a:tailEnd type="none" w="med" len="med"/>
                    </a:lnR>
                    <a:noFill/>
                  </a:tcPr>
                </a:tc>
                <a:tc>
                  <a:txBody>
                    <a:bodyPr/>
                    <a:lstStyle/>
                    <a:p>
                      <a:pPr algn="ctr"/>
                      <a:endParaRPr lang="en-US" sz="1400" b="1" dirty="0"/>
                    </a:p>
                  </a:txBody>
                  <a:tcPr anchor="ctr">
                    <a:lnL w="38100" cap="flat" cmpd="sng" algn="ctr">
                      <a:solidFill>
                        <a:srgbClr val="009BC7"/>
                      </a:solidFill>
                      <a:prstDash val="solid"/>
                      <a:round/>
                      <a:headEnd type="none" w="med" len="med"/>
                      <a:tailEnd type="none" w="med" len="med"/>
                    </a:lnL>
                    <a:lnR w="38100" cap="flat" cmpd="sng" algn="ctr">
                      <a:solidFill>
                        <a:srgbClr val="009BC7"/>
                      </a:solidFill>
                      <a:prstDash val="solid"/>
                      <a:round/>
                      <a:headEnd type="none" w="med" len="med"/>
                      <a:tailEnd type="none" w="med" len="med"/>
                    </a:lnR>
                    <a:noFill/>
                  </a:tcPr>
                </a:tc>
                <a:tc>
                  <a:txBody>
                    <a:bodyPr/>
                    <a:lstStyle/>
                    <a:p>
                      <a:pPr algn="ctr"/>
                      <a:endParaRPr lang="en-US" sz="1400" b="1" dirty="0"/>
                    </a:p>
                  </a:txBody>
                  <a:tcPr anchor="ctr">
                    <a:lnL w="38100" cap="flat" cmpd="sng" algn="ctr">
                      <a:solidFill>
                        <a:srgbClr val="009BC7"/>
                      </a:solidFill>
                      <a:prstDash val="solid"/>
                      <a:round/>
                      <a:headEnd type="none" w="med" len="med"/>
                      <a:tailEnd type="none" w="med" len="med"/>
                    </a:lnL>
                    <a:noFill/>
                  </a:tcPr>
                </a:tc>
              </a:tr>
              <a:tr h="356465">
                <a:tc>
                  <a:txBody>
                    <a:bodyPr/>
                    <a:lstStyle/>
                    <a:p>
                      <a:pPr algn="ctr"/>
                      <a:r>
                        <a:rPr lang="en-US" sz="1600" b="1" dirty="0" smtClean="0">
                          <a:solidFill>
                            <a:schemeClr val="bg1"/>
                          </a:solidFill>
                        </a:rPr>
                        <a:t>Machine</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sz="1600" b="1" dirty="0" smtClean="0">
                          <a:solidFill>
                            <a:schemeClr val="bg1"/>
                          </a:solidFill>
                        </a:rPr>
                        <a:t>S30</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sz="1600" b="1" dirty="0" smtClean="0">
                          <a:solidFill>
                            <a:schemeClr val="bg1"/>
                          </a:solidFill>
                        </a:rPr>
                        <a:t>800</a:t>
                      </a:r>
                      <a:endParaRPr lang="en-US" sz="1600" b="1" dirty="0">
                        <a:solidFill>
                          <a:schemeClr val="bg1"/>
                        </a:solidFill>
                      </a:endParaRPr>
                    </a:p>
                  </a:txBody>
                  <a:tcPr anchor="ctr">
                    <a:solidFill>
                      <a:schemeClr val="bg2">
                        <a:lumMod val="75000"/>
                        <a:lumOff val="25000"/>
                      </a:schemeClr>
                    </a:solidFill>
                  </a:tcPr>
                </a:tc>
                <a:tc>
                  <a:txBody>
                    <a:bodyPr/>
                    <a:lstStyle/>
                    <a:p>
                      <a:pPr algn="ctr"/>
                      <a:r>
                        <a:rPr lang="en-US" sz="1600" b="1" dirty="0" smtClean="0">
                          <a:solidFill>
                            <a:schemeClr val="bg1"/>
                          </a:solidFill>
                        </a:rPr>
                        <a:t>Sentinel</a:t>
                      </a:r>
                      <a:endParaRPr lang="en-US" sz="1600" b="1" dirty="0">
                        <a:solidFill>
                          <a:schemeClr val="bg1"/>
                        </a:solidFill>
                      </a:endParaRPr>
                    </a:p>
                  </a:txBody>
                  <a:tcPr anchor="ctr">
                    <a:solidFill>
                      <a:schemeClr val="bg2">
                        <a:lumMod val="75000"/>
                        <a:lumOff val="25000"/>
                      </a:schemeClr>
                    </a:solidFill>
                  </a:tcPr>
                </a:tc>
              </a:tr>
              <a:tr h="866851">
                <a:tc>
                  <a:txBody>
                    <a:bodyPr/>
                    <a:lstStyle/>
                    <a:p>
                      <a:pPr algn="ctr"/>
                      <a:r>
                        <a:rPr lang="en-US" sz="1800" b="1" dirty="0" smtClean="0"/>
                        <a:t>Sweep Path </a:t>
                      </a:r>
                    </a:p>
                    <a:p>
                      <a:pPr algn="ctr"/>
                      <a:r>
                        <a:rPr lang="en-US" sz="1200" b="1" dirty="0" smtClean="0"/>
                        <a:t>Main</a:t>
                      </a:r>
                    </a:p>
                    <a:p>
                      <a:pPr algn="ctr"/>
                      <a:r>
                        <a:rPr lang="en-US" sz="1200" b="1" dirty="0" smtClean="0"/>
                        <a:t>Single</a:t>
                      </a:r>
                      <a:r>
                        <a:rPr lang="en-US" sz="1200" b="1" baseline="0" dirty="0" smtClean="0"/>
                        <a:t> Side Brush</a:t>
                      </a:r>
                    </a:p>
                    <a:p>
                      <a:pPr algn="ctr"/>
                      <a:r>
                        <a:rPr lang="en-US" sz="1200" b="1" baseline="0" dirty="0" smtClean="0"/>
                        <a:t>Dual Side Brush</a:t>
                      </a:r>
                    </a:p>
                    <a:p>
                      <a:pPr algn="ctr"/>
                      <a:r>
                        <a:rPr lang="en-US" sz="1200" b="1" baseline="0" dirty="0" err="1" smtClean="0"/>
                        <a:t>Vario</a:t>
                      </a:r>
                      <a:r>
                        <a:rPr lang="en-US" sz="1200" b="1" baseline="0" dirty="0" smtClean="0"/>
                        <a:t> Sweeping Brush™</a:t>
                      </a:r>
                      <a:endParaRPr lang="en-US" sz="1200" b="1" dirty="0"/>
                    </a:p>
                  </a:txBody>
                  <a:tcPr>
                    <a:solidFill>
                      <a:srgbClr val="9FEAFF"/>
                    </a:solidFill>
                  </a:tcPr>
                </a:tc>
                <a:tc>
                  <a:txBody>
                    <a:bodyPr/>
                    <a:lstStyle/>
                    <a:p>
                      <a:pPr algn="ctr"/>
                      <a:endParaRPr lang="en-US" sz="1400" dirty="0" smtClean="0"/>
                    </a:p>
                    <a:p>
                      <a:pPr algn="ctr"/>
                      <a:r>
                        <a:rPr lang="en-US" sz="1400" dirty="0" smtClean="0"/>
                        <a:t>45</a:t>
                      </a:r>
                      <a:r>
                        <a:rPr lang="en-US" sz="1400" baseline="0" dirty="0" smtClean="0"/>
                        <a:t> inch | 1,145 mm</a:t>
                      </a:r>
                      <a:endParaRPr lang="en-US" sz="1400" dirty="0" smtClean="0"/>
                    </a:p>
                    <a:p>
                      <a:pPr algn="ctr"/>
                      <a:r>
                        <a:rPr lang="en-US" sz="1400" dirty="0" smtClean="0"/>
                        <a:t>62.5 inch | 1,590 mm</a:t>
                      </a:r>
                    </a:p>
                    <a:p>
                      <a:pPr algn="ctr"/>
                      <a:r>
                        <a:rPr lang="en-US" sz="1400" dirty="0" smtClean="0"/>
                        <a:t>80 inch |</a:t>
                      </a:r>
                      <a:r>
                        <a:rPr lang="en-US" sz="1400" baseline="0" dirty="0" smtClean="0"/>
                        <a:t> 2,030</a:t>
                      </a:r>
                      <a:r>
                        <a:rPr lang="en-US" sz="1400" dirty="0" smtClean="0"/>
                        <a:t> mm</a:t>
                      </a:r>
                    </a:p>
                    <a:p>
                      <a:pPr algn="ctr"/>
                      <a:r>
                        <a:rPr lang="en-US" sz="1400" dirty="0" smtClean="0"/>
                        <a:t>N/A</a:t>
                      </a:r>
                    </a:p>
                  </a:txBody>
                  <a:tcPr>
                    <a:solidFill>
                      <a:srgbClr val="9FEAFF"/>
                    </a:solidFill>
                  </a:tcPr>
                </a:tc>
                <a:tc>
                  <a:txBody>
                    <a:bodyPr/>
                    <a:lstStyle/>
                    <a:p>
                      <a:pPr algn="ctr"/>
                      <a:endParaRPr lang="en-US" sz="1400" dirty="0" smtClean="0"/>
                    </a:p>
                    <a:p>
                      <a:pPr algn="ctr"/>
                      <a:r>
                        <a:rPr lang="en-US" sz="1400" dirty="0" smtClean="0"/>
                        <a:t>50 inch</a:t>
                      </a:r>
                      <a:r>
                        <a:rPr lang="en-US" sz="1400" baseline="0" dirty="0" smtClean="0"/>
                        <a:t> |  </a:t>
                      </a:r>
                      <a:r>
                        <a:rPr lang="en-US" sz="1400" dirty="0" smtClean="0"/>
                        <a:t>1,270mm</a:t>
                      </a:r>
                    </a:p>
                    <a:p>
                      <a:pPr algn="ctr"/>
                      <a:r>
                        <a:rPr lang="en-US" sz="1400" dirty="0" smtClean="0"/>
                        <a:t>66</a:t>
                      </a:r>
                      <a:r>
                        <a:rPr lang="en-US" sz="1400" baseline="0" dirty="0" smtClean="0"/>
                        <a:t> inch | 1,675 mm</a:t>
                      </a:r>
                    </a:p>
                    <a:p>
                      <a:pPr marL="0" algn="ctr" defTabSz="914400" rtl="0" eaLnBrk="1" latinLnBrk="0" hangingPunct="1"/>
                      <a:r>
                        <a:rPr lang="en-US" sz="1400" kern="1200" dirty="0" smtClean="0">
                          <a:solidFill>
                            <a:schemeClr val="dk1"/>
                          </a:solidFill>
                          <a:latin typeface="+mn-lt"/>
                          <a:ea typeface="+mn-ea"/>
                          <a:cs typeface="+mn-cs"/>
                        </a:rPr>
                        <a:t>82 inch | 2,080 mm</a:t>
                      </a:r>
                    </a:p>
                    <a:p>
                      <a:pPr marL="0" algn="ctr" defTabSz="914400" rtl="0" eaLnBrk="1" latinLnBrk="0" hangingPunct="1"/>
                      <a:r>
                        <a:rPr lang="en-US" sz="1400" kern="1200" dirty="0" smtClean="0">
                          <a:solidFill>
                            <a:schemeClr val="dk1"/>
                          </a:solidFill>
                          <a:latin typeface="+mn-lt"/>
                          <a:ea typeface="+mn-ea"/>
                          <a:cs typeface="+mn-cs"/>
                        </a:rPr>
                        <a:t>N/A</a:t>
                      </a:r>
                    </a:p>
                  </a:txBody>
                  <a:tcPr>
                    <a:solidFill>
                      <a:srgbClr val="9FEAFF"/>
                    </a:solidFill>
                  </a:tcPr>
                </a:tc>
                <a:tc>
                  <a:txBody>
                    <a:bodyPr/>
                    <a:lstStyle/>
                    <a:p>
                      <a:pPr marL="0" algn="ctr" defTabSz="914400" rtl="0" eaLnBrk="1" latinLnBrk="0" hangingPunct="1"/>
                      <a:endParaRPr lang="en-US" sz="1400" kern="1200" dirty="0" smtClean="0">
                        <a:solidFill>
                          <a:schemeClr val="dk1"/>
                        </a:solidFill>
                        <a:latin typeface="+mn-lt"/>
                        <a:ea typeface="+mn-ea"/>
                        <a:cs typeface="+mn-cs"/>
                      </a:endParaRPr>
                    </a:p>
                    <a:p>
                      <a:pPr marL="0" algn="ctr" defTabSz="914400" rtl="0" eaLnBrk="1" latinLnBrk="0" hangingPunct="1"/>
                      <a:r>
                        <a:rPr lang="en-US" sz="1400" kern="1200" dirty="0" smtClean="0">
                          <a:solidFill>
                            <a:schemeClr val="dk1"/>
                          </a:solidFill>
                          <a:latin typeface="+mn-lt"/>
                          <a:ea typeface="+mn-ea"/>
                          <a:cs typeface="+mn-cs"/>
                        </a:rPr>
                        <a:t>51 inch | 1,300</a:t>
                      </a:r>
                      <a:r>
                        <a:rPr lang="en-US" sz="1400" kern="1200" baseline="0" dirty="0" smtClean="0">
                          <a:solidFill>
                            <a:schemeClr val="dk1"/>
                          </a:solidFill>
                          <a:latin typeface="+mn-lt"/>
                          <a:ea typeface="+mn-ea"/>
                          <a:cs typeface="+mn-cs"/>
                        </a:rPr>
                        <a:t> mm</a:t>
                      </a:r>
                    </a:p>
                    <a:p>
                      <a:pPr marL="0" algn="ctr" defTabSz="914400" rtl="0" eaLnBrk="1" latinLnBrk="0" hangingPunct="1"/>
                      <a:r>
                        <a:rPr lang="en-US" sz="1400" kern="1200" baseline="0" dirty="0" smtClean="0">
                          <a:solidFill>
                            <a:schemeClr val="dk1"/>
                          </a:solidFill>
                          <a:latin typeface="+mn-lt"/>
                          <a:ea typeface="+mn-ea"/>
                          <a:cs typeface="+mn-cs"/>
                        </a:rPr>
                        <a:t>69 inch | 1,750 mm</a:t>
                      </a:r>
                    </a:p>
                    <a:p>
                      <a:pPr marL="0" algn="ctr" defTabSz="914400" rtl="0" eaLnBrk="1" latinLnBrk="0" hangingPunct="1"/>
                      <a:r>
                        <a:rPr lang="en-US" sz="1400" kern="1200" baseline="0" dirty="0" smtClean="0">
                          <a:solidFill>
                            <a:schemeClr val="dk1"/>
                          </a:solidFill>
                          <a:latin typeface="+mn-lt"/>
                          <a:ea typeface="+mn-ea"/>
                          <a:cs typeface="+mn-cs"/>
                        </a:rPr>
                        <a:t>87 inch | 2,210 mm</a:t>
                      </a:r>
                    </a:p>
                    <a:p>
                      <a:pPr marL="0" algn="ctr" defTabSz="914400" rtl="0" eaLnBrk="1" latinLnBrk="0" hangingPunct="1"/>
                      <a:r>
                        <a:rPr lang="en-US" sz="1400" kern="1200" dirty="0" smtClean="0">
                          <a:solidFill>
                            <a:schemeClr val="dk1"/>
                          </a:solidFill>
                          <a:latin typeface="+mn-lt"/>
                          <a:ea typeface="+mn-ea"/>
                          <a:cs typeface="+mn-cs"/>
                        </a:rPr>
                        <a:t>106 inch | 2,690 mm</a:t>
                      </a:r>
                    </a:p>
                  </a:txBody>
                  <a:tcPr>
                    <a:solidFill>
                      <a:srgbClr val="9FEAFF"/>
                    </a:solidFill>
                  </a:tcPr>
                </a:tc>
              </a:tr>
              <a:tr h="508825">
                <a:tc>
                  <a:txBody>
                    <a:bodyPr/>
                    <a:lstStyle/>
                    <a:p>
                      <a:pPr algn="ctr"/>
                      <a:r>
                        <a:rPr lang="en-US" sz="1800" b="1" dirty="0" smtClean="0"/>
                        <a:t>Length</a:t>
                      </a:r>
                      <a:endParaRPr lang="en-US" sz="1800" b="1" dirty="0"/>
                    </a:p>
                  </a:txBody>
                  <a:tcPr>
                    <a:solidFill>
                      <a:srgbClr val="9FEAFF"/>
                    </a:solidFill>
                  </a:tcPr>
                </a:tc>
                <a:tc>
                  <a:txBody>
                    <a:bodyPr/>
                    <a:lstStyle/>
                    <a:p>
                      <a:pPr algn="ctr"/>
                      <a:r>
                        <a:rPr lang="en-US" sz="1400" dirty="0" smtClean="0"/>
                        <a:t>93 inch</a:t>
                      </a:r>
                    </a:p>
                    <a:p>
                      <a:pPr algn="ctr"/>
                      <a:r>
                        <a:rPr lang="en-US" sz="1400" dirty="0" smtClean="0"/>
                        <a:t>2,360 mm</a:t>
                      </a:r>
                    </a:p>
                  </a:txBody>
                  <a:tcPr>
                    <a:solidFill>
                      <a:srgbClr val="9FEAFF"/>
                    </a:solidFill>
                  </a:tcPr>
                </a:tc>
                <a:tc>
                  <a:txBody>
                    <a:bodyPr/>
                    <a:lstStyle/>
                    <a:p>
                      <a:pPr algn="ctr"/>
                      <a:r>
                        <a:rPr lang="en-US" sz="1400" dirty="0" smtClean="0"/>
                        <a:t>120</a:t>
                      </a:r>
                      <a:r>
                        <a:rPr lang="en-US" sz="1400" baseline="0" dirty="0" smtClean="0"/>
                        <a:t> </a:t>
                      </a:r>
                      <a:r>
                        <a:rPr lang="en-US" sz="1400" dirty="0" smtClean="0"/>
                        <a:t> inch</a:t>
                      </a:r>
                    </a:p>
                    <a:p>
                      <a:pPr algn="ctr"/>
                      <a:r>
                        <a:rPr lang="en-US" sz="1400" dirty="0" smtClean="0"/>
                        <a:t>3,050 mm</a:t>
                      </a:r>
                    </a:p>
                  </a:txBody>
                  <a:tcPr>
                    <a:solidFill>
                      <a:srgbClr val="9FEAFF"/>
                    </a:solidFill>
                  </a:tcPr>
                </a:tc>
                <a:tc>
                  <a:txBody>
                    <a:bodyPr/>
                    <a:lstStyle/>
                    <a:p>
                      <a:pPr algn="ctr"/>
                      <a:r>
                        <a:rPr lang="en-US" sz="1400" dirty="0" smtClean="0"/>
                        <a:t>175 inch | 206 inch (</a:t>
                      </a:r>
                      <a:r>
                        <a:rPr lang="en-US" sz="1400" dirty="0" err="1" smtClean="0"/>
                        <a:t>Vario</a:t>
                      </a:r>
                      <a:r>
                        <a:rPr lang="en-US" sz="1400" dirty="0" smtClean="0"/>
                        <a:t>)</a:t>
                      </a:r>
                    </a:p>
                    <a:p>
                      <a:pPr algn="ctr"/>
                      <a:r>
                        <a:rPr lang="en-US" sz="1400" dirty="0" smtClean="0"/>
                        <a:t>4,450 mm | 5,200 mm</a:t>
                      </a:r>
                    </a:p>
                  </a:txBody>
                  <a:tcPr>
                    <a:solidFill>
                      <a:srgbClr val="9FEAFF"/>
                    </a:solidFill>
                  </a:tcPr>
                </a:tc>
              </a:tr>
              <a:tr h="349142">
                <a:tc>
                  <a:txBody>
                    <a:bodyPr/>
                    <a:lstStyle/>
                    <a:p>
                      <a:pPr algn="ctr"/>
                      <a:r>
                        <a:rPr lang="en-US" sz="1800" b="1" dirty="0" smtClean="0"/>
                        <a:t>Width </a:t>
                      </a:r>
                      <a:r>
                        <a:rPr lang="en-US" sz="1200" b="1" dirty="0" smtClean="0"/>
                        <a:t>(Hard)</a:t>
                      </a:r>
                      <a:endParaRPr lang="en-US" sz="1800" b="1" dirty="0" smtClean="0"/>
                    </a:p>
                  </a:txBody>
                  <a:tcPr>
                    <a:solidFill>
                      <a:srgbClr val="D9F7FF"/>
                    </a:solidFill>
                  </a:tcPr>
                </a:tc>
                <a:tc>
                  <a:txBody>
                    <a:bodyPr/>
                    <a:lstStyle/>
                    <a:p>
                      <a:pPr algn="ctr"/>
                      <a:r>
                        <a:rPr lang="en-US" sz="1400" dirty="0" smtClean="0"/>
                        <a:t>62.5 inch</a:t>
                      </a:r>
                      <a:r>
                        <a:rPr lang="en-US" sz="1400" baseline="0" dirty="0" smtClean="0"/>
                        <a:t> | </a:t>
                      </a:r>
                      <a:r>
                        <a:rPr lang="en-US" sz="1400" dirty="0" smtClean="0"/>
                        <a:t>1,590 mm</a:t>
                      </a:r>
                    </a:p>
                  </a:txBody>
                  <a:tcPr>
                    <a:solidFill>
                      <a:srgbClr val="D9F7FF"/>
                    </a:solidFill>
                  </a:tcPr>
                </a:tc>
                <a:tc>
                  <a:txBody>
                    <a:bodyPr/>
                    <a:lstStyle/>
                    <a:p>
                      <a:pPr algn="ctr"/>
                      <a:r>
                        <a:rPr lang="en-US" sz="1400" dirty="0" smtClean="0"/>
                        <a:t>70 inch</a:t>
                      </a:r>
                      <a:r>
                        <a:rPr lang="en-US" sz="1400" baseline="0" dirty="0" smtClean="0"/>
                        <a:t> | </a:t>
                      </a:r>
                      <a:r>
                        <a:rPr lang="en-US" sz="1400" dirty="0" smtClean="0"/>
                        <a:t>1,780</a:t>
                      </a:r>
                      <a:r>
                        <a:rPr lang="en-US" sz="1400" baseline="0" dirty="0" smtClean="0"/>
                        <a:t> mm</a:t>
                      </a:r>
                      <a:endParaRPr lang="en-US" sz="1400" dirty="0" smtClean="0"/>
                    </a:p>
                  </a:txBody>
                  <a:tcPr>
                    <a:solidFill>
                      <a:srgbClr val="D9F7FF"/>
                    </a:solidFill>
                  </a:tcPr>
                </a:tc>
                <a:tc>
                  <a:txBody>
                    <a:bodyPr/>
                    <a:lstStyle/>
                    <a:p>
                      <a:pPr algn="ctr"/>
                      <a:r>
                        <a:rPr lang="en-US" sz="1400" dirty="0" smtClean="0"/>
                        <a:t>70 inch | 1,780 mm</a:t>
                      </a:r>
                    </a:p>
                  </a:txBody>
                  <a:tcPr>
                    <a:solidFill>
                      <a:srgbClr val="D9F7FF"/>
                    </a:solidFill>
                  </a:tcPr>
                </a:tc>
              </a:tr>
              <a:tr h="631916">
                <a:tc>
                  <a:txBody>
                    <a:bodyPr/>
                    <a:lstStyle/>
                    <a:p>
                      <a:pPr algn="ctr"/>
                      <a:r>
                        <a:rPr lang="en-US" sz="1800" b="1" dirty="0" smtClean="0"/>
                        <a:t>Height</a:t>
                      </a:r>
                    </a:p>
                    <a:p>
                      <a:pPr algn="ctr"/>
                      <a:r>
                        <a:rPr lang="en-US" sz="1200" b="1" dirty="0" smtClean="0"/>
                        <a:t>w/o</a:t>
                      </a:r>
                      <a:r>
                        <a:rPr lang="en-US" sz="1200" b="1" baseline="0" dirty="0" smtClean="0"/>
                        <a:t> overhead guard</a:t>
                      </a:r>
                      <a:endParaRPr lang="en-US" sz="1200" b="1" dirty="0" smtClean="0"/>
                    </a:p>
                    <a:p>
                      <a:pPr algn="ctr"/>
                      <a:r>
                        <a:rPr lang="en-US" sz="1200" b="1" baseline="0" dirty="0" smtClean="0"/>
                        <a:t>with overhead guard</a:t>
                      </a:r>
                    </a:p>
                  </a:txBody>
                  <a:tcPr>
                    <a:solidFill>
                      <a:srgbClr val="9FEAFF"/>
                    </a:solidFill>
                  </a:tcPr>
                </a:tc>
                <a:tc>
                  <a:txBody>
                    <a:bodyPr/>
                    <a:lstStyle/>
                    <a:p>
                      <a:pPr algn="ctr"/>
                      <a:endParaRPr lang="en-US" sz="1400" dirty="0" smtClean="0"/>
                    </a:p>
                    <a:p>
                      <a:pPr algn="ctr"/>
                      <a:r>
                        <a:rPr lang="en-US" sz="1400" dirty="0" smtClean="0"/>
                        <a:t>58 inch</a:t>
                      </a:r>
                      <a:r>
                        <a:rPr lang="en-US" sz="1400" baseline="0" dirty="0" smtClean="0"/>
                        <a:t> | </a:t>
                      </a:r>
                      <a:r>
                        <a:rPr lang="en-US" sz="1400" dirty="0" smtClean="0"/>
                        <a:t>1,475 mm</a:t>
                      </a:r>
                    </a:p>
                    <a:p>
                      <a:pPr algn="ctr"/>
                      <a:r>
                        <a:rPr lang="en-US" sz="1400" dirty="0" smtClean="0"/>
                        <a:t>82.5 inch | 2,095 mm</a:t>
                      </a:r>
                    </a:p>
                  </a:txBody>
                  <a:tcPr>
                    <a:solidFill>
                      <a:srgbClr val="9FEAFF"/>
                    </a:solidFill>
                  </a:tcPr>
                </a:tc>
                <a:tc>
                  <a:txBody>
                    <a:bodyPr/>
                    <a:lstStyle/>
                    <a:p>
                      <a:pPr algn="ctr"/>
                      <a:endParaRPr lang="en-US" sz="1400" dirty="0" smtClean="0"/>
                    </a:p>
                    <a:p>
                      <a:pPr algn="ctr"/>
                      <a:r>
                        <a:rPr lang="en-US" sz="1400" dirty="0" smtClean="0"/>
                        <a:t>52.5 inch</a:t>
                      </a:r>
                      <a:r>
                        <a:rPr lang="en-US" sz="1400" baseline="0" dirty="0" smtClean="0"/>
                        <a:t> | 1,335 </a:t>
                      </a:r>
                      <a:r>
                        <a:rPr lang="en-US" sz="1400" dirty="0" smtClean="0"/>
                        <a:t>mm</a:t>
                      </a:r>
                    </a:p>
                    <a:p>
                      <a:pPr algn="ctr"/>
                      <a:r>
                        <a:rPr lang="en-US" sz="1400" dirty="0" smtClean="0"/>
                        <a:t>82.5 inch | 2,095 mm</a:t>
                      </a:r>
                    </a:p>
                  </a:txBody>
                  <a:tcPr>
                    <a:solidFill>
                      <a:srgbClr val="9FEAFF"/>
                    </a:solidFill>
                  </a:tcPr>
                </a:tc>
                <a:tc>
                  <a:txBody>
                    <a:bodyPr/>
                    <a:lstStyle/>
                    <a:p>
                      <a:pPr algn="ctr"/>
                      <a:endParaRPr lang="en-US" sz="1400" dirty="0" smtClean="0"/>
                    </a:p>
                    <a:p>
                      <a:pPr algn="ctr"/>
                      <a:r>
                        <a:rPr lang="en-US" sz="1400" dirty="0" smtClean="0"/>
                        <a:t>100 inch | 2,540 mm</a:t>
                      </a:r>
                    </a:p>
                    <a:p>
                      <a:pPr algn="ctr"/>
                      <a:r>
                        <a:rPr lang="en-US" sz="1200" dirty="0" smtClean="0"/>
                        <a:t>(with safety light on top)</a:t>
                      </a:r>
                    </a:p>
                  </a:txBody>
                  <a:tcPr>
                    <a:solidFill>
                      <a:srgbClr val="9FEAFF"/>
                    </a:solidFill>
                  </a:tcPr>
                </a:tc>
              </a:tr>
            </a:tbl>
          </a:graphicData>
        </a:graphic>
      </p:graphicFrame>
      <p:sp>
        <p:nvSpPr>
          <p:cNvPr id="4" name="Slide Number Placeholder 7"/>
          <p:cNvSpPr>
            <a:spLocks noGrp="1"/>
          </p:cNvSpPr>
          <p:nvPr>
            <p:ph type="sldNum" sz="quarter" idx="10"/>
          </p:nvPr>
        </p:nvSpPr>
        <p:spPr/>
        <p:txBody>
          <a:bodyPr/>
          <a:lstStyle/>
          <a:p>
            <a:fld id="{0BF5C943-C3DC-48BA-A31C-B2991501F5CE}" type="slidenum">
              <a:rPr lang="en-US"/>
              <a:pPr/>
              <a:t>9</a:t>
            </a:fld>
            <a:endParaRPr lang="en-US" dirty="0"/>
          </a:p>
        </p:txBody>
      </p:sp>
      <p:sp>
        <p:nvSpPr>
          <p:cNvPr id="6" name="Rectangle 2"/>
          <p:cNvSpPr txBox="1">
            <a:spLocks noChangeArrowheads="1"/>
          </p:cNvSpPr>
          <p:nvPr/>
        </p:nvSpPr>
        <p:spPr bwMode="auto">
          <a:xfrm>
            <a:off x="325468" y="186690"/>
            <a:ext cx="8534400" cy="666750"/>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lvl1pPr algn="l" defTabSz="1023938" rtl="0" eaLnBrk="0" fontAlgn="base" hangingPunct="0">
              <a:spcBef>
                <a:spcPct val="0"/>
              </a:spcBef>
              <a:spcAft>
                <a:spcPct val="0"/>
              </a:spcAft>
              <a:defRPr sz="3600">
                <a:solidFill>
                  <a:srgbClr val="007AC9"/>
                </a:solidFill>
                <a:latin typeface="+mj-lt"/>
                <a:ea typeface="+mj-ea"/>
                <a:cs typeface="+mj-cs"/>
              </a:defRPr>
            </a:lvl1pPr>
            <a:lvl2pPr algn="l" defTabSz="1023938" rtl="0" eaLnBrk="0" fontAlgn="base" hangingPunct="0">
              <a:spcBef>
                <a:spcPct val="0"/>
              </a:spcBef>
              <a:spcAft>
                <a:spcPct val="0"/>
              </a:spcAft>
              <a:defRPr sz="3600">
                <a:solidFill>
                  <a:srgbClr val="007AC9"/>
                </a:solidFill>
                <a:latin typeface="Arial" charset="0"/>
                <a:ea typeface="ＭＳ Ｐゴシック" charset="-128"/>
              </a:defRPr>
            </a:lvl2pPr>
            <a:lvl3pPr algn="l" defTabSz="1023938" rtl="0" eaLnBrk="0" fontAlgn="base" hangingPunct="0">
              <a:spcBef>
                <a:spcPct val="0"/>
              </a:spcBef>
              <a:spcAft>
                <a:spcPct val="0"/>
              </a:spcAft>
              <a:defRPr sz="3600">
                <a:solidFill>
                  <a:srgbClr val="007AC9"/>
                </a:solidFill>
                <a:latin typeface="Arial" charset="0"/>
                <a:ea typeface="ＭＳ Ｐゴシック" charset="-128"/>
              </a:defRPr>
            </a:lvl3pPr>
            <a:lvl4pPr algn="l" defTabSz="1023938" rtl="0" eaLnBrk="0" fontAlgn="base" hangingPunct="0">
              <a:spcBef>
                <a:spcPct val="0"/>
              </a:spcBef>
              <a:spcAft>
                <a:spcPct val="0"/>
              </a:spcAft>
              <a:defRPr sz="3600">
                <a:solidFill>
                  <a:srgbClr val="007AC9"/>
                </a:solidFill>
                <a:latin typeface="Arial" charset="0"/>
                <a:ea typeface="ＭＳ Ｐゴシック" charset="-128"/>
              </a:defRPr>
            </a:lvl4pPr>
            <a:lvl5pPr algn="l" defTabSz="1023938" rtl="0" eaLnBrk="0" fontAlgn="base" hangingPunct="0">
              <a:spcBef>
                <a:spcPct val="0"/>
              </a:spcBef>
              <a:spcAft>
                <a:spcPct val="0"/>
              </a:spcAft>
              <a:defRPr sz="3600">
                <a:solidFill>
                  <a:srgbClr val="007AC9"/>
                </a:solidFill>
                <a:latin typeface="Arial" charset="0"/>
                <a:ea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US" sz="2800" b="0" dirty="0" smtClean="0">
                <a:solidFill>
                  <a:srgbClr val="009BC7"/>
                </a:solidFill>
                <a:latin typeface="Arial" pitchFamily="34" charset="0"/>
              </a:rPr>
              <a:t>Large Size</a:t>
            </a:r>
            <a:r>
              <a:rPr lang="en-US" sz="3200" dirty="0" smtClean="0">
                <a:solidFill>
                  <a:schemeClr val="tx2">
                    <a:lumMod val="75000"/>
                  </a:schemeClr>
                </a:solidFill>
                <a:latin typeface="Arial" pitchFamily="34" charset="0"/>
              </a:rPr>
              <a:t/>
            </a:r>
            <a:br>
              <a:rPr lang="en-US" sz="3200" dirty="0" smtClean="0">
                <a:solidFill>
                  <a:schemeClr val="tx2">
                    <a:lumMod val="75000"/>
                  </a:schemeClr>
                </a:solidFill>
                <a:latin typeface="Arial" pitchFamily="34" charset="0"/>
              </a:rPr>
            </a:br>
            <a:endParaRPr lang="en-US" sz="2400" dirty="0" smtClean="0">
              <a:solidFill>
                <a:schemeClr val="tx2">
                  <a:lumMod val="75000"/>
                </a:schemeClr>
              </a:solidFill>
              <a:latin typeface="Arial" pitchFamily="34" charset="0"/>
            </a:endParaRPr>
          </a:p>
        </p:txBody>
      </p:sp>
      <p:sp>
        <p:nvSpPr>
          <p:cNvPr id="7" name="Footer Placeholder 4"/>
          <p:cNvSpPr>
            <a:spLocks noGrp="1"/>
          </p:cNvSpPr>
          <p:nvPr>
            <p:ph type="ftr" sz="quarter" idx="4294967295"/>
          </p:nvPr>
        </p:nvSpPr>
        <p:spPr>
          <a:xfrm>
            <a:off x="3875050" y="6570082"/>
            <a:ext cx="2376006" cy="288925"/>
          </a:xfrm>
          <a:prstGeom prst="rect">
            <a:avLst/>
          </a:prstGeom>
        </p:spPr>
        <p:txBody>
          <a:bodyPr vert="horz" lIns="91440" tIns="45720" rIns="91440" bIns="45720" rtlCol="0" anchor="ctr"/>
          <a:lstStyle>
            <a:lvl1pPr algn="ctr">
              <a:defRPr sz="800" b="1">
                <a:solidFill>
                  <a:schemeClr val="accent6">
                    <a:lumMod val="75000"/>
                  </a:schemeClr>
                </a:solidFill>
                <a:latin typeface="Arial" pitchFamily="34" charset="0"/>
                <a:cs typeface="Arial" pitchFamily="34" charset="0"/>
              </a:defRPr>
            </a:lvl1pPr>
          </a:lstStyle>
          <a:p>
            <a:r>
              <a:rPr lang="en-US" dirty="0" smtClean="0">
                <a:solidFill>
                  <a:srgbClr val="EE7000"/>
                </a:solidFill>
              </a:rPr>
              <a:t>CONFIDENTIAL - For Internal Use Only</a:t>
            </a:r>
            <a:endParaRPr lang="en-US" dirty="0">
              <a:solidFill>
                <a:srgbClr val="EE7000"/>
              </a:solidFill>
            </a:endParaRPr>
          </a:p>
        </p:txBody>
      </p:sp>
      <p:sp>
        <p:nvSpPr>
          <p:cNvPr id="8" name="Slide Number Placeholder 5"/>
          <p:cNvSpPr txBox="1">
            <a:spLocks/>
          </p:cNvSpPr>
          <p:nvPr/>
        </p:nvSpPr>
        <p:spPr>
          <a:xfrm>
            <a:off x="7304049" y="6570082"/>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smtClean="0"/>
              <a:t> </a:t>
            </a:r>
            <a:endParaRPr lang="en-US" dirty="0"/>
          </a:p>
        </p:txBody>
      </p:sp>
      <p:grpSp>
        <p:nvGrpSpPr>
          <p:cNvPr id="17" name="Group 16"/>
          <p:cNvGrpSpPr/>
          <p:nvPr/>
        </p:nvGrpSpPr>
        <p:grpSpPr>
          <a:xfrm>
            <a:off x="2421439" y="677248"/>
            <a:ext cx="2207440" cy="2059311"/>
            <a:chOff x="5901430" y="1368856"/>
            <a:chExt cx="2207440" cy="2059311"/>
          </a:xfrm>
        </p:grpSpPr>
        <p:grpSp>
          <p:nvGrpSpPr>
            <p:cNvPr id="22" name="Group 21"/>
            <p:cNvGrpSpPr/>
            <p:nvPr/>
          </p:nvGrpSpPr>
          <p:grpSpPr>
            <a:xfrm>
              <a:off x="5901430" y="2920844"/>
              <a:ext cx="2207440" cy="507323"/>
              <a:chOff x="5901430" y="2920844"/>
              <a:chExt cx="2207440" cy="507323"/>
            </a:xfrm>
          </p:grpSpPr>
          <p:sp>
            <p:nvSpPr>
              <p:cNvPr id="32" name="Oval 31"/>
              <p:cNvSpPr/>
              <p:nvPr/>
            </p:nvSpPr>
            <p:spPr bwMode="auto">
              <a:xfrm>
                <a:off x="6719500" y="3119057"/>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3" name="Oval 32"/>
              <p:cNvSpPr/>
              <p:nvPr/>
            </p:nvSpPr>
            <p:spPr bwMode="auto">
              <a:xfrm>
                <a:off x="6720434" y="2920844"/>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5" name="Oval 34"/>
              <p:cNvSpPr/>
              <p:nvPr/>
            </p:nvSpPr>
            <p:spPr bwMode="auto">
              <a:xfrm rot="16200000">
                <a:off x="7852805" y="3172103"/>
                <a:ext cx="426579" cy="8555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6" name="Oval 35"/>
              <p:cNvSpPr/>
              <p:nvPr/>
            </p:nvSpPr>
            <p:spPr bwMode="auto">
              <a:xfrm>
                <a:off x="5901430" y="3140880"/>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3" name="Oval 22"/>
            <p:cNvSpPr/>
            <p:nvPr/>
          </p:nvSpPr>
          <p:spPr bwMode="auto">
            <a:xfrm>
              <a:off x="6817795" y="1368856"/>
              <a:ext cx="54352" cy="1711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4" name="Oval 23"/>
            <p:cNvSpPr/>
            <p:nvPr/>
          </p:nvSpPr>
          <p:spPr bwMode="auto">
            <a:xfrm rot="20476486">
              <a:off x="6837429" y="139971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25" name="Oval 24"/>
            <p:cNvSpPr/>
            <p:nvPr/>
          </p:nvSpPr>
          <p:spPr bwMode="auto">
            <a:xfrm rot="1032905">
              <a:off x="7916587" y="1398992"/>
              <a:ext cx="167476" cy="61372"/>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57" name="Rectangle 21"/>
          <p:cNvSpPr>
            <a:spLocks noChangeArrowheads="1"/>
          </p:cNvSpPr>
          <p:nvPr/>
        </p:nvSpPr>
        <p:spPr bwMode="auto">
          <a:xfrm>
            <a:off x="325468" y="793382"/>
            <a:ext cx="8209232" cy="433388"/>
          </a:xfrm>
          <a:prstGeom prst="rect">
            <a:avLst/>
          </a:prstGeom>
          <a:noFill/>
          <a:ln w="9525">
            <a:noFill/>
            <a:miter lim="800000"/>
            <a:headEnd/>
            <a:tailEnd/>
          </a:ln>
        </p:spPr>
        <p:txBody>
          <a:bodyPr lIns="102413" tIns="51206" rIns="102413" bIns="51206"/>
          <a:lstStyle/>
          <a:p>
            <a:pPr algn="l" defTabSz="1023938" eaLnBrk="0" hangingPunct="0">
              <a:lnSpc>
                <a:spcPct val="90000"/>
              </a:lnSpc>
              <a:spcBef>
                <a:spcPct val="50000"/>
              </a:spcBef>
              <a:spcAft>
                <a:spcPct val="20000"/>
              </a:spcAft>
              <a:buClr>
                <a:srgbClr val="007AC9"/>
              </a:buClr>
              <a:buSzPct val="70000"/>
              <a:buFont typeface="Wingdings 3" pitchFamily="18" charset="2"/>
              <a:buNone/>
              <a:tabLst>
                <a:tab pos="3375025" algn="l"/>
              </a:tabLst>
            </a:pPr>
            <a:r>
              <a:rPr lang="en-US" b="0" dirty="0" smtClean="0">
                <a:solidFill>
                  <a:schemeClr val="bg2">
                    <a:lumMod val="75000"/>
                    <a:lumOff val="25000"/>
                  </a:schemeClr>
                </a:solidFill>
              </a:rPr>
              <a:t>Full Range Offering</a:t>
            </a:r>
            <a:endParaRPr lang="en-US" b="0" dirty="0">
              <a:solidFill>
                <a:schemeClr val="bg2">
                  <a:lumMod val="75000"/>
                  <a:lumOff val="25000"/>
                </a:schemeClr>
              </a:solidFill>
            </a:endParaRPr>
          </a:p>
        </p:txBody>
      </p:sp>
      <p:sp>
        <p:nvSpPr>
          <p:cNvPr id="38" name="TextBox 37">
            <a:hlinkClick r:id="rId3" action="ppaction://hlinksldjump"/>
          </p:cNvPr>
          <p:cNvSpPr txBox="1"/>
          <p:nvPr/>
        </p:nvSpPr>
        <p:spPr>
          <a:xfrm>
            <a:off x="1079616" y="6291137"/>
            <a:ext cx="659958" cy="340519"/>
          </a:xfrm>
          <a:prstGeom prst="roundRect">
            <a:avLst/>
          </a:prstGeom>
          <a:solidFill>
            <a:srgbClr val="C00000"/>
          </a:solidFill>
          <a:ln/>
          <a:effectLst/>
          <a:scene3d>
            <a:camera prst="orthographicFront">
              <a:rot lat="0" lon="0" rev="0"/>
            </a:camera>
            <a:lightRig rig="threePt" dir="t">
              <a:rot lat="0" lon="0" rev="1200000"/>
            </a:lightRig>
          </a:scene3d>
          <a:sp3d>
            <a:bevelT w="82550" h="25400"/>
          </a:sp3d>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1400" b="1" dirty="0" smtClean="0">
                <a:solidFill>
                  <a:schemeClr val="bg1"/>
                </a:solidFill>
              </a:rPr>
              <a:t>PGM</a:t>
            </a:r>
            <a:endParaRPr lang="en-US" sz="1400" b="1"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8226" y="1288868"/>
            <a:ext cx="846565" cy="139783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0778" y="1545651"/>
            <a:ext cx="721034" cy="1074721"/>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6454509" y="778585"/>
            <a:ext cx="2703898" cy="1212051"/>
          </a:xfrm>
          <a:prstGeom prst="rect">
            <a:avLst/>
          </a:prstGeom>
        </p:spPr>
      </p:pic>
    </p:spTree>
    <p:extLst>
      <p:ext uri="{BB962C8B-B14F-4D97-AF65-F5344CB8AC3E}">
        <p14:creationId xmlns:p14="http://schemas.microsoft.com/office/powerpoint/2010/main" val="12798758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Olson Title Option 2">
  <a:themeElements>
    <a:clrScheme name="">
      <a:dk1>
        <a:srgbClr val="4D4F53"/>
      </a:dk1>
      <a:lt1>
        <a:srgbClr val="FFFFFF"/>
      </a:lt1>
      <a:dk2>
        <a:srgbClr val="007AC9"/>
      </a:dk2>
      <a:lt2>
        <a:srgbClr val="000000"/>
      </a:lt2>
      <a:accent1>
        <a:srgbClr val="007AC9"/>
      </a:accent1>
      <a:accent2>
        <a:srgbClr val="4D4F53"/>
      </a:accent2>
      <a:accent3>
        <a:srgbClr val="FFFFFF"/>
      </a:accent3>
      <a:accent4>
        <a:srgbClr val="404246"/>
      </a:accent4>
      <a:accent5>
        <a:srgbClr val="AABEE1"/>
      </a:accent5>
      <a:accent6>
        <a:srgbClr val="45474A"/>
      </a:accent6>
      <a:hlink>
        <a:srgbClr val="ADAFAF"/>
      </a:hlink>
      <a:folHlink>
        <a:srgbClr val="005172"/>
      </a:folHlink>
    </a:clrScheme>
    <a:fontScheme name="2_Olson Title Option 2">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lnDef>
  </a:objectDefaults>
  <a:extraClrSchemeLst>
    <a:extraClrScheme>
      <a:clrScheme name="Olson Title Op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son Title Op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son Title Op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son Title Op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son Title Op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son Title Op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son Title Op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son Title Op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son Title Op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son Title Op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son Title Op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son Title Op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lson Title Option 2 13">
        <a:dk1>
          <a:srgbClr val="007AC9"/>
        </a:dk1>
        <a:lt1>
          <a:srgbClr val="FFFFFF"/>
        </a:lt1>
        <a:dk2>
          <a:srgbClr val="0099CC"/>
        </a:dk2>
        <a:lt2>
          <a:srgbClr val="DC0451"/>
        </a:lt2>
        <a:accent1>
          <a:srgbClr val="58A618"/>
        </a:accent1>
        <a:accent2>
          <a:srgbClr val="4060AF"/>
        </a:accent2>
        <a:accent3>
          <a:srgbClr val="FFFFFF"/>
        </a:accent3>
        <a:accent4>
          <a:srgbClr val="0067AB"/>
        </a:accent4>
        <a:accent5>
          <a:srgbClr val="B4D0AB"/>
        </a:accent5>
        <a:accent6>
          <a:srgbClr val="39569E"/>
        </a:accent6>
        <a:hlink>
          <a:srgbClr val="EEAF00"/>
        </a:hlink>
        <a:folHlink>
          <a:srgbClr val="E17000"/>
        </a:folHlink>
      </a:clrScheme>
      <a:clrMap bg1="lt1" tx1="dk1" bg2="lt2" tx2="dk2" accent1="accent1" accent2="accent2" accent3="accent3" accent4="accent4" accent5="accent5" accent6="accent6" hlink="hlink" folHlink="folHlink"/>
    </a:extraClrScheme>
    <a:extraClrScheme>
      <a:clrScheme name="1_Olson Title Op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son Title Op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son Title Op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son Title Op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son Title Op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son Title Op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son Title Op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son Title Op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son Title Op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son Title Op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son Title Op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son Title Op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lson Title Option 2 13">
        <a:dk1>
          <a:srgbClr val="007AC9"/>
        </a:dk1>
        <a:lt1>
          <a:srgbClr val="FFFFFF"/>
        </a:lt1>
        <a:dk2>
          <a:srgbClr val="0099CC"/>
        </a:dk2>
        <a:lt2>
          <a:srgbClr val="DC0451"/>
        </a:lt2>
        <a:accent1>
          <a:srgbClr val="58A618"/>
        </a:accent1>
        <a:accent2>
          <a:srgbClr val="4060AF"/>
        </a:accent2>
        <a:accent3>
          <a:srgbClr val="FFFFFF"/>
        </a:accent3>
        <a:accent4>
          <a:srgbClr val="0067AB"/>
        </a:accent4>
        <a:accent5>
          <a:srgbClr val="B4D0AB"/>
        </a:accent5>
        <a:accent6>
          <a:srgbClr val="39569E"/>
        </a:accent6>
        <a:hlink>
          <a:srgbClr val="EEAF00"/>
        </a:hlink>
        <a:folHlink>
          <a:srgbClr val="E17000"/>
        </a:folHlink>
      </a:clrScheme>
      <a:clrMap bg1="lt1" tx1="dk1" bg2="lt2" tx2="dk2" accent1="accent1" accent2="accent2" accent3="accent3" accent4="accent4" accent5="accent5" accent6="accent6" hlink="hlink" folHlink="folHlink"/>
    </a:extraClrScheme>
    <a:extraClrScheme>
      <a:clrScheme name="1_Olson Title Option 2 14">
        <a:dk1>
          <a:srgbClr val="007AC9"/>
        </a:dk1>
        <a:lt1>
          <a:srgbClr val="FFFFFF"/>
        </a:lt1>
        <a:dk2>
          <a:srgbClr val="0099CC"/>
        </a:dk2>
        <a:lt2>
          <a:srgbClr val="DC0451"/>
        </a:lt2>
        <a:accent1>
          <a:srgbClr val="007AC9"/>
        </a:accent1>
        <a:accent2>
          <a:srgbClr val="4060AF"/>
        </a:accent2>
        <a:accent3>
          <a:srgbClr val="FFFFFF"/>
        </a:accent3>
        <a:accent4>
          <a:srgbClr val="0067AB"/>
        </a:accent4>
        <a:accent5>
          <a:srgbClr val="AABEE1"/>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5">
        <a:dk1>
          <a:srgbClr val="007AC9"/>
        </a:dk1>
        <a:lt1>
          <a:srgbClr val="FFFFFF"/>
        </a:lt1>
        <a:dk2>
          <a:srgbClr val="0099CC"/>
        </a:dk2>
        <a:lt2>
          <a:srgbClr val="DC0451"/>
        </a:lt2>
        <a:accent1>
          <a:srgbClr val="0099CC"/>
        </a:accent1>
        <a:accent2>
          <a:srgbClr val="4060AF"/>
        </a:accent2>
        <a:accent3>
          <a:srgbClr val="FFFFFF"/>
        </a:accent3>
        <a:accent4>
          <a:srgbClr val="0067AB"/>
        </a:accent4>
        <a:accent5>
          <a:srgbClr val="AACAE2"/>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6">
        <a:dk1>
          <a:srgbClr val="4D4F53"/>
        </a:dk1>
        <a:lt1>
          <a:srgbClr val="FFFFFF"/>
        </a:lt1>
        <a:dk2>
          <a:srgbClr val="007AC9"/>
        </a:dk2>
        <a:lt2>
          <a:srgbClr val="000000"/>
        </a:lt2>
        <a:accent1>
          <a:srgbClr val="007AC9"/>
        </a:accent1>
        <a:accent2>
          <a:srgbClr val="4D4F53"/>
        </a:accent2>
        <a:accent3>
          <a:srgbClr val="FFFFFF"/>
        </a:accent3>
        <a:accent4>
          <a:srgbClr val="404246"/>
        </a:accent4>
        <a:accent5>
          <a:srgbClr val="AABEE1"/>
        </a:accent5>
        <a:accent6>
          <a:srgbClr val="45474A"/>
        </a:accent6>
        <a:hlink>
          <a:srgbClr val="ADAFAF"/>
        </a:hlink>
        <a:folHlink>
          <a:srgbClr val="E000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91378B513214FBD163B593C0FE3ED" ma:contentTypeVersion="83" ma:contentTypeDescription="Create a new document." ma:contentTypeScope="" ma:versionID="03339e0d0d67e9735ef2d389b49b9619">
  <xsd:schema xmlns:xsd="http://www.w3.org/2001/XMLSchema" xmlns:xs="http://www.w3.org/2001/XMLSchema" xmlns:p="http://schemas.microsoft.com/office/2006/metadata/properties" xmlns:ns2="0376508a-3691-412d-a127-f3009102e432" targetNamespace="http://schemas.microsoft.com/office/2006/metadata/properties" ma:root="true" ma:fieldsID="42e70a105afa13c0aba71bd4d5669738" ns2:_="">
    <xsd:import namespace="0376508a-3691-412d-a127-f3009102e432"/>
    <xsd:element name="properties">
      <xsd:complexType>
        <xsd:sequence>
          <xsd:element name="documentManagement">
            <xsd:complexType>
              <xsd:all>
                <xsd:element ref="ns2:UserRoles" minOccurs="0"/>
                <xsd:element ref="ns2:MarketingChannel" minOccurs="0"/>
                <xsd:element ref="ns2:SalesOrg" minOccurs="0"/>
                <xsd:element ref="ns2:SalesDistrict" minOccurs="0"/>
                <xsd:element ref="ns2:Country" minOccurs="0"/>
                <xsd:element ref="ns2:Language" minOccurs="0"/>
                <xsd:element ref="ns2:SalesChannel" minOccurs="0"/>
                <xsd:element ref="ns2:Brand" minOccurs="0"/>
                <xsd:element ref="ns2:Product" minOccurs="0"/>
                <xsd:element ref="ns2:Category" minOccurs="0"/>
                <xsd:element ref="ns2:AssetType" minOccurs="0"/>
                <xsd:element ref="ns2:LiteratureType" minOccurs="0"/>
                <xsd:element ref="ns2:Innovation" minOccurs="0"/>
                <xsd:element ref="ns2:Applications" minOccurs="0"/>
                <xsd:element ref="ns2:Industry" minOccurs="0"/>
                <xsd:element ref="ns2:Sold_x002d_To" minOccurs="0"/>
                <xsd:element ref="ns2:SalesDistrictTitle" minOccurs="0"/>
                <xsd:element ref="ns2:ProductStatus" minOccurs="0"/>
                <xsd:element ref="ns2:SecurityType" minOccurs="0"/>
                <xsd:element ref="ns2:CategoryTitle" minOccurs="0"/>
                <xsd:element ref="ns2:CustomerGroup" minOccurs="0"/>
                <xsd:element ref="ns2:Custome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6508a-3691-412d-a127-f3009102e432" elementFormDefault="qualified">
    <xsd:import namespace="http://schemas.microsoft.com/office/2006/documentManagement/types"/>
    <xsd:import namespace="http://schemas.microsoft.com/office/infopath/2007/PartnerControls"/>
    <xsd:element name="UserRoles" ma:index="2" nillable="true" ma:displayName="UserRoles" ma:description="* * * * * * IF PUBLIC LEAVE EMPTY * * * * * *" ma:list="{e2e3de3e-ccd2-4421-b68c-37c5f4e582ab}" ma:internalName="UserRoles" ma:readOnly="false" ma:showField="USERROLE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MarketingChannel" ma:index="3" nillable="true" ma:displayName="MarketingChannel" ma:list="{ae493d90-adea-4c54-b050-fb6d6181909e}" ma:internalName="MarketingChannel" ma:readOnly="false" ma:showField="MARKETING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Org" ma:index="4" nillable="true" ma:displayName="SalesOrg" ma:list="{d3375561-d921-4af3-953a-7663adc0db1a}" ma:internalName="SalesOrg" ma:readOnly="false" ma:showField="SALESORG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District" ma:index="5" nillable="true" ma:displayName="SalesDistrict" ma:list="{50370e94-047c-45fb-b566-fc64f91bea86}" ma:internalName="SalesDistrict" ma:readOnly="false" ma:showField="SALESDISTRICT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ountry" ma:index="6" nillable="true" ma:displayName="Country" ma:list="{24076f44-285e-4cb9-9651-bc8b6ea3b479}" ma:internalName="Country" ma:readOnly="false" ma:showField="Key"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Language" ma:index="7" nillable="true" ma:displayName="Language" ma:list="{68445780-4283-43b4-aad2-1fc4dc5f3482}" ma:internalName="Language" ma:readOnly="fals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Channel" ma:index="8" nillable="true" ma:displayName="SalesChannel" ma:list="{301a598e-3474-4381-9c1f-829689d8b57b}" ma:internalName="SalesChannel" ma:readOnly="false" ma:showField="SALES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Brand" ma:index="9" nillable="true" ma:displayName="Brand" ma:list="{b92587f4-cafb-48a8-9d85-521e677a1cf5}" ma:internalName="Brand" ma:readOnly="false" ma:showField="BRAND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 ma:index="10" nillable="true" ma:displayName="Product" ma:list="{297b7c7a-5d0d-4982-9702-ea99fbb4a83e}" ma:internalName="Product"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ategory" ma:index="11" nillable="true" ma:displayName="Category" ma:list="{86fa95bb-c809-49ce-a1fb-f4fb7b1949a0}" ma:internalName="Category" ma:readOnly="false" ma:showField="ASSETCATEGO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ssetType" ma:index="12" nillable="true" ma:displayName="AssetType" ma:list="{7cf49b1b-e7dc-4c4d-adb7-5b3a783227c9}" ma:internalName="AssetType" ma:readOnly="false" ma:showField="ASSETTYPE_ID" ma:web="d2b0125b-2e6a-4122-affe-42934978f63b">
      <xsd:simpleType>
        <xsd:restriction base="dms:Lookup"/>
      </xsd:simpleType>
    </xsd:element>
    <xsd:element name="LiteratureType" ma:index="13" nillable="true" ma:displayName="LiteratureType" ma:description="BROCHURES, LEAFLETS, SPEC SHEETS &amp; RECOMMENDED PARTS ARE PUBLIC" ma:indexed="true" ma:list="{8c2f526d-9f00-4fcb-8da9-65219fb1fc57}" ma:internalName="LiteratureType" ma:readOnly="false" ma:showField="LITERATURETYPE_ID" ma:web="d2b0125b-2e6a-4122-affe-42934978f63b">
      <xsd:simpleType>
        <xsd:restriction base="dms:Lookup"/>
      </xsd:simpleType>
    </xsd:element>
    <xsd:element name="Innovation" ma:index="14" nillable="true" ma:displayName="Innovation" ma:list="{7288d138-aaf8-434c-b798-6f31447b8d88}" ma:internalName="Innovation" ma:showField="INNOV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pplications" ma:index="15" nillable="true" ma:displayName="Applications" ma:list="{da2ac9bf-3537-4670-a3ae-d8d75070d1b9}" ma:internalName="Applications" ma:showField="APPLIC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Industry" ma:index="16" nillable="true" ma:displayName="Industry" ma:list="{d4223f80-87ca-4d48-85c1-b11f26073d7b}" ma:internalName="Industry" ma:showField="INDUST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old_x002d_To" ma:index="17" nillable="true" ma:displayName="Sold-To" ma:internalName="Sold_x002d_To">
      <xsd:simpleType>
        <xsd:restriction base="dms:Text"/>
      </xsd:simpleType>
    </xsd:element>
    <xsd:element name="SalesDistrictTitle" ma:index="20" nillable="true" ma:displayName="SalesDistrictTitle" ma:list="{50370e94-047c-45fb-b566-fc64f91bea86}" ma:internalName="SalesDistrict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Status" ma:index="21" nillable="true" ma:displayName="ProductStatus" ma:list="{297B7C7A-5D0D-4982-9702-EA99FBB4A83E}" ma:internalName="ProductStatus" ma:readOnly="true" ma:showField="CalculatedStatus"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ecurityType" ma:index="26" nillable="true" ma:displayName="SecurityType" ma:default="Secured Only" ma:format="Dropdown" ma:internalName="SecurityType">
      <xsd:simpleType>
        <xsd:restriction base="dms:Choice">
          <xsd:enumeration value="Public"/>
          <xsd:enumeration value="Secured Only"/>
        </xsd:restriction>
      </xsd:simpleType>
    </xsd:element>
    <xsd:element name="CategoryTitle" ma:index="27" nillable="true" ma:displayName="CategoryTitle" ma:list="{86fa95bb-c809-49ce-a1fb-f4fb7b1949a0}" ma:internalName="Category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ustomerGroup" ma:index="28" nillable="true" ma:displayName="CustomerGroup" ma:list="{1d487369-79c1-471a-aef5-6554842fae80}" ma:internalName="CustomerGroup" ma:showField="CustomerGroupId">
      <xsd:complexType>
        <xsd:complexContent>
          <xsd:extension base="dms:MultiChoiceLookup">
            <xsd:sequence>
              <xsd:element name="Value" type="dms:Lookup" maxOccurs="unbounded" minOccurs="0" nillable="true"/>
            </xsd:sequence>
          </xsd:extension>
        </xsd:complexContent>
      </xsd:complexType>
    </xsd:element>
    <xsd:element name="Customer_x0020_Name" ma:index="29" nillable="true" ma:displayName="Customer Name" ma:list="{a26128da-408a-40e4-8f46-322bff40bfec}" ma:internalName="Customer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urityType xmlns="0376508a-3691-412d-a127-f3009102e432">Secured Only</SecurityType>
    <UserRoles xmlns="0376508a-3691-412d-a127-f3009102e432"/>
    <SalesOrg xmlns="0376508a-3691-412d-a127-f3009102e432">
      <Value>9</Value>
    </SalesOrg>
    <Innovation xmlns="0376508a-3691-412d-a127-f3009102e432"/>
    <Sold_x002d_To xmlns="0376508a-3691-412d-a127-f3009102e432" xsi:nil="true"/>
    <CustomerGroup xmlns="0376508a-3691-412d-a127-f3009102e432"/>
    <SalesDistrict xmlns="0376508a-3691-412d-a127-f3009102e432">
      <Value>3</Value>
    </SalesDistrict>
    <Category xmlns="0376508a-3691-412d-a127-f3009102e432">
      <Value>9</Value>
      <Value>4</Value>
    </Category>
    <MarketingChannel xmlns="0376508a-3691-412d-a127-f3009102e432">
      <Value>3</Value>
      <Value>10</Value>
      <Value>2</Value>
      <Value>1</Value>
      <Value>11</Value>
      <Value>12</Value>
      <Value>8</Value>
      <Value>15</Value>
      <Value>16</Value>
    </MarketingChannel>
    <SalesChannel xmlns="0376508a-3691-412d-a127-f3009102e432">
      <Value>1</Value>
      <Value>5</Value>
    </SalesChannel>
    <Brand xmlns="0376508a-3691-412d-a127-f3009102e432">
      <Value>1</Value>
    </Brand>
    <Language xmlns="0376508a-3691-412d-a127-f3009102e432">
      <Value>1</Value>
    </Language>
    <Applications xmlns="0376508a-3691-412d-a127-f3009102e432"/>
    <Country xmlns="0376508a-3691-412d-a127-f3009102e432"/>
    <LiteratureType xmlns="0376508a-3691-412d-a127-f3009102e432">18</LiteratureType>
    <Industry xmlns="0376508a-3691-412d-a127-f3009102e432"/>
    <Product xmlns="0376508a-3691-412d-a127-f3009102e432">
      <Value>91</Value>
    </Product>
    <AssetType xmlns="0376508a-3691-412d-a127-f3009102e432">33</AssetType>
    <Customer_x0020_Name xmlns="0376508a-3691-412d-a127-f3009102e432" xsi:nil="true"/>
  </documentManagement>
</p:properties>
</file>

<file path=customXml/itemProps1.xml><?xml version="1.0" encoding="utf-8"?>
<ds:datastoreItem xmlns:ds="http://schemas.openxmlformats.org/officeDocument/2006/customXml" ds:itemID="{56626266-FF23-4E55-8E7D-02106350111F}"/>
</file>

<file path=customXml/itemProps2.xml><?xml version="1.0" encoding="utf-8"?>
<ds:datastoreItem xmlns:ds="http://schemas.openxmlformats.org/officeDocument/2006/customXml" ds:itemID="{48055AB2-F815-4EE0-BF78-0DE93189E7FE}"/>
</file>

<file path=customXml/itemProps3.xml><?xml version="1.0" encoding="utf-8"?>
<ds:datastoreItem xmlns:ds="http://schemas.openxmlformats.org/officeDocument/2006/customXml" ds:itemID="{FE203EA3-7686-425C-A75C-62031528C5AF}"/>
</file>

<file path=docProps/app.xml><?xml version="1.0" encoding="utf-8"?>
<Properties xmlns="http://schemas.openxmlformats.org/officeDocument/2006/extended-properties" xmlns:vt="http://schemas.openxmlformats.org/officeDocument/2006/docPropsVTypes">
  <TotalTime>6736</TotalTime>
  <Words>5168</Words>
  <Application>Microsoft Office PowerPoint</Application>
  <PresentationFormat>On-screen Show (4:3)</PresentationFormat>
  <Paragraphs>841</Paragraphs>
  <Slides>47</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ＭＳ Ｐゴシック</vt:lpstr>
      <vt:lpstr>Arial</vt:lpstr>
      <vt:lpstr>Calibri</vt:lpstr>
      <vt:lpstr>Courier New</vt:lpstr>
      <vt:lpstr>Times New Roman</vt:lpstr>
      <vt:lpstr>Wingdings</vt:lpstr>
      <vt:lpstr>Wingdings 3</vt:lpstr>
      <vt:lpstr>2_Olson Title Option 2</vt:lpstr>
      <vt:lpstr>Worksheet</vt:lpstr>
      <vt:lpstr>Sentinel® Large Industrial Rider Sweeper Product Applications &amp; Solutions (PAS)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Sentinel Product Enhancements and Marketing Support</vt:lpstr>
      <vt:lpstr>Sentinel Standard Configurations</vt:lpstr>
      <vt:lpstr>6 Custom Option Application Packages – Pg 1 of 2 </vt:lpstr>
      <vt:lpstr>6 Custom Option Application Packages – Pg 2 of 2 </vt:lpstr>
      <vt:lpstr>PowerPoint Presentation</vt:lpstr>
      <vt:lpstr>PowerPoint Presentation</vt:lpstr>
      <vt:lpstr>Sentinel 5-point Product Demo Walk-Around</vt:lpstr>
      <vt:lpstr>1. Sweeping - Following the Path of the Debris:</vt:lpstr>
      <vt:lpstr>PowerPoint Presentation</vt:lpstr>
      <vt:lpstr>PowerPoint Presentation</vt:lpstr>
      <vt:lpstr>PowerPoint Presentation</vt:lpstr>
      <vt:lpstr>PowerPoint Presentation</vt:lpstr>
      <vt:lpstr>PowerPoint Presentation</vt:lpstr>
      <vt:lpstr> 2. Dust Control</vt:lpstr>
      <vt:lpstr>PowerPoint Presentation</vt:lpstr>
      <vt:lpstr>PowerPoint Presentation</vt:lpstr>
      <vt:lpstr>3. Power</vt:lpstr>
      <vt:lpstr>PowerPoint Presentation</vt:lpstr>
      <vt:lpstr>PowerPoint Presentation</vt:lpstr>
      <vt:lpstr>PowerPoint Presentation</vt:lpstr>
      <vt:lpstr>4. Operator  Compartment</vt:lpstr>
      <vt:lpstr>PowerPoint Presentation</vt:lpstr>
      <vt:lpstr>PowerPoint Presentation</vt:lpstr>
      <vt:lpstr>PowerPoint Presentation</vt:lpstr>
      <vt:lpstr>5. Construction</vt:lpstr>
      <vt:lpstr>PowerPoint Presentation</vt:lpstr>
      <vt:lpstr>PowerPoint Presentation</vt:lpstr>
      <vt:lpstr>PowerPoint Presentation</vt:lpstr>
      <vt:lpstr>PowerPoint Presentation</vt:lpstr>
      <vt:lpstr>PowerPoint Presentation</vt:lpstr>
      <vt:lpstr>Comparisons to Tennant Offering</vt:lpstr>
      <vt:lpstr>Key Differentiators in the Sweeper Line</vt:lpstr>
      <vt:lpstr>Recommendation: 800 vs Sentinel®</vt:lpstr>
      <vt:lpstr>Competitive Comparisons</vt:lpstr>
      <vt:lpstr>Competitive Landscape</vt:lpstr>
      <vt:lpstr>Competitor Scorecard </vt:lpstr>
    </vt:vector>
  </TitlesOfParts>
  <Company>Futura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Sentinel PAS Guide</dc:title>
  <dc:creator>Newman, Del</dc:creator>
  <cp:lastModifiedBy>Christiansen, Mark</cp:lastModifiedBy>
  <cp:revision>1376</cp:revision>
  <cp:lastPrinted>2014-12-16T19:09:28Z</cp:lastPrinted>
  <dcterms:created xsi:type="dcterms:W3CDTF">2010-08-18T15:23:18Z</dcterms:created>
  <dcterms:modified xsi:type="dcterms:W3CDTF">2015-01-30T20:48:03Z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0x01010044891378B513214FBD163B593C0FE3ED</vt:lpwstr>
  </property>
  <property fmtid="{D5CDD505-2E9C-101B-9397-08002B2CF9AE}" pid="3" name="Order">
    <vt:r8>654300</vt:r8>
  </property>
</Properties>
</file>