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25"/>
  </p:notesMasterIdLst>
  <p:sldIdLst>
    <p:sldId id="412" r:id="rId5"/>
    <p:sldId id="414" r:id="rId6"/>
    <p:sldId id="419" r:id="rId7"/>
    <p:sldId id="424" r:id="rId8"/>
    <p:sldId id="423" r:id="rId9"/>
    <p:sldId id="430" r:id="rId10"/>
    <p:sldId id="425" r:id="rId11"/>
    <p:sldId id="426" r:id="rId12"/>
    <p:sldId id="431" r:id="rId13"/>
    <p:sldId id="427" r:id="rId14"/>
    <p:sldId id="428" r:id="rId15"/>
    <p:sldId id="429" r:id="rId16"/>
    <p:sldId id="415" r:id="rId17"/>
    <p:sldId id="432" r:id="rId18"/>
    <p:sldId id="433" r:id="rId19"/>
    <p:sldId id="434" r:id="rId20"/>
    <p:sldId id="435" r:id="rId21"/>
    <p:sldId id="436" r:id="rId22"/>
    <p:sldId id="420" r:id="rId23"/>
    <p:sldId id="418"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7" autoAdjust="0"/>
    <p:restoredTop sz="78634" autoAdjust="0"/>
  </p:normalViewPr>
  <p:slideViewPr>
    <p:cSldViewPr snapToGrid="0">
      <p:cViewPr varScale="1">
        <p:scale>
          <a:sx n="108" d="100"/>
          <a:sy n="108" d="100"/>
        </p:scale>
        <p:origin x="192" y="138"/>
      </p:cViewPr>
      <p:guideLst/>
    </p:cSldViewPr>
  </p:slideViewPr>
  <p:outlineViewPr>
    <p:cViewPr>
      <p:scale>
        <a:sx n="33" d="100"/>
        <a:sy n="33" d="100"/>
      </p:scale>
      <p:origin x="0" y="-39516"/>
    </p:cViewPr>
  </p:outlineViewPr>
  <p:notesTextViewPr>
    <p:cViewPr>
      <p:scale>
        <a:sx n="125" d="100"/>
        <a:sy n="125" d="100"/>
      </p:scale>
      <p:origin x="0" y="-33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5C17B9-E064-4B68-B187-77BF79F8712C}" type="datetimeFigureOut">
              <a:rPr lang="en-US" smtClean="0"/>
              <a:t>2/26/2018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3E6A9BA-BE7E-4055-AA4A-735A1914CFA9}" type="slidenum">
              <a:rPr lang="en-US" smtClean="0"/>
              <a:t>‹#›</a:t>
            </a:fld>
            <a:endParaRPr lang="en-US"/>
          </a:p>
        </p:txBody>
      </p:sp>
    </p:spTree>
    <p:extLst>
      <p:ext uri="{BB962C8B-B14F-4D97-AF65-F5344CB8AC3E}">
        <p14:creationId xmlns:p14="http://schemas.microsoft.com/office/powerpoint/2010/main" val="2541081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fsxinc.com/site1/Services/LocMap.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E6A9BA-BE7E-4055-AA4A-735A1914CFA9}" type="slidenum">
              <a:rPr lang="en-US" smtClean="0"/>
              <a:t>1</a:t>
            </a:fld>
            <a:endParaRPr lang="en-US"/>
          </a:p>
        </p:txBody>
      </p:sp>
    </p:spTree>
    <p:extLst>
      <p:ext uri="{BB962C8B-B14F-4D97-AF65-F5344CB8AC3E}">
        <p14:creationId xmlns:p14="http://schemas.microsoft.com/office/powerpoint/2010/main" val="2419258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It is strongly </a:t>
            </a:r>
            <a:r>
              <a:rPr lang="en-US" sz="1200" b="1" i="1" u="none" strike="noStrike" kern="1200" baseline="0" dirty="0" smtClean="0">
                <a:solidFill>
                  <a:schemeClr val="tx1"/>
                </a:solidFill>
                <a:latin typeface="+mn-lt"/>
                <a:ea typeface="+mn-ea"/>
                <a:cs typeface="+mn-cs"/>
              </a:rPr>
              <a:t>recommended </a:t>
            </a:r>
            <a:r>
              <a:rPr lang="en-US" sz="1200" b="1" i="0" u="none" strike="noStrike" kern="1200" baseline="0" dirty="0" smtClean="0">
                <a:solidFill>
                  <a:schemeClr val="tx1"/>
                </a:solidFill>
                <a:latin typeface="+mn-lt"/>
                <a:ea typeface="+mn-ea"/>
                <a:cs typeface="+mn-cs"/>
              </a:rPr>
              <a:t>that the regeneration be done when the first yellow alert appears</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regeneration may take between 20−40 minutes to complete depending on engine and ambient temperatures. Once a regeneration is started it should be allowed to complete.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regeneration can be run at a later time, but each time the request is declined, soot will continue building up further diminishing engine performance and requiring a longer time to perform the next regeneration process.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If it is not possible to complete a Regeneration (due to work situation / conditions), press the soft button below the X (Deselect) to close the regeneration alert and return to the gauge view. </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If the request for regeneration is declined several times the next alert will be Orange.</a:t>
            </a:r>
            <a:endParaRPr lang="en-US" sz="1200" b="0" i="0" u="none" strike="noStrike" kern="1200" baseline="0" dirty="0" smtClean="0">
              <a:solidFill>
                <a:schemeClr val="tx1"/>
              </a:solidFill>
              <a:latin typeface="+mn-lt"/>
              <a:ea typeface="+mn-ea"/>
              <a:cs typeface="+mn-cs"/>
            </a:endParaRPr>
          </a:p>
          <a:p>
            <a:endParaRPr lang="nl-NL"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3E6A9BA-BE7E-4055-AA4A-735A1914CFA9}" type="slidenum">
              <a:rPr lang="en-US" smtClean="0"/>
              <a:t>10</a:t>
            </a:fld>
            <a:endParaRPr lang="en-US"/>
          </a:p>
        </p:txBody>
      </p:sp>
    </p:spTree>
    <p:extLst>
      <p:ext uri="{BB962C8B-B14F-4D97-AF65-F5344CB8AC3E}">
        <p14:creationId xmlns:p14="http://schemas.microsoft.com/office/powerpoint/2010/main" val="2929309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Orange alert: </a:t>
            </a:r>
            <a:r>
              <a:rPr lang="en-US" sz="1200" b="0" i="0" u="none" strike="noStrike" kern="1200" baseline="0" dirty="0" smtClean="0">
                <a:solidFill>
                  <a:schemeClr val="tx1"/>
                </a:solidFill>
                <a:latin typeface="+mn-lt"/>
                <a:ea typeface="+mn-ea"/>
                <a:cs typeface="+mn-cs"/>
              </a:rPr>
              <a:t>The </a:t>
            </a:r>
            <a:r>
              <a:rPr lang="en-US" sz="1200" b="0" i="1" u="none" strike="noStrike" kern="1200" baseline="0" dirty="0" smtClean="0">
                <a:solidFill>
                  <a:schemeClr val="tx1"/>
                </a:solidFill>
                <a:latin typeface="+mn-lt"/>
                <a:ea typeface="+mn-ea"/>
                <a:cs typeface="+mn-cs"/>
              </a:rPr>
              <a:t>DPF </a:t>
            </a:r>
            <a:r>
              <a:rPr lang="en-US" sz="1200" b="0" i="0" u="none" strike="noStrike" kern="1200" baseline="0" dirty="0" smtClean="0">
                <a:solidFill>
                  <a:schemeClr val="tx1"/>
                </a:solidFill>
                <a:latin typeface="+mn-lt"/>
                <a:ea typeface="+mn-ea"/>
                <a:cs typeface="+mn-cs"/>
              </a:rPr>
              <a:t>contains enough soot for an automatic active regeneration. The machine can still be used for cleaning but there is some decrease in engine performance. A Sweeping or a Parked Regeneration can be done while at this level. </a:t>
            </a:r>
            <a:r>
              <a:rPr lang="en-US" sz="1200" b="1" i="0" u="none" strike="noStrike" kern="1200" baseline="0" dirty="0" smtClean="0">
                <a:solidFill>
                  <a:schemeClr val="tx1"/>
                </a:solidFill>
                <a:latin typeface="+mn-lt"/>
                <a:ea typeface="+mn-ea"/>
                <a:cs typeface="+mn-cs"/>
              </a:rPr>
              <a:t>It is strongly recommended </a:t>
            </a:r>
            <a:r>
              <a:rPr lang="en-US" sz="1200" b="0" i="0" u="none" strike="noStrike" kern="1200" baseline="0" dirty="0" smtClean="0">
                <a:solidFill>
                  <a:schemeClr val="tx1"/>
                </a:solidFill>
                <a:latin typeface="+mn-lt"/>
                <a:ea typeface="+mn-ea"/>
                <a:cs typeface="+mn-cs"/>
              </a:rPr>
              <a:t>that a regeneration be  performed at this level since only a parked regeneration can be done if the machine is allowed to go beyond this alert.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If the operator fails to "Un-inhibit" for the "sweeping“ or “parked” regeneration request several times in row, the EDM will then request what is known as a parked regeneration. As the name implies, a Parked Regeneration is performed while the sweeper is parked.  This </a:t>
            </a:r>
            <a:r>
              <a:rPr lang="en-US" sz="1200" kern="1200" dirty="0" err="1" smtClean="0">
                <a:solidFill>
                  <a:schemeClr val="tx1"/>
                </a:solidFill>
                <a:latin typeface="+mn-lt"/>
                <a:ea typeface="+mn-ea"/>
                <a:cs typeface="+mn-cs"/>
              </a:rPr>
              <a:t>regen</a:t>
            </a:r>
            <a:r>
              <a:rPr lang="en-US" sz="1200" kern="1200" dirty="0" smtClean="0">
                <a:solidFill>
                  <a:schemeClr val="tx1"/>
                </a:solidFill>
                <a:latin typeface="+mn-lt"/>
                <a:ea typeface="+mn-ea"/>
                <a:cs typeface="+mn-cs"/>
              </a:rPr>
              <a:t> will require more time and fuel.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second screen shows the instructions what to do for the parked regeneration process.</a:t>
            </a:r>
          </a:p>
          <a:p>
            <a:endParaRPr lang="nl-NL"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NOTE: Use soft button located under the Down arrow to see the full screen. Use soft button located under the Up arrow to go back to previous screen.</a:t>
            </a:r>
            <a:endParaRPr lang="en-US" sz="1200" kern="120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3E6A9BA-BE7E-4055-AA4A-735A1914CFA9}" type="slidenum">
              <a:rPr lang="en-US" smtClean="0"/>
              <a:t>11</a:t>
            </a:fld>
            <a:endParaRPr lang="en-US"/>
          </a:p>
        </p:txBody>
      </p:sp>
    </p:spTree>
    <p:extLst>
      <p:ext uri="{BB962C8B-B14F-4D97-AF65-F5344CB8AC3E}">
        <p14:creationId xmlns:p14="http://schemas.microsoft.com/office/powerpoint/2010/main" val="5465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Red (URGENT) alert: </a:t>
            </a:r>
            <a:r>
              <a:rPr lang="en-US" sz="1200" b="0" i="0" u="none" strike="noStrike" kern="1200" baseline="0" dirty="0" smtClean="0">
                <a:solidFill>
                  <a:schemeClr val="tx1"/>
                </a:solidFill>
                <a:latin typeface="+mn-lt"/>
                <a:ea typeface="+mn-ea"/>
                <a:cs typeface="+mn-cs"/>
              </a:rPr>
              <a:t>The </a:t>
            </a:r>
            <a:r>
              <a:rPr lang="en-US" sz="1200" b="0" i="1" u="none" strike="noStrike" kern="1200" baseline="0" dirty="0" smtClean="0">
                <a:solidFill>
                  <a:schemeClr val="tx1"/>
                </a:solidFill>
                <a:latin typeface="+mn-lt"/>
                <a:ea typeface="+mn-ea"/>
                <a:cs typeface="+mn-cs"/>
              </a:rPr>
              <a:t>DPF </a:t>
            </a:r>
            <a:r>
              <a:rPr lang="en-US" sz="1200" b="0" i="0" u="none" strike="noStrike" kern="1200" baseline="0" dirty="0" smtClean="0">
                <a:solidFill>
                  <a:schemeClr val="tx1"/>
                </a:solidFill>
                <a:latin typeface="+mn-lt"/>
                <a:ea typeface="+mn-ea"/>
                <a:cs typeface="+mn-cs"/>
              </a:rPr>
              <a:t>is extremely loaded with soot and needs a PARKED regeneration. The machine should NO LONGER be used for cleaning as there is significant decrease in engine performance. It is imperative that an active parked regeneration be performed </a:t>
            </a:r>
            <a:r>
              <a:rPr lang="en-US" sz="1200" b="0" i="1" u="none" strike="noStrike" kern="1200" baseline="0" dirty="0" smtClean="0">
                <a:solidFill>
                  <a:schemeClr val="tx1"/>
                </a:solidFill>
                <a:latin typeface="+mn-lt"/>
                <a:ea typeface="+mn-ea"/>
                <a:cs typeface="+mn-cs"/>
              </a:rPr>
              <a:t>immediately </a:t>
            </a:r>
            <a:r>
              <a:rPr lang="en-US" sz="1200" b="0" i="0" u="none" strike="noStrike" kern="1200" baseline="0" dirty="0" smtClean="0">
                <a:solidFill>
                  <a:schemeClr val="tx1"/>
                </a:solidFill>
                <a:latin typeface="+mn-lt"/>
                <a:ea typeface="+mn-ea"/>
                <a:cs typeface="+mn-cs"/>
              </a:rPr>
              <a:t>after receiving this alert since this is the last alert that allows an operator initiated parked regeneration.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the operator fails to "Un-inhibit" the parked regeneration request several times in row, the EDM will then request what is known as an Urgent Request for regeneration. Continued operation will cause unwarranted damage to the engine and DPF.</a:t>
            </a:r>
          </a:p>
          <a:p>
            <a:endParaRPr lang="nl-NL" dirty="0" smtClean="0"/>
          </a:p>
          <a:p>
            <a:r>
              <a:rPr lang="en-US" sz="1200" kern="1200" dirty="0" smtClean="0">
                <a:solidFill>
                  <a:schemeClr val="tx1"/>
                </a:solidFill>
                <a:latin typeface="+mn-lt"/>
                <a:ea typeface="+mn-ea"/>
                <a:cs typeface="+mn-cs"/>
              </a:rPr>
              <a:t>This is the second screen for the Urgent Request regeneration request.  On the screen are the instructions for the regeneration process.</a:t>
            </a:r>
          </a:p>
          <a:p>
            <a:r>
              <a:rPr lang="en-US" sz="1200" kern="1200" dirty="0" smtClean="0">
                <a:solidFill>
                  <a:schemeClr val="tx1"/>
                </a:solidFill>
                <a:latin typeface="+mn-lt"/>
                <a:ea typeface="+mn-ea"/>
                <a:cs typeface="+mn-cs"/>
              </a:rPr>
              <a:t>At this level, the sweeper may be operating under reduced power levels, and sweeping performance will be reduced.</a:t>
            </a:r>
          </a:p>
          <a:p>
            <a:endParaRPr lang="nl-NL" sz="1200" kern="1200" dirty="0" smtClean="0">
              <a:solidFill>
                <a:schemeClr val="tx1"/>
              </a:solidFill>
              <a:latin typeface="+mn-lt"/>
              <a:ea typeface="+mn-ea"/>
              <a:cs typeface="+mn-cs"/>
            </a:endParaRPr>
          </a:p>
          <a:p>
            <a:endParaRPr lang="nl-NL" sz="1200" kern="1200" dirty="0" smtClean="0">
              <a:solidFill>
                <a:schemeClr val="tx1"/>
              </a:solidFill>
              <a:latin typeface="+mn-lt"/>
              <a:ea typeface="+mn-ea"/>
              <a:cs typeface="+mn-cs"/>
            </a:endParaRPr>
          </a:p>
          <a:p>
            <a:endParaRPr lang="nl-NL" sz="1200" kern="1200" dirty="0" smtClean="0">
              <a:solidFill>
                <a:schemeClr val="tx1"/>
              </a:solidFill>
              <a:latin typeface="+mn-lt"/>
              <a:ea typeface="+mn-ea"/>
              <a:cs typeface="+mn-cs"/>
            </a:endParaRPr>
          </a:p>
          <a:p>
            <a:endParaRPr lang="nl-NL"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3E6A9BA-BE7E-4055-AA4A-735A1914CFA9}" type="slidenum">
              <a:rPr lang="en-US" smtClean="0"/>
              <a:t>12</a:t>
            </a:fld>
            <a:endParaRPr lang="en-US"/>
          </a:p>
        </p:txBody>
      </p:sp>
    </p:spTree>
    <p:extLst>
      <p:ext uri="{BB962C8B-B14F-4D97-AF65-F5344CB8AC3E}">
        <p14:creationId xmlns:p14="http://schemas.microsoft.com/office/powerpoint/2010/main" val="303950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2nd Red (URGENT) alert: </a:t>
            </a:r>
            <a:r>
              <a:rPr lang="en-US" sz="1200" b="0" i="0" u="none" strike="noStrike" kern="1200" baseline="0" dirty="0" smtClean="0">
                <a:solidFill>
                  <a:schemeClr val="tx1"/>
                </a:solidFill>
                <a:latin typeface="+mn-lt"/>
                <a:ea typeface="+mn-ea"/>
                <a:cs typeface="+mn-cs"/>
              </a:rPr>
              <a:t>If the first Red alert is ignored, the operator can no longer initiate the regeneration process. </a:t>
            </a:r>
            <a:r>
              <a:rPr lang="en-US" sz="1200" b="1" i="0" u="none" strike="noStrike" kern="1200" baseline="0" dirty="0" smtClean="0">
                <a:solidFill>
                  <a:schemeClr val="tx1"/>
                </a:solidFill>
                <a:latin typeface="+mn-lt"/>
                <a:ea typeface="+mn-ea"/>
                <a:cs typeface="+mn-cs"/>
              </a:rPr>
              <a:t>A qualified service person will need to initiate the regeneration. </a:t>
            </a:r>
            <a:r>
              <a:rPr lang="en-US" sz="1200" b="0" i="0" u="none" strike="noStrike" kern="1200" baseline="0" dirty="0" smtClean="0">
                <a:solidFill>
                  <a:schemeClr val="tx1"/>
                </a:solidFill>
                <a:latin typeface="+mn-lt"/>
                <a:ea typeface="+mn-ea"/>
                <a:cs typeface="+mn-cs"/>
              </a:rPr>
              <a:t>Park the machine immediately and call a qualified service person. </a:t>
            </a:r>
            <a:r>
              <a:rPr lang="en-US" sz="1200" b="0" i="1" u="none" strike="noStrike" kern="1200" baseline="0" dirty="0" smtClean="0">
                <a:solidFill>
                  <a:schemeClr val="tx1"/>
                </a:solidFill>
                <a:latin typeface="+mn-lt"/>
                <a:ea typeface="+mn-ea"/>
                <a:cs typeface="+mn-cs"/>
              </a:rPr>
              <a:t>NOTE: All DPF related repairs due to the ignored</a:t>
            </a:r>
          </a:p>
          <a:p>
            <a:r>
              <a:rPr lang="en-US" sz="1200" b="0" i="1" u="none" strike="noStrike" kern="1200" baseline="0" dirty="0" smtClean="0">
                <a:solidFill>
                  <a:schemeClr val="tx1"/>
                </a:solidFill>
                <a:latin typeface="+mn-lt"/>
                <a:ea typeface="+mn-ea"/>
                <a:cs typeface="+mn-cs"/>
              </a:rPr>
              <a:t>regeneration alerts </a:t>
            </a:r>
            <a:r>
              <a:rPr lang="en-US" sz="1200" b="1" i="1" u="none" strike="noStrike" kern="1200" baseline="0" dirty="0" smtClean="0">
                <a:solidFill>
                  <a:schemeClr val="tx1"/>
                </a:solidFill>
                <a:latin typeface="+mn-lt"/>
                <a:ea typeface="+mn-ea"/>
                <a:cs typeface="+mn-cs"/>
              </a:rPr>
              <a:t>are not </a:t>
            </a:r>
            <a:r>
              <a:rPr lang="en-US" sz="1200" b="0" i="1" u="none" strike="noStrike" kern="1200" baseline="0" dirty="0" smtClean="0">
                <a:solidFill>
                  <a:schemeClr val="tx1"/>
                </a:solidFill>
                <a:latin typeface="+mn-lt"/>
                <a:ea typeface="+mn-ea"/>
                <a:cs typeface="+mn-cs"/>
              </a:rPr>
              <a:t>covered under the machine warranty.</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3rd Red (URGENT) alert: </a:t>
            </a:r>
            <a:r>
              <a:rPr lang="en-US" sz="1200" b="0" i="0" u="none" strike="noStrike" kern="1200" baseline="0" dirty="0" smtClean="0">
                <a:solidFill>
                  <a:schemeClr val="tx1"/>
                </a:solidFill>
                <a:latin typeface="+mn-lt"/>
                <a:ea typeface="+mn-ea"/>
                <a:cs typeface="+mn-cs"/>
              </a:rPr>
              <a:t>If the 2nd Red alert is ignored and the machine is not immediately turned off, the DPF will need to be either replaced or removed from the machine and sent to a qualified cleaning facility to be cleaned. This is a very costly repair and </a:t>
            </a:r>
            <a:r>
              <a:rPr lang="en-US" sz="1200" b="1" i="0" u="none" strike="noStrike" kern="1200" baseline="0" dirty="0" smtClean="0">
                <a:solidFill>
                  <a:schemeClr val="tx1"/>
                </a:solidFill>
                <a:latin typeface="+mn-lt"/>
                <a:ea typeface="+mn-ea"/>
                <a:cs typeface="+mn-cs"/>
              </a:rPr>
              <a:t>is not </a:t>
            </a:r>
            <a:r>
              <a:rPr lang="en-US" sz="1200" b="0" i="0" u="none" strike="noStrike" kern="1200" baseline="0" dirty="0" smtClean="0">
                <a:solidFill>
                  <a:schemeClr val="tx1"/>
                </a:solidFill>
                <a:latin typeface="+mn-lt"/>
                <a:ea typeface="+mn-ea"/>
                <a:cs typeface="+mn-cs"/>
              </a:rPr>
              <a:t>covered under the machine warranty.</a:t>
            </a: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2A24E14-C49A-4808-9787-2DD75DEFC252}" type="slidenum">
              <a:rPr lang="en-US" smtClean="0"/>
              <a:pPr>
                <a:defRPr/>
              </a:pPr>
              <a:t>13</a:t>
            </a:fld>
            <a:endParaRPr lang="en-US"/>
          </a:p>
        </p:txBody>
      </p:sp>
    </p:spTree>
    <p:extLst>
      <p:ext uri="{BB962C8B-B14F-4D97-AF65-F5344CB8AC3E}">
        <p14:creationId xmlns:p14="http://schemas.microsoft.com/office/powerpoint/2010/main" val="870214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1"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3E6A9BA-BE7E-4055-AA4A-735A1914CFA9}" type="slidenum">
              <a:rPr lang="en-US" smtClean="0"/>
              <a:t>14</a:t>
            </a:fld>
            <a:endParaRPr lang="en-US"/>
          </a:p>
        </p:txBody>
      </p:sp>
    </p:spTree>
    <p:extLst>
      <p:ext uri="{BB962C8B-B14F-4D97-AF65-F5344CB8AC3E}">
        <p14:creationId xmlns:p14="http://schemas.microsoft.com/office/powerpoint/2010/main" val="392166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FOR SAFETY: Before initiating an active parked regeneration, stop on a level surface in a well ventilated open area. Park in low traffic areas away from pedestrians and other equipment. Do not park near combustible materials, dusts, gases, or liquids. Do not park indoors or in enclosed areas. Set parking brake. Do not leave machine unattended.</a:t>
            </a:r>
            <a:endParaRPr lang="en-US" sz="1200" b="0" i="1"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3E6A9BA-BE7E-4055-AA4A-735A1914CFA9}" type="slidenum">
              <a:rPr lang="en-US" smtClean="0"/>
              <a:t>15</a:t>
            </a:fld>
            <a:endParaRPr lang="en-US"/>
          </a:p>
        </p:txBody>
      </p:sp>
    </p:spTree>
    <p:extLst>
      <p:ext uri="{BB962C8B-B14F-4D97-AF65-F5344CB8AC3E}">
        <p14:creationId xmlns:p14="http://schemas.microsoft.com/office/powerpoint/2010/main" val="1628774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mn-lt"/>
                <a:ea typeface="+mn-ea"/>
                <a:cs typeface="+mn-cs"/>
              </a:rPr>
              <a:t>NOTE: If the engine shuts down every 5 minutes, it will need to be restarted each time and </a:t>
            </a:r>
            <a:r>
              <a:rPr lang="en-US" sz="1200" b="0" i="1" u="none" strike="noStrike" kern="1200" baseline="0" dirty="0" err="1" smtClean="0">
                <a:solidFill>
                  <a:schemeClr val="tx1"/>
                </a:solidFill>
                <a:latin typeface="+mn-lt"/>
                <a:ea typeface="+mn-ea"/>
                <a:cs typeface="+mn-cs"/>
              </a:rPr>
              <a:t>regen</a:t>
            </a:r>
            <a:r>
              <a:rPr lang="en-US" sz="1200" b="0" i="1" u="none" strike="noStrike" kern="1200" baseline="0" dirty="0" smtClean="0">
                <a:solidFill>
                  <a:schemeClr val="tx1"/>
                </a:solidFill>
                <a:latin typeface="+mn-lt"/>
                <a:ea typeface="+mn-ea"/>
                <a:cs typeface="+mn-cs"/>
              </a:rPr>
              <a:t> command set to un−inhibit until the engine reaches operating temperature so a regeneration can occur.</a:t>
            </a:r>
          </a:p>
          <a:p>
            <a:endParaRPr lang="nl-NL"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NOTE: Do not touch the directional pedal, release the parking brake, or turn off the engine after placing the machine into parked regeneration.</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Wait for the machine to complete the Parked Regeneration (may take 20−40 minutes to complete). </a:t>
            </a:r>
          </a:p>
          <a:p>
            <a:r>
              <a:rPr lang="en-US" sz="1200" b="0" i="0" u="none" strike="noStrike" kern="1200" baseline="0" dirty="0" smtClean="0">
                <a:solidFill>
                  <a:schemeClr val="tx1"/>
                </a:solidFill>
                <a:latin typeface="+mn-lt"/>
                <a:ea typeface="+mn-ea"/>
                <a:cs typeface="+mn-cs"/>
              </a:rPr>
              <a:t>The </a:t>
            </a:r>
            <a:r>
              <a:rPr lang="en-US" sz="1200" b="0" i="1" u="none" strike="noStrike" kern="1200" baseline="0" dirty="0" smtClean="0">
                <a:solidFill>
                  <a:schemeClr val="tx1"/>
                </a:solidFill>
                <a:latin typeface="+mn-lt"/>
                <a:ea typeface="+mn-ea"/>
                <a:cs typeface="+mn-cs"/>
              </a:rPr>
              <a:t>DPF </a:t>
            </a:r>
            <a:r>
              <a:rPr lang="en-US" sz="1200" b="0" i="0" u="none" strike="noStrike" kern="1200" baseline="0" dirty="0" smtClean="0">
                <a:solidFill>
                  <a:schemeClr val="tx1"/>
                </a:solidFill>
                <a:latin typeface="+mn-lt"/>
                <a:ea typeface="+mn-ea"/>
                <a:cs typeface="+mn-cs"/>
              </a:rPr>
              <a:t>icon and engine exhaust high temperature icon illuminate solid red while the machine is in parked regeneration.</a:t>
            </a:r>
          </a:p>
          <a:p>
            <a:endParaRPr lang="nl-NL" sz="1200" b="0" i="0"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NOTE: Do not stop the parked regeneration unless there are extenuating circumstances (safety issues) that require the parked regeneration to be prematurely stopped. </a:t>
            </a:r>
            <a:r>
              <a:rPr lang="en-US" sz="1200" b="1" i="1" u="none" strike="noStrike" kern="1200" baseline="0" dirty="0" smtClean="0">
                <a:solidFill>
                  <a:schemeClr val="tx1"/>
                </a:solidFill>
                <a:latin typeface="+mn-lt"/>
                <a:ea typeface="+mn-ea"/>
                <a:cs typeface="+mn-cs"/>
              </a:rPr>
              <a:t>Only if necessary</a:t>
            </a:r>
            <a:r>
              <a:rPr lang="en-US" sz="1200" b="0" i="1" u="none" strike="noStrike" kern="1200" baseline="0" dirty="0" smtClean="0">
                <a:solidFill>
                  <a:schemeClr val="tx1"/>
                </a:solidFill>
                <a:latin typeface="+mn-lt"/>
                <a:ea typeface="+mn-ea"/>
                <a:cs typeface="+mn-cs"/>
              </a:rPr>
              <a:t>, press the soft button located below Stop </a:t>
            </a:r>
            <a:r>
              <a:rPr lang="en-US" sz="1200" b="0" i="1" u="none" strike="noStrike" kern="1200" baseline="0" dirty="0" err="1" smtClean="0">
                <a:solidFill>
                  <a:schemeClr val="tx1"/>
                </a:solidFill>
                <a:latin typeface="+mn-lt"/>
                <a:ea typeface="+mn-ea"/>
                <a:cs typeface="+mn-cs"/>
              </a:rPr>
              <a:t>Regen</a:t>
            </a:r>
            <a:r>
              <a:rPr lang="en-US" sz="1200" b="0" i="1" u="none" strike="noStrike" kern="1200" baseline="0" dirty="0" smtClean="0">
                <a:solidFill>
                  <a:schemeClr val="tx1"/>
                </a:solidFill>
                <a:latin typeface="+mn-lt"/>
                <a:ea typeface="+mn-ea"/>
                <a:cs typeface="+mn-cs"/>
              </a:rPr>
              <a:t> to stop the regeneration.</a:t>
            </a:r>
          </a:p>
          <a:p>
            <a:endParaRPr lang="nl-NL" sz="1200" b="0" i="1" u="none" strike="noStrike" kern="1200" baseline="0" dirty="0" smtClean="0">
              <a:solidFill>
                <a:schemeClr val="tx1"/>
              </a:solidFill>
              <a:latin typeface="+mn-lt"/>
              <a:ea typeface="+mn-ea"/>
              <a:cs typeface="+mn-cs"/>
            </a:endParaRPr>
          </a:p>
          <a:p>
            <a:r>
              <a:rPr lang="en-US" sz="1200" b="0" i="1" u="none" strike="noStrike" kern="1200" baseline="0" dirty="0" smtClean="0">
                <a:solidFill>
                  <a:schemeClr val="tx1"/>
                </a:solidFill>
                <a:latin typeface="+mn-lt"/>
                <a:ea typeface="+mn-ea"/>
                <a:cs typeface="+mn-cs"/>
              </a:rPr>
              <a:t>NOTE: After a prematurely stopped parked regeneration the EDM may again display an alert that a regeneration is necessary the next time the machine is started and allowed to warm up to a temperature hot enough for a regeneration to be initiated, When circumstances allow, initiate another regeneration.</a:t>
            </a:r>
            <a:endParaRPr lang="en-US" sz="1200" b="0" i="0" u="none" strike="noStrike" kern="1200" baseline="0" dirty="0" smtClean="0">
              <a:solidFill>
                <a:schemeClr val="tx1"/>
              </a:solidFill>
              <a:latin typeface="+mn-lt"/>
              <a:ea typeface="+mn-ea"/>
              <a:cs typeface="+mn-cs"/>
            </a:endParaRPr>
          </a:p>
          <a:p>
            <a:endParaRPr lang="nl-NL"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“DPF regeneration is complete” appears on the </a:t>
            </a:r>
            <a:r>
              <a:rPr lang="en-US" sz="1200" b="0" i="1" u="none" strike="noStrike" kern="1200" baseline="0" dirty="0" smtClean="0">
                <a:solidFill>
                  <a:schemeClr val="tx1"/>
                </a:solidFill>
                <a:latin typeface="+mn-lt"/>
                <a:ea typeface="+mn-ea"/>
                <a:cs typeface="+mn-cs"/>
              </a:rPr>
              <a:t>EDM </a:t>
            </a:r>
            <a:r>
              <a:rPr lang="en-US" sz="1200" b="0" i="0" u="none" strike="noStrike" kern="1200" baseline="0" dirty="0" smtClean="0">
                <a:solidFill>
                  <a:schemeClr val="tx1"/>
                </a:solidFill>
                <a:latin typeface="+mn-lt"/>
                <a:ea typeface="+mn-ea"/>
                <a:cs typeface="+mn-cs"/>
              </a:rPr>
              <a:t>display when the parked regeneration is complete. Press the soft button under X (Deselect) to close the message and return to the gauge display. The machine is ready for use.</a:t>
            </a:r>
            <a:endParaRPr lang="nl-NL" sz="1200" b="0" i="0" u="none" strike="noStrike" kern="1200" baseline="0" dirty="0" smtClean="0">
              <a:solidFill>
                <a:schemeClr val="tx1"/>
              </a:solidFill>
              <a:latin typeface="+mn-lt"/>
              <a:ea typeface="+mn-ea"/>
              <a:cs typeface="+mn-cs"/>
            </a:endParaRPr>
          </a:p>
          <a:p>
            <a:endParaRPr lang="en-US" sz="1200" b="0" i="1"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3E6A9BA-BE7E-4055-AA4A-735A1914CFA9}" type="slidenum">
              <a:rPr lang="en-US" smtClean="0"/>
              <a:t>16</a:t>
            </a:fld>
            <a:endParaRPr lang="en-US"/>
          </a:p>
        </p:txBody>
      </p:sp>
    </p:spTree>
    <p:extLst>
      <p:ext uri="{BB962C8B-B14F-4D97-AF65-F5344CB8AC3E}">
        <p14:creationId xmlns:p14="http://schemas.microsoft.com/office/powerpoint/2010/main" val="158664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Steps to follow for level PM5 (clogged DPF) recovery. If the level is PM4, the DPF does not need to be removed and cleaned skip to step 5 below</a:t>
            </a:r>
          </a:p>
          <a:p>
            <a:r>
              <a:rPr lang="en-US" sz="1200" kern="1200" dirty="0" smtClean="0">
                <a:solidFill>
                  <a:schemeClr val="tx1"/>
                </a:solidFill>
                <a:effectLst/>
                <a:latin typeface="+mn-lt"/>
                <a:ea typeface="+mn-ea"/>
                <a:cs typeface="+mn-cs"/>
              </a:rPr>
              <a:t> </a:t>
            </a:r>
          </a:p>
          <a:p>
            <a:pPr lvl="0"/>
            <a:r>
              <a:rPr lang="en-US" sz="1200" u="sng" kern="1200" dirty="0" smtClean="0">
                <a:solidFill>
                  <a:schemeClr val="tx1"/>
                </a:solidFill>
                <a:effectLst/>
                <a:latin typeface="+mn-lt"/>
                <a:ea typeface="+mn-ea"/>
                <a:cs typeface="+mn-cs"/>
              </a:rPr>
              <a:t>Mark the 3 sensors for location</a:t>
            </a:r>
            <a:r>
              <a:rPr lang="en-US" sz="1200" kern="1200" dirty="0" smtClean="0">
                <a:solidFill>
                  <a:schemeClr val="tx1"/>
                </a:solidFill>
                <a:effectLst/>
                <a:latin typeface="+mn-lt"/>
                <a:ea typeface="+mn-ea"/>
                <a:cs typeface="+mn-cs"/>
              </a:rPr>
              <a:t>, remove sensors and DPF muffler assembly, the part is fragile so package well.</a:t>
            </a:r>
          </a:p>
          <a:p>
            <a:pPr lvl="0"/>
            <a:r>
              <a:rPr lang="en-US" sz="1200" kern="1200" dirty="0" smtClean="0">
                <a:solidFill>
                  <a:schemeClr val="tx1"/>
                </a:solidFill>
                <a:effectLst/>
                <a:latin typeface="+mn-lt"/>
                <a:ea typeface="+mn-ea"/>
                <a:cs typeface="+mn-cs"/>
              </a:rPr>
              <a:t>Identify a DPF cleaning facility. You can use the following link to locate one: </a:t>
            </a:r>
            <a:r>
              <a:rPr lang="en-US" sz="1200" u="sng" kern="1200" dirty="0" smtClean="0">
                <a:solidFill>
                  <a:schemeClr val="tx1"/>
                </a:solidFill>
                <a:effectLst/>
                <a:latin typeface="+mn-lt"/>
                <a:ea typeface="+mn-ea"/>
                <a:cs typeface="+mn-cs"/>
                <a:hlinkClick r:id="rId3"/>
              </a:rPr>
              <a:t>http://www.fsxinc.com/site1/Services/LocMap.html</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Make arrangements with the facility to get the filter cleaned</a:t>
            </a:r>
          </a:p>
          <a:p>
            <a:pPr lvl="0"/>
            <a:r>
              <a:rPr lang="en-US" sz="1200" kern="1200" dirty="0" smtClean="0">
                <a:solidFill>
                  <a:schemeClr val="tx1"/>
                </a:solidFill>
                <a:effectLst/>
                <a:latin typeface="+mn-lt"/>
                <a:ea typeface="+mn-ea"/>
                <a:cs typeface="+mn-cs"/>
              </a:rPr>
              <a:t>Reinstall the DPF muffler and sensors in their marked locations</a:t>
            </a:r>
          </a:p>
          <a:p>
            <a:pPr lvl="0"/>
            <a:r>
              <a:rPr lang="en-US" sz="1200" kern="1200" dirty="0" smtClean="0">
                <a:solidFill>
                  <a:schemeClr val="tx1"/>
                </a:solidFill>
                <a:effectLst/>
                <a:latin typeface="+mn-lt"/>
                <a:ea typeface="+mn-ea"/>
                <a:cs typeface="+mn-cs"/>
              </a:rPr>
              <a:t>Contact a  Kubota Service Provider who has access to the Kubota </a:t>
            </a:r>
            <a:r>
              <a:rPr lang="en-US" sz="1200" kern="1200" dirty="0" err="1" smtClean="0">
                <a:solidFill>
                  <a:schemeClr val="tx1"/>
                </a:solidFill>
                <a:effectLst/>
                <a:latin typeface="+mn-lt"/>
                <a:ea typeface="+mn-ea"/>
                <a:cs typeface="+mn-cs"/>
              </a:rPr>
              <a:t>Diagmaster</a:t>
            </a:r>
            <a:r>
              <a:rPr lang="en-US" sz="1200" kern="1200" dirty="0" smtClean="0">
                <a:solidFill>
                  <a:schemeClr val="tx1"/>
                </a:solidFill>
                <a:effectLst/>
                <a:latin typeface="+mn-lt"/>
                <a:ea typeface="+mn-ea"/>
                <a:cs typeface="+mn-cs"/>
              </a:rPr>
              <a:t> software and interface cable. (The Tennant P/N for the cable is 9012823)</a:t>
            </a:r>
          </a:p>
          <a:p>
            <a:pPr lvl="0"/>
            <a:r>
              <a:rPr lang="en-US" sz="1200" kern="1200" dirty="0" smtClean="0">
                <a:solidFill>
                  <a:schemeClr val="tx1"/>
                </a:solidFill>
                <a:effectLst/>
                <a:latin typeface="+mn-lt"/>
                <a:ea typeface="+mn-ea"/>
                <a:cs typeface="+mn-cs"/>
              </a:rPr>
              <a:t>The ECU will require a forced </a:t>
            </a:r>
            <a:r>
              <a:rPr lang="en-US" sz="1200" kern="1200" dirty="0" err="1" smtClean="0">
                <a:solidFill>
                  <a:schemeClr val="tx1"/>
                </a:solidFill>
                <a:effectLst/>
                <a:latin typeface="+mn-lt"/>
                <a:ea typeface="+mn-ea"/>
                <a:cs typeface="+mn-cs"/>
              </a:rPr>
              <a:t>regen</a:t>
            </a:r>
            <a:r>
              <a:rPr lang="en-US" sz="1200" kern="1200" dirty="0" smtClean="0">
                <a:solidFill>
                  <a:schemeClr val="tx1"/>
                </a:solidFill>
                <a:effectLst/>
                <a:latin typeface="+mn-lt"/>
                <a:ea typeface="+mn-ea"/>
                <a:cs typeface="+mn-cs"/>
              </a:rPr>
              <a:t> with the </a:t>
            </a:r>
            <a:r>
              <a:rPr lang="en-US" sz="1200" kern="1200" dirty="0" err="1" smtClean="0">
                <a:solidFill>
                  <a:schemeClr val="tx1"/>
                </a:solidFill>
                <a:effectLst/>
                <a:latin typeface="+mn-lt"/>
                <a:ea typeface="+mn-ea"/>
                <a:cs typeface="+mn-cs"/>
              </a:rPr>
              <a:t>Diagmaster</a:t>
            </a:r>
            <a:r>
              <a:rPr lang="en-US" sz="1200" kern="1200" dirty="0" smtClean="0">
                <a:solidFill>
                  <a:schemeClr val="tx1"/>
                </a:solidFill>
                <a:effectLst/>
                <a:latin typeface="+mn-lt"/>
                <a:ea typeface="+mn-ea"/>
                <a:cs typeface="+mn-cs"/>
              </a:rPr>
              <a:t> system cable plugged into the engine harness (see attached picture for connection point, the existing connector will need to be unplugged.  </a:t>
            </a:r>
          </a:p>
          <a:p>
            <a:pPr lvl="0"/>
            <a:r>
              <a:rPr lang="en-US" sz="1200" kern="1200" dirty="0" smtClean="0">
                <a:solidFill>
                  <a:schemeClr val="tx1"/>
                </a:solidFill>
                <a:effectLst/>
                <a:latin typeface="+mn-lt"/>
                <a:ea typeface="+mn-ea"/>
                <a:cs typeface="+mn-cs"/>
              </a:rPr>
              <a:t>Hook the cable up to the connector on the engine (see attached picture)</a:t>
            </a:r>
          </a:p>
          <a:p>
            <a:pPr lvl="0"/>
            <a:r>
              <a:rPr lang="en-US" sz="1200" kern="1200" dirty="0" smtClean="0">
                <a:solidFill>
                  <a:schemeClr val="tx1"/>
                </a:solidFill>
                <a:effectLst/>
                <a:latin typeface="+mn-lt"/>
                <a:ea typeface="+mn-ea"/>
                <a:cs typeface="+mn-cs"/>
              </a:rPr>
              <a:t>Complete a manual regeneration process through </a:t>
            </a:r>
            <a:r>
              <a:rPr lang="en-US" sz="1200" kern="1200" dirty="0" err="1" smtClean="0">
                <a:solidFill>
                  <a:schemeClr val="tx1"/>
                </a:solidFill>
                <a:effectLst/>
                <a:latin typeface="+mn-lt"/>
                <a:ea typeface="+mn-ea"/>
                <a:cs typeface="+mn-cs"/>
              </a:rPr>
              <a:t>Diagmaster</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Kubota only grants access to </a:t>
            </a:r>
            <a:r>
              <a:rPr lang="en-US" sz="1200" kern="1200" dirty="0" err="1" smtClean="0">
                <a:solidFill>
                  <a:schemeClr val="tx1"/>
                </a:solidFill>
                <a:effectLst/>
                <a:latin typeface="+mn-lt"/>
                <a:ea typeface="+mn-ea"/>
                <a:cs typeface="+mn-cs"/>
              </a:rPr>
              <a:t>Diagmaster</a:t>
            </a:r>
            <a:r>
              <a:rPr lang="en-US" sz="1200" kern="1200" dirty="0" smtClean="0">
                <a:solidFill>
                  <a:schemeClr val="tx1"/>
                </a:solidFill>
                <a:effectLst/>
                <a:latin typeface="+mn-lt"/>
                <a:ea typeface="+mn-ea"/>
                <a:cs typeface="+mn-cs"/>
              </a:rPr>
              <a:t> to authorized Kubota Service Providers and OEM’S. Independent service providers cannot access </a:t>
            </a:r>
            <a:r>
              <a:rPr lang="en-US" sz="1200" kern="1200" dirty="0" err="1" smtClean="0">
                <a:solidFill>
                  <a:schemeClr val="tx1"/>
                </a:solidFill>
                <a:effectLst/>
                <a:latin typeface="+mn-lt"/>
                <a:ea typeface="+mn-ea"/>
                <a:cs typeface="+mn-cs"/>
              </a:rPr>
              <a:t>Diagmaster</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E6A9BA-BE7E-4055-AA4A-735A1914CFA9}" type="slidenum">
              <a:rPr lang="en-US" smtClean="0"/>
              <a:t>17</a:t>
            </a:fld>
            <a:endParaRPr lang="en-US"/>
          </a:p>
        </p:txBody>
      </p:sp>
    </p:spTree>
    <p:extLst>
      <p:ext uri="{BB962C8B-B14F-4D97-AF65-F5344CB8AC3E}">
        <p14:creationId xmlns:p14="http://schemas.microsoft.com/office/powerpoint/2010/main" val="416884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E6A9BA-BE7E-4055-AA4A-735A1914CFA9}" type="slidenum">
              <a:rPr lang="en-US" smtClean="0"/>
              <a:t>18</a:t>
            </a:fld>
            <a:endParaRPr lang="en-US"/>
          </a:p>
        </p:txBody>
      </p:sp>
    </p:spTree>
    <p:extLst>
      <p:ext uri="{BB962C8B-B14F-4D97-AF65-F5344CB8AC3E}">
        <p14:creationId xmlns:p14="http://schemas.microsoft.com/office/powerpoint/2010/main" val="1871349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A24E14-C49A-4808-9787-2DD75DEFC252}" type="slidenum">
              <a:rPr lang="en-US" smtClean="0"/>
              <a:pPr>
                <a:defRPr/>
              </a:pPr>
              <a:t>19</a:t>
            </a:fld>
            <a:endParaRPr lang="en-US"/>
          </a:p>
        </p:txBody>
      </p:sp>
    </p:spTree>
    <p:extLst>
      <p:ext uri="{BB962C8B-B14F-4D97-AF65-F5344CB8AC3E}">
        <p14:creationId xmlns:p14="http://schemas.microsoft.com/office/powerpoint/2010/main" val="367218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E6A9BA-BE7E-4055-AA4A-735A1914CFA9}" type="slidenum">
              <a:rPr lang="en-US" smtClean="0"/>
              <a:t>2</a:t>
            </a:fld>
            <a:endParaRPr lang="en-US"/>
          </a:p>
        </p:txBody>
      </p:sp>
    </p:spTree>
    <p:extLst>
      <p:ext uri="{BB962C8B-B14F-4D97-AF65-F5344CB8AC3E}">
        <p14:creationId xmlns:p14="http://schemas.microsoft.com/office/powerpoint/2010/main" val="3429311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E6A9BA-BE7E-4055-AA4A-735A1914CFA9}" type="slidenum">
              <a:rPr lang="en-US" smtClean="0"/>
              <a:t>20</a:t>
            </a:fld>
            <a:endParaRPr lang="en-US"/>
          </a:p>
        </p:txBody>
      </p:sp>
    </p:spTree>
    <p:extLst>
      <p:ext uri="{BB962C8B-B14F-4D97-AF65-F5344CB8AC3E}">
        <p14:creationId xmlns:p14="http://schemas.microsoft.com/office/powerpoint/2010/main" val="2619955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The 800D machine is equipped with a </a:t>
            </a:r>
            <a:r>
              <a:rPr lang="en-US" sz="1200" b="0" i="1" dirty="0" smtClean="0"/>
              <a:t>DPF (Diesel Particulate Filter) </a:t>
            </a:r>
            <a:r>
              <a:rPr lang="en-US" sz="1200" b="0" dirty="0" smtClean="0"/>
              <a:t>to meet the latest emissions requirements.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This filter automatically burns all soot collecting in the </a:t>
            </a:r>
            <a:r>
              <a:rPr lang="en-US" sz="1200" b="0" i="1" dirty="0" smtClean="0"/>
              <a:t>DPF </a:t>
            </a:r>
            <a:r>
              <a:rPr lang="en-US" sz="1200" b="0" dirty="0" smtClean="0"/>
              <a:t>when the machine is operating at full power / capacity.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When the machine has not been operated at full power to eliminate the soot from the </a:t>
            </a:r>
            <a:r>
              <a:rPr lang="en-US" sz="1200" b="0" i="1" dirty="0" smtClean="0"/>
              <a:t>DPF</a:t>
            </a:r>
            <a:r>
              <a:rPr lang="en-US" sz="1200" b="0" dirty="0" smtClean="0"/>
              <a:t>, the machine will need to run through a Regeneration process. The </a:t>
            </a:r>
            <a:r>
              <a:rPr lang="en-US" sz="1200" b="0" i="1" dirty="0" smtClean="0"/>
              <a:t>EDM (engine display module) </a:t>
            </a:r>
            <a:r>
              <a:rPr lang="en-US" sz="1200" b="0" dirty="0" smtClean="0"/>
              <a:t>alerts the operator when a regeneration process is required. </a:t>
            </a:r>
            <a:endParaRPr 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smtClean="0"/>
              <a:t> </a:t>
            </a:r>
            <a:r>
              <a:rPr lang="en-US" sz="1200" b="0" i="1" dirty="0" smtClean="0"/>
              <a:t>NOTE: Operate the machine at full power / capacity to avoid having to initiate a regeneration.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smtClean="0"/>
              <a:t>See DPF REGENERATION in the MAINTENANCE section of this manual.</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12A24E14-C49A-4808-9787-2DD75DEFC252}" type="slidenum">
              <a:rPr lang="en-US" smtClean="0"/>
              <a:pPr>
                <a:defRPr/>
              </a:pPr>
              <a:t>3</a:t>
            </a:fld>
            <a:endParaRPr lang="en-US"/>
          </a:p>
        </p:txBody>
      </p:sp>
    </p:spTree>
    <p:extLst>
      <p:ext uri="{BB962C8B-B14F-4D97-AF65-F5344CB8AC3E}">
        <p14:creationId xmlns:p14="http://schemas.microsoft.com/office/powerpoint/2010/main" val="368892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smtClean="0">
                <a:latin typeface="Calibri" panose="020F0502020204030204" pitchFamily="34" charset="0"/>
                <a:ea typeface="SimSun" panose="02010600030101010101" pitchFamily="2" charset="-122"/>
                <a:cs typeface="Times New Roman" panose="02020603050405020304" pitchFamily="18" charset="0"/>
              </a:rPr>
              <a:t>For environmental and health aspects regulation around diesel engine emission has become tighter over the last decades.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a:t>
            </a:r>
            <a:r>
              <a:rPr lang="en-US" sz="1200" b="0" i="1" u="none" strike="noStrike" kern="1200" baseline="0" dirty="0" smtClean="0">
                <a:solidFill>
                  <a:schemeClr val="tx1"/>
                </a:solidFill>
                <a:latin typeface="+mn-lt"/>
                <a:ea typeface="+mn-ea"/>
                <a:cs typeface="+mn-cs"/>
              </a:rPr>
              <a:t>DPF </a:t>
            </a:r>
            <a:r>
              <a:rPr lang="en-US" sz="1200" b="0" i="0" u="none" strike="noStrike" kern="1200" baseline="0" dirty="0" smtClean="0">
                <a:solidFill>
                  <a:schemeClr val="tx1"/>
                </a:solidFill>
                <a:latin typeface="+mn-lt"/>
                <a:ea typeface="+mn-ea"/>
                <a:cs typeface="+mn-cs"/>
              </a:rPr>
              <a:t>traps the soot from the exhaust system preventing it from being released into the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is needed to meet the latest emission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smtClean="0">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smtClean="0">
                <a:latin typeface="Calibri" panose="020F0502020204030204" pitchFamily="34" charset="0"/>
                <a:ea typeface="SimSun" panose="02010600030101010101" pitchFamily="2" charset="-122"/>
                <a:cs typeface="Times New Roman" panose="02020603050405020304" pitchFamily="18" charset="0"/>
              </a:rPr>
              <a:t>The emission of the diesel</a:t>
            </a:r>
            <a:r>
              <a:rPr lang="nl-NL" sz="1200" baseline="0" dirty="0" smtClean="0">
                <a:latin typeface="Calibri" panose="020F0502020204030204" pitchFamily="34" charset="0"/>
                <a:ea typeface="SimSun" panose="02010600030101010101" pitchFamily="2" charset="-122"/>
                <a:cs typeface="Times New Roman" panose="02020603050405020304" pitchFamily="18" charset="0"/>
              </a:rPr>
              <a:t> particulate matter known as Soot will (and must) be reduced dramatically.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aseline="0" dirty="0" smtClean="0">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dirty="0" smtClean="0">
                <a:latin typeface="Calibri" panose="020F0502020204030204" pitchFamily="34" charset="0"/>
                <a:ea typeface="SimSun" panose="02010600030101010101" pitchFamily="2" charset="-122"/>
                <a:cs typeface="Times New Roman" panose="02020603050405020304" pitchFamily="18" charset="0"/>
              </a:rPr>
              <a:t>Soot = incomplete burned diesel </a:t>
            </a:r>
            <a:r>
              <a:rPr lang="nl-NL" sz="1200" b="0" dirty="0" smtClean="0">
                <a:latin typeface="Calibri" panose="020F0502020204030204" pitchFamily="34" charset="0"/>
                <a:ea typeface="SimSun" panose="02010600030101010101" pitchFamily="2" charset="-122"/>
                <a:cs typeface="Times New Roman" panose="02020603050405020304" pitchFamily="18" charset="0"/>
              </a:rPr>
              <a:t>fuel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NL" sz="1100" b="0" dirty="0" smtClean="0"/>
              <a:t>Note: Diesel engine is</a:t>
            </a:r>
            <a:r>
              <a:rPr lang="nl-NL" sz="1100" b="0" baseline="0" dirty="0" smtClean="0"/>
              <a:t> 43,2kW (57,6Hp)</a:t>
            </a:r>
            <a:endParaRPr lang="en-US" sz="11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b="0" dirty="0" smtClean="0">
              <a:latin typeface="Calibri" panose="020F050202020403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smtClean="0">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3E6A9BA-BE7E-4055-AA4A-735A1914CFA9}" type="slidenum">
              <a:rPr lang="en-US" smtClean="0"/>
              <a:t>4</a:t>
            </a:fld>
            <a:endParaRPr lang="en-US"/>
          </a:p>
        </p:txBody>
      </p:sp>
    </p:spTree>
    <p:extLst>
      <p:ext uri="{BB962C8B-B14F-4D97-AF65-F5344CB8AC3E}">
        <p14:creationId xmlns:p14="http://schemas.microsoft.com/office/powerpoint/2010/main" val="330950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DPF's are an emission reduction device which is designed to trap and remove diesel particulate matter or soot. As the DPF filters the exhaust stream, soot particles will remain trapped in the DPF and will need to be removed through a process called </a:t>
            </a:r>
            <a:r>
              <a:rPr lang="en-US" sz="1200" kern="1200" dirty="0" err="1" smtClean="0">
                <a:solidFill>
                  <a:schemeClr val="tx1"/>
                </a:solidFill>
                <a:latin typeface="+mn-lt"/>
                <a:ea typeface="+mn-ea"/>
                <a:cs typeface="+mn-cs"/>
              </a:rPr>
              <a:t>Regen</a:t>
            </a:r>
            <a:r>
              <a:rPr lang="en-US" sz="1200" kern="1200" dirty="0" smtClean="0">
                <a:solidFill>
                  <a:schemeClr val="tx1"/>
                </a:solidFill>
                <a:latin typeface="+mn-lt"/>
                <a:ea typeface="+mn-ea"/>
                <a:cs typeface="+mn-cs"/>
              </a:rPr>
              <a:t> or Regeneration.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They resemble catalytic converters, with half the channels blocked at the inlet, and half blocked at the outlet.</a:t>
            </a:r>
            <a:endParaRPr lang="en-US" sz="12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DPF's come in a great variety of shapes and sizes that are matched to the engine displacement and available space in the equipment.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Similar to a muffler or a catalytic converter.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12A24E14-C49A-4808-9787-2DD75DEFC252}" type="slidenum">
              <a:rPr lang="en-US" smtClean="0"/>
              <a:pPr>
                <a:defRPr/>
              </a:pPr>
              <a:t>5</a:t>
            </a:fld>
            <a:endParaRPr lang="en-US"/>
          </a:p>
        </p:txBody>
      </p:sp>
    </p:spTree>
    <p:extLst>
      <p:ext uri="{BB962C8B-B14F-4D97-AF65-F5344CB8AC3E}">
        <p14:creationId xmlns:p14="http://schemas.microsoft.com/office/powerpoint/2010/main" val="410100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The walls are porous so the exhaust gasses are able to flow through the "walls" however; the particulate matter (soot) is unable to flow through the walls and remains trapped in the channels.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effectLst/>
                <a:latin typeface="+mn-lt"/>
                <a:ea typeface="+mn-ea"/>
                <a:cs typeface="+mn-cs"/>
              </a:rPr>
              <a:t>The machine automatically burns the soot collecting in the </a:t>
            </a:r>
            <a:r>
              <a:rPr lang="en-US" sz="1000" i="1" kern="1200" dirty="0" smtClean="0">
                <a:solidFill>
                  <a:schemeClr val="tx1"/>
                </a:solidFill>
                <a:effectLst/>
                <a:latin typeface="+mn-lt"/>
                <a:ea typeface="+mn-ea"/>
                <a:cs typeface="+mn-cs"/>
              </a:rPr>
              <a:t>DPF </a:t>
            </a:r>
            <a:r>
              <a:rPr lang="en-US" sz="1000" kern="1200" dirty="0" smtClean="0">
                <a:solidFill>
                  <a:schemeClr val="tx1"/>
                </a:solidFill>
                <a:effectLst/>
                <a:latin typeface="+mn-lt"/>
                <a:ea typeface="+mn-ea"/>
                <a:cs typeface="+mn-cs"/>
              </a:rPr>
              <a:t>when the machine is operating at the optimal power level (full power / capacity). The </a:t>
            </a:r>
            <a:r>
              <a:rPr lang="en-US" sz="1000" i="1" kern="1200" dirty="0" smtClean="0">
                <a:solidFill>
                  <a:schemeClr val="tx1"/>
                </a:solidFill>
                <a:effectLst/>
                <a:latin typeface="+mn-lt"/>
                <a:ea typeface="+mn-ea"/>
                <a:cs typeface="+mn-cs"/>
              </a:rPr>
              <a:t>DPF </a:t>
            </a:r>
            <a:r>
              <a:rPr lang="en-US" sz="1000" kern="1200" dirty="0" smtClean="0">
                <a:solidFill>
                  <a:schemeClr val="tx1"/>
                </a:solidFill>
                <a:effectLst/>
                <a:latin typeface="+mn-lt"/>
                <a:ea typeface="+mn-ea"/>
                <a:cs typeface="+mn-cs"/>
              </a:rPr>
              <a:t>gets clogged much more quickly when the machine is not run at the power optimal level.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effectLst/>
                <a:latin typeface="+mn-lt"/>
                <a:ea typeface="+mn-ea"/>
                <a:cs typeface="+mn-cs"/>
              </a:rPr>
              <a:t>To avoid having to initiate active regenerations, always try to operate the machine at the optimum level.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effectLst/>
                <a:latin typeface="+mn-lt"/>
                <a:ea typeface="+mn-ea"/>
                <a:cs typeface="+mn-cs"/>
              </a:rPr>
              <a:t>A </a:t>
            </a:r>
            <a:r>
              <a:rPr lang="en-US" sz="1000" i="1" kern="1200" dirty="0" smtClean="0">
                <a:solidFill>
                  <a:schemeClr val="tx1"/>
                </a:solidFill>
                <a:effectLst/>
                <a:latin typeface="+mn-lt"/>
                <a:ea typeface="+mn-ea"/>
                <a:cs typeface="+mn-cs"/>
              </a:rPr>
              <a:t>DPF regeneration </a:t>
            </a:r>
            <a:r>
              <a:rPr lang="en-US" sz="1000" kern="1200" dirty="0" smtClean="0">
                <a:solidFill>
                  <a:schemeClr val="tx1"/>
                </a:solidFill>
                <a:effectLst/>
                <a:latin typeface="+mn-lt"/>
                <a:ea typeface="+mn-ea"/>
                <a:cs typeface="+mn-cs"/>
              </a:rPr>
              <a:t>is necessary when the </a:t>
            </a:r>
            <a:r>
              <a:rPr lang="en-US" sz="1000" i="1" kern="1200" dirty="0" smtClean="0">
                <a:solidFill>
                  <a:schemeClr val="tx1"/>
                </a:solidFill>
                <a:effectLst/>
                <a:latin typeface="+mn-lt"/>
                <a:ea typeface="+mn-ea"/>
                <a:cs typeface="+mn-cs"/>
              </a:rPr>
              <a:t>DPF </a:t>
            </a:r>
            <a:r>
              <a:rPr lang="en-US" sz="1000" kern="1200" dirty="0" smtClean="0">
                <a:solidFill>
                  <a:schemeClr val="tx1"/>
                </a:solidFill>
                <a:effectLst/>
                <a:latin typeface="+mn-lt"/>
                <a:ea typeface="+mn-ea"/>
                <a:cs typeface="+mn-cs"/>
              </a:rPr>
              <a:t>is significantly clogged. An alert appears on the </a:t>
            </a:r>
            <a:r>
              <a:rPr lang="en-US" sz="1000" i="1" kern="1200" dirty="0" smtClean="0">
                <a:solidFill>
                  <a:schemeClr val="tx1"/>
                </a:solidFill>
                <a:effectLst/>
                <a:latin typeface="+mn-lt"/>
                <a:ea typeface="+mn-ea"/>
                <a:cs typeface="+mn-cs"/>
              </a:rPr>
              <a:t>EDM (engine display module) </a:t>
            </a:r>
            <a:r>
              <a:rPr lang="en-US" sz="1000" kern="1200" dirty="0" smtClean="0">
                <a:solidFill>
                  <a:schemeClr val="tx1"/>
                </a:solidFill>
                <a:effectLst/>
                <a:latin typeface="+mn-lt"/>
                <a:ea typeface="+mn-ea"/>
                <a:cs typeface="+mn-cs"/>
              </a:rPr>
              <a:t>when a regeneration is necessary.</a:t>
            </a:r>
          </a:p>
          <a:p>
            <a:pPr marL="171450" indent="-171450">
              <a:buFont typeface="Arial" panose="020B0604020202020204" pitchFamily="34" charset="0"/>
              <a:buChar char="•"/>
            </a:pPr>
            <a:r>
              <a:rPr lang="en-US" sz="1000" b="0" i="0" u="none" strike="noStrike" kern="1200" baseline="0" dirty="0" smtClean="0">
                <a:solidFill>
                  <a:schemeClr val="tx1"/>
                </a:solidFill>
                <a:latin typeface="+mn-lt"/>
                <a:ea typeface="+mn-ea"/>
                <a:cs typeface="+mn-cs"/>
              </a:rPr>
              <a:t>The alert will be generated due to back pressure in the </a:t>
            </a:r>
            <a:r>
              <a:rPr lang="en-US" sz="1000" b="0" i="1" u="none" strike="noStrike" kern="1200" baseline="0" dirty="0" smtClean="0">
                <a:solidFill>
                  <a:schemeClr val="tx1"/>
                </a:solidFill>
                <a:latin typeface="+mn-lt"/>
                <a:ea typeface="+mn-ea"/>
                <a:cs typeface="+mn-cs"/>
              </a:rPr>
              <a:t>DPF caused by the trapped soot</a:t>
            </a:r>
            <a:r>
              <a:rPr lang="en-US" sz="1000" b="0" i="0" u="none" strike="noStrike" kern="1200" baseline="0" dirty="0" smtClean="0">
                <a:solidFill>
                  <a:schemeClr val="tx1"/>
                </a:solidFill>
                <a:latin typeface="+mn-lt"/>
                <a:ea typeface="+mn-ea"/>
                <a:cs typeface="+mn-cs"/>
              </a:rPr>
              <a:t>. </a:t>
            </a:r>
          </a:p>
          <a:p>
            <a:pPr marL="171450" indent="-171450">
              <a:buFont typeface="Arial" panose="020B0604020202020204" pitchFamily="34" charset="0"/>
              <a:buChar char="•"/>
            </a:pPr>
            <a:r>
              <a:rPr lang="en-US" sz="1000" b="0" i="0" u="none" strike="noStrike" kern="1200" baseline="0" dirty="0" smtClean="0">
                <a:solidFill>
                  <a:schemeClr val="tx1"/>
                </a:solidFill>
                <a:latin typeface="+mn-lt"/>
                <a:ea typeface="+mn-ea"/>
                <a:cs typeface="+mn-cs"/>
              </a:rPr>
              <a:t>If regeneration process is not executed, back pressure will build up and eventually affect engine performance and/or damage the engine if the soot is not eliminated.  The soot trapped inside the </a:t>
            </a:r>
            <a:r>
              <a:rPr lang="en-US" sz="1000" b="0" i="1" u="none" strike="noStrike" kern="1200" baseline="0" dirty="0" smtClean="0">
                <a:solidFill>
                  <a:schemeClr val="tx1"/>
                </a:solidFill>
                <a:latin typeface="+mn-lt"/>
                <a:ea typeface="+mn-ea"/>
                <a:cs typeface="+mn-cs"/>
              </a:rPr>
              <a:t>DPF </a:t>
            </a:r>
            <a:r>
              <a:rPr lang="en-US" sz="1000" b="0" i="0" u="none" strike="noStrike" kern="1200" baseline="0" dirty="0" smtClean="0">
                <a:solidFill>
                  <a:schemeClr val="tx1"/>
                </a:solidFill>
                <a:latin typeface="+mn-lt"/>
                <a:ea typeface="+mn-ea"/>
                <a:cs typeface="+mn-cs"/>
              </a:rPr>
              <a:t>is must be burned during the regeneration process.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smtClean="0">
              <a:solidFill>
                <a:srgbClr val="000000"/>
              </a:solidFill>
              <a:latin typeface="Eras Demi ITC" panose="020B08050305040208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solidFill>
                  <a:srgbClr val="000000"/>
                </a:solidFill>
                <a:latin typeface="Eras Demi ITC" panose="020B0805030504020804" pitchFamily="34" charset="0"/>
              </a:rPr>
              <a:t>How is the soot and other "particular mater" burned? This</a:t>
            </a:r>
            <a:r>
              <a:rPr lang="en-US" sz="1000" b="0" kern="1200" dirty="0" smtClean="0">
                <a:solidFill>
                  <a:schemeClr val="tx1"/>
                </a:solidFill>
                <a:latin typeface="+mn-lt"/>
                <a:ea typeface="+mn-ea"/>
                <a:cs typeface="+mn-cs"/>
              </a:rPr>
              <a:t> is achieved by elevating the exhaust temperature in the DPF to around 600</a:t>
            </a:r>
            <a:r>
              <a:rPr lang="en-US" sz="1000" b="0" kern="1200" baseline="30000" dirty="0" smtClean="0">
                <a:solidFill>
                  <a:schemeClr val="tx1"/>
                </a:solidFill>
                <a:latin typeface="+mn-lt"/>
                <a:ea typeface="+mn-ea"/>
                <a:cs typeface="+mn-cs"/>
              </a:rPr>
              <a:t>0</a:t>
            </a:r>
            <a:r>
              <a:rPr lang="en-US" sz="1000" b="0" kern="1200" baseline="0" dirty="0" smtClean="0">
                <a:solidFill>
                  <a:schemeClr val="tx1"/>
                </a:solidFill>
                <a:latin typeface="+mn-lt"/>
                <a:ea typeface="+mn-ea"/>
                <a:cs typeface="+mn-cs"/>
              </a:rPr>
              <a:t>C or (1200</a:t>
            </a:r>
            <a:r>
              <a:rPr lang="en-US" sz="1000" b="0" kern="1200" baseline="30000" dirty="0" smtClean="0">
                <a:solidFill>
                  <a:schemeClr val="tx1"/>
                </a:solidFill>
                <a:latin typeface="+mn-lt"/>
                <a:ea typeface="+mn-ea"/>
                <a:cs typeface="+mn-cs"/>
              </a:rPr>
              <a:t>0</a:t>
            </a:r>
            <a:r>
              <a:rPr lang="en-US" sz="1000" b="0" kern="1200" baseline="0" dirty="0" smtClean="0">
                <a:solidFill>
                  <a:schemeClr val="tx1"/>
                </a:solidFill>
                <a:latin typeface="+mn-lt"/>
                <a:ea typeface="+mn-ea"/>
                <a:cs typeface="+mn-cs"/>
              </a:rPr>
              <a:t>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kern="1200" dirty="0" smtClean="0">
                <a:solidFill>
                  <a:schemeClr val="tx1"/>
                </a:solidFill>
                <a:latin typeface="+mn-lt"/>
                <a:ea typeface="+mn-ea"/>
                <a:cs typeface="+mn-cs"/>
              </a:rPr>
              <a:t>The hot exhaust gasses heat the DPF substrate igniting the soot that has collected and built up in the cells. When regeneration is complete, all that remains is a tiny amount of ash. This process effectively restores air flow through the cell walls, or </a:t>
            </a:r>
            <a:r>
              <a:rPr lang="en-US" sz="1000" b="0" i="1" kern="1200" dirty="0" smtClean="0">
                <a:solidFill>
                  <a:schemeClr val="tx1"/>
                </a:solidFill>
                <a:latin typeface="+mn-lt"/>
                <a:ea typeface="+mn-ea"/>
                <a:cs typeface="+mn-cs"/>
              </a:rPr>
              <a:t>regenerates</a:t>
            </a:r>
            <a:r>
              <a:rPr lang="en-US" sz="1000" b="0" i="0" kern="1200" dirty="0" smtClean="0">
                <a:solidFill>
                  <a:schemeClr val="tx1"/>
                </a:solidFill>
                <a:latin typeface="+mn-lt"/>
                <a:ea typeface="+mn-ea"/>
                <a:cs typeface="+mn-cs"/>
              </a:rPr>
              <a:t> its ability to filter soot.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kern="120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smtClean="0">
                <a:solidFill>
                  <a:schemeClr val="tx1"/>
                </a:solidFill>
                <a:latin typeface="+mn-lt"/>
                <a:ea typeface="+mn-ea"/>
                <a:cs typeface="+mn-cs"/>
              </a:rPr>
              <a:t>When the sweeper is in the regeneration process the operator "</a:t>
            </a:r>
            <a:r>
              <a:rPr lang="en-US" sz="1000" u="none" kern="1200" dirty="0" smtClean="0">
                <a:solidFill>
                  <a:schemeClr val="tx1"/>
                </a:solidFill>
                <a:latin typeface="+mn-lt"/>
                <a:ea typeface="+mn-ea"/>
                <a:cs typeface="+mn-cs"/>
              </a:rPr>
              <a:t>Must be aware of and avoid any flammable or combustible materials near or under the sweeper."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kern="1200" baseline="0" dirty="0" smtClean="0">
              <a:solidFill>
                <a:schemeClr val="tx1"/>
              </a:solidFill>
              <a:latin typeface="+mn-lt"/>
              <a:ea typeface="+mn-ea"/>
              <a:cs typeface="+mn-cs"/>
            </a:endParaRPr>
          </a:p>
          <a:p>
            <a:pPr marL="171450" indent="-171450">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a:defRPr/>
            </a:pPr>
            <a:fld id="{12A24E14-C49A-4808-9787-2DD75DEFC252}" type="slidenum">
              <a:rPr lang="en-US" smtClean="0"/>
              <a:pPr>
                <a:defRPr/>
              </a:pPr>
              <a:t>6</a:t>
            </a:fld>
            <a:endParaRPr lang="en-US"/>
          </a:p>
        </p:txBody>
      </p:sp>
    </p:spTree>
    <p:extLst>
      <p:ext uri="{BB962C8B-B14F-4D97-AF65-F5344CB8AC3E}">
        <p14:creationId xmlns:p14="http://schemas.microsoft.com/office/powerpoint/2010/main" val="153200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order for the DPF to operate correctly, it will be critical to properly maintain the DPF and use the correct diesel fuel and engine oil.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smtClean="0">
              <a:solidFill>
                <a:schemeClr val="tx1"/>
              </a:solidFill>
              <a:latin typeface="+mn-lt"/>
              <a:ea typeface="+mn-ea"/>
              <a:cs typeface="+mn-cs"/>
            </a:endParaRPr>
          </a:p>
          <a:p>
            <a:pPr marL="0" indent="0">
              <a:buNone/>
            </a:pPr>
            <a:r>
              <a:rPr lang="en-US" sz="1200" dirty="0" smtClean="0"/>
              <a:t>IMPORTANT: Use Low Sulfur Diesel Fuel Only. DO NOT use other fuels such as Bio−Diesel or add aftermarket additives to the fuel in this machine. Other fuels and aftermarket additives will damage emission components, requiring more frequent and costlier maintenance. Engine damage due to use of other fuels and aftermarket additives may not be covered under the machine warranty.</a:t>
            </a:r>
          </a:p>
          <a:p>
            <a:pPr marL="0" indent="0">
              <a:buNone/>
            </a:pPr>
            <a:endParaRPr lang="nl-NL" sz="1200" dirty="0" smtClean="0"/>
          </a:p>
          <a:p>
            <a:pPr marL="0" indent="0">
              <a:buNone/>
            </a:pPr>
            <a:r>
              <a:rPr lang="en-US" sz="1200" dirty="0" smtClean="0"/>
              <a:t>Engine</a:t>
            </a:r>
            <a:r>
              <a:rPr lang="en-US" sz="1200" baseline="0" dirty="0" smtClean="0"/>
              <a:t> oil: </a:t>
            </a:r>
            <a:r>
              <a:rPr lang="en-US" sz="1200" dirty="0" smtClean="0"/>
              <a:t> SAE 10W−30 Engine oil, API diesel classification CJ−4 or better, CF / 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E6A9BA-BE7E-4055-AA4A-735A1914CFA9}" type="slidenum">
              <a:rPr lang="en-US" smtClean="0"/>
              <a:t>7</a:t>
            </a:fld>
            <a:endParaRPr lang="en-US"/>
          </a:p>
        </p:txBody>
      </p:sp>
    </p:spTree>
    <p:extLst>
      <p:ext uri="{BB962C8B-B14F-4D97-AF65-F5344CB8AC3E}">
        <p14:creationId xmlns:p14="http://schemas.microsoft.com/office/powerpoint/2010/main" val="296298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EDM is used to display engine operating parameters.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is also used to inhibit (prevent) and un-inhibit (allow) the regeneration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nl-NL" dirty="0" smtClean="0"/>
          </a:p>
          <a:p>
            <a:endParaRPr lang="en-US" dirty="0"/>
          </a:p>
        </p:txBody>
      </p:sp>
      <p:sp>
        <p:nvSpPr>
          <p:cNvPr id="4" name="Slide Number Placeholder 3"/>
          <p:cNvSpPr>
            <a:spLocks noGrp="1"/>
          </p:cNvSpPr>
          <p:nvPr>
            <p:ph type="sldNum" sz="quarter" idx="10"/>
          </p:nvPr>
        </p:nvSpPr>
        <p:spPr/>
        <p:txBody>
          <a:bodyPr/>
          <a:lstStyle/>
          <a:p>
            <a:fld id="{A3E6A9BA-BE7E-4055-AA4A-735A1914CFA9}" type="slidenum">
              <a:rPr lang="en-US" smtClean="0"/>
              <a:t>8</a:t>
            </a:fld>
            <a:endParaRPr lang="en-US"/>
          </a:p>
        </p:txBody>
      </p:sp>
    </p:spTree>
    <p:extLst>
      <p:ext uri="{BB962C8B-B14F-4D97-AF65-F5344CB8AC3E}">
        <p14:creationId xmlns:p14="http://schemas.microsoft.com/office/powerpoint/2010/main" val="3627311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i="0" u="none" strike="noStrike" kern="1200" baseline="0" dirty="0" smtClean="0">
                <a:solidFill>
                  <a:schemeClr val="tx1"/>
                </a:solidFill>
                <a:latin typeface="+mn-lt"/>
                <a:ea typeface="+mn-ea"/>
                <a:cs typeface="+mn-cs"/>
              </a:rPr>
              <a:t>DPF (DIESEL PARTICULATE FILTER) STATUS </a:t>
            </a:r>
            <a:r>
              <a:rPr lang="en-US" sz="1200" b="1" i="0" u="none" strike="noStrike" kern="1200" baseline="0" dirty="0" smtClean="0">
                <a:solidFill>
                  <a:schemeClr val="tx1"/>
                </a:solidFill>
                <a:latin typeface="+mn-lt"/>
                <a:ea typeface="+mn-ea"/>
                <a:cs typeface="+mn-cs"/>
              </a:rPr>
              <a:t>ICONS </a:t>
            </a:r>
            <a:r>
              <a:rPr lang="en-US" sz="1200" b="0" i="0" u="none" strike="noStrike" kern="1200" baseline="0" dirty="0" smtClean="0">
                <a:solidFill>
                  <a:schemeClr val="tx1"/>
                </a:solidFill>
                <a:latin typeface="+mn-lt"/>
                <a:ea typeface="+mn-ea"/>
                <a:cs typeface="+mn-cs"/>
              </a:rPr>
              <a:t>Monitor the color coded </a:t>
            </a:r>
            <a:r>
              <a:rPr lang="en-US" sz="1200" b="0" i="1" u="none" strike="noStrike" kern="1200" baseline="0" dirty="0" smtClean="0">
                <a:solidFill>
                  <a:schemeClr val="tx1"/>
                </a:solidFill>
                <a:latin typeface="+mn-lt"/>
                <a:ea typeface="+mn-ea"/>
                <a:cs typeface="+mn-cs"/>
              </a:rPr>
              <a:t>DPF Status Icons </a:t>
            </a:r>
            <a:r>
              <a:rPr lang="en-US" sz="1200" b="0" i="0" u="none" strike="noStrike" kern="1200" baseline="0" dirty="0" smtClean="0">
                <a:solidFill>
                  <a:schemeClr val="tx1"/>
                </a:solidFill>
                <a:latin typeface="+mn-lt"/>
                <a:ea typeface="+mn-ea"/>
                <a:cs typeface="+mn-cs"/>
              </a:rPr>
              <a:t>for DPF status.</a:t>
            </a:r>
            <a:endParaRPr lang="en-US" sz="1200" kern="1200" dirty="0" smtClean="0">
              <a:solidFill>
                <a:schemeClr val="tx1"/>
              </a:solidFill>
              <a:latin typeface="+mn-lt"/>
              <a:ea typeface="+mn-ea"/>
              <a:cs typeface="+mn-cs"/>
            </a:endParaRPr>
          </a:p>
          <a:p>
            <a:endParaRPr lang="nl-NL"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baseline="0" dirty="0" smtClean="0">
                <a:solidFill>
                  <a:schemeClr val="tx1"/>
                </a:solidFill>
                <a:latin typeface="+mn-lt"/>
                <a:ea typeface="+mn-ea"/>
                <a:cs typeface="+mn-cs"/>
              </a:rPr>
              <a:t>DPF (DIESEL PARTICULATE FILTER) ALERTS </a:t>
            </a:r>
            <a:r>
              <a:rPr lang="en-US" sz="1200" b="0" i="0" u="none" strike="noStrike" kern="1200" baseline="0" dirty="0" smtClean="0">
                <a:solidFill>
                  <a:schemeClr val="tx1"/>
                </a:solidFill>
                <a:latin typeface="+mn-lt"/>
                <a:ea typeface="+mn-ea"/>
                <a:cs typeface="+mn-cs"/>
              </a:rPr>
              <a:t>The </a:t>
            </a:r>
            <a:r>
              <a:rPr lang="en-US" sz="1200" b="0" i="1" u="none" strike="noStrike" kern="1200" baseline="0" dirty="0" smtClean="0">
                <a:solidFill>
                  <a:schemeClr val="tx1"/>
                </a:solidFill>
                <a:latin typeface="+mn-lt"/>
                <a:ea typeface="+mn-ea"/>
                <a:cs typeface="+mn-cs"/>
              </a:rPr>
              <a:t>EDM </a:t>
            </a:r>
            <a:r>
              <a:rPr lang="en-US" sz="1200" b="0" i="0" u="none" strike="noStrike" kern="1200" baseline="0" dirty="0" smtClean="0">
                <a:solidFill>
                  <a:schemeClr val="tx1"/>
                </a:solidFill>
                <a:latin typeface="+mn-lt"/>
                <a:ea typeface="+mn-ea"/>
                <a:cs typeface="+mn-cs"/>
              </a:rPr>
              <a:t>will display colored DPF alerts starting with a yellow, proceed to orange and finally to red symbolizing the increase of the alert urgency.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Yellow alert: </a:t>
            </a:r>
            <a:r>
              <a:rPr lang="en-US" sz="1200" b="0" i="0" u="none" strike="noStrike" kern="1200" baseline="0" dirty="0" smtClean="0">
                <a:solidFill>
                  <a:schemeClr val="tx1"/>
                </a:solidFill>
                <a:latin typeface="+mn-lt"/>
                <a:ea typeface="+mn-ea"/>
                <a:cs typeface="+mn-cs"/>
              </a:rPr>
              <a:t>The </a:t>
            </a:r>
            <a:r>
              <a:rPr lang="en-US" sz="1200" b="0" i="1" u="none" strike="noStrike" kern="1200" baseline="0" dirty="0" smtClean="0">
                <a:solidFill>
                  <a:schemeClr val="tx1"/>
                </a:solidFill>
                <a:latin typeface="+mn-lt"/>
                <a:ea typeface="+mn-ea"/>
                <a:cs typeface="+mn-cs"/>
              </a:rPr>
              <a:t>DPF </a:t>
            </a:r>
            <a:r>
              <a:rPr lang="en-US" sz="1200" b="0" i="0" u="none" strike="noStrike" kern="1200" baseline="0" dirty="0" smtClean="0">
                <a:solidFill>
                  <a:schemeClr val="tx1"/>
                </a:solidFill>
                <a:latin typeface="+mn-lt"/>
                <a:ea typeface="+mn-ea"/>
                <a:cs typeface="+mn-cs"/>
              </a:rPr>
              <a:t>contains enough soot for an automatic active regeneration. The machine can still be used for cleaning and there is no change in engine performance. Regeneration can be done while sweeping at this level. It is recommended that a  regeneration be performed at this level. CALLED A SWEEPING REGENERATION.</a:t>
            </a:r>
            <a:endParaRPr lang="en-US" dirty="0" smtClean="0"/>
          </a:p>
          <a:p>
            <a:endParaRPr lang="en-US" dirty="0"/>
          </a:p>
        </p:txBody>
      </p:sp>
      <p:sp>
        <p:nvSpPr>
          <p:cNvPr id="4" name="Slide Number Placeholder 3"/>
          <p:cNvSpPr>
            <a:spLocks noGrp="1"/>
          </p:cNvSpPr>
          <p:nvPr>
            <p:ph type="sldNum" sz="quarter" idx="10"/>
          </p:nvPr>
        </p:nvSpPr>
        <p:spPr/>
        <p:txBody>
          <a:bodyPr/>
          <a:lstStyle/>
          <a:p>
            <a:fld id="{A3E6A9BA-BE7E-4055-AA4A-735A1914CFA9}" type="slidenum">
              <a:rPr lang="en-US" smtClean="0"/>
              <a:t>9</a:t>
            </a:fld>
            <a:endParaRPr lang="en-US"/>
          </a:p>
        </p:txBody>
      </p:sp>
    </p:spTree>
    <p:extLst>
      <p:ext uri="{BB962C8B-B14F-4D97-AF65-F5344CB8AC3E}">
        <p14:creationId xmlns:p14="http://schemas.microsoft.com/office/powerpoint/2010/main" val="1999544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22685194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376394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4222255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23794393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30489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293354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71414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19982669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6840223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23573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41349F-B30F-435C-9F60-BDB68CEB102C}" type="slidenum">
              <a:rPr lang="en-US" smtClean="0"/>
              <a:t>‹#›</a:t>
            </a:fld>
            <a:endParaRPr lang="en-US"/>
          </a:p>
        </p:txBody>
      </p:sp>
    </p:spTree>
    <p:extLst>
      <p:ext uri="{BB962C8B-B14F-4D97-AF65-F5344CB8AC3E}">
        <p14:creationId xmlns:p14="http://schemas.microsoft.com/office/powerpoint/2010/main" val="328631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767929" y="6491520"/>
            <a:ext cx="41280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1349F-B30F-435C-9F60-BDB68CEB102C}" type="slidenum">
              <a:rPr lang="en-US" smtClean="0"/>
              <a:t>‹#›</a:t>
            </a:fld>
            <a:endParaRPr lang="en-US"/>
          </a:p>
        </p:txBody>
      </p:sp>
    </p:spTree>
    <p:extLst>
      <p:ext uri="{BB962C8B-B14F-4D97-AF65-F5344CB8AC3E}">
        <p14:creationId xmlns:p14="http://schemas.microsoft.com/office/powerpoint/2010/main" val="3066525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5.jpe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5.jpe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5.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2721226" y="1319431"/>
            <a:ext cx="2348169" cy="1919416"/>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06" r="20558"/>
          <a:stretch/>
        </p:blipFill>
        <p:spPr>
          <a:xfrm>
            <a:off x="5436901" y="-1355"/>
            <a:ext cx="6743833" cy="685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403" y="402760"/>
            <a:ext cx="3817620" cy="65779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2068" y="478635"/>
            <a:ext cx="4084320" cy="1800504"/>
          </a:xfrm>
          <a:prstGeom prst="rect">
            <a:avLst/>
          </a:prstGeom>
        </p:spPr>
      </p:pic>
      <p:pic>
        <p:nvPicPr>
          <p:cNvPr id="11" name="Picture 11" descr="Tennant logo(tealbox)3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98211"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A741349F-B30F-435C-9F60-BDB68CEB102C}" type="slidenum">
              <a:rPr lang="en-US" smtClean="0"/>
              <a:t>1</a:t>
            </a:fld>
            <a:endParaRPr lang="en-US"/>
          </a:p>
        </p:txBody>
      </p:sp>
      <p:sp>
        <p:nvSpPr>
          <p:cNvPr id="12" name="Subtitle 6"/>
          <p:cNvSpPr txBox="1">
            <a:spLocks/>
          </p:cNvSpPr>
          <p:nvPr/>
        </p:nvSpPr>
        <p:spPr>
          <a:xfrm>
            <a:off x="5646875" y="3684093"/>
            <a:ext cx="6121054" cy="17775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smtClean="0">
                <a:solidFill>
                  <a:schemeClr val="bg1"/>
                </a:solidFill>
                <a:effectLst>
                  <a:outerShdw blurRad="38100" dist="38100" dir="2700000" algn="tl">
                    <a:srgbClr val="000000">
                      <a:alpha val="43137"/>
                    </a:srgbClr>
                  </a:outerShdw>
                </a:effectLst>
              </a:rPr>
              <a:t>Diesel Particulate Filter on 800D with Kubota Tier 4F</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455" y="2869410"/>
            <a:ext cx="2593934" cy="1119180"/>
          </a:xfrm>
          <a:prstGeom prst="rect">
            <a:avLst/>
          </a:prstGeom>
        </p:spPr>
      </p:pic>
      <p:pic>
        <p:nvPicPr>
          <p:cNvPr id="14" name="Picture 13"/>
          <p:cNvPicPr>
            <a:picLocks noChangeAspect="1"/>
          </p:cNvPicPr>
          <p:nvPr/>
        </p:nvPicPr>
        <p:blipFill>
          <a:blip r:embed="rId9"/>
          <a:stretch>
            <a:fillRect/>
          </a:stretch>
        </p:blipFill>
        <p:spPr>
          <a:xfrm>
            <a:off x="2508966" y="4282015"/>
            <a:ext cx="2414865" cy="150842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5054" y="5036228"/>
            <a:ext cx="1433676" cy="1303963"/>
          </a:xfrm>
          <a:prstGeom prst="rect">
            <a:avLst/>
          </a:prstGeom>
        </p:spPr>
      </p:pic>
    </p:spTree>
    <p:extLst>
      <p:ext uri="{BB962C8B-B14F-4D97-AF65-F5344CB8AC3E}">
        <p14:creationId xmlns:p14="http://schemas.microsoft.com/office/powerpoint/2010/main" val="34810221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22109" y="0"/>
            <a:ext cx="12187900" cy="894736"/>
          </a:xfrm>
          <a:prstGeom prst="rect">
            <a:avLst/>
          </a:prstGeom>
        </p:spPr>
      </p:pic>
      <p:sp>
        <p:nvSpPr>
          <p:cNvPr id="11" name="Title 2"/>
          <p:cNvSpPr txBox="1">
            <a:spLocks/>
          </p:cNvSpPr>
          <p:nvPr/>
        </p:nvSpPr>
        <p:spPr>
          <a:xfrm>
            <a:off x="0" y="204993"/>
            <a:ext cx="1097281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Regeneration process – Yellow alert</a:t>
            </a:r>
          </a:p>
        </p:txBody>
      </p:sp>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785600" y="6491520"/>
            <a:ext cx="395135" cy="365125"/>
          </a:xfrm>
        </p:spPr>
        <p:txBody>
          <a:bodyPr/>
          <a:lstStyle/>
          <a:p>
            <a:fld id="{A741349F-B30F-435C-9F60-BDB68CEB102C}" type="slidenum">
              <a:rPr lang="en-US" smtClean="0"/>
              <a:t>10</a:t>
            </a:fld>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189" y="1828091"/>
            <a:ext cx="3877216" cy="3553321"/>
          </a:xfrm>
          <a:prstGeom prst="rect">
            <a:avLst/>
          </a:prstGeom>
        </p:spPr>
      </p:pic>
      <p:grpSp>
        <p:nvGrpSpPr>
          <p:cNvPr id="9" name="Group 8"/>
          <p:cNvGrpSpPr/>
          <p:nvPr/>
        </p:nvGrpSpPr>
        <p:grpSpPr>
          <a:xfrm>
            <a:off x="5782301" y="1828091"/>
            <a:ext cx="3877216" cy="3553321"/>
            <a:chOff x="7095594" y="2037609"/>
            <a:chExt cx="3877216" cy="3553321"/>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5594" y="2037609"/>
              <a:ext cx="3877216" cy="355332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3967" y="3990975"/>
              <a:ext cx="3010320" cy="262562"/>
            </a:xfrm>
            <a:prstGeom prst="rect">
              <a:avLst/>
            </a:prstGeom>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1801" y="4890806"/>
            <a:ext cx="771633" cy="981212"/>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9067" y="4890806"/>
            <a:ext cx="771633" cy="981212"/>
          </a:xfrm>
          <a:prstGeom prst="rect">
            <a:avLst/>
          </a:prstGeom>
        </p:spPr>
      </p:pic>
      <p:sp>
        <p:nvSpPr>
          <p:cNvPr id="14" name="Oval 13"/>
          <p:cNvSpPr/>
          <p:nvPr/>
        </p:nvSpPr>
        <p:spPr>
          <a:xfrm>
            <a:off x="1498600" y="3714316"/>
            <a:ext cx="873234" cy="39684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41093" y="3714315"/>
            <a:ext cx="873234" cy="39684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1935217" y="4111159"/>
            <a:ext cx="0" cy="779647"/>
          </a:xfrm>
          <a:prstGeom prst="straightConnector1">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Arrow Connector 17"/>
          <p:cNvCxnSpPr/>
          <p:nvPr/>
        </p:nvCxnSpPr>
        <p:spPr>
          <a:xfrm flipV="1">
            <a:off x="9007927" y="4111159"/>
            <a:ext cx="0" cy="779647"/>
          </a:xfrm>
          <a:prstGeom prst="straightConnector1">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cxnSp>
      <p:sp>
        <p:nvSpPr>
          <p:cNvPr id="19" name="TextBox 18"/>
          <p:cNvSpPr txBox="1"/>
          <p:nvPr/>
        </p:nvSpPr>
        <p:spPr>
          <a:xfrm>
            <a:off x="8166100" y="860225"/>
            <a:ext cx="3999691" cy="523220"/>
          </a:xfrm>
          <a:prstGeom prst="rect">
            <a:avLst/>
          </a:prstGeom>
          <a:noFill/>
        </p:spPr>
        <p:txBody>
          <a:bodyPr wrap="square" rtlCol="0">
            <a:spAutoFit/>
          </a:bodyPr>
          <a:lstStyle/>
          <a:p>
            <a:pPr algn="r"/>
            <a:r>
              <a:rPr lang="nl-NL" sz="2800" b="1" dirty="0" smtClean="0"/>
              <a:t>Sweeping regeneration</a:t>
            </a:r>
            <a:endParaRPr lang="en-US" sz="2800" b="1" dirty="0"/>
          </a:p>
        </p:txBody>
      </p:sp>
    </p:spTree>
    <p:extLst>
      <p:ext uri="{BB962C8B-B14F-4D97-AF65-F5344CB8AC3E}">
        <p14:creationId xmlns:p14="http://schemas.microsoft.com/office/powerpoint/2010/main" val="894524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798300" y="6491520"/>
            <a:ext cx="382435" cy="365125"/>
          </a:xfrm>
        </p:spPr>
        <p:txBody>
          <a:bodyPr/>
          <a:lstStyle/>
          <a:p>
            <a:fld id="{A741349F-B30F-435C-9F60-BDB68CEB102C}" type="slidenum">
              <a:rPr lang="en-US" smtClean="0"/>
              <a:t>11</a:t>
            </a:fld>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2053" y="1959905"/>
            <a:ext cx="4350670" cy="395515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7054" y="1959905"/>
            <a:ext cx="4358091" cy="3955154"/>
          </a:xfrm>
          <a:prstGeom prst="rect">
            <a:avLst/>
          </a:prstGeom>
        </p:spPr>
      </p:pic>
      <p:sp>
        <p:nvSpPr>
          <p:cNvPr id="9" name="Title 2"/>
          <p:cNvSpPr txBox="1">
            <a:spLocks/>
          </p:cNvSpPr>
          <p:nvPr/>
        </p:nvSpPr>
        <p:spPr>
          <a:xfrm>
            <a:off x="0" y="204993"/>
            <a:ext cx="1097281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Regeneration process – Orange alert</a:t>
            </a:r>
          </a:p>
        </p:txBody>
      </p:sp>
      <p:sp>
        <p:nvSpPr>
          <p:cNvPr id="13" name="TextBox 12"/>
          <p:cNvSpPr txBox="1"/>
          <p:nvPr/>
        </p:nvSpPr>
        <p:spPr>
          <a:xfrm>
            <a:off x="6616700" y="860225"/>
            <a:ext cx="5549091" cy="523220"/>
          </a:xfrm>
          <a:prstGeom prst="rect">
            <a:avLst/>
          </a:prstGeom>
          <a:noFill/>
        </p:spPr>
        <p:txBody>
          <a:bodyPr wrap="square" rtlCol="0">
            <a:spAutoFit/>
          </a:bodyPr>
          <a:lstStyle/>
          <a:p>
            <a:pPr algn="r"/>
            <a:r>
              <a:rPr lang="nl-NL" sz="2800" b="1" dirty="0" smtClean="0"/>
              <a:t> Active and/or Parked regeneration</a:t>
            </a:r>
            <a:endParaRPr lang="en-US" sz="2800" b="1" dirty="0"/>
          </a:p>
        </p:txBody>
      </p:sp>
    </p:spTree>
    <p:extLst>
      <p:ext uri="{BB962C8B-B14F-4D97-AF65-F5344CB8AC3E}">
        <p14:creationId xmlns:p14="http://schemas.microsoft.com/office/powerpoint/2010/main" val="475897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760200" y="6491520"/>
            <a:ext cx="420535" cy="365125"/>
          </a:xfrm>
        </p:spPr>
        <p:txBody>
          <a:bodyPr/>
          <a:lstStyle/>
          <a:p>
            <a:fld id="{A741349F-B30F-435C-9F60-BDB68CEB102C}" type="slidenum">
              <a:rPr lang="en-US" smtClean="0"/>
              <a:t>12</a:t>
            </a:fld>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902" y="2350859"/>
            <a:ext cx="4542898" cy="414066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2823" y="2353431"/>
            <a:ext cx="4537477" cy="4138090"/>
          </a:xfrm>
          <a:prstGeom prst="rect">
            <a:avLst/>
          </a:prstGeom>
        </p:spPr>
      </p:pic>
      <p:sp>
        <p:nvSpPr>
          <p:cNvPr id="9" name="Title 2"/>
          <p:cNvSpPr txBox="1">
            <a:spLocks/>
          </p:cNvSpPr>
          <p:nvPr/>
        </p:nvSpPr>
        <p:spPr>
          <a:xfrm>
            <a:off x="-7164" y="204993"/>
            <a:ext cx="10979974"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Regeneration process – Red alert</a:t>
            </a:r>
          </a:p>
        </p:txBody>
      </p:sp>
      <p:sp>
        <p:nvSpPr>
          <p:cNvPr id="13" name="TextBox 12"/>
          <p:cNvSpPr txBox="1"/>
          <p:nvPr/>
        </p:nvSpPr>
        <p:spPr>
          <a:xfrm>
            <a:off x="8166100" y="860225"/>
            <a:ext cx="3999691" cy="523220"/>
          </a:xfrm>
          <a:prstGeom prst="rect">
            <a:avLst/>
          </a:prstGeom>
          <a:noFill/>
        </p:spPr>
        <p:txBody>
          <a:bodyPr wrap="square" rtlCol="0">
            <a:spAutoFit/>
          </a:bodyPr>
          <a:lstStyle/>
          <a:p>
            <a:pPr algn="r"/>
            <a:r>
              <a:rPr lang="nl-NL" sz="2800" b="1" dirty="0" smtClean="0"/>
              <a:t>Parked regeneration</a:t>
            </a:r>
            <a:endParaRPr lang="en-US" sz="2800" b="1" dirty="0"/>
          </a:p>
        </p:txBody>
      </p:sp>
      <p:sp>
        <p:nvSpPr>
          <p:cNvPr id="6" name="Rectangle 5"/>
          <p:cNvSpPr/>
          <p:nvPr/>
        </p:nvSpPr>
        <p:spPr>
          <a:xfrm>
            <a:off x="405591" y="1383445"/>
            <a:ext cx="11760200" cy="923330"/>
          </a:xfrm>
          <a:prstGeom prst="rect">
            <a:avLst/>
          </a:prstGeom>
        </p:spPr>
        <p:txBody>
          <a:bodyPr wrap="square">
            <a:spAutoFit/>
          </a:bodyPr>
          <a:lstStyle/>
          <a:p>
            <a:r>
              <a:rPr lang="en-US" i="1" dirty="0"/>
              <a:t>NOTE: If orange alerts are ignored, a shutdown warning will display and the engine will shut down every 5 minutes until a regeneration is completed. If a red alert appears and the display shows Excessive PM4 (P3007) or Excessive PM5 (P3008), then the operator can no longer initiate the regeneration process.</a:t>
            </a:r>
            <a:endParaRPr lang="en-US" dirty="0"/>
          </a:p>
        </p:txBody>
      </p:sp>
    </p:spTree>
    <p:extLst>
      <p:ext uri="{BB962C8B-B14F-4D97-AF65-F5344CB8AC3E}">
        <p14:creationId xmlns:p14="http://schemas.microsoft.com/office/powerpoint/2010/main" val="1981830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16933" y="0"/>
            <a:ext cx="12187900" cy="894736"/>
          </a:xfrm>
          <a:prstGeom prst="rect">
            <a:avLst/>
          </a:prstGeom>
        </p:spPr>
      </p:pic>
      <p:pic>
        <p:nvPicPr>
          <p:cNvPr id="15"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1338214" y="1446471"/>
            <a:ext cx="8956774" cy="2538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CC"/>
              </a:buClr>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endParaRPr lang="nl-NL" sz="1800" dirty="0"/>
          </a:p>
          <a:p>
            <a:pPr marL="0" indent="0">
              <a:buNone/>
            </a:pPr>
            <a:endParaRPr lang="en-US" sz="1800" dirty="0"/>
          </a:p>
        </p:txBody>
      </p:sp>
      <p:sp>
        <p:nvSpPr>
          <p:cNvPr id="2" name="Slide Number Placeholder 1"/>
          <p:cNvSpPr>
            <a:spLocks noGrp="1"/>
          </p:cNvSpPr>
          <p:nvPr>
            <p:ph type="sldNum" sz="quarter" idx="12"/>
          </p:nvPr>
        </p:nvSpPr>
        <p:spPr>
          <a:xfrm>
            <a:off x="11798300" y="6491520"/>
            <a:ext cx="382435" cy="365125"/>
          </a:xfrm>
        </p:spPr>
        <p:txBody>
          <a:bodyPr/>
          <a:lstStyle/>
          <a:p>
            <a:fld id="{A741349F-B30F-435C-9F60-BDB68CEB102C}" type="slidenum">
              <a:rPr lang="en-US" smtClean="0"/>
              <a:t>13</a:t>
            </a:fld>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870" y="2428151"/>
            <a:ext cx="4508317" cy="410146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7201" y="2426439"/>
            <a:ext cx="4521199" cy="4103181"/>
          </a:xfrm>
          <a:prstGeom prst="rect">
            <a:avLst/>
          </a:prstGeom>
        </p:spPr>
      </p:pic>
      <p:sp>
        <p:nvSpPr>
          <p:cNvPr id="9" name="Title 2"/>
          <p:cNvSpPr txBox="1">
            <a:spLocks/>
          </p:cNvSpPr>
          <p:nvPr/>
        </p:nvSpPr>
        <p:spPr>
          <a:xfrm>
            <a:off x="0" y="204993"/>
            <a:ext cx="10967634"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36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Regeneration process – 2nd and 3rd Red alert</a:t>
            </a:r>
          </a:p>
        </p:txBody>
      </p:sp>
      <p:sp>
        <p:nvSpPr>
          <p:cNvPr id="10" name="TextBox 9"/>
          <p:cNvSpPr txBox="1"/>
          <p:nvPr/>
        </p:nvSpPr>
        <p:spPr>
          <a:xfrm>
            <a:off x="8166100" y="860225"/>
            <a:ext cx="3999691" cy="523220"/>
          </a:xfrm>
          <a:prstGeom prst="rect">
            <a:avLst/>
          </a:prstGeom>
          <a:noFill/>
        </p:spPr>
        <p:txBody>
          <a:bodyPr wrap="square" rtlCol="0">
            <a:spAutoFit/>
          </a:bodyPr>
          <a:lstStyle/>
          <a:p>
            <a:pPr algn="r"/>
            <a:r>
              <a:rPr lang="nl-NL" sz="2800" b="1" dirty="0" smtClean="0"/>
              <a:t>Sweeping regeneration</a:t>
            </a:r>
            <a:endParaRPr lang="en-US" sz="2800" b="1" dirty="0"/>
          </a:p>
        </p:txBody>
      </p:sp>
      <p:sp>
        <p:nvSpPr>
          <p:cNvPr id="11" name="Rectangle 10"/>
          <p:cNvSpPr/>
          <p:nvPr/>
        </p:nvSpPr>
        <p:spPr>
          <a:xfrm>
            <a:off x="405591" y="1383445"/>
            <a:ext cx="11760200" cy="923330"/>
          </a:xfrm>
          <a:prstGeom prst="rect">
            <a:avLst/>
          </a:prstGeom>
        </p:spPr>
        <p:txBody>
          <a:bodyPr wrap="square">
            <a:spAutoFit/>
          </a:bodyPr>
          <a:lstStyle/>
          <a:p>
            <a:r>
              <a:rPr lang="en-US" i="1" dirty="0"/>
              <a:t>NOTE: If orange alerts are ignored, a shutdown warning will display and the engine will shut down every 5 minutes until a regeneration is completed. If a red alert appears and the display shows Excessive PM4 (P3007) or Excessive PM5 (P3008), then the operator can no longer initiate the regeneration process.</a:t>
            </a:r>
            <a:endParaRPr lang="en-US" dirty="0"/>
          </a:p>
        </p:txBody>
      </p:sp>
    </p:spTree>
    <p:extLst>
      <p:ext uri="{BB962C8B-B14F-4D97-AF65-F5344CB8AC3E}">
        <p14:creationId xmlns:p14="http://schemas.microsoft.com/office/powerpoint/2010/main" val="2674406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798300" y="6491520"/>
            <a:ext cx="382435" cy="365125"/>
          </a:xfrm>
        </p:spPr>
        <p:txBody>
          <a:bodyPr/>
          <a:lstStyle/>
          <a:p>
            <a:fld id="{A741349F-B30F-435C-9F60-BDB68CEB102C}" type="slidenum">
              <a:rPr lang="en-US" smtClean="0"/>
              <a:t>14</a:t>
            </a:fld>
            <a:endParaRPr lang="en-US" dirty="0"/>
          </a:p>
        </p:txBody>
      </p:sp>
      <p:sp>
        <p:nvSpPr>
          <p:cNvPr id="9" name="Title 2"/>
          <p:cNvSpPr txBox="1">
            <a:spLocks/>
          </p:cNvSpPr>
          <p:nvPr/>
        </p:nvSpPr>
        <p:spPr>
          <a:xfrm>
            <a:off x="0" y="204993"/>
            <a:ext cx="1097281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Initiate Sweeping regeneration</a:t>
            </a:r>
          </a:p>
        </p:txBody>
      </p:sp>
      <p:pic>
        <p:nvPicPr>
          <p:cNvPr id="11" name="Picture 10"/>
          <p:cNvPicPr>
            <a:picLocks noChangeAspect="1"/>
          </p:cNvPicPr>
          <p:nvPr/>
        </p:nvPicPr>
        <p:blipFill>
          <a:blip r:embed="rId5"/>
          <a:stretch>
            <a:fillRect/>
          </a:stretch>
        </p:blipFill>
        <p:spPr>
          <a:xfrm>
            <a:off x="123127" y="964074"/>
            <a:ext cx="4131119" cy="2782888"/>
          </a:xfrm>
          <a:prstGeom prst="rect">
            <a:avLst/>
          </a:prstGeom>
        </p:spPr>
      </p:pic>
      <p:sp>
        <p:nvSpPr>
          <p:cNvPr id="4" name="Rectangle 3"/>
          <p:cNvSpPr/>
          <p:nvPr/>
        </p:nvSpPr>
        <p:spPr>
          <a:xfrm>
            <a:off x="4254246" y="1057258"/>
            <a:ext cx="6096000" cy="1200329"/>
          </a:xfrm>
          <a:prstGeom prst="rect">
            <a:avLst/>
          </a:prstGeom>
        </p:spPr>
        <p:txBody>
          <a:bodyPr>
            <a:spAutoFit/>
          </a:bodyPr>
          <a:lstStyle/>
          <a:p>
            <a:r>
              <a:rPr lang="en-US" dirty="0">
                <a:latin typeface="Helvetica" panose="020B0604020202020204" pitchFamily="34" charset="0"/>
              </a:rPr>
              <a:t>The </a:t>
            </a:r>
            <a:r>
              <a:rPr lang="en-US" i="1" dirty="0">
                <a:latin typeface="Helvetica-Oblique"/>
              </a:rPr>
              <a:t>EDM </a:t>
            </a:r>
            <a:r>
              <a:rPr lang="en-US" dirty="0">
                <a:latin typeface="Helvetica" panose="020B0604020202020204" pitchFamily="34" charset="0"/>
              </a:rPr>
              <a:t>defaults to the </a:t>
            </a:r>
            <a:r>
              <a:rPr lang="en-US" i="1" dirty="0">
                <a:latin typeface="Helvetica-Oblique"/>
              </a:rPr>
              <a:t>Inhibited </a:t>
            </a:r>
            <a:r>
              <a:rPr lang="en-US" dirty="0">
                <a:latin typeface="Helvetica" panose="020B0604020202020204" pitchFamily="34" charset="0"/>
              </a:rPr>
              <a:t>setting. </a:t>
            </a:r>
            <a:r>
              <a:rPr lang="en-US" dirty="0" smtClean="0">
                <a:latin typeface="Helvetica" panose="020B0604020202020204" pitchFamily="34" charset="0"/>
              </a:rPr>
              <a:t>The DPF </a:t>
            </a:r>
            <a:r>
              <a:rPr lang="en-US" i="1" dirty="0">
                <a:latin typeface="Helvetica-Oblique"/>
              </a:rPr>
              <a:t>inhibited </a:t>
            </a:r>
            <a:r>
              <a:rPr lang="en-US" dirty="0">
                <a:latin typeface="Helvetica" panose="020B0604020202020204" pitchFamily="34" charset="0"/>
              </a:rPr>
              <a:t>icon illuminates when </a:t>
            </a:r>
            <a:r>
              <a:rPr lang="en-US" dirty="0" smtClean="0">
                <a:latin typeface="Helvetica" panose="020B0604020202020204" pitchFamily="34" charset="0"/>
              </a:rPr>
              <a:t>a regeneration </a:t>
            </a:r>
            <a:r>
              <a:rPr lang="en-US" dirty="0">
                <a:latin typeface="Helvetica" panose="020B0604020202020204" pitchFamily="34" charset="0"/>
              </a:rPr>
              <a:t>is inhibited. </a:t>
            </a:r>
            <a:endParaRPr lang="en-US" dirty="0" smtClean="0">
              <a:latin typeface="Helvetica" panose="020B0604020202020204" pitchFamily="34" charset="0"/>
            </a:endParaRPr>
          </a:p>
          <a:p>
            <a:endParaRPr lang="en-US" i="1" dirty="0">
              <a:latin typeface="Helvetica" panose="020B0604020202020204" pitchFamily="34" charset="0"/>
            </a:endParaRPr>
          </a:p>
          <a:p>
            <a:r>
              <a:rPr lang="en-US" i="1" dirty="0" smtClean="0">
                <a:latin typeface="Helvetica-Oblique"/>
              </a:rPr>
              <a:t>Un</a:t>
            </a:r>
            <a:r>
              <a:rPr lang="en-US" i="1" dirty="0">
                <a:latin typeface="Helvetica-Oblique"/>
              </a:rPr>
              <a:t>−Inhibit </a:t>
            </a:r>
            <a:r>
              <a:rPr lang="en-US" dirty="0">
                <a:latin typeface="Helvetica" panose="020B0604020202020204" pitchFamily="34" charset="0"/>
              </a:rPr>
              <a:t>the system </a:t>
            </a:r>
            <a:r>
              <a:rPr lang="en-US" dirty="0" smtClean="0">
                <a:latin typeface="Helvetica" panose="020B0604020202020204" pitchFamily="34" charset="0"/>
              </a:rPr>
              <a:t>to initiate </a:t>
            </a:r>
            <a:r>
              <a:rPr lang="en-US" dirty="0">
                <a:latin typeface="Helvetica" panose="020B0604020202020204" pitchFamily="34" charset="0"/>
              </a:rPr>
              <a:t>an active regeneration.</a:t>
            </a:r>
            <a:endParaRPr lang="en-US" dirty="0"/>
          </a:p>
        </p:txBody>
      </p:sp>
      <p:pic>
        <p:nvPicPr>
          <p:cNvPr id="6" name="Picture 5"/>
          <p:cNvPicPr>
            <a:picLocks noChangeAspect="1"/>
          </p:cNvPicPr>
          <p:nvPr/>
        </p:nvPicPr>
        <p:blipFill>
          <a:blip r:embed="rId6"/>
          <a:stretch>
            <a:fillRect/>
          </a:stretch>
        </p:blipFill>
        <p:spPr>
          <a:xfrm>
            <a:off x="2471639" y="3816301"/>
            <a:ext cx="3565215" cy="3041699"/>
          </a:xfrm>
          <a:prstGeom prst="rect">
            <a:avLst/>
          </a:prstGeom>
        </p:spPr>
      </p:pic>
      <p:sp>
        <p:nvSpPr>
          <p:cNvPr id="7" name="Rectangle 6"/>
          <p:cNvSpPr/>
          <p:nvPr/>
        </p:nvSpPr>
        <p:spPr>
          <a:xfrm>
            <a:off x="146155" y="5534147"/>
            <a:ext cx="2755183" cy="1200329"/>
          </a:xfrm>
          <a:prstGeom prst="rect">
            <a:avLst/>
          </a:prstGeom>
        </p:spPr>
        <p:txBody>
          <a:bodyPr wrap="square">
            <a:spAutoFit/>
          </a:bodyPr>
          <a:lstStyle/>
          <a:p>
            <a:r>
              <a:rPr lang="en-US" dirty="0">
                <a:latin typeface="Helvetica" panose="020B0604020202020204" pitchFamily="34" charset="0"/>
              </a:rPr>
              <a:t>Press the soft button under </a:t>
            </a:r>
            <a:r>
              <a:rPr lang="en-US" i="1" dirty="0">
                <a:latin typeface="Helvetica-Oblique"/>
              </a:rPr>
              <a:t>DPF </a:t>
            </a:r>
            <a:r>
              <a:rPr lang="en-US" i="1" dirty="0" smtClean="0">
                <a:latin typeface="Helvetica-Oblique"/>
              </a:rPr>
              <a:t>Commands </a:t>
            </a:r>
            <a:r>
              <a:rPr lang="en-US" dirty="0" smtClean="0">
                <a:latin typeface="Helvetica" panose="020B0604020202020204" pitchFamily="34" charset="0"/>
              </a:rPr>
              <a:t>to </a:t>
            </a:r>
            <a:r>
              <a:rPr lang="en-US" dirty="0">
                <a:latin typeface="Helvetica" panose="020B0604020202020204" pitchFamily="34" charset="0"/>
              </a:rPr>
              <a:t>access the </a:t>
            </a:r>
            <a:r>
              <a:rPr lang="en-US" i="1" dirty="0">
                <a:latin typeface="Helvetica-Oblique"/>
              </a:rPr>
              <a:t>Un−Inhibit </a:t>
            </a:r>
            <a:r>
              <a:rPr lang="en-US" dirty="0" err="1">
                <a:latin typeface="Helvetica" panose="020B0604020202020204" pitchFamily="34" charset="0"/>
              </a:rPr>
              <a:t>Regen</a:t>
            </a:r>
            <a:r>
              <a:rPr lang="en-US" dirty="0">
                <a:latin typeface="Helvetica" panose="020B0604020202020204" pitchFamily="34" charset="0"/>
              </a:rPr>
              <a:t> command.</a:t>
            </a:r>
            <a:endParaRPr lang="en-US" dirty="0"/>
          </a:p>
        </p:txBody>
      </p:sp>
      <p:sp>
        <p:nvSpPr>
          <p:cNvPr id="8" name="Rectangle 7"/>
          <p:cNvSpPr/>
          <p:nvPr/>
        </p:nvSpPr>
        <p:spPr>
          <a:xfrm>
            <a:off x="9734003" y="3205781"/>
            <a:ext cx="2426417" cy="3139321"/>
          </a:xfrm>
          <a:prstGeom prst="rect">
            <a:avLst/>
          </a:prstGeom>
        </p:spPr>
        <p:txBody>
          <a:bodyPr wrap="square">
            <a:spAutoFit/>
          </a:bodyPr>
          <a:lstStyle/>
          <a:p>
            <a:r>
              <a:rPr lang="en-US" dirty="0" smtClean="0">
                <a:latin typeface="Helvetica" panose="020B0604020202020204" pitchFamily="34" charset="0"/>
              </a:rPr>
              <a:t>Select </a:t>
            </a:r>
            <a:r>
              <a:rPr lang="en-US" i="1" dirty="0">
                <a:latin typeface="Helvetica-Oblique"/>
              </a:rPr>
              <a:t>Un−Inhibit </a:t>
            </a:r>
            <a:r>
              <a:rPr lang="en-US" i="1" dirty="0" err="1">
                <a:latin typeface="Helvetica-Oblique"/>
              </a:rPr>
              <a:t>Regen</a:t>
            </a:r>
            <a:r>
              <a:rPr lang="en-US" i="1" dirty="0">
                <a:latin typeface="Helvetica-Oblique"/>
              </a:rPr>
              <a:t> </a:t>
            </a:r>
            <a:r>
              <a:rPr lang="en-US" dirty="0">
                <a:latin typeface="Helvetica" panose="020B0604020202020204" pitchFamily="34" charset="0"/>
              </a:rPr>
              <a:t>from the menu </a:t>
            </a:r>
            <a:r>
              <a:rPr lang="en-US" dirty="0" smtClean="0">
                <a:latin typeface="Helvetica" panose="020B0604020202020204" pitchFamily="34" charset="0"/>
              </a:rPr>
              <a:t>and follow </a:t>
            </a:r>
            <a:r>
              <a:rPr lang="en-US" dirty="0">
                <a:latin typeface="Helvetica" panose="020B0604020202020204" pitchFamily="34" charset="0"/>
              </a:rPr>
              <a:t>the on screen directions.</a:t>
            </a:r>
          </a:p>
          <a:p>
            <a:endParaRPr lang="en-US" dirty="0" smtClean="0">
              <a:latin typeface="Helvetica" panose="020B0604020202020204" pitchFamily="34" charset="0"/>
            </a:endParaRPr>
          </a:p>
          <a:p>
            <a:r>
              <a:rPr lang="en-US" dirty="0" smtClean="0">
                <a:latin typeface="Helvetica" panose="020B0604020202020204" pitchFamily="34" charset="0"/>
              </a:rPr>
              <a:t>The </a:t>
            </a:r>
            <a:r>
              <a:rPr lang="en-US" i="1" dirty="0">
                <a:latin typeface="Helvetica-Oblique"/>
              </a:rPr>
              <a:t>EDM </a:t>
            </a:r>
            <a:r>
              <a:rPr lang="en-US" dirty="0">
                <a:latin typeface="Helvetica" panose="020B0604020202020204" pitchFamily="34" charset="0"/>
              </a:rPr>
              <a:t>returns to the Inhibit default </a:t>
            </a:r>
            <a:r>
              <a:rPr lang="en-US" dirty="0" smtClean="0">
                <a:latin typeface="Helvetica" panose="020B0604020202020204" pitchFamily="34" charset="0"/>
              </a:rPr>
              <a:t>after the  </a:t>
            </a:r>
            <a:r>
              <a:rPr lang="en-US" i="1" dirty="0" smtClean="0">
                <a:latin typeface="Helvetica-Oblique"/>
              </a:rPr>
              <a:t>Un−</a:t>
            </a:r>
            <a:r>
              <a:rPr lang="en-US" i="1" dirty="0">
                <a:latin typeface="Helvetica-Oblique"/>
              </a:rPr>
              <a:t>Inhibited </a:t>
            </a:r>
            <a:r>
              <a:rPr lang="en-US" dirty="0">
                <a:latin typeface="Helvetica" panose="020B0604020202020204" pitchFamily="34" charset="0"/>
              </a:rPr>
              <a:t>regeneration is complete.</a:t>
            </a:r>
            <a:endParaRPr lang="en-US" dirty="0"/>
          </a:p>
        </p:txBody>
      </p:sp>
      <p:pic>
        <p:nvPicPr>
          <p:cNvPr id="14" name="Picture 13"/>
          <p:cNvPicPr>
            <a:picLocks noChangeAspect="1"/>
          </p:cNvPicPr>
          <p:nvPr/>
        </p:nvPicPr>
        <p:blipFill>
          <a:blip r:embed="rId7"/>
          <a:stretch>
            <a:fillRect/>
          </a:stretch>
        </p:blipFill>
        <p:spPr>
          <a:xfrm>
            <a:off x="6314085" y="3092748"/>
            <a:ext cx="3161577" cy="2923946"/>
          </a:xfrm>
          <a:prstGeom prst="rect">
            <a:avLst/>
          </a:prstGeom>
        </p:spPr>
      </p:pic>
      <p:sp>
        <p:nvSpPr>
          <p:cNvPr id="15" name="Left Arrow 14"/>
          <p:cNvSpPr/>
          <p:nvPr/>
        </p:nvSpPr>
        <p:spPr>
          <a:xfrm rot="2348101">
            <a:off x="8915591" y="5016500"/>
            <a:ext cx="781662" cy="454147"/>
          </a:xfrm>
          <a:prstGeom prst="leftArrow">
            <a:avLst>
              <a:gd name="adj1" fmla="val 59091"/>
              <a:gd name="adj2" fmla="val 7857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487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798300" y="6491520"/>
            <a:ext cx="382435" cy="365125"/>
          </a:xfrm>
        </p:spPr>
        <p:txBody>
          <a:bodyPr/>
          <a:lstStyle/>
          <a:p>
            <a:fld id="{A741349F-B30F-435C-9F60-BDB68CEB102C}" type="slidenum">
              <a:rPr lang="en-US" smtClean="0"/>
              <a:t>15</a:t>
            </a:fld>
            <a:endParaRPr lang="en-US" dirty="0"/>
          </a:p>
        </p:txBody>
      </p:sp>
      <p:sp>
        <p:nvSpPr>
          <p:cNvPr id="11" name="Title 2"/>
          <p:cNvSpPr txBox="1">
            <a:spLocks/>
          </p:cNvSpPr>
          <p:nvPr/>
        </p:nvSpPr>
        <p:spPr>
          <a:xfrm>
            <a:off x="0" y="204993"/>
            <a:ext cx="1097281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Initiate Parked regeneration</a:t>
            </a:r>
          </a:p>
        </p:txBody>
      </p:sp>
      <p:sp>
        <p:nvSpPr>
          <p:cNvPr id="4" name="Rectangle 3"/>
          <p:cNvSpPr/>
          <p:nvPr/>
        </p:nvSpPr>
        <p:spPr>
          <a:xfrm>
            <a:off x="88900" y="953311"/>
            <a:ext cx="10426700" cy="646331"/>
          </a:xfrm>
          <a:prstGeom prst="rect">
            <a:avLst/>
          </a:prstGeom>
        </p:spPr>
        <p:txBody>
          <a:bodyPr wrap="square">
            <a:spAutoFit/>
          </a:bodyPr>
          <a:lstStyle/>
          <a:p>
            <a:r>
              <a:rPr lang="en-US" i="1" dirty="0">
                <a:latin typeface="Helvetica-Oblique"/>
              </a:rPr>
              <a:t>NOTE: All EDM (engine display module) </a:t>
            </a:r>
            <a:r>
              <a:rPr lang="en-US" i="1" dirty="0" smtClean="0">
                <a:latin typeface="Helvetica-Oblique"/>
              </a:rPr>
              <a:t>error codes </a:t>
            </a:r>
            <a:r>
              <a:rPr lang="en-US" i="1" dirty="0">
                <a:latin typeface="Helvetica-Oblique"/>
              </a:rPr>
              <a:t>must be cleared before placing the </a:t>
            </a:r>
            <a:r>
              <a:rPr lang="en-US" i="1" dirty="0" smtClean="0">
                <a:latin typeface="Helvetica-Oblique"/>
              </a:rPr>
              <a:t>machine into </a:t>
            </a:r>
            <a:r>
              <a:rPr lang="en-US" i="1" dirty="0">
                <a:latin typeface="Helvetica-Oblique"/>
              </a:rPr>
              <a:t>regeneration. The EDM will not allow </a:t>
            </a:r>
            <a:r>
              <a:rPr lang="en-US" i="1" dirty="0" smtClean="0">
                <a:latin typeface="Helvetica-Oblique"/>
              </a:rPr>
              <a:t>the engine </a:t>
            </a:r>
            <a:r>
              <a:rPr lang="en-US" i="1" dirty="0">
                <a:latin typeface="Helvetica-Oblique"/>
              </a:rPr>
              <a:t>to regenerate if there are error codes </a:t>
            </a:r>
            <a:r>
              <a:rPr lang="en-US" i="1" dirty="0" smtClean="0">
                <a:latin typeface="Helvetica-Oblique"/>
              </a:rPr>
              <a:t>on the </a:t>
            </a:r>
            <a:r>
              <a:rPr lang="en-US" i="1" dirty="0">
                <a:latin typeface="Helvetica-Oblique"/>
              </a:rPr>
              <a:t>display.</a:t>
            </a:r>
            <a:endParaRPr lang="en-US" dirty="0"/>
          </a:p>
        </p:txBody>
      </p:sp>
      <p:pic>
        <p:nvPicPr>
          <p:cNvPr id="6" name="Picture 5"/>
          <p:cNvPicPr>
            <a:picLocks noChangeAspect="1"/>
          </p:cNvPicPr>
          <p:nvPr/>
        </p:nvPicPr>
        <p:blipFill>
          <a:blip r:embed="rId5"/>
          <a:stretch>
            <a:fillRect/>
          </a:stretch>
        </p:blipFill>
        <p:spPr>
          <a:xfrm>
            <a:off x="325188" y="1652548"/>
            <a:ext cx="3003550" cy="2040580"/>
          </a:xfrm>
          <a:prstGeom prst="rect">
            <a:avLst/>
          </a:prstGeom>
        </p:spPr>
      </p:pic>
      <p:pic>
        <p:nvPicPr>
          <p:cNvPr id="7" name="Picture 6"/>
          <p:cNvPicPr>
            <a:picLocks noChangeAspect="1"/>
          </p:cNvPicPr>
          <p:nvPr/>
        </p:nvPicPr>
        <p:blipFill>
          <a:blip r:embed="rId6"/>
          <a:stretch>
            <a:fillRect/>
          </a:stretch>
        </p:blipFill>
        <p:spPr>
          <a:xfrm>
            <a:off x="325188" y="4233051"/>
            <a:ext cx="2357438" cy="2398676"/>
          </a:xfrm>
          <a:prstGeom prst="rect">
            <a:avLst/>
          </a:prstGeom>
        </p:spPr>
      </p:pic>
      <p:pic>
        <p:nvPicPr>
          <p:cNvPr id="8" name="Picture 7"/>
          <p:cNvPicPr>
            <a:picLocks noChangeAspect="1"/>
          </p:cNvPicPr>
          <p:nvPr/>
        </p:nvPicPr>
        <p:blipFill>
          <a:blip r:embed="rId7"/>
          <a:stretch>
            <a:fillRect/>
          </a:stretch>
        </p:blipFill>
        <p:spPr>
          <a:xfrm>
            <a:off x="4431801" y="1680887"/>
            <a:ext cx="2981587" cy="1983902"/>
          </a:xfrm>
          <a:prstGeom prst="rect">
            <a:avLst/>
          </a:prstGeom>
        </p:spPr>
      </p:pic>
      <p:pic>
        <p:nvPicPr>
          <p:cNvPr id="14" name="Picture 13"/>
          <p:cNvPicPr>
            <a:picLocks noChangeAspect="1"/>
          </p:cNvPicPr>
          <p:nvPr/>
        </p:nvPicPr>
        <p:blipFill>
          <a:blip r:embed="rId8"/>
          <a:stretch>
            <a:fillRect/>
          </a:stretch>
        </p:blipFill>
        <p:spPr>
          <a:xfrm>
            <a:off x="7413388" y="1652548"/>
            <a:ext cx="2297423" cy="1503362"/>
          </a:xfrm>
          <a:prstGeom prst="rect">
            <a:avLst/>
          </a:prstGeom>
        </p:spPr>
      </p:pic>
      <p:sp>
        <p:nvSpPr>
          <p:cNvPr id="15" name="TextBox 14"/>
          <p:cNvSpPr txBox="1"/>
          <p:nvPr/>
        </p:nvSpPr>
        <p:spPr>
          <a:xfrm>
            <a:off x="299788" y="3586720"/>
            <a:ext cx="2849812" cy="646331"/>
          </a:xfrm>
          <a:prstGeom prst="rect">
            <a:avLst/>
          </a:prstGeom>
          <a:noFill/>
        </p:spPr>
        <p:txBody>
          <a:bodyPr wrap="square" rtlCol="0">
            <a:spAutoFit/>
          </a:bodyPr>
          <a:lstStyle/>
          <a:p>
            <a:r>
              <a:rPr lang="nl-NL" dirty="0" smtClean="0"/>
              <a:t>Directional pedal in Neutral during Regeneration</a:t>
            </a:r>
            <a:endParaRPr lang="en-US" dirty="0"/>
          </a:p>
        </p:txBody>
      </p:sp>
      <p:sp>
        <p:nvSpPr>
          <p:cNvPr id="16" name="TextBox 15"/>
          <p:cNvSpPr txBox="1"/>
          <p:nvPr/>
        </p:nvSpPr>
        <p:spPr>
          <a:xfrm>
            <a:off x="986926" y="6306854"/>
            <a:ext cx="2341812" cy="369332"/>
          </a:xfrm>
          <a:prstGeom prst="rect">
            <a:avLst/>
          </a:prstGeom>
          <a:noFill/>
        </p:spPr>
        <p:txBody>
          <a:bodyPr wrap="square" rtlCol="0">
            <a:spAutoFit/>
          </a:bodyPr>
          <a:lstStyle/>
          <a:p>
            <a:r>
              <a:rPr lang="nl-NL" dirty="0" smtClean="0"/>
              <a:t>Lower idle to 1350rpm</a:t>
            </a:r>
            <a:endParaRPr lang="en-US" dirty="0"/>
          </a:p>
        </p:txBody>
      </p:sp>
      <p:sp>
        <p:nvSpPr>
          <p:cNvPr id="17" name="TextBox 16"/>
          <p:cNvSpPr txBox="1"/>
          <p:nvPr/>
        </p:nvSpPr>
        <p:spPr>
          <a:xfrm>
            <a:off x="7413388" y="3208816"/>
            <a:ext cx="1900487" cy="369332"/>
          </a:xfrm>
          <a:prstGeom prst="rect">
            <a:avLst/>
          </a:prstGeom>
          <a:noFill/>
        </p:spPr>
        <p:txBody>
          <a:bodyPr wrap="square" rtlCol="0">
            <a:spAutoFit/>
          </a:bodyPr>
          <a:lstStyle/>
          <a:p>
            <a:r>
              <a:rPr lang="nl-NL" dirty="0" smtClean="0"/>
              <a:t>Set parking brake</a:t>
            </a:r>
            <a:endParaRPr lang="en-US" dirty="0"/>
          </a:p>
        </p:txBody>
      </p:sp>
      <p:pic>
        <p:nvPicPr>
          <p:cNvPr id="18" name="Picture 17"/>
          <p:cNvPicPr>
            <a:picLocks noChangeAspect="1"/>
          </p:cNvPicPr>
          <p:nvPr/>
        </p:nvPicPr>
        <p:blipFill>
          <a:blip r:embed="rId9"/>
          <a:stretch>
            <a:fillRect/>
          </a:stretch>
        </p:blipFill>
        <p:spPr>
          <a:xfrm>
            <a:off x="5302250" y="4028702"/>
            <a:ext cx="2665778" cy="2278152"/>
          </a:xfrm>
          <a:prstGeom prst="rect">
            <a:avLst/>
          </a:prstGeom>
        </p:spPr>
      </p:pic>
      <p:sp>
        <p:nvSpPr>
          <p:cNvPr id="19" name="TextBox 18"/>
          <p:cNvSpPr txBox="1"/>
          <p:nvPr/>
        </p:nvSpPr>
        <p:spPr>
          <a:xfrm>
            <a:off x="7968028" y="4429114"/>
            <a:ext cx="3216512" cy="1477328"/>
          </a:xfrm>
          <a:prstGeom prst="rect">
            <a:avLst/>
          </a:prstGeom>
          <a:noFill/>
        </p:spPr>
        <p:txBody>
          <a:bodyPr wrap="square" rtlCol="0">
            <a:spAutoFit/>
          </a:bodyPr>
          <a:lstStyle/>
          <a:p>
            <a:r>
              <a:rPr lang="nl-NL" dirty="0" smtClean="0"/>
              <a:t>Follow instructions on EDM:</a:t>
            </a:r>
          </a:p>
          <a:p>
            <a:endParaRPr lang="nl-NL" dirty="0"/>
          </a:p>
          <a:p>
            <a:r>
              <a:rPr lang="nl-NL" dirty="0" smtClean="0"/>
              <a:t>Press DPF Commands</a:t>
            </a:r>
          </a:p>
          <a:p>
            <a:endParaRPr lang="nl-NL" dirty="0"/>
          </a:p>
          <a:p>
            <a:r>
              <a:rPr lang="nl-NL" dirty="0" smtClean="0"/>
              <a:t>Select </a:t>
            </a:r>
            <a:r>
              <a:rPr lang="nl-NL" i="1" dirty="0" smtClean="0"/>
              <a:t>Un-inhibit</a:t>
            </a:r>
            <a:endParaRPr lang="en-US" dirty="0"/>
          </a:p>
        </p:txBody>
      </p:sp>
      <p:sp>
        <p:nvSpPr>
          <p:cNvPr id="20" name="TextBox 19"/>
          <p:cNvSpPr txBox="1"/>
          <p:nvPr/>
        </p:nvSpPr>
        <p:spPr>
          <a:xfrm>
            <a:off x="10135317" y="6323950"/>
            <a:ext cx="1816100" cy="307777"/>
          </a:xfrm>
          <a:prstGeom prst="rect">
            <a:avLst/>
          </a:prstGeom>
          <a:noFill/>
        </p:spPr>
        <p:txBody>
          <a:bodyPr wrap="square" rtlCol="0">
            <a:spAutoFit/>
          </a:bodyPr>
          <a:lstStyle/>
          <a:p>
            <a:r>
              <a:rPr lang="nl-NL" sz="1400" dirty="0" smtClean="0"/>
              <a:t>Continue next slide -&gt;</a:t>
            </a:r>
            <a:endParaRPr lang="en-US" sz="1400" dirty="0"/>
          </a:p>
        </p:txBody>
      </p:sp>
    </p:spTree>
    <p:extLst>
      <p:ext uri="{BB962C8B-B14F-4D97-AF65-F5344CB8AC3E}">
        <p14:creationId xmlns:p14="http://schemas.microsoft.com/office/powerpoint/2010/main" val="3609609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798300" y="6491520"/>
            <a:ext cx="382435" cy="365125"/>
          </a:xfrm>
        </p:spPr>
        <p:txBody>
          <a:bodyPr/>
          <a:lstStyle/>
          <a:p>
            <a:fld id="{A741349F-B30F-435C-9F60-BDB68CEB102C}" type="slidenum">
              <a:rPr lang="en-US" smtClean="0"/>
              <a:t>16</a:t>
            </a:fld>
            <a:endParaRPr lang="en-US" dirty="0"/>
          </a:p>
        </p:txBody>
      </p:sp>
      <p:sp>
        <p:nvSpPr>
          <p:cNvPr id="14" name="Title 2"/>
          <p:cNvSpPr txBox="1">
            <a:spLocks/>
          </p:cNvSpPr>
          <p:nvPr/>
        </p:nvSpPr>
        <p:spPr>
          <a:xfrm>
            <a:off x="0" y="204993"/>
            <a:ext cx="1097281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Initiate Parked regeneration</a:t>
            </a:r>
          </a:p>
        </p:txBody>
      </p:sp>
      <p:pic>
        <p:nvPicPr>
          <p:cNvPr id="6" name="Picture 5"/>
          <p:cNvPicPr>
            <a:picLocks noChangeAspect="1"/>
          </p:cNvPicPr>
          <p:nvPr/>
        </p:nvPicPr>
        <p:blipFill>
          <a:blip r:embed="rId5"/>
          <a:stretch>
            <a:fillRect/>
          </a:stretch>
        </p:blipFill>
        <p:spPr>
          <a:xfrm>
            <a:off x="160415" y="986709"/>
            <a:ext cx="2381372" cy="1596727"/>
          </a:xfrm>
          <a:prstGeom prst="rect">
            <a:avLst/>
          </a:prstGeom>
        </p:spPr>
      </p:pic>
      <p:pic>
        <p:nvPicPr>
          <p:cNvPr id="7" name="Picture 6"/>
          <p:cNvPicPr>
            <a:picLocks noChangeAspect="1"/>
          </p:cNvPicPr>
          <p:nvPr/>
        </p:nvPicPr>
        <p:blipFill>
          <a:blip r:embed="rId6"/>
          <a:stretch>
            <a:fillRect/>
          </a:stretch>
        </p:blipFill>
        <p:spPr>
          <a:xfrm>
            <a:off x="160415" y="2675409"/>
            <a:ext cx="2382604" cy="1593918"/>
          </a:xfrm>
          <a:prstGeom prst="rect">
            <a:avLst/>
          </a:prstGeom>
        </p:spPr>
      </p:pic>
      <p:pic>
        <p:nvPicPr>
          <p:cNvPr id="8" name="Picture 7"/>
          <p:cNvPicPr>
            <a:picLocks noChangeAspect="1"/>
          </p:cNvPicPr>
          <p:nvPr/>
        </p:nvPicPr>
        <p:blipFill>
          <a:blip r:embed="rId7"/>
          <a:stretch>
            <a:fillRect/>
          </a:stretch>
        </p:blipFill>
        <p:spPr>
          <a:xfrm>
            <a:off x="195577" y="4361300"/>
            <a:ext cx="2346210" cy="1596727"/>
          </a:xfrm>
          <a:prstGeom prst="rect">
            <a:avLst/>
          </a:prstGeom>
        </p:spPr>
      </p:pic>
      <p:pic>
        <p:nvPicPr>
          <p:cNvPr id="15" name="Picture 14"/>
          <p:cNvPicPr>
            <a:picLocks noChangeAspect="1"/>
          </p:cNvPicPr>
          <p:nvPr/>
        </p:nvPicPr>
        <p:blipFill>
          <a:blip r:embed="rId8"/>
          <a:stretch>
            <a:fillRect/>
          </a:stretch>
        </p:blipFill>
        <p:spPr>
          <a:xfrm>
            <a:off x="4136835" y="989518"/>
            <a:ext cx="2399150" cy="1593918"/>
          </a:xfrm>
          <a:prstGeom prst="rect">
            <a:avLst/>
          </a:prstGeom>
        </p:spPr>
      </p:pic>
      <p:pic>
        <p:nvPicPr>
          <p:cNvPr id="16" name="Picture 15"/>
          <p:cNvPicPr>
            <a:picLocks noChangeAspect="1"/>
          </p:cNvPicPr>
          <p:nvPr/>
        </p:nvPicPr>
        <p:blipFill>
          <a:blip r:embed="rId9"/>
          <a:stretch>
            <a:fillRect/>
          </a:stretch>
        </p:blipFill>
        <p:spPr>
          <a:xfrm>
            <a:off x="4136835" y="2675409"/>
            <a:ext cx="2364911" cy="1596727"/>
          </a:xfrm>
          <a:prstGeom prst="rect">
            <a:avLst/>
          </a:prstGeom>
        </p:spPr>
      </p:pic>
      <p:pic>
        <p:nvPicPr>
          <p:cNvPr id="17" name="Picture 16"/>
          <p:cNvPicPr>
            <a:picLocks noChangeAspect="1"/>
          </p:cNvPicPr>
          <p:nvPr/>
        </p:nvPicPr>
        <p:blipFill>
          <a:blip r:embed="rId10"/>
          <a:stretch>
            <a:fillRect/>
          </a:stretch>
        </p:blipFill>
        <p:spPr>
          <a:xfrm>
            <a:off x="8919251" y="1849158"/>
            <a:ext cx="2372556" cy="1593918"/>
          </a:xfrm>
          <a:prstGeom prst="rect">
            <a:avLst/>
          </a:prstGeom>
        </p:spPr>
      </p:pic>
      <p:pic>
        <p:nvPicPr>
          <p:cNvPr id="18" name="Picture 17"/>
          <p:cNvPicPr>
            <a:picLocks noChangeAspect="1"/>
          </p:cNvPicPr>
          <p:nvPr/>
        </p:nvPicPr>
        <p:blipFill>
          <a:blip r:embed="rId11"/>
          <a:stretch>
            <a:fillRect/>
          </a:stretch>
        </p:blipFill>
        <p:spPr>
          <a:xfrm>
            <a:off x="8919251" y="4026365"/>
            <a:ext cx="2359000" cy="1593919"/>
          </a:xfrm>
          <a:prstGeom prst="rect">
            <a:avLst/>
          </a:prstGeom>
        </p:spPr>
      </p:pic>
      <p:sp>
        <p:nvSpPr>
          <p:cNvPr id="20" name="TextBox 19"/>
          <p:cNvSpPr txBox="1"/>
          <p:nvPr/>
        </p:nvSpPr>
        <p:spPr>
          <a:xfrm>
            <a:off x="2524665" y="2734064"/>
            <a:ext cx="1593815" cy="646331"/>
          </a:xfrm>
          <a:prstGeom prst="rect">
            <a:avLst/>
          </a:prstGeom>
          <a:noFill/>
        </p:spPr>
        <p:txBody>
          <a:bodyPr wrap="square" rtlCol="0">
            <a:spAutoFit/>
          </a:bodyPr>
          <a:lstStyle/>
          <a:p>
            <a:r>
              <a:rPr lang="nl-NL" dirty="0" smtClean="0"/>
              <a:t>Press Request Regen</a:t>
            </a:r>
            <a:endParaRPr lang="en-US" dirty="0"/>
          </a:p>
        </p:txBody>
      </p:sp>
      <p:sp>
        <p:nvSpPr>
          <p:cNvPr id="21" name="TextBox 20"/>
          <p:cNvSpPr txBox="1"/>
          <p:nvPr/>
        </p:nvSpPr>
        <p:spPr>
          <a:xfrm>
            <a:off x="2524665" y="964847"/>
            <a:ext cx="1593815" cy="1200329"/>
          </a:xfrm>
          <a:prstGeom prst="rect">
            <a:avLst/>
          </a:prstGeom>
          <a:noFill/>
        </p:spPr>
        <p:txBody>
          <a:bodyPr wrap="square" rtlCol="0">
            <a:spAutoFit/>
          </a:bodyPr>
          <a:lstStyle/>
          <a:p>
            <a:r>
              <a:rPr lang="nl-NL" dirty="0" smtClean="0"/>
              <a:t>Navigate through the alert with the down button</a:t>
            </a:r>
            <a:endParaRPr lang="en-US" dirty="0"/>
          </a:p>
        </p:txBody>
      </p:sp>
      <p:sp>
        <p:nvSpPr>
          <p:cNvPr id="22" name="TextBox 21"/>
          <p:cNvSpPr txBox="1"/>
          <p:nvPr/>
        </p:nvSpPr>
        <p:spPr>
          <a:xfrm>
            <a:off x="6482730" y="2670265"/>
            <a:ext cx="1593815" cy="646331"/>
          </a:xfrm>
          <a:prstGeom prst="rect">
            <a:avLst/>
          </a:prstGeom>
          <a:noFill/>
        </p:spPr>
        <p:txBody>
          <a:bodyPr wrap="square" rtlCol="0">
            <a:spAutoFit/>
          </a:bodyPr>
          <a:lstStyle/>
          <a:p>
            <a:r>
              <a:rPr lang="nl-NL" dirty="0" smtClean="0"/>
              <a:t>Engine exhaust high temp icon</a:t>
            </a:r>
            <a:endParaRPr lang="en-US" dirty="0"/>
          </a:p>
        </p:txBody>
      </p:sp>
      <p:sp>
        <p:nvSpPr>
          <p:cNvPr id="23" name="TextBox 22"/>
          <p:cNvSpPr txBox="1"/>
          <p:nvPr/>
        </p:nvSpPr>
        <p:spPr>
          <a:xfrm>
            <a:off x="6535985" y="986709"/>
            <a:ext cx="1722190" cy="923330"/>
          </a:xfrm>
          <a:prstGeom prst="rect">
            <a:avLst/>
          </a:prstGeom>
          <a:noFill/>
        </p:spPr>
        <p:txBody>
          <a:bodyPr wrap="square" rtlCol="0">
            <a:spAutoFit/>
          </a:bodyPr>
          <a:lstStyle/>
          <a:p>
            <a:r>
              <a:rPr lang="nl-NL" dirty="0" smtClean="0"/>
              <a:t>DPF icon iluminated red in parked regen</a:t>
            </a:r>
            <a:endParaRPr lang="en-US" dirty="0"/>
          </a:p>
        </p:txBody>
      </p:sp>
      <p:sp>
        <p:nvSpPr>
          <p:cNvPr id="24" name="TextBox 23"/>
          <p:cNvSpPr txBox="1"/>
          <p:nvPr/>
        </p:nvSpPr>
        <p:spPr>
          <a:xfrm>
            <a:off x="2543020" y="4419955"/>
            <a:ext cx="1857530" cy="1200329"/>
          </a:xfrm>
          <a:prstGeom prst="rect">
            <a:avLst/>
          </a:prstGeom>
          <a:noFill/>
        </p:spPr>
        <p:txBody>
          <a:bodyPr wrap="square" rtlCol="0">
            <a:spAutoFit/>
          </a:bodyPr>
          <a:lstStyle/>
          <a:p>
            <a:r>
              <a:rPr lang="nl-NL" dirty="0" smtClean="0"/>
              <a:t>No not touch directional pedal or release parking brake</a:t>
            </a:r>
            <a:endParaRPr lang="en-US" dirty="0"/>
          </a:p>
        </p:txBody>
      </p:sp>
      <p:sp>
        <p:nvSpPr>
          <p:cNvPr id="25" name="TextBox 24"/>
          <p:cNvSpPr txBox="1"/>
          <p:nvPr/>
        </p:nvSpPr>
        <p:spPr>
          <a:xfrm>
            <a:off x="2716825" y="5893785"/>
            <a:ext cx="3585930" cy="954107"/>
          </a:xfrm>
          <a:prstGeom prst="rect">
            <a:avLst/>
          </a:prstGeom>
          <a:noFill/>
        </p:spPr>
        <p:txBody>
          <a:bodyPr wrap="square" rtlCol="0">
            <a:spAutoFit/>
          </a:bodyPr>
          <a:lstStyle/>
          <a:p>
            <a:r>
              <a:rPr lang="nl-NL" sz="1400" i="1" dirty="0" smtClean="0"/>
              <a:t>NOTE: If engine shuts down every 5 minutes it will need to be restard each time and regen command set to un-inhibit until the engin reaches operation temp for regen.</a:t>
            </a:r>
            <a:endParaRPr lang="en-US" sz="1400" i="1" dirty="0"/>
          </a:p>
        </p:txBody>
      </p:sp>
      <p:sp>
        <p:nvSpPr>
          <p:cNvPr id="26" name="TextBox 25"/>
          <p:cNvSpPr txBox="1"/>
          <p:nvPr/>
        </p:nvSpPr>
        <p:spPr>
          <a:xfrm>
            <a:off x="8905048" y="3369962"/>
            <a:ext cx="3020431" cy="646331"/>
          </a:xfrm>
          <a:prstGeom prst="rect">
            <a:avLst/>
          </a:prstGeom>
          <a:noFill/>
        </p:spPr>
        <p:txBody>
          <a:bodyPr wrap="square" rtlCol="0">
            <a:spAutoFit/>
          </a:bodyPr>
          <a:lstStyle/>
          <a:p>
            <a:r>
              <a:rPr lang="nl-NL" dirty="0" smtClean="0"/>
              <a:t>Only stop regen premature in case of an unsafe situation</a:t>
            </a:r>
            <a:endParaRPr lang="en-US" dirty="0"/>
          </a:p>
        </p:txBody>
      </p:sp>
      <p:sp>
        <p:nvSpPr>
          <p:cNvPr id="27" name="TextBox 26"/>
          <p:cNvSpPr txBox="1"/>
          <p:nvPr/>
        </p:nvSpPr>
        <p:spPr>
          <a:xfrm>
            <a:off x="8903886" y="5537097"/>
            <a:ext cx="3261905" cy="646331"/>
          </a:xfrm>
          <a:prstGeom prst="rect">
            <a:avLst/>
          </a:prstGeom>
          <a:noFill/>
        </p:spPr>
        <p:txBody>
          <a:bodyPr wrap="square" rtlCol="0">
            <a:spAutoFit/>
          </a:bodyPr>
          <a:lstStyle/>
          <a:p>
            <a:r>
              <a:rPr lang="nl-NL" dirty="0" smtClean="0"/>
              <a:t>After the regeneration press the X  to return to normal operation</a:t>
            </a:r>
            <a:endParaRPr lang="en-US" dirty="0"/>
          </a:p>
        </p:txBody>
      </p:sp>
    </p:spTree>
    <p:extLst>
      <p:ext uri="{BB962C8B-B14F-4D97-AF65-F5344CB8AC3E}">
        <p14:creationId xmlns:p14="http://schemas.microsoft.com/office/powerpoint/2010/main" val="3254557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sp>
        <p:nvSpPr>
          <p:cNvPr id="11" name="Title 2"/>
          <p:cNvSpPr txBox="1">
            <a:spLocks/>
          </p:cNvSpPr>
          <p:nvPr/>
        </p:nvSpPr>
        <p:spPr>
          <a:xfrm>
            <a:off x="-7166" y="204993"/>
            <a:ext cx="10979975"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780668" y="6491520"/>
            <a:ext cx="400067" cy="365125"/>
          </a:xfrm>
        </p:spPr>
        <p:txBody>
          <a:bodyPr/>
          <a:lstStyle/>
          <a:p>
            <a:fld id="{A741349F-B30F-435C-9F60-BDB68CEB102C}" type="slidenum">
              <a:rPr lang="en-US" smtClean="0"/>
              <a:t>17</a:t>
            </a:fld>
            <a:endParaRPr lang="en-US" dirty="0"/>
          </a:p>
        </p:txBody>
      </p:sp>
      <p:sp>
        <p:nvSpPr>
          <p:cNvPr id="7" name="Rectangle 3"/>
          <p:cNvSpPr txBox="1">
            <a:spLocks noChangeArrowheads="1"/>
          </p:cNvSpPr>
          <p:nvPr/>
        </p:nvSpPr>
        <p:spPr bwMode="auto">
          <a:xfrm>
            <a:off x="26210" y="953311"/>
            <a:ext cx="12165790" cy="5599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CC"/>
              </a:buClr>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b="0" i="1" dirty="0" smtClean="0"/>
              <a:t>Display shows a red alert: Excessive </a:t>
            </a:r>
            <a:r>
              <a:rPr lang="en-US" b="0" i="1" dirty="0"/>
              <a:t>PM4 (P3007) or Excessive PM5 (P3008</a:t>
            </a:r>
            <a:r>
              <a:rPr lang="en-US" b="0" i="1" dirty="0" smtClean="0"/>
              <a:t>)</a:t>
            </a:r>
          </a:p>
          <a:p>
            <a:endParaRPr lang="nl-NL" b="0" i="1" u="sng" dirty="0" smtClean="0"/>
          </a:p>
          <a:p>
            <a:r>
              <a:rPr lang="nl-NL" b="0" i="1" u="sng" dirty="0" smtClean="0"/>
              <a:t>PM4 red alert</a:t>
            </a:r>
            <a:r>
              <a:rPr lang="nl-NL" b="0" i="1" dirty="0" smtClean="0"/>
              <a:t>, operator cannot initiate the regeneration process, involvement from authorized service is needed, with Diagmaster software.</a:t>
            </a:r>
          </a:p>
          <a:p>
            <a:endParaRPr lang="nl-NL" b="0" i="1" u="sng" dirty="0" smtClean="0"/>
          </a:p>
          <a:p>
            <a:r>
              <a:rPr lang="nl-NL" b="0" i="1" u="sng" dirty="0" smtClean="0"/>
              <a:t>PM5 red alert</a:t>
            </a:r>
            <a:r>
              <a:rPr lang="nl-NL" b="0" i="1" dirty="0" smtClean="0"/>
              <a:t>, the DPF will have to be taken of the machine and send to a facility to get the filter cleaned, after re-installing regen is needed which can only be done by authorize service with Diagmaster.</a:t>
            </a:r>
          </a:p>
          <a:p>
            <a:endParaRPr lang="nl-NL" b="0" i="1" dirty="0"/>
          </a:p>
          <a:p>
            <a:r>
              <a:rPr lang="nl-NL" b="0" i="1" dirty="0" smtClean="0"/>
              <a:t>Currently we do not have Diagmaster in Europe</a:t>
            </a:r>
          </a:p>
          <a:p>
            <a:r>
              <a:rPr lang="nl-NL" b="0" i="1" dirty="0" smtClean="0"/>
              <a:t>In case of PM4 or PM5 Kubota must be contacted</a:t>
            </a:r>
          </a:p>
          <a:p>
            <a:r>
              <a:rPr lang="nl-NL" b="0" i="1" dirty="0" smtClean="0"/>
              <a:t>Always at the expense of the customer!</a:t>
            </a:r>
          </a:p>
          <a:p>
            <a:endParaRPr lang="nl-NL" b="0" i="1" dirty="0" smtClean="0"/>
          </a:p>
          <a:p>
            <a:r>
              <a:rPr lang="nl-NL" b="0" dirty="0" smtClean="0"/>
              <a:t>Good instructions must be given to Operators to </a:t>
            </a:r>
            <a:r>
              <a:rPr lang="nl-NL" u="sng" dirty="0" smtClean="0"/>
              <a:t>never neglect </a:t>
            </a:r>
            <a:r>
              <a:rPr lang="nl-NL" sz="2000" u="sng" dirty="0" smtClean="0"/>
              <a:t>alerts!!</a:t>
            </a:r>
            <a:endParaRPr lang="en-US" sz="2000" u="sng" dirty="0"/>
          </a:p>
        </p:txBody>
      </p:sp>
      <p:sp>
        <p:nvSpPr>
          <p:cNvPr id="8" name="Title 2"/>
          <p:cNvSpPr txBox="1">
            <a:spLocks/>
          </p:cNvSpPr>
          <p:nvPr/>
        </p:nvSpPr>
        <p:spPr>
          <a:xfrm>
            <a:off x="0" y="204993"/>
            <a:ext cx="1097281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Important: PM4 and PM5 alert</a:t>
            </a:r>
          </a:p>
        </p:txBody>
      </p:sp>
      <p:pic>
        <p:nvPicPr>
          <p:cNvPr id="2" name="Picture 1"/>
          <p:cNvPicPr>
            <a:picLocks noChangeAspect="1"/>
          </p:cNvPicPr>
          <p:nvPr/>
        </p:nvPicPr>
        <p:blipFill>
          <a:blip r:embed="rId5"/>
          <a:stretch>
            <a:fillRect/>
          </a:stretch>
        </p:blipFill>
        <p:spPr>
          <a:xfrm>
            <a:off x="8400025" y="3833625"/>
            <a:ext cx="3494688" cy="2452902"/>
          </a:xfrm>
          <a:prstGeom prst="rect">
            <a:avLst/>
          </a:prstGeom>
        </p:spPr>
      </p:pic>
      <p:cxnSp>
        <p:nvCxnSpPr>
          <p:cNvPr id="5" name="Straight Arrow Connector 4"/>
          <p:cNvCxnSpPr/>
          <p:nvPr/>
        </p:nvCxnSpPr>
        <p:spPr>
          <a:xfrm flipV="1">
            <a:off x="7626699" y="4942074"/>
            <a:ext cx="2180492" cy="140302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515099" y="6125986"/>
            <a:ext cx="1587639" cy="646331"/>
          </a:xfrm>
          <a:prstGeom prst="rect">
            <a:avLst/>
          </a:prstGeom>
          <a:noFill/>
        </p:spPr>
        <p:txBody>
          <a:bodyPr wrap="square" rtlCol="0">
            <a:spAutoFit/>
          </a:bodyPr>
          <a:lstStyle/>
          <a:p>
            <a:r>
              <a:rPr lang="nl-NL" dirty="0" smtClean="0"/>
              <a:t>Connector interface cable</a:t>
            </a:r>
            <a:endParaRPr lang="en-US" dirty="0"/>
          </a:p>
        </p:txBody>
      </p:sp>
    </p:spTree>
    <p:extLst>
      <p:ext uri="{BB962C8B-B14F-4D97-AF65-F5344CB8AC3E}">
        <p14:creationId xmlns:p14="http://schemas.microsoft.com/office/powerpoint/2010/main" val="1104361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sp>
        <p:nvSpPr>
          <p:cNvPr id="11" name="Title 2"/>
          <p:cNvSpPr txBox="1">
            <a:spLocks/>
          </p:cNvSpPr>
          <p:nvPr/>
        </p:nvSpPr>
        <p:spPr>
          <a:xfrm>
            <a:off x="-7166" y="204993"/>
            <a:ext cx="10979975"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Summary DPF system</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798423" y="6491520"/>
            <a:ext cx="382312" cy="365125"/>
          </a:xfrm>
        </p:spPr>
        <p:txBody>
          <a:bodyPr/>
          <a:lstStyle/>
          <a:p>
            <a:fld id="{A741349F-B30F-435C-9F60-BDB68CEB102C}" type="slidenum">
              <a:rPr lang="en-US" smtClean="0"/>
              <a:t>18</a:t>
            </a:fld>
            <a:endParaRPr lang="en-US" dirty="0"/>
          </a:p>
        </p:txBody>
      </p:sp>
      <p:sp>
        <p:nvSpPr>
          <p:cNvPr id="7" name="Rectangle 3"/>
          <p:cNvSpPr txBox="1">
            <a:spLocks noChangeArrowheads="1"/>
          </p:cNvSpPr>
          <p:nvPr/>
        </p:nvSpPr>
        <p:spPr bwMode="auto">
          <a:xfrm>
            <a:off x="26210" y="953311"/>
            <a:ext cx="12165790" cy="5599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CC"/>
              </a:buClr>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nl-NL" sz="2400" dirty="0" smtClean="0"/>
              <a:t>Use Ultra Low Sulfur Diesel and CJ-4 classification engine oil</a:t>
            </a:r>
          </a:p>
          <a:p>
            <a:r>
              <a:rPr lang="nl-NL" sz="2400" dirty="0" smtClean="0">
                <a:solidFill>
                  <a:schemeClr val="accent2">
                    <a:lumMod val="75000"/>
                  </a:schemeClr>
                </a:solidFill>
              </a:rPr>
              <a:t>Operate machine as much as possible at optimal power level</a:t>
            </a:r>
          </a:p>
          <a:p>
            <a:r>
              <a:rPr lang="nl-NL" sz="2400" dirty="0" smtClean="0"/>
              <a:t>When the first Yellow alert screen is coming up, try to regenerate the DPF in active operation or parked regeneration, asap</a:t>
            </a:r>
          </a:p>
          <a:p>
            <a:r>
              <a:rPr lang="nl-NL" sz="2400" dirty="0" smtClean="0">
                <a:solidFill>
                  <a:schemeClr val="accent2">
                    <a:lumMod val="75000"/>
                  </a:schemeClr>
                </a:solidFill>
              </a:rPr>
              <a:t>When a regeneration is active try to prevent to interupt the process</a:t>
            </a:r>
          </a:p>
          <a:p>
            <a:r>
              <a:rPr lang="nl-NL" sz="2400" dirty="0" smtClean="0"/>
              <a:t>When regeneration is active beware of high temperatures on the exhaust side, do not park near combustible materials , dusts, gases or liquids.</a:t>
            </a:r>
          </a:p>
          <a:p>
            <a:r>
              <a:rPr lang="nl-NL" sz="2400" dirty="0" smtClean="0">
                <a:solidFill>
                  <a:schemeClr val="accent2">
                    <a:lumMod val="75000"/>
                  </a:schemeClr>
                </a:solidFill>
              </a:rPr>
              <a:t>When in parked regeneration never, touch direction pedal or release parking break</a:t>
            </a:r>
          </a:p>
          <a:p>
            <a:r>
              <a:rPr lang="nl-NL" sz="2400" dirty="0" smtClean="0"/>
              <a:t>If the Orange alert are neglected, the engine will start to shut down every 5 minutes. </a:t>
            </a:r>
          </a:p>
          <a:p>
            <a:r>
              <a:rPr lang="nl-NL" sz="2400" dirty="0">
                <a:solidFill>
                  <a:schemeClr val="accent2">
                    <a:lumMod val="75000"/>
                  </a:schemeClr>
                </a:solidFill>
              </a:rPr>
              <a:t>When a regen has to be started at a red alert, (and engine shuts down every 5 minutes) it must repeat the sequence every 5 minutes until the engine has reached operating temperature.</a:t>
            </a:r>
          </a:p>
          <a:p>
            <a:r>
              <a:rPr lang="nl-NL" sz="2400" dirty="0" smtClean="0"/>
              <a:t>PM4 and PM5 level, need involvement Kubota or Service with Diagmaster software</a:t>
            </a:r>
            <a:endParaRPr lang="en-US" sz="2400" dirty="0"/>
          </a:p>
        </p:txBody>
      </p:sp>
    </p:spTree>
    <p:extLst>
      <p:ext uri="{BB962C8B-B14F-4D97-AF65-F5344CB8AC3E}">
        <p14:creationId xmlns:p14="http://schemas.microsoft.com/office/powerpoint/2010/main" val="623940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16933" y="0"/>
            <a:ext cx="12187900" cy="894736"/>
          </a:xfrm>
          <a:prstGeom prst="rect">
            <a:avLst/>
          </a:prstGeom>
        </p:spPr>
      </p:pic>
      <p:pic>
        <p:nvPicPr>
          <p:cNvPr id="15"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0" y="894737"/>
            <a:ext cx="12165791" cy="596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CC"/>
              </a:buClr>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nl-NL" sz="2800" dirty="0" smtClean="0"/>
              <a:t>Available on Tennant University:</a:t>
            </a:r>
          </a:p>
          <a:p>
            <a:r>
              <a:rPr lang="nl-NL" sz="2800" dirty="0" smtClean="0"/>
              <a:t>Kubota V2403 Service Introduction</a:t>
            </a:r>
          </a:p>
          <a:p>
            <a:pPr lvl="1"/>
            <a:r>
              <a:rPr lang="nl-NL" sz="2400" dirty="0" smtClean="0"/>
              <a:t>Introduction course on the complete V2403 engine in the 800D sweeper</a:t>
            </a:r>
          </a:p>
          <a:p>
            <a:r>
              <a:rPr lang="nl-NL" sz="2800" dirty="0" smtClean="0"/>
              <a:t>Kubota 800F and DPF Technology</a:t>
            </a:r>
          </a:p>
          <a:p>
            <a:pPr lvl="1"/>
            <a:r>
              <a:rPr lang="nl-NL" sz="2400" dirty="0" smtClean="0"/>
              <a:t>Detailed course explaining all about the DPF technology</a:t>
            </a:r>
          </a:p>
          <a:p>
            <a:pPr marL="0" indent="0">
              <a:buNone/>
            </a:pPr>
            <a:endParaRPr lang="nl-NL" sz="1600" dirty="0" smtClean="0"/>
          </a:p>
          <a:p>
            <a:pPr marL="0" indent="0">
              <a:buNone/>
            </a:pPr>
            <a:r>
              <a:rPr lang="nl-NL" sz="2800" dirty="0" smtClean="0"/>
              <a:t>Supporting materials - Tech Docs:</a:t>
            </a:r>
          </a:p>
          <a:p>
            <a:r>
              <a:rPr lang="nl-NL" sz="2800" dirty="0" smtClean="0"/>
              <a:t>Engine Workshop manual – Kubota 2403-T-4f (9012443)</a:t>
            </a:r>
          </a:p>
          <a:p>
            <a:r>
              <a:rPr lang="nl-NL" sz="2800" dirty="0" smtClean="0"/>
              <a:t>Kubota EDM operator manual (9012997)</a:t>
            </a:r>
          </a:p>
          <a:p>
            <a:r>
              <a:rPr lang="nl-NL" sz="2800" dirty="0" smtClean="0"/>
              <a:t>Diagnosis Manual Kubota 03-CR-E4B series (only on ASK)</a:t>
            </a:r>
          </a:p>
        </p:txBody>
      </p:sp>
      <p:sp>
        <p:nvSpPr>
          <p:cNvPr id="16" name="Title 2"/>
          <p:cNvSpPr txBox="1">
            <a:spLocks/>
          </p:cNvSpPr>
          <p:nvPr/>
        </p:nvSpPr>
        <p:spPr>
          <a:xfrm>
            <a:off x="1701801" y="204993"/>
            <a:ext cx="822960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More Information?</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sp>
        <p:nvSpPr>
          <p:cNvPr id="2" name="Slide Number Placeholder 1"/>
          <p:cNvSpPr>
            <a:spLocks noGrp="1"/>
          </p:cNvSpPr>
          <p:nvPr>
            <p:ph type="sldNum" sz="quarter" idx="12"/>
          </p:nvPr>
        </p:nvSpPr>
        <p:spPr>
          <a:xfrm>
            <a:off x="11737691" y="6491520"/>
            <a:ext cx="443044" cy="365125"/>
          </a:xfrm>
        </p:spPr>
        <p:txBody>
          <a:bodyPr/>
          <a:lstStyle/>
          <a:p>
            <a:fld id="{A741349F-B30F-435C-9F60-BDB68CEB102C}" type="slidenum">
              <a:rPr lang="en-US" smtClean="0"/>
              <a:t>19</a:t>
            </a:fld>
            <a:endParaRPr lang="en-US" dirty="0"/>
          </a:p>
        </p:txBody>
      </p:sp>
      <p:pic>
        <p:nvPicPr>
          <p:cNvPr id="7" name="Picture 6"/>
          <p:cNvPicPr>
            <a:picLocks noChangeAspect="1"/>
          </p:cNvPicPr>
          <p:nvPr/>
        </p:nvPicPr>
        <p:blipFill>
          <a:blip r:embed="rId5"/>
          <a:stretch>
            <a:fillRect/>
          </a:stretch>
        </p:blipFill>
        <p:spPr>
          <a:xfrm>
            <a:off x="8782574" y="2679700"/>
            <a:ext cx="3328002" cy="2555246"/>
          </a:xfrm>
          <a:prstGeom prst="rect">
            <a:avLst/>
          </a:prstGeom>
        </p:spPr>
      </p:pic>
    </p:spTree>
    <p:extLst>
      <p:ext uri="{BB962C8B-B14F-4D97-AF65-F5344CB8AC3E}">
        <p14:creationId xmlns:p14="http://schemas.microsoft.com/office/powerpoint/2010/main" val="4207277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sp>
        <p:nvSpPr>
          <p:cNvPr id="11" name="Title 2"/>
          <p:cNvSpPr txBox="1">
            <a:spLocks/>
          </p:cNvSpPr>
          <p:nvPr/>
        </p:nvSpPr>
        <p:spPr>
          <a:xfrm>
            <a:off x="1701801" y="204993"/>
            <a:ext cx="822960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Objective of this training </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894361" y="6491520"/>
            <a:ext cx="286374" cy="365125"/>
          </a:xfrm>
        </p:spPr>
        <p:txBody>
          <a:bodyPr/>
          <a:lstStyle/>
          <a:p>
            <a:fld id="{A741349F-B30F-435C-9F60-BDB68CEB102C}" type="slidenum">
              <a:rPr lang="en-US" smtClean="0"/>
              <a:t>2</a:t>
            </a:fld>
            <a:endParaRPr lang="en-US" dirty="0"/>
          </a:p>
        </p:txBody>
      </p:sp>
      <p:sp>
        <p:nvSpPr>
          <p:cNvPr id="4" name="Rectangle 3"/>
          <p:cNvSpPr/>
          <p:nvPr/>
        </p:nvSpPr>
        <p:spPr>
          <a:xfrm>
            <a:off x="895350" y="953311"/>
            <a:ext cx="10220326" cy="5693866"/>
          </a:xfrm>
          <a:prstGeom prst="rect">
            <a:avLst/>
          </a:prstGeom>
        </p:spPr>
        <p:txBody>
          <a:bodyPr wrap="square">
            <a:spAutoFit/>
          </a:bodyPr>
          <a:lstStyle/>
          <a:p>
            <a:pPr lvl="0"/>
            <a:r>
              <a:rPr lang="nl-NL" sz="2800" dirty="0" smtClean="0"/>
              <a:t>After this session you will be able to answer the following questions:</a:t>
            </a:r>
            <a:endParaRPr lang="en-US" sz="2800" dirty="0" smtClean="0"/>
          </a:p>
          <a:p>
            <a:pPr marL="285750" lvl="0" indent="-285750">
              <a:buFont typeface="Arial" panose="020B0604020202020204" pitchFamily="34" charset="0"/>
              <a:buChar char="•"/>
            </a:pPr>
            <a:endParaRPr lang="en-US" sz="2800" dirty="0"/>
          </a:p>
          <a:p>
            <a:pPr marL="285750" lvl="0" indent="-285750">
              <a:buFont typeface="Arial" panose="020B0604020202020204" pitchFamily="34" charset="0"/>
              <a:buChar char="•"/>
            </a:pPr>
            <a:r>
              <a:rPr lang="en-US" sz="2800" dirty="0" smtClean="0"/>
              <a:t>Why do </a:t>
            </a:r>
            <a:r>
              <a:rPr lang="en-US" sz="2800" dirty="0"/>
              <a:t>we have a Diesel Particulate Filter on the 800D?</a:t>
            </a:r>
          </a:p>
          <a:p>
            <a:pPr marL="285750" lvl="0" indent="-285750">
              <a:buFont typeface="Arial" panose="020B0604020202020204" pitchFamily="34" charset="0"/>
              <a:buChar char="•"/>
            </a:pPr>
            <a:r>
              <a:rPr lang="en-US" sz="2800" dirty="0"/>
              <a:t>What is a </a:t>
            </a:r>
            <a:r>
              <a:rPr lang="en-US" sz="2800" dirty="0" smtClean="0"/>
              <a:t>Diesel Particulate Filter?</a:t>
            </a:r>
            <a:endParaRPr lang="en-US" sz="2800" dirty="0"/>
          </a:p>
          <a:p>
            <a:pPr marL="285750" lvl="0" indent="-285750">
              <a:buFont typeface="Arial" panose="020B0604020202020204" pitchFamily="34" charset="0"/>
              <a:buChar char="•"/>
            </a:pPr>
            <a:r>
              <a:rPr lang="en-US" sz="2800" dirty="0"/>
              <a:t>How does a DPF work?</a:t>
            </a:r>
          </a:p>
          <a:p>
            <a:pPr marL="285750" lvl="0" indent="-285750">
              <a:buFont typeface="Arial" panose="020B0604020202020204" pitchFamily="34" charset="0"/>
              <a:buChar char="•"/>
            </a:pPr>
            <a:r>
              <a:rPr lang="en-US" sz="2800" dirty="0"/>
              <a:t>What fuel and engine oil should be used?</a:t>
            </a:r>
          </a:p>
          <a:p>
            <a:pPr marL="285750" lvl="0" indent="-285750">
              <a:buFont typeface="Arial" panose="020B0604020202020204" pitchFamily="34" charset="0"/>
              <a:buChar char="•"/>
            </a:pPr>
            <a:r>
              <a:rPr lang="en-US" sz="2800" dirty="0"/>
              <a:t>What is the EDM – Engine controller?</a:t>
            </a:r>
          </a:p>
          <a:p>
            <a:pPr marL="285750" lvl="0" indent="-285750">
              <a:buFont typeface="Arial" panose="020B0604020202020204" pitchFamily="34" charset="0"/>
              <a:buChar char="•"/>
            </a:pPr>
            <a:r>
              <a:rPr lang="en-US" sz="2800" dirty="0" smtClean="0"/>
              <a:t>What is regeneration</a:t>
            </a:r>
            <a:r>
              <a:rPr lang="en-US" sz="2800" dirty="0"/>
              <a:t>?</a:t>
            </a:r>
          </a:p>
          <a:p>
            <a:pPr marL="742950" lvl="1" indent="-285750">
              <a:buFont typeface="Arial" panose="020B0604020202020204" pitchFamily="34" charset="0"/>
              <a:buChar char="•"/>
            </a:pPr>
            <a:r>
              <a:rPr lang="en-US" sz="2800" dirty="0"/>
              <a:t>Yellow alert</a:t>
            </a:r>
          </a:p>
          <a:p>
            <a:pPr marL="742950" lvl="1" indent="-285750">
              <a:buFont typeface="Arial" panose="020B0604020202020204" pitchFamily="34" charset="0"/>
              <a:buChar char="•"/>
            </a:pPr>
            <a:r>
              <a:rPr lang="en-US" sz="2800" dirty="0"/>
              <a:t>Orange alert</a:t>
            </a:r>
          </a:p>
          <a:p>
            <a:pPr marL="742950" lvl="1" indent="-285750">
              <a:buFont typeface="Arial" panose="020B0604020202020204" pitchFamily="34" charset="0"/>
              <a:buChar char="•"/>
            </a:pPr>
            <a:r>
              <a:rPr lang="en-US" sz="2800" dirty="0"/>
              <a:t>Red alert</a:t>
            </a:r>
          </a:p>
          <a:p>
            <a:pPr marL="285750" lvl="0" indent="-285750">
              <a:buFont typeface="Arial" panose="020B0604020202020204" pitchFamily="34" charset="0"/>
              <a:buChar char="•"/>
            </a:pPr>
            <a:r>
              <a:rPr lang="en-US" sz="2800" dirty="0"/>
              <a:t>Sweeping Regeneration</a:t>
            </a:r>
          </a:p>
          <a:p>
            <a:pPr marL="285750" lvl="0" indent="-285750">
              <a:buFont typeface="Arial" panose="020B0604020202020204" pitchFamily="34" charset="0"/>
              <a:buChar char="•"/>
            </a:pPr>
            <a:r>
              <a:rPr lang="en-US" sz="2800" dirty="0"/>
              <a:t>Parked Regeneration</a:t>
            </a:r>
          </a:p>
        </p:txBody>
      </p:sp>
    </p:spTree>
    <p:extLst>
      <p:ext uri="{BB962C8B-B14F-4D97-AF65-F5344CB8AC3E}">
        <p14:creationId xmlns:p14="http://schemas.microsoft.com/office/powerpoint/2010/main" val="2695339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5444067" y="0"/>
            <a:ext cx="6743833"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403" y="402760"/>
            <a:ext cx="3817620" cy="65779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2068" y="478635"/>
            <a:ext cx="4084320" cy="1800504"/>
          </a:xfrm>
          <a:prstGeom prst="rect">
            <a:avLst/>
          </a:prstGeom>
        </p:spPr>
      </p:pic>
      <p:pic>
        <p:nvPicPr>
          <p:cNvPr id="11" name="Picture 11" descr="Tennant logo(tealbox)3i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98211"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a:xfrm>
            <a:off x="11767929" y="6491520"/>
            <a:ext cx="412805" cy="365125"/>
          </a:xfrm>
        </p:spPr>
        <p:txBody>
          <a:bodyPr/>
          <a:lstStyle/>
          <a:p>
            <a:fld id="{A741349F-B30F-435C-9F60-BDB68CEB102C}" type="slidenum">
              <a:rPr lang="en-US" smtClean="0"/>
              <a:t>20</a:t>
            </a:fld>
            <a:endParaRPr lang="en-US" dirty="0"/>
          </a:p>
        </p:txBody>
      </p:sp>
      <p:sp>
        <p:nvSpPr>
          <p:cNvPr id="12" name="Subtitle 6"/>
          <p:cNvSpPr txBox="1">
            <a:spLocks/>
          </p:cNvSpPr>
          <p:nvPr/>
        </p:nvSpPr>
        <p:spPr>
          <a:xfrm>
            <a:off x="6079385" y="3684093"/>
            <a:ext cx="5688544" cy="17775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smtClean="0">
                <a:solidFill>
                  <a:schemeClr val="bg1"/>
                </a:solidFill>
                <a:effectLst>
                  <a:outerShdw blurRad="38100" dist="38100" dir="2700000" algn="tl">
                    <a:srgbClr val="000000">
                      <a:alpha val="43137"/>
                    </a:srgbClr>
                  </a:outerShdw>
                </a:effectLst>
              </a:rPr>
              <a:t>Update Diesel Particulate Filter on 800D with Kubota Tier 4F</a:t>
            </a:r>
            <a:endParaRPr lang="en-US" sz="4000" b="1" dirty="0">
              <a:solidFill>
                <a:schemeClr val="bg1"/>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a:blip r:embed="rId7"/>
          <a:stretch>
            <a:fillRect/>
          </a:stretch>
        </p:blipFill>
        <p:spPr>
          <a:xfrm>
            <a:off x="903403" y="1378887"/>
            <a:ext cx="3621663" cy="2262243"/>
          </a:xfrm>
          <a:prstGeom prst="rect">
            <a:avLst/>
          </a:prstGeom>
        </p:spPr>
      </p:pic>
      <p:pic>
        <p:nvPicPr>
          <p:cNvPr id="3" name="Picture 2"/>
          <p:cNvPicPr>
            <a:picLocks noChangeAspect="1"/>
          </p:cNvPicPr>
          <p:nvPr/>
        </p:nvPicPr>
        <p:blipFill>
          <a:blip r:embed="rId8"/>
          <a:stretch>
            <a:fillRect/>
          </a:stretch>
        </p:blipFill>
        <p:spPr>
          <a:xfrm>
            <a:off x="976036" y="4092250"/>
            <a:ext cx="3476395" cy="2294114"/>
          </a:xfrm>
          <a:prstGeom prst="rect">
            <a:avLst/>
          </a:prstGeom>
        </p:spPr>
      </p:pic>
    </p:spTree>
    <p:extLst>
      <p:ext uri="{BB962C8B-B14F-4D97-AF65-F5344CB8AC3E}">
        <p14:creationId xmlns:p14="http://schemas.microsoft.com/office/powerpoint/2010/main" val="311248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16933" y="0"/>
            <a:ext cx="12187900" cy="894736"/>
          </a:xfrm>
          <a:prstGeom prst="rect">
            <a:avLst/>
          </a:prstGeom>
        </p:spPr>
      </p:pic>
      <p:pic>
        <p:nvPicPr>
          <p:cNvPr id="15"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30496" y="1282608"/>
            <a:ext cx="6789632" cy="3760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CC"/>
              </a:buClr>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sz="1800" b="0" dirty="0" smtClean="0"/>
              <a:t>The 800D is </a:t>
            </a:r>
            <a:r>
              <a:rPr lang="en-US" sz="1800" b="0" dirty="0"/>
              <a:t>equipped with </a:t>
            </a:r>
            <a:r>
              <a:rPr lang="en-US" sz="1800" b="0" dirty="0" smtClean="0"/>
              <a:t>a </a:t>
            </a:r>
            <a:r>
              <a:rPr lang="en-US" sz="1800" b="0" i="1" dirty="0" smtClean="0"/>
              <a:t>DPF </a:t>
            </a:r>
            <a:r>
              <a:rPr lang="en-US" sz="1800" b="0" i="1" dirty="0"/>
              <a:t>(Diesel Particulate Filter) </a:t>
            </a:r>
            <a:r>
              <a:rPr lang="en-US" sz="1800" b="0" dirty="0"/>
              <a:t>to meet the </a:t>
            </a:r>
            <a:r>
              <a:rPr lang="en-US" sz="1800" b="0" dirty="0" smtClean="0"/>
              <a:t>latest emissions </a:t>
            </a:r>
            <a:r>
              <a:rPr lang="en-US" sz="1800" b="0" dirty="0"/>
              <a:t>requirements. </a:t>
            </a:r>
            <a:endParaRPr lang="en-US" sz="1800" b="0" dirty="0" smtClean="0"/>
          </a:p>
          <a:p>
            <a:pPr marL="0" indent="0">
              <a:buNone/>
            </a:pPr>
            <a:r>
              <a:rPr lang="en-US" sz="1800" b="0" dirty="0" smtClean="0"/>
              <a:t>This </a:t>
            </a:r>
            <a:r>
              <a:rPr lang="en-US" sz="1800" b="0" dirty="0"/>
              <a:t>filter </a:t>
            </a:r>
            <a:r>
              <a:rPr lang="en-US" sz="1800" b="0" dirty="0" smtClean="0"/>
              <a:t>automatically burns </a:t>
            </a:r>
            <a:r>
              <a:rPr lang="en-US" sz="1800" b="0" dirty="0"/>
              <a:t>all </a:t>
            </a:r>
            <a:r>
              <a:rPr lang="en-US" sz="1800" b="0" dirty="0" smtClean="0"/>
              <a:t>soot* </a:t>
            </a:r>
            <a:r>
              <a:rPr lang="en-US" sz="1800" b="0" dirty="0"/>
              <a:t>collecting in the </a:t>
            </a:r>
            <a:r>
              <a:rPr lang="en-US" sz="1800" b="0" i="1" dirty="0"/>
              <a:t>DPF </a:t>
            </a:r>
            <a:r>
              <a:rPr lang="en-US" sz="1800" b="0" dirty="0"/>
              <a:t>when </a:t>
            </a:r>
            <a:r>
              <a:rPr lang="en-US" sz="1800" b="0" dirty="0" smtClean="0"/>
              <a:t>the machine </a:t>
            </a:r>
            <a:r>
              <a:rPr lang="en-US" sz="1800" b="0" dirty="0"/>
              <a:t>is operating at full power / </a:t>
            </a:r>
            <a:r>
              <a:rPr lang="en-US" sz="1800" b="0" dirty="0" smtClean="0"/>
              <a:t>capacity. </a:t>
            </a:r>
          </a:p>
          <a:p>
            <a:pPr marL="0" indent="0">
              <a:buNone/>
            </a:pPr>
            <a:r>
              <a:rPr lang="en-US" sz="1800" b="0" dirty="0" smtClean="0"/>
              <a:t>When </a:t>
            </a:r>
            <a:r>
              <a:rPr lang="en-US" sz="1800" b="0" dirty="0"/>
              <a:t>the machine has not been operated at </a:t>
            </a:r>
            <a:r>
              <a:rPr lang="en-US" sz="1800" b="0" dirty="0" smtClean="0"/>
              <a:t>full power </a:t>
            </a:r>
            <a:r>
              <a:rPr lang="en-US" sz="1800" b="0" dirty="0"/>
              <a:t>to eliminate the soot from the </a:t>
            </a:r>
            <a:r>
              <a:rPr lang="en-US" sz="1800" b="0" i="1" dirty="0"/>
              <a:t>DPF</a:t>
            </a:r>
            <a:r>
              <a:rPr lang="en-US" sz="1800" b="0" dirty="0"/>
              <a:t>, </a:t>
            </a:r>
            <a:r>
              <a:rPr lang="en-US" sz="1800" b="0" dirty="0" smtClean="0"/>
              <a:t>the machine </a:t>
            </a:r>
            <a:r>
              <a:rPr lang="en-US" sz="1800" b="0" dirty="0"/>
              <a:t>will need to run through a </a:t>
            </a:r>
            <a:r>
              <a:rPr lang="en-US" sz="1800" b="0" dirty="0" smtClean="0"/>
              <a:t>Regeneration process</a:t>
            </a:r>
            <a:r>
              <a:rPr lang="en-US" sz="1800" b="0" dirty="0"/>
              <a:t>. </a:t>
            </a:r>
            <a:endParaRPr lang="en-US" sz="1800" b="0" dirty="0" smtClean="0"/>
          </a:p>
          <a:p>
            <a:pPr marL="0" indent="0">
              <a:buNone/>
            </a:pPr>
            <a:endParaRPr lang="nl-NL" sz="1800" b="0" dirty="0" smtClean="0"/>
          </a:p>
          <a:p>
            <a:pPr marL="0" indent="0">
              <a:buNone/>
            </a:pPr>
            <a:endParaRPr lang="nl-NL" sz="1800" b="0" dirty="0"/>
          </a:p>
          <a:p>
            <a:pPr marL="0" indent="0">
              <a:buNone/>
            </a:pPr>
            <a:r>
              <a:rPr lang="nl-NL" sz="1800" b="0" i="1" dirty="0" smtClean="0"/>
              <a:t>System on the machine since 2014, starting serialnr:  800-8015</a:t>
            </a:r>
          </a:p>
          <a:p>
            <a:pPr marL="0" indent="0">
              <a:buNone/>
            </a:pPr>
            <a:endParaRPr lang="nl-NL" sz="1800" b="0" i="1" dirty="0"/>
          </a:p>
          <a:p>
            <a:pPr marL="0" indent="0">
              <a:buNone/>
            </a:pPr>
            <a:r>
              <a:rPr lang="nl-NL" sz="1800" b="0" i="1" dirty="0" smtClean="0"/>
              <a:t>14x  800D sold with this system in Europe only at Master Distributors</a:t>
            </a:r>
          </a:p>
          <a:p>
            <a:pPr marL="0" indent="0">
              <a:buNone/>
            </a:pPr>
            <a:endParaRPr lang="nl-NL" sz="1800" b="0" dirty="0"/>
          </a:p>
          <a:p>
            <a:pPr marL="0" indent="0">
              <a:buNone/>
            </a:pPr>
            <a:endParaRPr lang="en-US" sz="1800" b="0" dirty="0" smtClean="0"/>
          </a:p>
          <a:p>
            <a:pPr marL="0" indent="0">
              <a:buNone/>
            </a:pPr>
            <a:endParaRPr lang="en-US" sz="1800" b="0" dirty="0" smtClean="0"/>
          </a:p>
        </p:txBody>
      </p:sp>
      <p:sp>
        <p:nvSpPr>
          <p:cNvPr id="16" name="Title 2"/>
          <p:cNvSpPr txBox="1">
            <a:spLocks/>
          </p:cNvSpPr>
          <p:nvPr/>
        </p:nvSpPr>
        <p:spPr>
          <a:xfrm>
            <a:off x="-16934" y="0"/>
            <a:ext cx="10984567" cy="780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800D – Kubota tier 4F engine</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sp>
        <p:nvSpPr>
          <p:cNvPr id="2" name="Slide Number Placeholder 1"/>
          <p:cNvSpPr>
            <a:spLocks noGrp="1"/>
          </p:cNvSpPr>
          <p:nvPr>
            <p:ph type="sldNum" sz="quarter" idx="12"/>
          </p:nvPr>
        </p:nvSpPr>
        <p:spPr>
          <a:xfrm>
            <a:off x="11871297" y="6491520"/>
            <a:ext cx="309438" cy="365125"/>
          </a:xfrm>
        </p:spPr>
        <p:txBody>
          <a:bodyPr/>
          <a:lstStyle/>
          <a:p>
            <a:fld id="{A741349F-B30F-435C-9F60-BDB68CEB102C}" type="slidenum">
              <a:rPr lang="en-US" smtClean="0"/>
              <a:t>3</a:t>
            </a:fld>
            <a:endParaRPr lang="en-US"/>
          </a:p>
        </p:txBody>
      </p:sp>
      <p:pic>
        <p:nvPicPr>
          <p:cNvPr id="7" name="Picture 6"/>
          <p:cNvPicPr>
            <a:picLocks noChangeAspect="1"/>
          </p:cNvPicPr>
          <p:nvPr/>
        </p:nvPicPr>
        <p:blipFill>
          <a:blip r:embed="rId5"/>
          <a:stretch>
            <a:fillRect/>
          </a:stretch>
        </p:blipFill>
        <p:spPr>
          <a:xfrm>
            <a:off x="7792000" y="1502064"/>
            <a:ext cx="3591618" cy="2935823"/>
          </a:xfrm>
          <a:prstGeom prst="rect">
            <a:avLst/>
          </a:prstGeom>
        </p:spPr>
      </p:pic>
      <p:sp>
        <p:nvSpPr>
          <p:cNvPr id="3" name="Rectangle 2"/>
          <p:cNvSpPr/>
          <p:nvPr/>
        </p:nvSpPr>
        <p:spPr>
          <a:xfrm>
            <a:off x="6938241" y="6027751"/>
            <a:ext cx="5087775" cy="646331"/>
          </a:xfrm>
          <a:prstGeom prst="rect">
            <a:avLst/>
          </a:prstGeom>
        </p:spPr>
        <p:txBody>
          <a:bodyPr wrap="square">
            <a:spAutoFit/>
          </a:bodyPr>
          <a:lstStyle/>
          <a:p>
            <a:pPr lvl="0">
              <a:defRPr/>
            </a:pPr>
            <a:r>
              <a:rPr lang="en-US" i="1" dirty="0"/>
              <a:t>NOTE: Operate the machine at full power / capacity to avoid having to initiate a regeneration. </a:t>
            </a:r>
          </a:p>
        </p:txBody>
      </p:sp>
      <p:sp>
        <p:nvSpPr>
          <p:cNvPr id="4" name="TextBox 3"/>
          <p:cNvSpPr txBox="1"/>
          <p:nvPr/>
        </p:nvSpPr>
        <p:spPr>
          <a:xfrm>
            <a:off x="-16934" y="6489416"/>
            <a:ext cx="5042516" cy="369332"/>
          </a:xfrm>
          <a:prstGeom prst="rect">
            <a:avLst/>
          </a:prstGeom>
          <a:noFill/>
        </p:spPr>
        <p:txBody>
          <a:bodyPr wrap="square" rtlCol="0">
            <a:spAutoFit/>
          </a:bodyPr>
          <a:lstStyle/>
          <a:p>
            <a:r>
              <a:rPr lang="nl-NL" dirty="0" smtClean="0"/>
              <a:t>Soot = Particulate matter, blackened diesel emission</a:t>
            </a:r>
            <a:endParaRPr lang="en-US" dirty="0"/>
          </a:p>
        </p:txBody>
      </p:sp>
    </p:spTree>
    <p:extLst>
      <p:ext uri="{BB962C8B-B14F-4D97-AF65-F5344CB8AC3E}">
        <p14:creationId xmlns:p14="http://schemas.microsoft.com/office/powerpoint/2010/main" val="3085809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sp>
        <p:nvSpPr>
          <p:cNvPr id="11" name="Title 2"/>
          <p:cNvSpPr txBox="1">
            <a:spLocks/>
          </p:cNvSpPr>
          <p:nvPr/>
        </p:nvSpPr>
        <p:spPr>
          <a:xfrm>
            <a:off x="0" y="204993"/>
            <a:ext cx="1097281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Why Diesel Particulate Filter (DPF)</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894361" y="6491520"/>
            <a:ext cx="286374" cy="365125"/>
          </a:xfrm>
        </p:spPr>
        <p:txBody>
          <a:bodyPr/>
          <a:lstStyle/>
          <a:p>
            <a:fld id="{A741349F-B30F-435C-9F60-BDB68CEB102C}" type="slidenum">
              <a:rPr lang="en-US" smtClean="0"/>
              <a:t>4</a:t>
            </a:fld>
            <a:endParaRPr lang="en-US" dirty="0"/>
          </a:p>
        </p:txBody>
      </p:sp>
      <p:sp>
        <p:nvSpPr>
          <p:cNvPr id="4" name="Rectangle 3"/>
          <p:cNvSpPr/>
          <p:nvPr/>
        </p:nvSpPr>
        <p:spPr>
          <a:xfrm>
            <a:off x="111566" y="2837689"/>
            <a:ext cx="6208041" cy="2397451"/>
          </a:xfrm>
          <a:prstGeom prst="rect">
            <a:avLst/>
          </a:prstGeom>
        </p:spPr>
        <p:txBody>
          <a:bodyPr wrap="square">
            <a:spAutoFit/>
          </a:bodyPr>
          <a:lstStyle/>
          <a:p>
            <a:pPr marL="457200" lvl="0" indent="-457200">
              <a:lnSpc>
                <a:spcPct val="107000"/>
              </a:lnSpc>
              <a:spcAft>
                <a:spcPts val="0"/>
              </a:spcAft>
              <a:buFont typeface="Arial" panose="020B0604020202020204" pitchFamily="34" charset="0"/>
              <a:buChar char="•"/>
            </a:pPr>
            <a:r>
              <a:rPr lang="nl-NL" sz="2800" b="1" dirty="0" smtClean="0">
                <a:latin typeface="Calibri" panose="020F0502020204030204" pitchFamily="34" charset="0"/>
                <a:ea typeface="SimSun" panose="02010600030101010101" pitchFamily="2" charset="-122"/>
                <a:cs typeface="Times New Roman" panose="02020603050405020304" pitchFamily="18" charset="0"/>
              </a:rPr>
              <a:t>Health and Environment -&gt; tighter emission regulations</a:t>
            </a:r>
          </a:p>
          <a:p>
            <a:pPr marL="457200" lvl="0" indent="-457200">
              <a:lnSpc>
                <a:spcPct val="107000"/>
              </a:lnSpc>
              <a:spcAft>
                <a:spcPts val="0"/>
              </a:spcAft>
              <a:buFont typeface="Arial" panose="020B0604020202020204" pitchFamily="34" charset="0"/>
              <a:buChar char="•"/>
            </a:pPr>
            <a:r>
              <a:rPr lang="nl-NL" sz="2800" b="1" dirty="0" smtClean="0">
                <a:latin typeface="Calibri" panose="020F0502020204030204" pitchFamily="34" charset="0"/>
                <a:ea typeface="SimSun" panose="02010600030101010101" pitchFamily="2" charset="-122"/>
                <a:cs typeface="Times New Roman" panose="02020603050405020304" pitchFamily="18" charset="0"/>
              </a:rPr>
              <a:t>Reduce amount of Diesel Particulate Matter (also known as Soot)</a:t>
            </a:r>
          </a:p>
          <a:p>
            <a:pPr marL="457200" lvl="0" indent="-457200">
              <a:lnSpc>
                <a:spcPct val="107000"/>
              </a:lnSpc>
              <a:spcAft>
                <a:spcPts val="0"/>
              </a:spcAft>
              <a:buFont typeface="Arial" panose="020B0604020202020204" pitchFamily="34" charset="0"/>
              <a:buChar char="•"/>
            </a:pPr>
            <a:r>
              <a:rPr lang="nl-NL" sz="2800" b="1" dirty="0" smtClean="0">
                <a:latin typeface="Calibri" panose="020F0502020204030204" pitchFamily="34" charset="0"/>
                <a:ea typeface="SimSun" panose="02010600030101010101" pitchFamily="2" charset="-122"/>
                <a:cs typeface="Times New Roman" panose="02020603050405020304" pitchFamily="18" charset="0"/>
              </a:rPr>
              <a:t>Soot = incomplete burned diesel fuel</a:t>
            </a:r>
            <a:endParaRPr lang="nl-NL" sz="2200" dirty="0" smtClean="0">
              <a:latin typeface="Calibri" panose="020F0502020204030204" pitchFamily="34" charset="0"/>
              <a:ea typeface="SimSun" panose="02010600030101010101" pitchFamily="2" charset="-122"/>
              <a:cs typeface="Times New Roman" panose="020206030504050203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6647" y="4702236"/>
            <a:ext cx="3516163" cy="199392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4905" y="5377077"/>
            <a:ext cx="3450342" cy="1488686"/>
          </a:xfrm>
          <a:prstGeom prst="rect">
            <a:avLst/>
          </a:prstGeom>
        </p:spPr>
      </p:pic>
      <p:pic>
        <p:nvPicPr>
          <p:cNvPr id="7" name="Picture 6"/>
          <p:cNvPicPr>
            <a:picLocks noChangeAspect="1"/>
          </p:cNvPicPr>
          <p:nvPr/>
        </p:nvPicPr>
        <p:blipFill>
          <a:blip r:embed="rId7"/>
          <a:stretch>
            <a:fillRect/>
          </a:stretch>
        </p:blipFill>
        <p:spPr>
          <a:xfrm>
            <a:off x="279542" y="954120"/>
            <a:ext cx="2410726" cy="1718468"/>
          </a:xfrm>
          <a:prstGeom prst="rect">
            <a:avLst/>
          </a:prstGeom>
        </p:spPr>
      </p:pic>
      <p:pic>
        <p:nvPicPr>
          <p:cNvPr id="8" name="Picture 7"/>
          <p:cNvPicPr>
            <a:picLocks noChangeAspect="1"/>
          </p:cNvPicPr>
          <p:nvPr/>
        </p:nvPicPr>
        <p:blipFill>
          <a:blip r:embed="rId8"/>
          <a:stretch>
            <a:fillRect/>
          </a:stretch>
        </p:blipFill>
        <p:spPr>
          <a:xfrm>
            <a:off x="3194500" y="952073"/>
            <a:ext cx="2620875" cy="1741632"/>
          </a:xfrm>
          <a:prstGeom prst="rect">
            <a:avLst/>
          </a:prstGeom>
        </p:spPr>
      </p:pic>
      <p:pic>
        <p:nvPicPr>
          <p:cNvPr id="9" name="Picture 8"/>
          <p:cNvPicPr>
            <a:picLocks noChangeAspect="1"/>
          </p:cNvPicPr>
          <p:nvPr/>
        </p:nvPicPr>
        <p:blipFill>
          <a:blip r:embed="rId9"/>
          <a:stretch>
            <a:fillRect/>
          </a:stretch>
        </p:blipFill>
        <p:spPr>
          <a:xfrm>
            <a:off x="6319607" y="952073"/>
            <a:ext cx="5717942" cy="3603745"/>
          </a:xfrm>
          <a:prstGeom prst="rect">
            <a:avLst/>
          </a:prstGeom>
        </p:spPr>
      </p:pic>
    </p:spTree>
    <p:extLst>
      <p:ext uri="{BB962C8B-B14F-4D97-AF65-F5344CB8AC3E}">
        <p14:creationId xmlns:p14="http://schemas.microsoft.com/office/powerpoint/2010/main" val="2842159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22095" y="0"/>
            <a:ext cx="12187886" cy="894735"/>
          </a:xfrm>
          <a:prstGeom prst="rect">
            <a:avLst/>
          </a:prstGeom>
        </p:spPr>
      </p:pic>
      <p:pic>
        <p:nvPicPr>
          <p:cNvPr id="15"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2"/>
          <p:cNvSpPr txBox="1">
            <a:spLocks/>
          </p:cNvSpPr>
          <p:nvPr/>
        </p:nvSpPr>
        <p:spPr>
          <a:xfrm>
            <a:off x="0" y="134111"/>
            <a:ext cx="10967633" cy="5974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What is a DPF?</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sp>
        <p:nvSpPr>
          <p:cNvPr id="2" name="Slide Number Placeholder 1"/>
          <p:cNvSpPr>
            <a:spLocks noGrp="1"/>
          </p:cNvSpPr>
          <p:nvPr>
            <p:ph type="sldNum" sz="quarter" idx="12"/>
          </p:nvPr>
        </p:nvSpPr>
        <p:spPr>
          <a:xfrm>
            <a:off x="11871297" y="6491520"/>
            <a:ext cx="309438" cy="365125"/>
          </a:xfrm>
        </p:spPr>
        <p:txBody>
          <a:bodyPr/>
          <a:lstStyle/>
          <a:p>
            <a:fld id="{A741349F-B30F-435C-9F60-BDB68CEB102C}" type="slidenum">
              <a:rPr lang="en-US" smtClean="0"/>
              <a:t>5</a:t>
            </a:fld>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2657">
            <a:off x="9533326" y="4080067"/>
            <a:ext cx="2244827" cy="126488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19551">
            <a:off x="9230673" y="2530380"/>
            <a:ext cx="2652471" cy="189240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6360" y="5354816"/>
            <a:ext cx="2985852" cy="124410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7012" y="3823854"/>
            <a:ext cx="4323347" cy="2078364"/>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7012" y="1310603"/>
            <a:ext cx="2567816" cy="1736269"/>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783" y="3819209"/>
            <a:ext cx="3104561" cy="2083009"/>
          </a:xfrm>
          <a:prstGeom prst="rect">
            <a:avLst/>
          </a:prstGeom>
        </p:spPr>
      </p:pic>
      <p:pic>
        <p:nvPicPr>
          <p:cNvPr id="18" name="Picture 17"/>
          <p:cNvPicPr>
            <a:picLocks noChangeAspect="1"/>
          </p:cNvPicPr>
          <p:nvPr/>
        </p:nvPicPr>
        <p:blipFill>
          <a:blip r:embed="rId11"/>
          <a:stretch>
            <a:fillRect/>
          </a:stretch>
        </p:blipFill>
        <p:spPr>
          <a:xfrm>
            <a:off x="9368780" y="988957"/>
            <a:ext cx="2741857" cy="1712679"/>
          </a:xfrm>
          <a:prstGeom prst="rect">
            <a:avLst/>
          </a:prstGeom>
        </p:spPr>
      </p:pic>
      <p:pic>
        <p:nvPicPr>
          <p:cNvPr id="19" name="Picture 18"/>
          <p:cNvPicPr>
            <a:picLocks noChangeAspect="1"/>
          </p:cNvPicPr>
          <p:nvPr/>
        </p:nvPicPr>
        <p:blipFill>
          <a:blip r:embed="rId12"/>
          <a:stretch>
            <a:fillRect/>
          </a:stretch>
        </p:blipFill>
        <p:spPr>
          <a:xfrm>
            <a:off x="0" y="1165189"/>
            <a:ext cx="3226526" cy="2115167"/>
          </a:xfrm>
          <a:prstGeom prst="rect">
            <a:avLst/>
          </a:prstGeom>
        </p:spPr>
      </p:pic>
    </p:spTree>
    <p:extLst>
      <p:ext uri="{BB962C8B-B14F-4D97-AF65-F5344CB8AC3E}">
        <p14:creationId xmlns:p14="http://schemas.microsoft.com/office/powerpoint/2010/main" val="3796548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22095" y="0"/>
            <a:ext cx="12187886" cy="894735"/>
          </a:xfrm>
          <a:prstGeom prst="rect">
            <a:avLst/>
          </a:prstGeom>
        </p:spPr>
      </p:pic>
      <p:pic>
        <p:nvPicPr>
          <p:cNvPr id="15"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2"/>
          <p:cNvSpPr txBox="1">
            <a:spLocks/>
          </p:cNvSpPr>
          <p:nvPr/>
        </p:nvSpPr>
        <p:spPr>
          <a:xfrm>
            <a:off x="0" y="134111"/>
            <a:ext cx="10967633" cy="5974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How does it work a DPF?</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sp>
        <p:nvSpPr>
          <p:cNvPr id="2" name="Slide Number Placeholder 1"/>
          <p:cNvSpPr>
            <a:spLocks noGrp="1"/>
          </p:cNvSpPr>
          <p:nvPr>
            <p:ph type="sldNum" sz="quarter" idx="12"/>
          </p:nvPr>
        </p:nvSpPr>
        <p:spPr>
          <a:xfrm>
            <a:off x="11871297" y="6491520"/>
            <a:ext cx="309438" cy="365125"/>
          </a:xfrm>
        </p:spPr>
        <p:txBody>
          <a:bodyPr/>
          <a:lstStyle/>
          <a:p>
            <a:fld id="{A741349F-B30F-435C-9F60-BDB68CEB102C}" type="slidenum">
              <a:rPr lang="en-US" smtClean="0"/>
              <a:t>6</a:t>
            </a:fld>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16" y="1051745"/>
            <a:ext cx="4183238" cy="201100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4714" y="1262620"/>
            <a:ext cx="910164" cy="144308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6096" y="1262620"/>
            <a:ext cx="1997575" cy="144308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2197" y="3720887"/>
            <a:ext cx="4183238" cy="2011009"/>
          </a:xfrm>
          <a:prstGeom prst="rect">
            <a:avLst/>
          </a:prstGeom>
        </p:spPr>
      </p:pic>
      <p:pic>
        <p:nvPicPr>
          <p:cNvPr id="17" name="Picture 16"/>
          <p:cNvPicPr>
            <a:picLocks noChangeAspect="1"/>
          </p:cNvPicPr>
          <p:nvPr/>
        </p:nvPicPr>
        <p:blipFill>
          <a:blip r:embed="rId9"/>
          <a:stretch>
            <a:fillRect/>
          </a:stretch>
        </p:blipFill>
        <p:spPr>
          <a:xfrm>
            <a:off x="8886491" y="4368715"/>
            <a:ext cx="2764574" cy="1786750"/>
          </a:xfrm>
          <a:prstGeom prst="rect">
            <a:avLst/>
          </a:prstGeom>
        </p:spPr>
      </p:pic>
      <p:sp>
        <p:nvSpPr>
          <p:cNvPr id="19" name="Rectangle 18"/>
          <p:cNvSpPr/>
          <p:nvPr/>
        </p:nvSpPr>
        <p:spPr>
          <a:xfrm>
            <a:off x="161902" y="3054301"/>
            <a:ext cx="3980607" cy="882678"/>
          </a:xfrm>
          <a:prstGeom prst="rect">
            <a:avLst/>
          </a:prstGeom>
        </p:spPr>
        <p:txBody>
          <a:bodyPr wrap="square">
            <a:spAutoFit/>
          </a:bodyPr>
          <a:lstStyle/>
          <a:p>
            <a:pPr lvl="0">
              <a:lnSpc>
                <a:spcPct val="107000"/>
              </a:lnSpc>
              <a:spcAft>
                <a:spcPts val="0"/>
              </a:spcAft>
            </a:pPr>
            <a:r>
              <a:rPr lang="nl-NL" sz="2400" dirty="0" smtClean="0">
                <a:latin typeface="Calibri" panose="020F0502020204030204" pitchFamily="34" charset="0"/>
                <a:ea typeface="SimSun" panose="02010600030101010101" pitchFamily="2" charset="-122"/>
                <a:cs typeface="Times New Roman" panose="02020603050405020304" pitchFamily="18" charset="0"/>
              </a:rPr>
              <a:t>Porous walls where PM (soot) can’t flow through</a:t>
            </a:r>
            <a:endParaRPr lang="nl-NL" sz="2000" dirty="0" smtClean="0">
              <a:latin typeface="Calibri" panose="020F0502020204030204" pitchFamily="34" charset="0"/>
              <a:ea typeface="SimSun" panose="02010600030101010101" pitchFamily="2" charset="-122"/>
              <a:cs typeface="Times New Roman" panose="02020603050405020304" pitchFamily="18" charset="0"/>
            </a:endParaRPr>
          </a:p>
        </p:txBody>
      </p:sp>
      <p:sp>
        <p:nvSpPr>
          <p:cNvPr id="20" name="Rectangle 19"/>
          <p:cNvSpPr/>
          <p:nvPr/>
        </p:nvSpPr>
        <p:spPr>
          <a:xfrm>
            <a:off x="3317030" y="5733159"/>
            <a:ext cx="5000190" cy="882678"/>
          </a:xfrm>
          <a:prstGeom prst="rect">
            <a:avLst/>
          </a:prstGeom>
        </p:spPr>
        <p:txBody>
          <a:bodyPr wrap="square">
            <a:spAutoFit/>
          </a:bodyPr>
          <a:lstStyle/>
          <a:p>
            <a:pPr lvl="0">
              <a:lnSpc>
                <a:spcPct val="107000"/>
              </a:lnSpc>
              <a:spcAft>
                <a:spcPts val="0"/>
              </a:spcAft>
            </a:pPr>
            <a:r>
              <a:rPr lang="nl-NL" sz="2400" dirty="0" smtClean="0">
                <a:latin typeface="Calibri" panose="020F0502020204030204" pitchFamily="34" charset="0"/>
                <a:ea typeface="SimSun" panose="02010600030101010101" pitchFamily="2" charset="-122"/>
                <a:cs typeface="Times New Roman" panose="02020603050405020304" pitchFamily="18" charset="0"/>
              </a:rPr>
              <a:t>Due to high temperature soot will be burned to restore air flow through DPF</a:t>
            </a:r>
            <a:endParaRPr lang="nl-NL" sz="2000" dirty="0" smtClean="0">
              <a:latin typeface="Calibri" panose="020F0502020204030204" pitchFamily="34" charset="0"/>
              <a:ea typeface="SimSun" panose="02010600030101010101" pitchFamily="2" charset="-122"/>
              <a:cs typeface="Times New Roman" panose="02020603050405020304" pitchFamily="18" charset="0"/>
            </a:endParaRPr>
          </a:p>
        </p:txBody>
      </p:sp>
      <p:sp>
        <p:nvSpPr>
          <p:cNvPr id="21" name="Rectangle 20"/>
          <p:cNvSpPr/>
          <p:nvPr/>
        </p:nvSpPr>
        <p:spPr>
          <a:xfrm>
            <a:off x="8174347" y="2705708"/>
            <a:ext cx="3449617" cy="882678"/>
          </a:xfrm>
          <a:prstGeom prst="rect">
            <a:avLst/>
          </a:prstGeom>
        </p:spPr>
        <p:txBody>
          <a:bodyPr wrap="square">
            <a:spAutoFit/>
          </a:bodyPr>
          <a:lstStyle/>
          <a:p>
            <a:pPr lvl="0">
              <a:lnSpc>
                <a:spcPct val="107000"/>
              </a:lnSpc>
              <a:spcAft>
                <a:spcPts val="0"/>
              </a:spcAft>
            </a:pPr>
            <a:r>
              <a:rPr lang="nl-NL" sz="2400" dirty="0" smtClean="0">
                <a:latin typeface="Calibri" panose="020F0502020204030204" pitchFamily="34" charset="0"/>
                <a:ea typeface="SimSun" panose="02010600030101010101" pitchFamily="2" charset="-122"/>
                <a:cs typeface="Times New Roman" panose="02020603050405020304" pitchFamily="18" charset="0"/>
              </a:rPr>
              <a:t>High temperature (600</a:t>
            </a:r>
            <a:r>
              <a:rPr lang="nl-NL" sz="2400" dirty="0" smtClean="0">
                <a:latin typeface="Calibri" panose="020F0502020204030204" pitchFamily="34" charset="0"/>
                <a:ea typeface="SimSun" panose="02010600030101010101" pitchFamily="2" charset="-122"/>
                <a:cs typeface="Times New Roman" panose="02020603050405020304" pitchFamily="18" charset="0"/>
                <a:sym typeface="Symbol" panose="05050102010706020507" pitchFamily="18" charset="2"/>
              </a:rPr>
              <a:t>C) during regeneration</a:t>
            </a:r>
            <a:endParaRPr lang="nl-NL" sz="2000" dirty="0" smtClean="0">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66762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sp>
        <p:nvSpPr>
          <p:cNvPr id="11" name="Title 2"/>
          <p:cNvSpPr txBox="1">
            <a:spLocks/>
          </p:cNvSpPr>
          <p:nvPr/>
        </p:nvSpPr>
        <p:spPr>
          <a:xfrm>
            <a:off x="-7166" y="204993"/>
            <a:ext cx="10979975"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Important notice</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894361" y="6491520"/>
            <a:ext cx="286374" cy="365125"/>
          </a:xfrm>
        </p:spPr>
        <p:txBody>
          <a:bodyPr/>
          <a:lstStyle/>
          <a:p>
            <a:fld id="{A741349F-B30F-435C-9F60-BDB68CEB102C}" type="slidenum">
              <a:rPr lang="en-US" smtClean="0"/>
              <a:t>7</a:t>
            </a:fld>
            <a:endParaRPr lang="en-US" dirty="0"/>
          </a:p>
        </p:txBody>
      </p:sp>
      <p:sp>
        <p:nvSpPr>
          <p:cNvPr id="7" name="Rectangle 3"/>
          <p:cNvSpPr txBox="1">
            <a:spLocks noChangeArrowheads="1"/>
          </p:cNvSpPr>
          <p:nvPr/>
        </p:nvSpPr>
        <p:spPr bwMode="auto">
          <a:xfrm>
            <a:off x="1341318" y="1387702"/>
            <a:ext cx="7953602" cy="2664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99CC"/>
              </a:buClr>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None/>
            </a:pPr>
            <a:r>
              <a:rPr lang="en-US" sz="2400" dirty="0"/>
              <a:t>IMPORTANT: Use </a:t>
            </a:r>
            <a:r>
              <a:rPr lang="en-US" sz="2400" dirty="0" smtClean="0"/>
              <a:t>Ultra Low </a:t>
            </a:r>
            <a:r>
              <a:rPr lang="en-US" sz="2400" dirty="0"/>
              <a:t>Sulfur Diesel Fuel </a:t>
            </a:r>
            <a:r>
              <a:rPr lang="en-US" sz="2400" dirty="0" smtClean="0"/>
              <a:t>Only. </a:t>
            </a:r>
          </a:p>
          <a:p>
            <a:pPr marL="0" indent="0">
              <a:buNone/>
            </a:pPr>
            <a:r>
              <a:rPr lang="en-US" sz="2400" dirty="0" smtClean="0"/>
              <a:t>NO, Low sulfur or Non-highway diesel, Bio</a:t>
            </a:r>
            <a:r>
              <a:rPr lang="en-US" sz="2400" dirty="0"/>
              <a:t>−Diesel </a:t>
            </a:r>
            <a:r>
              <a:rPr lang="en-US" sz="2400" dirty="0" smtClean="0"/>
              <a:t>or aftermarket </a:t>
            </a:r>
            <a:r>
              <a:rPr lang="en-US" sz="2400" dirty="0"/>
              <a:t>additives </a:t>
            </a:r>
            <a:r>
              <a:rPr lang="en-US" sz="2400" dirty="0" smtClean="0"/>
              <a:t>to the fuel. </a:t>
            </a:r>
            <a:endParaRPr lang="nl-NL" sz="2400" dirty="0"/>
          </a:p>
          <a:p>
            <a:pPr marL="0" indent="0">
              <a:buNone/>
            </a:pPr>
            <a:endParaRPr lang="nl-NL" sz="2400" dirty="0" smtClean="0"/>
          </a:p>
          <a:p>
            <a:pPr marL="0" indent="0">
              <a:buNone/>
            </a:pPr>
            <a:r>
              <a:rPr lang="en-US" sz="2400" dirty="0" smtClean="0"/>
              <a:t>Engine oil:  </a:t>
            </a:r>
            <a:r>
              <a:rPr lang="en-US" sz="2400" dirty="0"/>
              <a:t>SAE 10W−30 Engine </a:t>
            </a:r>
            <a:r>
              <a:rPr lang="en-US" sz="2400" dirty="0" smtClean="0"/>
              <a:t>oil</a:t>
            </a:r>
          </a:p>
          <a:p>
            <a:pPr marL="0" indent="0">
              <a:buNone/>
            </a:pPr>
            <a:r>
              <a:rPr lang="en-US" sz="2400" dirty="0"/>
              <a:t> </a:t>
            </a:r>
            <a:r>
              <a:rPr lang="en-US" sz="2400" dirty="0" smtClean="0"/>
              <a:t>         	        API </a:t>
            </a:r>
            <a:r>
              <a:rPr lang="en-US" sz="2400" dirty="0"/>
              <a:t>diesel classification CJ−4 or better, CF / SH.</a:t>
            </a:r>
          </a:p>
        </p:txBody>
      </p:sp>
      <p:pic>
        <p:nvPicPr>
          <p:cNvPr id="8" name="Picture 7"/>
          <p:cNvPicPr>
            <a:picLocks noChangeAspect="1"/>
          </p:cNvPicPr>
          <p:nvPr/>
        </p:nvPicPr>
        <p:blipFill rotWithShape="1">
          <a:blip r:embed="rId5"/>
          <a:srcRect l="8384" t="5909" b="18818"/>
          <a:stretch/>
        </p:blipFill>
        <p:spPr>
          <a:xfrm>
            <a:off x="384854" y="1387702"/>
            <a:ext cx="753895" cy="691978"/>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189" y="4198790"/>
            <a:ext cx="2629267" cy="244826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981" y="4306788"/>
            <a:ext cx="2524477" cy="228631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5041" y="2442830"/>
            <a:ext cx="2829320" cy="4048690"/>
          </a:xfrm>
          <a:prstGeom prst="rect">
            <a:avLst/>
          </a:prstGeom>
        </p:spPr>
      </p:pic>
    </p:spTree>
    <p:extLst>
      <p:ext uri="{BB962C8B-B14F-4D97-AF65-F5344CB8AC3E}">
        <p14:creationId xmlns:p14="http://schemas.microsoft.com/office/powerpoint/2010/main" val="41797000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sp>
        <p:nvSpPr>
          <p:cNvPr id="11" name="Title 2"/>
          <p:cNvSpPr txBox="1">
            <a:spLocks/>
          </p:cNvSpPr>
          <p:nvPr/>
        </p:nvSpPr>
        <p:spPr>
          <a:xfrm>
            <a:off x="1701801" y="204993"/>
            <a:ext cx="822960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Engine Controller</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894361" y="6491520"/>
            <a:ext cx="286374" cy="365125"/>
          </a:xfrm>
        </p:spPr>
        <p:txBody>
          <a:bodyPr/>
          <a:lstStyle/>
          <a:p>
            <a:fld id="{A741349F-B30F-435C-9F60-BDB68CEB102C}" type="slidenum">
              <a:rPr lang="en-US" smtClean="0"/>
              <a:t>8</a:t>
            </a:fld>
            <a:endParaRPr lang="en-US" dirty="0"/>
          </a:p>
        </p:txBody>
      </p:sp>
      <p:sp>
        <p:nvSpPr>
          <p:cNvPr id="4" name="Rectangle 3"/>
          <p:cNvSpPr/>
          <p:nvPr/>
        </p:nvSpPr>
        <p:spPr>
          <a:xfrm>
            <a:off x="93518" y="1125904"/>
            <a:ext cx="7345825" cy="1541448"/>
          </a:xfrm>
          <a:prstGeom prst="rect">
            <a:avLst/>
          </a:prstGeom>
        </p:spPr>
        <p:txBody>
          <a:bodyPr wrap="square">
            <a:spAutoFit/>
          </a:bodyPr>
          <a:lstStyle/>
          <a:p>
            <a:pPr lvl="0">
              <a:lnSpc>
                <a:spcPct val="107000"/>
              </a:lnSpc>
              <a:spcAft>
                <a:spcPts val="0"/>
              </a:spcAft>
            </a:pPr>
            <a:r>
              <a:rPr lang="nl-NL" sz="2200" dirty="0" smtClean="0">
                <a:latin typeface="Calibri" panose="020F0502020204030204" pitchFamily="34" charset="0"/>
                <a:ea typeface="SimSun" panose="02010600030101010101" pitchFamily="2" charset="-122"/>
                <a:cs typeface="Times New Roman" panose="02020603050405020304" pitchFamily="18" charset="0"/>
              </a:rPr>
              <a:t>EDM = Engine Display Module (Kubota PV480)</a:t>
            </a:r>
          </a:p>
          <a:p>
            <a:pPr lvl="0">
              <a:lnSpc>
                <a:spcPct val="107000"/>
              </a:lnSpc>
              <a:spcAft>
                <a:spcPts val="0"/>
              </a:spcAft>
            </a:pPr>
            <a:endParaRPr lang="nl-NL" sz="2200" dirty="0" smtClean="0">
              <a:latin typeface="Calibri" panose="020F0502020204030204" pitchFamily="34" charset="0"/>
              <a:ea typeface="SimSun" panose="02010600030101010101" pitchFamily="2" charset="-122"/>
              <a:cs typeface="Times New Roman" panose="02020603050405020304" pitchFamily="18" charset="0"/>
            </a:endParaRPr>
          </a:p>
          <a:p>
            <a:pPr marL="342900" lvl="0" indent="-342900">
              <a:lnSpc>
                <a:spcPct val="107000"/>
              </a:lnSpc>
              <a:spcAft>
                <a:spcPts val="0"/>
              </a:spcAft>
              <a:buFont typeface="Arial" panose="020B0604020202020204" pitchFamily="34" charset="0"/>
              <a:buChar char="•"/>
            </a:pPr>
            <a:r>
              <a:rPr lang="nl-NL" sz="2200" dirty="0" smtClean="0">
                <a:latin typeface="Calibri" panose="020F0502020204030204" pitchFamily="34" charset="0"/>
                <a:ea typeface="SimSun" panose="02010600030101010101" pitchFamily="2" charset="-122"/>
                <a:cs typeface="Times New Roman" panose="02020603050405020304" pitchFamily="18" charset="0"/>
              </a:rPr>
              <a:t>Display engine parameters</a:t>
            </a:r>
          </a:p>
          <a:p>
            <a:pPr marL="342900" lvl="0" indent="-342900">
              <a:lnSpc>
                <a:spcPct val="107000"/>
              </a:lnSpc>
              <a:spcAft>
                <a:spcPts val="0"/>
              </a:spcAft>
              <a:buFont typeface="Arial" panose="020B0604020202020204" pitchFamily="34" charset="0"/>
              <a:buChar char="•"/>
            </a:pPr>
            <a:r>
              <a:rPr lang="nl-NL" sz="2200" dirty="0" smtClean="0">
                <a:latin typeface="Calibri" panose="020F0502020204030204" pitchFamily="34" charset="0"/>
                <a:ea typeface="SimSun" panose="02010600030101010101" pitchFamily="2" charset="-122"/>
                <a:cs typeface="Times New Roman" panose="02020603050405020304" pitchFamily="18" charset="0"/>
              </a:rPr>
              <a:t>Inhibit (prevent) and un-inhibit (allow) regeneration process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372" y="3028925"/>
            <a:ext cx="4305901" cy="325800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2244" y="1541111"/>
            <a:ext cx="4001058" cy="3639058"/>
          </a:xfrm>
          <a:prstGeom prst="rect">
            <a:avLst/>
          </a:prstGeom>
        </p:spPr>
      </p:pic>
      <p:cxnSp>
        <p:nvCxnSpPr>
          <p:cNvPr id="7" name="Straight Arrow Connector 6"/>
          <p:cNvCxnSpPr/>
          <p:nvPr/>
        </p:nvCxnSpPr>
        <p:spPr>
          <a:xfrm flipV="1">
            <a:off x="4551218" y="3532909"/>
            <a:ext cx="3231026" cy="11637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60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6" r="20558"/>
          <a:stretch/>
        </p:blipFill>
        <p:spPr>
          <a:xfrm>
            <a:off x="-7165" y="0"/>
            <a:ext cx="12187900" cy="894736"/>
          </a:xfrm>
          <a:prstGeom prst="rect">
            <a:avLst/>
          </a:prstGeom>
        </p:spPr>
      </p:pic>
      <p:sp>
        <p:nvSpPr>
          <p:cNvPr id="11" name="Title 2"/>
          <p:cNvSpPr txBox="1">
            <a:spLocks/>
          </p:cNvSpPr>
          <p:nvPr/>
        </p:nvSpPr>
        <p:spPr>
          <a:xfrm>
            <a:off x="1701801" y="204993"/>
            <a:ext cx="8229600" cy="5433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200" b="1" dirty="0" smtClean="0">
                <a:solidFill>
                  <a:schemeClr val="bg1"/>
                </a:solidFill>
                <a:effectLst>
                  <a:outerShdw blurRad="38100" dist="38100" dir="2700000" algn="tl">
                    <a:srgbClr val="000000">
                      <a:alpha val="43137"/>
                    </a:srgbClr>
                  </a:outerShdw>
                </a:effectLst>
                <a:latin typeface="Articulate Extrabold" panose="02000503050000020004" pitchFamily="2" charset="0"/>
              </a:rPr>
              <a:t>Engine Controller</a:t>
            </a:r>
            <a:endParaRPr lang="en-US" sz="4200" b="1" dirty="0">
              <a:solidFill>
                <a:schemeClr val="bg1"/>
              </a:solidFill>
              <a:effectLst>
                <a:outerShdw blurRad="38100" dist="38100" dir="2700000" algn="tl">
                  <a:srgbClr val="000000">
                    <a:alpha val="43137"/>
                  </a:srgbClr>
                </a:outerShdw>
              </a:effectLst>
              <a:latin typeface="Articulate Extrabold" panose="02000503050000020004" pitchFamily="2" charset="0"/>
            </a:endParaRPr>
          </a:p>
        </p:txBody>
      </p:sp>
      <p:pic>
        <p:nvPicPr>
          <p:cNvPr id="10" name="Picture 11" descr="Tennant logo(tealbox)3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10" y="0"/>
            <a:ext cx="1192981" cy="89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11894361" y="6491520"/>
            <a:ext cx="286374" cy="365125"/>
          </a:xfrm>
        </p:spPr>
        <p:txBody>
          <a:bodyPr/>
          <a:lstStyle/>
          <a:p>
            <a:fld id="{A741349F-B30F-435C-9F60-BDB68CEB102C}" type="slidenum">
              <a:rPr lang="en-US" smtClean="0"/>
              <a:t>9</a:t>
            </a:fld>
            <a:endParaRPr lang="en-US" dirty="0"/>
          </a:p>
        </p:txBody>
      </p:sp>
      <p:pic>
        <p:nvPicPr>
          <p:cNvPr id="6" name="Picture 5"/>
          <p:cNvPicPr>
            <a:picLocks noChangeAspect="1"/>
          </p:cNvPicPr>
          <p:nvPr/>
        </p:nvPicPr>
        <p:blipFill>
          <a:blip r:embed="rId5"/>
          <a:stretch>
            <a:fillRect/>
          </a:stretch>
        </p:blipFill>
        <p:spPr>
          <a:xfrm>
            <a:off x="4649275" y="1583791"/>
            <a:ext cx="6920025" cy="4565883"/>
          </a:xfrm>
          <a:prstGeom prst="rect">
            <a:avLst/>
          </a:prstGeom>
        </p:spPr>
      </p:pic>
      <p:pic>
        <p:nvPicPr>
          <p:cNvPr id="7" name="Picture 6"/>
          <p:cNvPicPr>
            <a:picLocks noChangeAspect="1"/>
          </p:cNvPicPr>
          <p:nvPr/>
        </p:nvPicPr>
        <p:blipFill>
          <a:blip r:embed="rId6"/>
          <a:stretch>
            <a:fillRect/>
          </a:stretch>
        </p:blipFill>
        <p:spPr>
          <a:xfrm>
            <a:off x="117884" y="953310"/>
            <a:ext cx="4063972" cy="5826846"/>
          </a:xfrm>
          <a:prstGeom prst="rect">
            <a:avLst/>
          </a:prstGeom>
        </p:spPr>
      </p:pic>
    </p:spTree>
    <p:extLst>
      <p:ext uri="{BB962C8B-B14F-4D97-AF65-F5344CB8AC3E}">
        <p14:creationId xmlns:p14="http://schemas.microsoft.com/office/powerpoint/2010/main" val="3320631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891378B513214FBD163B593C0FE3ED" ma:contentTypeVersion="83" ma:contentTypeDescription="Create a new document." ma:contentTypeScope="" ma:versionID="5115da493d133a476c0c57738344dbee">
  <xsd:schema xmlns:xsd="http://www.w3.org/2001/XMLSchema" xmlns:xs="http://www.w3.org/2001/XMLSchema" xmlns:p="http://schemas.microsoft.com/office/2006/metadata/properties" xmlns:ns2="0376508a-3691-412d-a127-f3009102e432" targetNamespace="http://schemas.microsoft.com/office/2006/metadata/properties" ma:root="true" ma:fieldsID="1a65478c7637a1897bef5acfda8dd048" ns2:_="">
    <xsd:import namespace="0376508a-3691-412d-a127-f3009102e432"/>
    <xsd:element name="properties">
      <xsd:complexType>
        <xsd:sequence>
          <xsd:element name="documentManagement">
            <xsd:complexType>
              <xsd:all>
                <xsd:element ref="ns2:UserRoles" minOccurs="0"/>
                <xsd:element ref="ns2:MarketingChannel" minOccurs="0"/>
                <xsd:element ref="ns2:SalesOrg" minOccurs="0"/>
                <xsd:element ref="ns2:SalesDistrict" minOccurs="0"/>
                <xsd:element ref="ns2:Country" minOccurs="0"/>
                <xsd:element ref="ns2:Language" minOccurs="0"/>
                <xsd:element ref="ns2:SalesChannel" minOccurs="0"/>
                <xsd:element ref="ns2:Brand" minOccurs="0"/>
                <xsd:element ref="ns2:Product" minOccurs="0"/>
                <xsd:element ref="ns2:Category" minOccurs="0"/>
                <xsd:element ref="ns2:AssetType" minOccurs="0"/>
                <xsd:element ref="ns2:LiteratureType" minOccurs="0"/>
                <xsd:element ref="ns2:Innovation" minOccurs="0"/>
                <xsd:element ref="ns2:Applications" minOccurs="0"/>
                <xsd:element ref="ns2:Industry" minOccurs="0"/>
                <xsd:element ref="ns2:Sold_x002d_To" minOccurs="0"/>
                <xsd:element ref="ns2:SalesDistrictTitle" minOccurs="0"/>
                <xsd:element ref="ns2:ProductStatus" minOccurs="0"/>
                <xsd:element ref="ns2:SecurityType" minOccurs="0"/>
                <xsd:element ref="ns2:CategoryTitle" minOccurs="0"/>
                <xsd:element ref="ns2:CustomerGroup" minOccurs="0"/>
                <xsd:element ref="ns2:Customer_x0020_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6508a-3691-412d-a127-f3009102e432" elementFormDefault="qualified">
    <xsd:import namespace="http://schemas.microsoft.com/office/2006/documentManagement/types"/>
    <xsd:import namespace="http://schemas.microsoft.com/office/infopath/2007/PartnerControls"/>
    <xsd:element name="UserRoles" ma:index="2" nillable="true" ma:displayName="UserRoles" ma:description="* * * * * * IF PUBLIC LEAVE EMPTY * * * * * *" ma:list="{e2e3de3e-ccd2-4421-b68c-37c5f4e582ab}" ma:internalName="UserRoles" ma:readOnly="false" ma:showField="USERROLE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MarketingChannel" ma:index="3" nillable="true" ma:displayName="MarketingChannel" ma:list="{ae493d90-adea-4c54-b050-fb6d6181909e}" ma:internalName="MarketingChannel" ma:readOnly="false" ma:showField="MARKETINGCHANNEL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alesOrg" ma:index="4" nillable="true" ma:displayName="SalesOrg" ma:list="{d3375561-d921-4af3-953a-7663adc0db1a}" ma:internalName="SalesOrg" ma:readOnly="false" ma:showField="SALESORG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alesDistrict" ma:index="5" nillable="true" ma:displayName="SalesDistrict" ma:list="{50370e94-047c-45fb-b566-fc64f91bea86}" ma:internalName="SalesDistrict" ma:readOnly="false" ma:showField="SALESDISTRICT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Country" ma:index="6" nillable="true" ma:displayName="Country" ma:list="{24076f44-285e-4cb9-9651-bc8b6ea3b479}" ma:internalName="Country" ma:readOnly="false" ma:showField="Key"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Language" ma:index="7" nillable="true" ma:displayName="Language" ma:list="{68445780-4283-43b4-aad2-1fc4dc5f3482}" ma:internalName="Language" ma:readOnly="false"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alesChannel" ma:index="8" nillable="true" ma:displayName="SalesChannel" ma:list="{301a598e-3474-4381-9c1f-829689d8b57b}" ma:internalName="SalesChannel" ma:readOnly="false" ma:showField="SALESCHANNEL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Brand" ma:index="9" nillable="true" ma:displayName="Brand" ma:list="{b92587f4-cafb-48a8-9d85-521e677a1cf5}" ma:internalName="Brand" ma:readOnly="false" ma:showField="BRAND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Product" ma:index="10" nillable="true" ma:displayName="Product" ma:list="{297b7c7a-5d0d-4982-9702-ea99fbb4a83e}" ma:internalName="Product"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Category" ma:index="11" nillable="true" ma:displayName="Category" ma:list="{86fa95bb-c809-49ce-a1fb-f4fb7b1949a0}" ma:internalName="Category" ma:readOnly="false" ma:showField="ASSETCATEGORY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AssetType" ma:index="12" nillable="true" ma:displayName="AssetType" ma:list="{7cf49b1b-e7dc-4c4d-adb7-5b3a783227c9}" ma:internalName="AssetType" ma:readOnly="false" ma:showField="ASSETTYPE_ID" ma:web="d2b0125b-2e6a-4122-affe-42934978f63b">
      <xsd:simpleType>
        <xsd:restriction base="dms:Lookup"/>
      </xsd:simpleType>
    </xsd:element>
    <xsd:element name="LiteratureType" ma:index="13" nillable="true" ma:displayName="LiteratureType" ma:description="BROCHURES, LEAFLETS, SPEC SHEETS &amp; RECOMMENDED PARTS ARE PUBLIC" ma:indexed="true" ma:list="{8c2f526d-9f00-4fcb-8da9-65219fb1fc57}" ma:internalName="LiteratureType" ma:readOnly="false" ma:showField="LITERATURETYPE_ID" ma:web="d2b0125b-2e6a-4122-affe-42934978f63b">
      <xsd:simpleType>
        <xsd:restriction base="dms:Lookup"/>
      </xsd:simpleType>
    </xsd:element>
    <xsd:element name="Innovation" ma:index="14" nillable="true" ma:displayName="Innovation" ma:list="{7288d138-aaf8-434c-b798-6f31447b8d88}" ma:internalName="Innovation" ma:showField="INNOVATION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Applications" ma:index="15" nillable="true" ma:displayName="Applications" ma:list="{da2ac9bf-3537-4670-a3ae-d8d75070d1b9}" ma:internalName="Applications" ma:showField="APPLICATION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Industry" ma:index="16" nillable="true" ma:displayName="Industry" ma:list="{d4223f80-87ca-4d48-85c1-b11f26073d7b}" ma:internalName="Industry" ma:showField="INDUSTRY_ID"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old_x002d_To" ma:index="17" nillable="true" ma:displayName="Sold-To" ma:internalName="Sold_x002d_To">
      <xsd:simpleType>
        <xsd:restriction base="dms:Text"/>
      </xsd:simpleType>
    </xsd:element>
    <xsd:element name="SalesDistrictTitle" ma:index="20" nillable="true" ma:displayName="SalesDistrictTitle" ma:list="{50370e94-047c-45fb-b566-fc64f91bea86}" ma:internalName="SalesDistrictTitle" ma:readOnly="true"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ProductStatus" ma:index="21" nillable="true" ma:displayName="ProductStatus" ma:list="{297B7C7A-5D0D-4982-9702-EA99FBB4A83E}" ma:internalName="ProductStatus" ma:readOnly="true" ma:showField="CalculatedStatus"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SecurityType" ma:index="26" nillable="true" ma:displayName="SecurityType" ma:default="Secured Only" ma:format="Dropdown" ma:internalName="SecurityType">
      <xsd:simpleType>
        <xsd:restriction base="dms:Choice">
          <xsd:enumeration value="Public"/>
          <xsd:enumeration value="Secured Only"/>
        </xsd:restriction>
      </xsd:simpleType>
    </xsd:element>
    <xsd:element name="CategoryTitle" ma:index="27" nillable="true" ma:displayName="CategoryTitle" ma:list="{86fa95bb-c809-49ce-a1fb-f4fb7b1949a0}" ma:internalName="CategoryTitle" ma:readOnly="true" ma:showField="Title" ma:web="d2b0125b-2e6a-4122-affe-42934978f63b">
      <xsd:complexType>
        <xsd:complexContent>
          <xsd:extension base="dms:MultiChoiceLookup">
            <xsd:sequence>
              <xsd:element name="Value" type="dms:Lookup" maxOccurs="unbounded" minOccurs="0" nillable="true"/>
            </xsd:sequence>
          </xsd:extension>
        </xsd:complexContent>
      </xsd:complexType>
    </xsd:element>
    <xsd:element name="CustomerGroup" ma:index="28" nillable="true" ma:displayName="CustomerGroup" ma:list="{1d487369-79c1-471a-aef5-6554842fae80}" ma:internalName="CustomerGroup" ma:showField="CustomerGroupId">
      <xsd:complexType>
        <xsd:complexContent>
          <xsd:extension base="dms:MultiChoiceLookup">
            <xsd:sequence>
              <xsd:element name="Value" type="dms:Lookup" maxOccurs="unbounded" minOccurs="0" nillable="true"/>
            </xsd:sequence>
          </xsd:extension>
        </xsd:complexContent>
      </xsd:complexType>
    </xsd:element>
    <xsd:element name="Customer_x0020_Name" ma:index="29" nillable="true" ma:displayName="Customer Name" ma:list="{a26128da-408a-40e4-8f46-322bff40bfec}" ma:internalName="Customer_x0020_Name"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curityType xmlns="0376508a-3691-412d-a127-f3009102e432">Secured Only</SecurityType>
    <UserRoles xmlns="0376508a-3691-412d-a127-f3009102e432"/>
    <SalesOrg xmlns="0376508a-3691-412d-a127-f3009102e432">
      <Value>2</Value>
      <Value>7</Value>
      <Value>8</Value>
      <Value>5</Value>
      <Value>6</Value>
      <Value>14</Value>
      <Value>13</Value>
      <Value>11</Value>
      <Value>15</Value>
      <Value>12</Value>
    </SalesOrg>
    <Innovation xmlns="0376508a-3691-412d-a127-f3009102e432"/>
    <Sold_x002d_To xmlns="0376508a-3691-412d-a127-f3009102e432" xsi:nil="true"/>
    <CustomerGroup xmlns="0376508a-3691-412d-a127-f3009102e432"/>
    <SalesDistrict xmlns="0376508a-3691-412d-a127-f3009102e432">
      <Value>5</Value>
      <Value>4</Value>
      <Value>1</Value>
      <Value>3</Value>
    </SalesDistrict>
    <Customer_x0020_Name xmlns="0376508a-3691-412d-a127-f3009102e432" xsi:nil="true"/>
    <Category xmlns="0376508a-3691-412d-a127-f3009102e432">
      <Value>9</Value>
    </Category>
    <MarketingChannel xmlns="0376508a-3691-412d-a127-f3009102e432">
      <Value>10</Value>
      <Value>8</Value>
      <Value>15</Value>
      <Value>16</Value>
    </MarketingChannel>
    <SalesChannel xmlns="0376508a-3691-412d-a127-f3009102e432"/>
    <Brand xmlns="0376508a-3691-412d-a127-f3009102e432">
      <Value>1</Value>
    </Brand>
    <Language xmlns="0376508a-3691-412d-a127-f3009102e432"/>
    <Applications xmlns="0376508a-3691-412d-a127-f3009102e432"/>
    <Country xmlns="0376508a-3691-412d-a127-f3009102e432"/>
    <LiteratureType xmlns="0376508a-3691-412d-a127-f3009102e432">82</LiteratureType>
    <Industry xmlns="0376508a-3691-412d-a127-f3009102e432"/>
    <Product xmlns="0376508a-3691-412d-a127-f3009102e432">
      <Value>85</Value>
    </Product>
    <AssetType xmlns="0376508a-3691-412d-a127-f3009102e432" xsi:nil="true"/>
  </documentManagement>
</p:properties>
</file>

<file path=customXml/itemProps1.xml><?xml version="1.0" encoding="utf-8"?>
<ds:datastoreItem xmlns:ds="http://schemas.openxmlformats.org/officeDocument/2006/customXml" ds:itemID="{84BBFF2C-910D-491B-8C3D-C525873034C0}"/>
</file>

<file path=customXml/itemProps2.xml><?xml version="1.0" encoding="utf-8"?>
<ds:datastoreItem xmlns:ds="http://schemas.openxmlformats.org/officeDocument/2006/customXml" ds:itemID="{ED36FF4D-41C9-4910-843A-A34341BF98B5}"/>
</file>

<file path=customXml/itemProps3.xml><?xml version="1.0" encoding="utf-8"?>
<ds:datastoreItem xmlns:ds="http://schemas.openxmlformats.org/officeDocument/2006/customXml" ds:itemID="{F8FA250B-C496-46A2-841D-F25230170FB0}"/>
</file>

<file path=docProps/app.xml><?xml version="1.0" encoding="utf-8"?>
<Properties xmlns="http://schemas.openxmlformats.org/officeDocument/2006/extended-properties" xmlns:vt="http://schemas.openxmlformats.org/officeDocument/2006/docPropsVTypes">
  <TotalTime>39498</TotalTime>
  <Words>2967</Words>
  <Application>Microsoft Office PowerPoint</Application>
  <PresentationFormat>Widescreen</PresentationFormat>
  <Paragraphs>261</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SimSun</vt:lpstr>
      <vt:lpstr>Arial</vt:lpstr>
      <vt:lpstr>Articulate Extrabold</vt:lpstr>
      <vt:lpstr>Calibri</vt:lpstr>
      <vt:lpstr>Calibri Light</vt:lpstr>
      <vt:lpstr>Eras Demi ITC</vt:lpstr>
      <vt:lpstr>Helvetica</vt:lpstr>
      <vt:lpstr>Helvetica-Oblique</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Tennant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800D Kubota 4F with DPF 2018</dc:title>
  <dc:creator>Wallace, Don</dc:creator>
  <cp:lastModifiedBy>Hendriks, Ronny</cp:lastModifiedBy>
  <cp:revision>283</cp:revision>
  <cp:lastPrinted>2017-09-21T15:13:47Z</cp:lastPrinted>
  <dcterms:created xsi:type="dcterms:W3CDTF">2017-03-23T17:19:10Z</dcterms:created>
  <dcterms:modified xsi:type="dcterms:W3CDTF">2018-02-26T08:50:24Z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0x01010044891378B513214FBD163B593C0FE3ED</vt:lpwstr>
  </property>
</Properties>
</file>