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65" r:id="rId5"/>
    <p:sldId id="267" r:id="rId6"/>
    <p:sldId id="266" r:id="rId7"/>
    <p:sldId id="301" r:id="rId8"/>
    <p:sldId id="269" r:id="rId9"/>
    <p:sldId id="300" r:id="rId10"/>
    <p:sldId id="270" r:id="rId11"/>
    <p:sldId id="274" r:id="rId12"/>
    <p:sldId id="275" r:id="rId13"/>
    <p:sldId id="276" r:id="rId14"/>
    <p:sldId id="284" r:id="rId15"/>
    <p:sldId id="285" r:id="rId16"/>
    <p:sldId id="279" r:id="rId17"/>
    <p:sldId id="286" r:id="rId18"/>
    <p:sldId id="278" r:id="rId19"/>
    <p:sldId id="287" r:id="rId20"/>
    <p:sldId id="282" r:id="rId21"/>
    <p:sldId id="283" r:id="rId22"/>
    <p:sldId id="294" r:id="rId23"/>
    <p:sldId id="292" r:id="rId24"/>
    <p:sldId id="293" r:id="rId25"/>
    <p:sldId id="288" r:id="rId26"/>
    <p:sldId id="289" r:id="rId27"/>
    <p:sldId id="272" r:id="rId28"/>
    <p:sldId id="290" r:id="rId29"/>
    <p:sldId id="297" r:id="rId30"/>
    <p:sldId id="298" r:id="rId31"/>
    <p:sldId id="299" r:id="rId32"/>
    <p:sldId id="296" r:id="rId33"/>
    <p:sldId id="273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FF0066"/>
    <a:srgbClr val="99FF99"/>
    <a:srgbClr val="FFFF99"/>
    <a:srgbClr val="B4CC95"/>
    <a:srgbClr val="FFFFFF"/>
    <a:srgbClr val="D9D9D9"/>
    <a:srgbClr val="E8E8E8"/>
    <a:srgbClr val="E8F2F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0" autoAdjust="0"/>
    <p:restoredTop sz="96233" autoAdjust="0"/>
  </p:normalViewPr>
  <p:slideViewPr>
    <p:cSldViewPr snapToGrid="0">
      <p:cViewPr varScale="1">
        <p:scale>
          <a:sx n="69" d="100"/>
          <a:sy n="69" d="100"/>
        </p:scale>
        <p:origin x="12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6/5/2012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29750B-B654-4C8C-A36A-8D95A9C8E6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8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6/5/2012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CCF2DF-31DB-44AF-A92E-B0BDDF848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48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0942EE-3983-4EEA-A2B4-F869A8F4F6A1}" type="slidenum">
              <a:rPr lang="en-US" altLang="en-US" b="0"/>
              <a:pPr eaLnBrk="1" hangingPunct="1"/>
              <a:t>2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24874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7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8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4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52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3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57275" y="481013"/>
            <a:ext cx="4649788" cy="3486150"/>
          </a:xfrm>
          <a:ln/>
        </p:spPr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7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1415" indent="-296698" defTabSz="967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6792" indent="-237358" defTabSz="967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1508" indent="-237358" defTabSz="967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36225" indent="-237358" defTabSz="967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10941" indent="-237358" defTabSz="967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5658" indent="-237358" defTabSz="967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60374" indent="-237358" defTabSz="967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35091" indent="-237358" defTabSz="967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65F4B6-8C59-4322-9738-0616B65E5D9A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6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12775"/>
            <a:ext cx="4649788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387F2-4A14-47A6-B01F-688A2ACAB496}" type="slidenum">
              <a:rPr lang="en-US" smtClean="0"/>
              <a:t>18</a:t>
            </a:fld>
            <a:endParaRPr lang="en-US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25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7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71415" indent="-296698" defTabSz="967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6792" indent="-237358" defTabSz="967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1508" indent="-237358" defTabSz="967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36225" indent="-237358" defTabSz="967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10941" indent="-237358" defTabSz="967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5658" indent="-237358" defTabSz="967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60374" indent="-237358" defTabSz="967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35091" indent="-237358" defTabSz="967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65F4B6-8C59-4322-9738-0616B65E5D9A}" type="slidenum">
              <a:rPr lang="en-US" altLang="en-US" sz="130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C42DEE24-FCC0-40D6-9A0E-3609033F96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986411"/>
            <a:ext cx="8229600" cy="5433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40BD2EA7-2D18-4D7B-85C6-B4C1B2B21A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89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zzz LIBRARIES\LOGO LIBRARY\Tennant (TEN)\_Tennant\Tennant logo_sq_color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50" y="0"/>
            <a:ext cx="987552" cy="98755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2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3375" y="381002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1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032316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2pPr marL="693738" indent="-236538">
              <a:buFont typeface="Wingdings" charset="2"/>
              <a:buChar char="§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438150"/>
            <a:ext cx="6332335" cy="11382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</a:lstStyle>
          <a:p>
            <a:pPr lvl="0" algn="ctr">
              <a:lnSpc>
                <a:spcPct val="70000"/>
              </a:lnSpc>
            </a:pPr>
            <a:r>
              <a:rPr lang="en-US" sz="5400" b="1">
                <a:solidFill>
                  <a:schemeClr val="tx1"/>
                </a:solidFill>
              </a:rPr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48" y="1"/>
            <a:ext cx="1003852" cy="10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6275"/>
            <a:ext cx="8229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©2014  The Tennant Company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 - For Internal Use Only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 Rev date      </a:t>
            </a:r>
            <a:fld id="{B1A9683B-B112-4496-A737-3130FD5838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0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0"/>
            <a:ext cx="98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175" y="0"/>
            <a:ext cx="177800" cy="1219200"/>
          </a:xfrm>
          <a:prstGeom prst="rect">
            <a:avLst/>
          </a:prstGeom>
          <a:solidFill>
            <a:srgbClr val="C1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981075"/>
            <a:ext cx="9144000" cy="514350"/>
          </a:xfrm>
          <a:prstGeom prst="rect">
            <a:avLst/>
          </a:prstGeom>
          <a:solidFill>
            <a:srgbClr val="46B9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85838"/>
            <a:ext cx="82296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4013" y="688975"/>
            <a:ext cx="500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spc="200" dirty="0">
                <a:solidFill>
                  <a:schemeClr val="bg1">
                    <a:lumMod val="65000"/>
                  </a:schemeClr>
                </a:solidFill>
              </a:rPr>
              <a:t>CREATING A CLEANER, SAFER, HEALTHIER WORLD.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gif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5.tif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7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5870" r="4092" b="9736"/>
          <a:stretch/>
        </p:blipFill>
        <p:spPr>
          <a:xfrm>
            <a:off x="2594106" y="3096446"/>
            <a:ext cx="4518796" cy="3219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8976" y="1760561"/>
            <a:ext cx="5401056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7800" b="1" dirty="0">
                <a:solidFill>
                  <a:srgbClr val="009AC7"/>
                </a:solidFill>
                <a:cs typeface="Arial" panose="020B0604020202020204" pitchFamily="34" charset="0"/>
              </a:rPr>
              <a:t>M17</a:t>
            </a:r>
            <a:r>
              <a:rPr lang="en-US" altLang="en-US" sz="2000" b="1" dirty="0">
                <a:solidFill>
                  <a:srgbClr val="009AC7"/>
                </a:solidFill>
                <a:cs typeface="Arial" panose="020B0604020202020204" pitchFamily="34" charset="0"/>
              </a:rPr>
              <a:t>BATTERY SWEEPER-SCRUBBER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82639"/>
            <a:ext cx="8229600" cy="51861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Product Application and Solution Guide</a:t>
            </a:r>
          </a:p>
        </p:txBody>
      </p:sp>
    </p:spTree>
    <p:extLst>
      <p:ext uri="{BB962C8B-B14F-4D97-AF65-F5344CB8AC3E}">
        <p14:creationId xmlns:p14="http://schemas.microsoft.com/office/powerpoint/2010/main" val="248817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M17 Sweeping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058" y="1644975"/>
            <a:ext cx="52911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9AC7"/>
                </a:solidFill>
              </a:rPr>
              <a:t>Dual Force Sweeping (DFS™)</a:t>
            </a:r>
          </a:p>
          <a:p>
            <a:pPr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Twin counter rotating main sweep brushes tosses debris into hopper</a:t>
            </a:r>
          </a:p>
          <a:p>
            <a:pPr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hopper capacity is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85 L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Usable capacity is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70,8 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Picks up debris like:</a:t>
            </a:r>
          </a:p>
          <a:p>
            <a:pPr lvl="2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Soda cans </a:t>
            </a:r>
          </a:p>
          <a:p>
            <a:pPr lvl="2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Larger pieces of paper</a:t>
            </a:r>
          </a:p>
          <a:p>
            <a:pPr lvl="2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Pallet chips smaller than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15cm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Must lift sweeping hopper on ramp transitions greater than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7,5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degrees</a:t>
            </a:r>
          </a:p>
          <a:p>
            <a:pPr>
              <a:spcBef>
                <a:spcPts val="600"/>
              </a:spcBef>
              <a:buClr>
                <a:srgbClr val="009AC7"/>
              </a:buClr>
            </a:pPr>
            <a:r>
              <a:rPr lang="en-US" sz="1600" b="1" dirty="0">
                <a:solidFill>
                  <a:srgbClr val="009AC7"/>
                </a:solidFill>
              </a:rPr>
              <a:t>Direct Throw Sweeping</a:t>
            </a:r>
          </a:p>
          <a:p>
            <a:pPr marL="457200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Single main sweeping brush sweeps into hopper</a:t>
            </a:r>
          </a:p>
          <a:p>
            <a:pPr marL="457200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hopper capacity is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85 L </a:t>
            </a:r>
            <a:r>
              <a:rPr lang="en-US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Usable capacity is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30,3 L</a:t>
            </a:r>
            <a:endParaRPr lang="en-US" sz="16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Picks up debris like:</a:t>
            </a:r>
          </a:p>
          <a:p>
            <a:pPr marL="91440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Sand and dust</a:t>
            </a:r>
          </a:p>
          <a:p>
            <a:pPr marL="91440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Sheets of paper</a:t>
            </a:r>
          </a:p>
          <a:p>
            <a:pPr marL="91440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 metal objects like nuts, bolts and paper clips</a:t>
            </a:r>
          </a:p>
          <a:p>
            <a:pPr marL="91440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Pallet chips up 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55 cm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</a:t>
            </a:r>
          </a:p>
          <a:p>
            <a:pPr marL="45720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Must lift sweeping hopper on ramp transitions greater than 3 degrees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BF895-0633-4497-B7FD-5DEEDBBD0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2"/>
          <a:stretch/>
        </p:blipFill>
        <p:spPr>
          <a:xfrm>
            <a:off x="5865951" y="4191826"/>
            <a:ext cx="3162672" cy="2438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86644" y="6110454"/>
            <a:ext cx="1628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 Throw Sweeping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DBEB8-CFF3-4377-AF44-B9303C471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2"/>
          <a:stretch/>
        </p:blipFill>
        <p:spPr>
          <a:xfrm>
            <a:off x="5865951" y="1529736"/>
            <a:ext cx="3162672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6644" y="3429000"/>
            <a:ext cx="1541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Dual Force™ Sweeping</a:t>
            </a:r>
          </a:p>
        </p:txBody>
      </p:sp>
    </p:spTree>
    <p:extLst>
      <p:ext uri="{BB962C8B-B14F-4D97-AF65-F5344CB8AC3E}">
        <p14:creationId xmlns:p14="http://schemas.microsoft.com/office/powerpoint/2010/main" val="51457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7304051" y="6570084"/>
            <a:ext cx="1839951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23221" y="2087736"/>
            <a:ext cx="8166763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r>
              <a:rPr lang="en-US" sz="2800" b="1" dirty="0">
                <a:solidFill>
                  <a:srgbClr val="009AC7"/>
                </a:solidFill>
              </a:rPr>
              <a:t>Ergonomic Debris Disposal</a:t>
            </a:r>
          </a:p>
          <a:p>
            <a:pPr marL="742950" lvl="1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Powered dump lifts debris and disposes of it into trash bin.</a:t>
            </a:r>
          </a:p>
          <a:p>
            <a:pPr marL="742950" lvl="1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Manually lifting or handling of debris eliminates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possibility of potential back strain injury. </a:t>
            </a:r>
          </a:p>
          <a:p>
            <a:pPr>
              <a:spcBef>
                <a:spcPts val="1800"/>
              </a:spcBef>
              <a:buSzPct val="70000"/>
            </a:pPr>
            <a:r>
              <a:rPr lang="en-US" sz="2800" b="1" dirty="0">
                <a:solidFill>
                  <a:srgbClr val="009AC7"/>
                </a:solidFill>
              </a:rPr>
              <a:t>Proprietary Features</a:t>
            </a:r>
            <a:r>
              <a:rPr lang="en-US" sz="2000" b="1" dirty="0">
                <a:solidFill>
                  <a:srgbClr val="009AC7"/>
                </a:solidFill>
              </a:rPr>
              <a:t>:</a:t>
            </a:r>
          </a:p>
          <a:p>
            <a:pPr marL="742950" lvl="1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Hopper Load can be inspected to determine if hopper is full</a:t>
            </a:r>
          </a:p>
          <a:p>
            <a:pPr marL="742950" lvl="1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 debris can be easily placed in hopper.  No need to place it in the operator compartment.</a:t>
            </a:r>
          </a:p>
          <a:p>
            <a:pPr marL="457200">
              <a:buSzPct val="70000"/>
            </a:pP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986411"/>
            <a:ext cx="8229600" cy="5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Multi-Level Dump Hopper</a:t>
            </a:r>
          </a:p>
        </p:txBody>
      </p:sp>
      <p:pic>
        <p:nvPicPr>
          <p:cNvPr id="5" name="Picture 4" descr="A picture containing sky, truck, man, lawn mower&#10;&#10;Description generated with high confidence">
            <a:extLst>
              <a:ext uri="{FF2B5EF4-FFF2-40B4-BE49-F238E27FC236}">
                <a16:creationId xmlns:a16="http://schemas.microsoft.com/office/drawing/2014/main" id="{8167DB6B-C45B-4F2C-82D9-6E5F095F7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4" t="26014" r="1348" b="11722"/>
          <a:stretch/>
        </p:blipFill>
        <p:spPr>
          <a:xfrm>
            <a:off x="5523357" y="4845162"/>
            <a:ext cx="3163443" cy="15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9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7304051" y="6570084"/>
            <a:ext cx="1839951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6524" y="1522735"/>
            <a:ext cx="87774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r>
              <a:rPr lang="en-US" sz="2000" b="1" dirty="0" smtClean="0">
                <a:solidFill>
                  <a:srgbClr val="009AC7"/>
                </a:solidFill>
                <a:latin typeface="+mn-lt"/>
              </a:rPr>
              <a:t>Standard Dual </a:t>
            </a:r>
            <a:r>
              <a:rPr lang="en-US" sz="2000" b="1" dirty="0">
                <a:solidFill>
                  <a:srgbClr val="009AC7"/>
                </a:solidFill>
                <a:latin typeface="+mn-lt"/>
              </a:rPr>
              <a:t>Sweeping Side Brushes</a:t>
            </a:r>
          </a:p>
          <a:p>
            <a:pPr marL="742950" lvl="1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Large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170 cm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sweeping path</a:t>
            </a:r>
          </a:p>
          <a:p>
            <a:pPr marL="742950" lvl="1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Protected from impact with robust frame structure and suspension</a:t>
            </a:r>
          </a:p>
          <a:p>
            <a:pPr marL="742950" lvl="1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Swept path covers entire scrub path, helps keep squeegee clear of debris minimizing streaking</a:t>
            </a:r>
          </a:p>
          <a:p>
            <a:pPr>
              <a:spcBef>
                <a:spcPts val="1200"/>
              </a:spcBef>
              <a:buSzPct val="70000"/>
            </a:pPr>
            <a:r>
              <a:rPr lang="en-US" sz="2000" b="1" dirty="0">
                <a:solidFill>
                  <a:srgbClr val="009AC7"/>
                </a:solidFill>
                <a:latin typeface="+mn-lt"/>
              </a:rPr>
              <a:t>Scrubbing Side Brush</a:t>
            </a:r>
          </a:p>
          <a:p>
            <a:pPr marL="742950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Increased reach allowing edge-to-edge cleaning and a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122 cm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cleaning path</a:t>
            </a:r>
          </a:p>
          <a:p>
            <a:pPr marL="742950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Improve productivity by up to 20% over the M17 without side brush</a:t>
            </a:r>
          </a:p>
          <a:p>
            <a:pPr marL="742950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With a down pressure equivalent to level 2 this is a powerful scrubbing side </a:t>
            </a:r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brush</a:t>
            </a: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457200">
              <a:buSzPct val="70000"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927" y="4211912"/>
            <a:ext cx="3242257" cy="1277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318" y="4211912"/>
            <a:ext cx="2878028" cy="130895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986411"/>
            <a:ext cx="8229600" cy="5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Edge Cleaning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667" y="6193507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9AC7"/>
                </a:solidFill>
              </a:rPr>
              <a:t>Sweeping and scrubbing next to the edge while allowing operators to focus on cleaning, not the distance between the wall and the machine.</a:t>
            </a:r>
          </a:p>
        </p:txBody>
      </p:sp>
    </p:spTree>
    <p:extLst>
      <p:ext uri="{BB962C8B-B14F-4D97-AF65-F5344CB8AC3E}">
        <p14:creationId xmlns:p14="http://schemas.microsoft.com/office/powerpoint/2010/main" val="7351154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Source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36" y="1586192"/>
            <a:ext cx="7376669" cy="527180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009AC7"/>
              </a:buClr>
            </a:pPr>
            <a:r>
              <a:rPr lang="nl-BE" b="1" dirty="0">
                <a:solidFill>
                  <a:srgbClr val="009AC7"/>
                </a:solidFill>
              </a:rPr>
              <a:t>Battery</a:t>
            </a:r>
          </a:p>
          <a:p>
            <a:pPr marL="400050" lvl="1" indent="-228600">
              <a:spcBef>
                <a:spcPts val="225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Wet Tubular 625AH C/5 (with battery watering)</a:t>
            </a:r>
          </a:p>
          <a:p>
            <a:pPr marL="400050" lvl="1" indent="-228600">
              <a:spcBef>
                <a:spcPts val="225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Wet Tubular 775AH C/5 (with battery watering)</a:t>
            </a:r>
          </a:p>
          <a:p>
            <a:pPr marL="400050" lvl="1" indent="-228600">
              <a:spcBef>
                <a:spcPts val="225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Wet Tubular 775AH C/5 w/OC (prepared for but not including opportunity charger)</a:t>
            </a:r>
          </a:p>
          <a:p>
            <a:pPr marL="400050" lvl="1" indent="-228600">
              <a:spcBef>
                <a:spcPts val="225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Wet Tubular 860AH C/5 (with battery watering)</a:t>
            </a:r>
          </a:p>
          <a:p>
            <a:pPr marL="400050" lvl="1" indent="-228600">
              <a:spcBef>
                <a:spcPts val="225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Battery Connection Assist</a:t>
            </a:r>
          </a:p>
          <a:p>
            <a:pPr marL="400050" lvl="1" indent="-228600">
              <a:spcBef>
                <a:spcPts val="225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Battery Fill Tank (30 L)</a:t>
            </a:r>
          </a:p>
          <a:p>
            <a:pPr>
              <a:spcBef>
                <a:spcPts val="1800"/>
              </a:spcBef>
              <a:buClr>
                <a:srgbClr val="009AC7"/>
              </a:buClr>
            </a:pPr>
            <a:r>
              <a:rPr lang="nl-BE" b="1" dirty="0" smtClean="0">
                <a:solidFill>
                  <a:srgbClr val="009AC7"/>
                </a:solidFill>
              </a:rPr>
              <a:t>Battery </a:t>
            </a:r>
            <a:r>
              <a:rPr lang="nl-BE" b="1" dirty="0">
                <a:solidFill>
                  <a:srgbClr val="009AC7"/>
                </a:solidFill>
              </a:rPr>
              <a:t>Exchange System</a:t>
            </a:r>
          </a:p>
          <a:p>
            <a:pPr marL="400050" lvl="1" indent="-228600">
              <a:spcBef>
                <a:spcPts val="225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Battery Slide Out System</a:t>
            </a:r>
          </a:p>
          <a:p>
            <a:pPr>
              <a:spcBef>
                <a:spcPts val="1800"/>
              </a:spcBef>
              <a:buClr>
                <a:srgbClr val="009AC7"/>
              </a:buClr>
            </a:pPr>
            <a:r>
              <a:rPr lang="nl-BE" b="1" dirty="0" smtClean="0">
                <a:solidFill>
                  <a:srgbClr val="009AC7"/>
                </a:solidFill>
              </a:rPr>
              <a:t>Charger</a:t>
            </a:r>
            <a:endParaRPr lang="nl-BE" b="1" dirty="0">
              <a:solidFill>
                <a:srgbClr val="009AC7"/>
              </a:solidFill>
            </a:endParaRPr>
          </a:p>
          <a:p>
            <a:pPr marL="400050" lvl="1" indent="-228600">
              <a:spcBef>
                <a:spcPts val="225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80A 200-240VAC 50/60Hz 1Ph (off-board)</a:t>
            </a:r>
          </a:p>
          <a:p>
            <a:pPr marL="400050" lvl="1" indent="-228600">
              <a:spcBef>
                <a:spcPts val="225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120A 380-415V AC 50/60Hz 3Ph (off-board)</a:t>
            </a:r>
          </a:p>
          <a:p>
            <a:pPr marL="400050" lvl="1" indent="-228600">
              <a:spcBef>
                <a:spcPts val="225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nl-BE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195A 400V AC 50/60Hz 3Ph (off-board</a:t>
            </a:r>
            <a:r>
              <a:rPr lang="nl-BE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nl-BE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C:\Users\war\Desktop\Thunderbolt\Image\Studio Photos\IMG_044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2164" y="3612065"/>
            <a:ext cx="3144636" cy="23685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1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0009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Recommended for applications that demand continuous multiple shift operations</a:t>
            </a:r>
          </a:p>
          <a:p>
            <a:pPr marL="285750" indent="-285750">
              <a:spcBef>
                <a:spcPts val="18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Guide rollers and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heavy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duty glides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which run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the full length of the battery compartment</a:t>
            </a:r>
          </a:p>
          <a:p>
            <a:pPr marL="285750" indent="-285750">
              <a:spcBef>
                <a:spcPts val="18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Batteries can also be lifted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50-75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mm by overhead crane and removed out the side of the unit.</a:t>
            </a:r>
          </a:p>
        </p:txBody>
      </p:sp>
      <p:pic>
        <p:nvPicPr>
          <p:cNvPr id="8" name="Picture 9" descr="C:\Users\war\Desktop\Thunderbolt\Image\Studio Photos\IMG_044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7156" y="3945463"/>
            <a:ext cx="377801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5391150" y="3695702"/>
            <a:ext cx="3200400" cy="198729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26" name="Picture 2" descr="C:\Users\war\AppData\Local\Microsoft\Windows\Temporary Internet Files\Content.Outlook\OYK1E261\IMG_023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5466" y="3945463"/>
            <a:ext cx="23912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7"/>
          <p:cNvSpPr txBox="1">
            <a:spLocks/>
          </p:cNvSpPr>
          <p:nvPr/>
        </p:nvSpPr>
        <p:spPr>
          <a:xfrm>
            <a:off x="7010400" y="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0BF5C943-C3DC-48BA-A31C-B2991501F5CE}" type="slidenum">
              <a:rPr lang="en-US" sz="1100" b="0"/>
              <a:pPr algn="r"/>
              <a:t>14</a:t>
            </a:fld>
            <a:endParaRPr lang="en-US" sz="1100" b="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986411"/>
            <a:ext cx="8229600" cy="5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Battery Exchange: Slide Out</a:t>
            </a:r>
          </a:p>
        </p:txBody>
      </p:sp>
    </p:spTree>
    <p:extLst>
      <p:ext uri="{BB962C8B-B14F-4D97-AF65-F5344CB8AC3E}">
        <p14:creationId xmlns:p14="http://schemas.microsoft.com/office/powerpoint/2010/main" val="18000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Pressure Washer and Shrink Wrap Wand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768" y="1883107"/>
            <a:ext cx="76471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AC7"/>
                </a:solidFill>
              </a:rPr>
              <a:t>Electric High Power Pressure Washer</a:t>
            </a:r>
          </a:p>
          <a:p>
            <a:pPr marL="432197" lvl="1" indent="-257175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on-machine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 powered pressure wand in the industry</a:t>
            </a:r>
          </a:p>
          <a:p>
            <a:pPr marL="432197" lvl="1" indent="-257175">
              <a:spcBef>
                <a:spcPts val="6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2500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psi with flow rates up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7,6 L / minute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delivers a powerful spray to clean tough soils on the floor</a:t>
            </a:r>
          </a:p>
          <a:p>
            <a:pPr marL="432197" lvl="1" indent="-257175">
              <a:spcBef>
                <a:spcPts val="6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 spray allows for cleaning of tall vertical surfaces</a:t>
            </a:r>
          </a:p>
          <a:p>
            <a:pPr marL="432197" lvl="1" indent="-257175">
              <a:spcBef>
                <a:spcPts val="6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Eliminates the need to have a separate pressure washer</a:t>
            </a:r>
          </a:p>
          <a:p>
            <a:pPr marL="432197" lvl="1" indent="-257175">
              <a:spcBef>
                <a:spcPts val="6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machine’s water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pick-up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makes water removal quick and easy</a:t>
            </a:r>
          </a:p>
          <a:p>
            <a:pPr>
              <a:spcBef>
                <a:spcPts val="4800"/>
              </a:spcBef>
            </a:pPr>
            <a:r>
              <a:rPr lang="en-US" sz="2400" b="1" dirty="0">
                <a:solidFill>
                  <a:srgbClr val="009AC7"/>
                </a:solidFill>
              </a:rPr>
              <a:t>Live Wand</a:t>
            </a:r>
          </a:p>
          <a:p>
            <a:pPr marL="428625" lvl="1" indent="-257175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productivity by quickly picking up random light weight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debris like shrink wrap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382271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9AC7"/>
                </a:solidFill>
              </a:rPr>
              <a:t>Specialized on-board tools leading to efficiency and an enhanced cleaning</a:t>
            </a:r>
          </a:p>
        </p:txBody>
      </p:sp>
      <p:pic>
        <p:nvPicPr>
          <p:cNvPr id="6" name="Picture 5" descr="A piece of luggage&#10;&#10;Description generated with high confidence">
            <a:extLst>
              <a:ext uri="{FF2B5EF4-FFF2-40B4-BE49-F238E27FC236}">
                <a16:creationId xmlns:a16="http://schemas.microsoft.com/office/drawing/2014/main" id="{D855E01F-A4DB-4996-8B4B-6870AF2CA5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3"/>
          <a:stretch/>
        </p:blipFill>
        <p:spPr>
          <a:xfrm>
            <a:off x="6738150" y="2058582"/>
            <a:ext cx="2299628" cy="1371600"/>
          </a:xfrm>
          <a:prstGeom prst="rect">
            <a:avLst/>
          </a:prstGeom>
        </p:spPr>
      </p:pic>
      <p:pic>
        <p:nvPicPr>
          <p:cNvPr id="9" name="Picture 8" descr="A picture containing car, truck, cake, lawn mower&#10;&#10;Description generated with very high confidence">
            <a:extLst>
              <a:ext uri="{FF2B5EF4-FFF2-40B4-BE49-F238E27FC236}">
                <a16:creationId xmlns:a16="http://schemas.microsoft.com/office/drawing/2014/main" id="{836B1646-C617-4222-83CD-24D0C6290D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r="5596"/>
          <a:stretch/>
        </p:blipFill>
        <p:spPr>
          <a:xfrm>
            <a:off x="6872911" y="4434200"/>
            <a:ext cx="2151035" cy="17286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36184" y="2083490"/>
            <a:ext cx="70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Pressure Washer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65698" y="4425796"/>
            <a:ext cx="52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Live Wand</a:t>
            </a:r>
          </a:p>
        </p:txBody>
      </p:sp>
    </p:spTree>
    <p:extLst>
      <p:ext uri="{BB962C8B-B14F-4D97-AF65-F5344CB8AC3E}">
        <p14:creationId xmlns:p14="http://schemas.microsoft.com/office/powerpoint/2010/main" val="267498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C943-C3DC-48BA-A31C-B2991501F5CE}" type="slidenum">
              <a:rPr lang="en-US"/>
              <a:pPr/>
              <a:t>16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304051" y="6570084"/>
            <a:ext cx="1839951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30758" y="1599588"/>
            <a:ext cx="584008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r>
              <a:rPr lang="en-US" sz="2400" b="1" dirty="0">
                <a:solidFill>
                  <a:srgbClr val="009AC7"/>
                </a:solidFill>
              </a:rPr>
              <a:t>Vacuum Wand Attachment</a:t>
            </a:r>
          </a:p>
          <a:p>
            <a:pPr marL="742950" indent="-285750">
              <a:spcBef>
                <a:spcPts val="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convenient and quick off-aisle spill recovery</a:t>
            </a:r>
          </a:p>
          <a:p>
            <a:pPr marL="742950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Conveniently storage wand in tray above battery compartment</a:t>
            </a:r>
          </a:p>
          <a:p>
            <a:pPr marL="742950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access to hard-to-reach areas like under benches, racks, and around obstructions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800"/>
              </a:spcBef>
              <a:buSzPct val="70000"/>
            </a:pPr>
            <a:r>
              <a:rPr lang="en-US" sz="2400" b="1" dirty="0">
                <a:solidFill>
                  <a:srgbClr val="009AC7"/>
                </a:solidFill>
              </a:rPr>
              <a:t>Spray Hose Attachment</a:t>
            </a:r>
          </a:p>
          <a:p>
            <a:pPr marL="742950" indent="-285750">
              <a:spcBef>
                <a:spcPts val="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Easily spray-down and cleanup quick and easy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solution tank water eliminates need to be near a water clean source</a:t>
            </a:r>
          </a:p>
          <a:p>
            <a:pPr marL="742950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Stores behind door for convenient access</a:t>
            </a:r>
          </a:p>
          <a:p>
            <a:pPr>
              <a:spcBef>
                <a:spcPts val="1800"/>
              </a:spcBef>
              <a:buSzPct val="70000"/>
            </a:pPr>
            <a:r>
              <a:rPr lang="en-US" sz="2400" b="1" dirty="0">
                <a:solidFill>
                  <a:srgbClr val="009AC7"/>
                </a:solidFill>
              </a:rPr>
              <a:t>Recovery Tank Access Step</a:t>
            </a:r>
          </a:p>
          <a:p>
            <a:pPr marL="742950" indent="-285750">
              <a:spcBef>
                <a:spcPts val="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Easy access to inspect and clean recovery tank</a:t>
            </a:r>
          </a:p>
        </p:txBody>
      </p:sp>
      <p:pic>
        <p:nvPicPr>
          <p:cNvPr id="7171" name="Picture 3" descr="C:\Users\war\Desktop\Thunderbolt\Image\Studio Photos\IMG_018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5776" y="1994610"/>
            <a:ext cx="1286669" cy="8030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war\Desktop\Thunderbolt\Image\Studio Photos\IMG_0270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0793" y="1775357"/>
            <a:ext cx="1362660" cy="142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7083473" y="-41137"/>
            <a:ext cx="478972" cy="203684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cxnSpLocks/>
          </p:cNvCxnSpPr>
          <p:nvPr/>
        </p:nvCxnSpPr>
        <p:spPr bwMode="auto">
          <a:xfrm flipH="1" flipV="1">
            <a:off x="6919110" y="2498979"/>
            <a:ext cx="842060" cy="217025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172" name="Picture 4" descr="C:\Users\war\Desktop\Thunderbolt\Image\Studio Photos\IMG_0177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57"/>
          <a:stretch/>
        </p:blipFill>
        <p:spPr bwMode="auto">
          <a:xfrm>
            <a:off x="7264033" y="3705236"/>
            <a:ext cx="1936613" cy="142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war\Desktop\Thunderbolt\Image\Studio Photos\IMG_0179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6301" y="3902504"/>
            <a:ext cx="945519" cy="9182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/>
          <p:cNvCxnSpPr>
            <a:cxnSpLocks/>
          </p:cNvCxnSpPr>
          <p:nvPr/>
        </p:nvCxnSpPr>
        <p:spPr bwMode="auto">
          <a:xfrm flipV="1">
            <a:off x="6661736" y="3902504"/>
            <a:ext cx="1065655" cy="242581"/>
          </a:xfrm>
          <a:prstGeom prst="straightConnector1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 bwMode="auto">
          <a:xfrm>
            <a:off x="457200" y="986411"/>
            <a:ext cx="8229600" cy="5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Vacuum Wand and Spray Hose Attachments</a:t>
            </a:r>
          </a:p>
        </p:txBody>
      </p:sp>
      <p:pic>
        <p:nvPicPr>
          <p:cNvPr id="13" name="Picture 6" descr="C:\Users\war\Desktop\Thunderbolt\Image\Studio Photos\IMG_0441.jpg">
            <a:extLst>
              <a:ext uri="{FF2B5EF4-FFF2-40B4-BE49-F238E27FC236}">
                <a16:creationId xmlns:a16="http://schemas.microsoft.com/office/drawing/2014/main" id="{0B5945BC-7FBE-4B90-AA95-FEFE2A943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7388" y="5403060"/>
            <a:ext cx="1618317" cy="14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8112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7304051" y="6570084"/>
            <a:ext cx="1839951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736" y="1691743"/>
            <a:ext cx="8990252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r>
              <a:rPr lang="en-US" sz="2800" b="0" dirty="0">
                <a:solidFill>
                  <a:srgbClr val="009AC7"/>
                </a:solidFill>
                <a:latin typeface="+mn-lt"/>
              </a:rPr>
              <a:t>ec-H2O™ Cleaning Technology: </a:t>
            </a:r>
          </a:p>
          <a:p>
            <a:pPr marL="742950" indent="-285750"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Detergent-free cleaning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technology provides effective cleaning results</a:t>
            </a:r>
          </a:p>
          <a:p>
            <a:pPr marL="742950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Scrub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 times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longer with a single tank of water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vs. conventional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scrubbing </a:t>
            </a:r>
          </a:p>
          <a:p>
            <a:pPr marL="742950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Reduce costs by eliminating expensive general purpose detergents with ec-H2O™</a:t>
            </a:r>
          </a:p>
          <a:p>
            <a:pPr marL="742950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Cleaning with less water leads to fewer dump/fill cycles</a:t>
            </a:r>
          </a:p>
          <a:p>
            <a:pPr marL="742950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 detergent residue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left on the floor minimizing slip and fall risks</a:t>
            </a:r>
          </a:p>
          <a:p>
            <a:pPr marL="742950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NSF certification means ec-H2O can be safely used in food processing plants</a:t>
            </a:r>
          </a:p>
          <a:p>
            <a:pPr marL="457200"/>
            <a:endParaRPr lang="en-US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20837" r="7522" b="19981"/>
          <a:stretch/>
        </p:blipFill>
        <p:spPr>
          <a:xfrm>
            <a:off x="2339069" y="5345043"/>
            <a:ext cx="2089255" cy="6380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986411"/>
            <a:ext cx="8229600" cy="5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ec-H2O™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085" y="5206891"/>
            <a:ext cx="565393" cy="914400"/>
          </a:xfrm>
          <a:prstGeom prst="rect">
            <a:avLst/>
          </a:prstGeom>
          <a:ln>
            <a:noFill/>
          </a:ln>
          <a:effectLst>
            <a:outerShdw blurRad="152400" dist="762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739" y="5206891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28509"/>
            <a:ext cx="9144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* ec-H2O </a:t>
            </a:r>
            <a:r>
              <a:rPr lang="en-US" sz="1000" dirty="0" err="1"/>
              <a:t>NanoClean</a:t>
            </a:r>
            <a:r>
              <a:rPr lang="en-US" sz="1000" dirty="0"/>
              <a:t>™ technology is not suitable for all soils, including heavy concentrations of fats and oils. Depending on the type of soil, conventional chemical cleaners may be required.</a:t>
            </a:r>
          </a:p>
        </p:txBody>
      </p:sp>
    </p:spTree>
    <p:extLst>
      <p:ext uri="{BB962C8B-B14F-4D97-AF65-F5344CB8AC3E}">
        <p14:creationId xmlns:p14="http://schemas.microsoft.com/office/powerpoint/2010/main" val="28821801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war\Desktop\Thunderbolt\Image\Studio Photos\IMG_027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8625" y="5041735"/>
            <a:ext cx="889383" cy="146304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7"/>
          <p:cNvSpPr txBox="1">
            <a:spLocks/>
          </p:cNvSpPr>
          <p:nvPr/>
        </p:nvSpPr>
        <p:spPr>
          <a:xfrm>
            <a:off x="7010400" y="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0BF5C943-C3DC-48BA-A31C-B2991501F5CE}" type="slidenum">
              <a:rPr lang="en-US" sz="1100" b="0"/>
              <a:pPr algn="r"/>
              <a:t>18</a:t>
            </a:fld>
            <a:endParaRPr lang="en-US" sz="1100" b="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8438" y="1427440"/>
            <a:ext cx="1386157" cy="53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5683" y="6501729"/>
            <a:ext cx="1707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 Controls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457200" y="986411"/>
            <a:ext cx="8229600" cy="5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ec-H2O™ with Severe Environment™ (SE) Switch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944" y="1757394"/>
            <a:ext cx="87981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is a detergent metering device that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optional on ec-H2O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machines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Automatically increases water flow and down pressure to maximum level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Easily switches to conventional scrubbing to clean soils ec-H2O was not designed to clean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Cleaning detergents sent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directly to scrub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head, protecting the ec-H2O module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settings: 30 sec for spot cleaning and continuous flow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Adjustable mixing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ratio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264532" y="5041735"/>
            <a:ext cx="2240449" cy="1463040"/>
            <a:chOff x="124917" y="1257258"/>
            <a:chExt cx="4012270" cy="250647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17" y="1257258"/>
              <a:ext cx="4012270" cy="247612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904" y="3322638"/>
              <a:ext cx="661903" cy="441091"/>
            </a:xfrm>
            <a:prstGeom prst="rect">
              <a:avLst/>
            </a:prstGeom>
          </p:spPr>
        </p:pic>
      </p:grpSp>
      <p:sp>
        <p:nvSpPr>
          <p:cNvPr id="18" name="Down Arrow 17"/>
          <p:cNvSpPr/>
          <p:nvPr/>
        </p:nvSpPr>
        <p:spPr>
          <a:xfrm>
            <a:off x="2241454" y="4725014"/>
            <a:ext cx="286603" cy="36843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41169" y="4640241"/>
            <a:ext cx="1091821" cy="26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/>
              <a:t>SE button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546555" y="64589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Pro-Panel™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97837" y="5918464"/>
            <a:ext cx="1091821" cy="26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/>
              <a:t>SE button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89658" y="6520746"/>
            <a:ext cx="1707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Detergent Tank</a:t>
            </a:r>
          </a:p>
        </p:txBody>
      </p:sp>
      <p:pic>
        <p:nvPicPr>
          <p:cNvPr id="7" name="Picture 6" descr="A picture containing car&#10;&#10;Description generated with very high confidence">
            <a:extLst>
              <a:ext uri="{FF2B5EF4-FFF2-40B4-BE49-F238E27FC236}">
                <a16:creationId xmlns:a16="http://schemas.microsoft.com/office/drawing/2014/main" id="{F0D30E79-744C-47EA-A696-87E75D5B3A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9" t="4687" r="11616" b="16179"/>
          <a:stretch/>
        </p:blipFill>
        <p:spPr>
          <a:xfrm>
            <a:off x="3899618" y="5041735"/>
            <a:ext cx="1471786" cy="1463040"/>
          </a:xfrm>
          <a:prstGeom prst="rect">
            <a:avLst/>
          </a:prstGeom>
        </p:spPr>
      </p:pic>
      <p:sp>
        <p:nvSpPr>
          <p:cNvPr id="34" name="Down Arrow 33"/>
          <p:cNvSpPr/>
          <p:nvPr/>
        </p:nvSpPr>
        <p:spPr>
          <a:xfrm rot="5400000">
            <a:off x="5265095" y="5791121"/>
            <a:ext cx="280486" cy="91064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3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986411"/>
            <a:ext cx="8229600" cy="5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ES</a:t>
            </a:r>
            <a:r>
              <a:rPr lang="en-US" dirty="0">
                <a:latin typeface="Calibri" panose="020F0502020204030204" pitchFamily="34" charset="0"/>
              </a:rPr>
              <a:t>®</a:t>
            </a:r>
            <a:r>
              <a:rPr lang="en-US" dirty="0"/>
              <a:t> Extended Scrubbing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991654"/>
            <a:ext cx="7615451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Recycles cleaning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detergents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18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uptime and improve productivity by scrubbing floors using 66% less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detergent than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traditional cleaning methods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4" y="1655580"/>
            <a:ext cx="2008047" cy="840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4782" y="1568674"/>
            <a:ext cx="30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0085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60358" y="1682061"/>
            <a:ext cx="665346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244">
              <a:spcBef>
                <a:spcPts val="900"/>
              </a:spcBef>
            </a:pPr>
            <a:r>
              <a:rPr lang="en-US" altLang="en-US" sz="1600" b="1" dirty="0">
                <a:solidFill>
                  <a:srgbClr val="009AC7"/>
                </a:solidFill>
              </a:rPr>
              <a:t>Reduced Cost to Clean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Efficient cleaning through simultaneously sweeping and scrubbing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Full-shift cleaning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Eliminate need for costly fossil fuels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Remove secondary cleaning &amp; water pickup equipment</a:t>
            </a:r>
          </a:p>
          <a:p>
            <a:pPr indent="-45244">
              <a:spcBef>
                <a:spcPts val="2250"/>
              </a:spcBef>
            </a:pPr>
            <a:r>
              <a:rPr lang="en-US" altLang="en-US" sz="1600" b="1" dirty="0">
                <a:solidFill>
                  <a:srgbClr val="009AC7"/>
                </a:solidFill>
              </a:rPr>
              <a:t>Enhance Facility Image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Cleaning solutions to match the soil load of the facility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Excellent water recovery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Capture large and small debris in one pass </a:t>
            </a:r>
          </a:p>
          <a:p>
            <a:pPr indent="-45244">
              <a:spcBef>
                <a:spcPts val="1350"/>
              </a:spcBef>
              <a:buClr>
                <a:schemeClr val="bg1"/>
              </a:buClr>
            </a:pPr>
            <a:r>
              <a:rPr lang="en-US" altLang="en-US" sz="1600" b="1" dirty="0">
                <a:solidFill>
                  <a:srgbClr val="009AC7"/>
                </a:solidFill>
              </a:rPr>
              <a:t>Ease of Use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Intuitive controls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Tool-free access to main parts</a:t>
            </a:r>
          </a:p>
          <a:p>
            <a:pPr indent="-45244">
              <a:spcBef>
                <a:spcPts val="2250"/>
              </a:spcBef>
            </a:pPr>
            <a:r>
              <a:rPr lang="en-US" altLang="en-US" sz="1600" b="1" dirty="0">
                <a:solidFill>
                  <a:srgbClr val="009AC7"/>
                </a:solidFill>
              </a:rPr>
              <a:t>Maintain Health and Safety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Minimize contact with harmful materials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indoor air quality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Exceptional dust control </a:t>
            </a:r>
          </a:p>
          <a:p>
            <a:pPr marL="300038" lvl="1" indent="-2143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Forward operator position, eyes-forward controls &amp; engineered sightlines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M17 Benefits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46" y="3207959"/>
            <a:ext cx="539496" cy="539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46" y="5425678"/>
            <a:ext cx="539496" cy="5394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A27D55E-F3D0-4FAE-AF55-540A499F4EC0}"/>
              </a:ext>
            </a:extLst>
          </p:cNvPr>
          <p:cNvGrpSpPr/>
          <p:nvPr/>
        </p:nvGrpSpPr>
        <p:grpSpPr>
          <a:xfrm>
            <a:off x="1150394" y="4490501"/>
            <a:ext cx="457200" cy="457200"/>
            <a:chOff x="-1870235" y="1558736"/>
            <a:chExt cx="927515" cy="9275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7CE155-60BC-46B1-8C26-B96B8FDE9724}"/>
                </a:ext>
              </a:extLst>
            </p:cNvPr>
            <p:cNvSpPr/>
            <p:nvPr/>
          </p:nvSpPr>
          <p:spPr>
            <a:xfrm>
              <a:off x="-1708123" y="1713702"/>
              <a:ext cx="605088" cy="6201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45EA32-634A-4CA6-92BB-D3EBF0991C6A}"/>
                </a:ext>
              </a:extLst>
            </p:cNvPr>
            <p:cNvSpPr/>
            <p:nvPr/>
          </p:nvSpPr>
          <p:spPr>
            <a:xfrm>
              <a:off x="-1528264" y="1632095"/>
              <a:ext cx="258974" cy="1065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11419FC0-A387-4232-9380-F4BB736E2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0235" y="1558736"/>
              <a:ext cx="927515" cy="927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246" y="1765879"/>
            <a:ext cx="575458" cy="4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47802" y="1925059"/>
            <a:ext cx="5996200" cy="4645025"/>
          </a:xfrm>
        </p:spPr>
        <p:txBody>
          <a:bodyPr/>
          <a:lstStyle/>
          <a:p>
            <a:pPr>
              <a:spcBef>
                <a:spcPts val="5400"/>
              </a:spcBef>
            </a:pPr>
            <a:r>
              <a:rPr lang="en-US" b="1" dirty="0">
                <a:solidFill>
                  <a:srgbClr val="009AC7"/>
                </a:solidFill>
              </a:rPr>
              <a:t>Adjustable drain cuff</a:t>
            </a:r>
            <a:r>
              <a:rPr lang="en-US" dirty="0">
                <a:solidFill>
                  <a:srgbClr val="009AC7"/>
                </a:solidFill>
              </a:rPr>
              <a:t> </a:t>
            </a:r>
            <a:r>
              <a:rPr lang="en-US" b="1" dirty="0">
                <a:solidFill>
                  <a:srgbClr val="009AC7"/>
                </a:solidFill>
              </a:rPr>
              <a:t>controls water flow</a:t>
            </a:r>
            <a:r>
              <a:rPr lang="en-US" sz="1600" dirty="0">
                <a:solidFill>
                  <a:srgbClr val="009AC7"/>
                </a:solidFill>
              </a:rPr>
              <a:t>   </a:t>
            </a:r>
          </a:p>
          <a:p>
            <a:pPr marL="461963" lvl="1" indent="-2270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Avoids messy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clean-ups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overflows with ease </a:t>
            </a:r>
          </a:p>
          <a:p>
            <a:pPr marL="461963" lvl="1" indent="-2270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Match the flow rate to the available drainage conditions (i.e. janitor sink, floor drain, etc.) </a:t>
            </a:r>
          </a:p>
          <a:p>
            <a:pPr marL="461963" lvl="1" indent="-2270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Installed on both the solution and recovery tanks</a:t>
            </a:r>
          </a:p>
          <a:p>
            <a:pPr>
              <a:spcBef>
                <a:spcPts val="10200"/>
              </a:spcBef>
            </a:pPr>
            <a:r>
              <a:rPr lang="en-US" b="1" dirty="0">
                <a:solidFill>
                  <a:srgbClr val="009AC7"/>
                </a:solidFill>
              </a:rPr>
              <a:t>Autofill allows for easy solution tank filling</a:t>
            </a:r>
            <a:endParaRPr lang="en-US" dirty="0">
              <a:solidFill>
                <a:srgbClr val="009AC7"/>
              </a:solidFill>
            </a:endParaRPr>
          </a:p>
          <a:p>
            <a:pPr marL="461963" lvl="1" indent="-2270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Fills solution tank and turns off water flow when tank is full</a:t>
            </a:r>
          </a:p>
          <a:p>
            <a:pPr marL="461963" lvl="1" indent="-227013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Allows operator to do something else while filling the solution tank  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9" name="Picture 2" descr="C:\Users\war\Desktop\Thunderbolt\Image\Studio Photos\IMG_04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25059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war\Desktop\Thunderbolt\Image\Studio Photos\IMG_016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311151"/>
            <a:ext cx="25146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 txBox="1">
            <a:spLocks/>
          </p:cNvSpPr>
          <p:nvPr/>
        </p:nvSpPr>
        <p:spPr>
          <a:xfrm>
            <a:off x="7010400" y="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0BF5C943-C3DC-48BA-A31C-B2991501F5CE}" type="slidenum">
              <a:rPr lang="en-US" sz="1100" b="0"/>
              <a:pPr algn="r"/>
              <a:t>20</a:t>
            </a:fld>
            <a:endParaRPr lang="en-US" sz="11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Autofill and Drain Cuffs</a:t>
            </a:r>
          </a:p>
        </p:txBody>
      </p:sp>
    </p:spTree>
    <p:extLst>
      <p:ext uri="{BB962C8B-B14F-4D97-AF65-F5344CB8AC3E}">
        <p14:creationId xmlns:p14="http://schemas.microsoft.com/office/powerpoint/2010/main" val="22762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C943-C3DC-48BA-A31C-B2991501F5CE}" type="slidenum">
              <a:rPr lang="en-US"/>
              <a:pPr/>
              <a:t>21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304051" y="6570084"/>
            <a:ext cx="1839951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2246" y="1980638"/>
            <a:ext cx="46936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285750">
              <a:spcBef>
                <a:spcPts val="24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front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steering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pulls the machine away from the wall </a:t>
            </a:r>
          </a:p>
          <a:p>
            <a:pPr marL="463550" indent="-285750">
              <a:spcBef>
                <a:spcPts val="24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Front drive wheel of the machine operates on dry floors versus wet floor</a:t>
            </a:r>
          </a:p>
          <a:p>
            <a:pPr marL="463550" indent="-285750">
              <a:spcBef>
                <a:spcPts val="24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Gives operators confidence in congested spaces and along walls, racking and equipment</a:t>
            </a:r>
          </a:p>
          <a:p>
            <a:pPr marL="463550" indent="-285750">
              <a:spcBef>
                <a:spcPts val="24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Able to move the side sweeping brush along pallets with confidence</a:t>
            </a:r>
          </a:p>
          <a:p>
            <a:pPr marL="742950" indent="-285750">
              <a:spcBef>
                <a:spcPts val="24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7126514" y="333829"/>
            <a:ext cx="478972" cy="203684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95" y="1980638"/>
            <a:ext cx="4075646" cy="35797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63053" y="5519061"/>
            <a:ext cx="1825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Front drive wheel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7507" y="5519061"/>
            <a:ext cx="1825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Rear drive wheel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991215"/>
            <a:ext cx="8229600" cy="5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Front Drive and Steering</a:t>
            </a:r>
          </a:p>
        </p:txBody>
      </p:sp>
    </p:spTree>
    <p:extLst>
      <p:ext uri="{BB962C8B-B14F-4D97-AF65-F5344CB8AC3E}">
        <p14:creationId xmlns:p14="http://schemas.microsoft.com/office/powerpoint/2010/main" val="241182769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C943-C3DC-48BA-A31C-B2991501F5CE}" type="slidenum">
              <a:rPr lang="en-US"/>
              <a:pPr/>
              <a:t>22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188503" y="5321726"/>
            <a:ext cx="1839951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4672" y="1733064"/>
            <a:ext cx="616830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r>
              <a:rPr lang="en-US" sz="2400" b="1" dirty="0">
                <a:solidFill>
                  <a:srgbClr val="009AC7"/>
                </a:solidFill>
              </a:rPr>
              <a:t>Quiet 75 </a:t>
            </a:r>
            <a:r>
              <a:rPr lang="en-US" sz="2400" b="1" dirty="0" smtClean="0">
                <a:solidFill>
                  <a:srgbClr val="009AC7"/>
                </a:solidFill>
              </a:rPr>
              <a:t>dBA </a:t>
            </a:r>
            <a:r>
              <a:rPr lang="en-US" sz="2400" b="1" dirty="0">
                <a:solidFill>
                  <a:srgbClr val="009AC7"/>
                </a:solidFill>
              </a:rPr>
              <a:t>Operation: </a:t>
            </a:r>
          </a:p>
          <a:p>
            <a:pPr marL="519113" indent="-285750">
              <a:buClr>
                <a:srgbClr val="009AC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Quiet operation enables anytime cleaning</a:t>
            </a:r>
          </a:p>
          <a:p>
            <a:pPr marL="519113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Leverage day staff and reduce the need for late night cleaning</a:t>
            </a:r>
          </a:p>
          <a:p>
            <a:pPr marL="519113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Fans located behind the operator </a:t>
            </a:r>
          </a:p>
          <a:p>
            <a:pPr marL="519113" indent="-285750">
              <a:spcBef>
                <a:spcPts val="600"/>
              </a:spcBef>
              <a:buClr>
                <a:srgbClr val="009AC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Fans positioned behind side panel door acts as a manifold for cooling and sound deadening</a:t>
            </a:r>
          </a:p>
          <a:p>
            <a:pPr lvl="0">
              <a:spcBef>
                <a:spcPts val="1200"/>
              </a:spcBef>
              <a:buSzPct val="70000"/>
            </a:pPr>
            <a:r>
              <a:rPr lang="en-US" sz="2400" b="1" dirty="0">
                <a:solidFill>
                  <a:srgbClr val="009AC7"/>
                </a:solidFill>
              </a:rPr>
              <a:t>Economy Mode: </a:t>
            </a:r>
          </a:p>
          <a:p>
            <a:pPr marL="512763" lvl="0" indent="-285750">
              <a:buClr>
                <a:srgbClr val="009AC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Conserve energy and resources</a:t>
            </a:r>
          </a:p>
          <a:p>
            <a:pPr marL="512763" lvl="0" indent="-285750">
              <a:buClr>
                <a:srgbClr val="009AC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Runs quieter than the M17’s normal cleaning modes</a:t>
            </a:r>
          </a:p>
          <a:p>
            <a:pPr marL="914400" lvl="1" indent="-230188">
              <a:buClr>
                <a:srgbClr val="009AC7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Lowers recovery vacuum fans and scrub sound levels</a:t>
            </a:r>
          </a:p>
          <a:p>
            <a:pPr>
              <a:spcBef>
                <a:spcPts val="1200"/>
              </a:spcBef>
            </a:pPr>
            <a:r>
              <a:rPr lang="en-US" altLang="en-US" sz="2400" b="1" dirty="0">
                <a:solidFill>
                  <a:srgbClr val="009AC7"/>
                </a:solidFill>
              </a:rPr>
              <a:t>Wrap Around Steel Bumper</a:t>
            </a:r>
          </a:p>
          <a:p>
            <a:pPr marL="519113" indent="-287338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Frame is 4-6 mm thick (depending on part of the frame) and surrounds the entire machine</a:t>
            </a:r>
          </a:p>
          <a:p>
            <a:pPr>
              <a:spcBef>
                <a:spcPts val="1200"/>
              </a:spcBef>
            </a:pPr>
            <a:r>
              <a:rPr lang="en-US" altLang="en-US" sz="2400" b="1" dirty="0">
                <a:solidFill>
                  <a:srgbClr val="009AC7"/>
                </a:solidFill>
              </a:rPr>
              <a:t>Cushioned Stacked Rollers </a:t>
            </a:r>
          </a:p>
          <a:p>
            <a:pPr marL="573088" indent="-341313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a layer of protection while maneuvering</a:t>
            </a:r>
          </a:p>
          <a:p>
            <a:pPr marL="519113" indent="-285750">
              <a:buClr>
                <a:srgbClr val="009AC7"/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2" descr="C:\Users\war\Desktop\Thunderbolt\Image\Bill's Images\IMG_469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5959" y="1947668"/>
            <a:ext cx="2451009" cy="143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 bwMode="auto">
          <a:xfrm>
            <a:off x="7041295" y="2255163"/>
            <a:ext cx="1264227" cy="133350"/>
          </a:xfrm>
          <a:prstGeom prst="lef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" name="Left Arrow 29"/>
          <p:cNvSpPr/>
          <p:nvPr/>
        </p:nvSpPr>
        <p:spPr bwMode="auto">
          <a:xfrm>
            <a:off x="6837770" y="2634796"/>
            <a:ext cx="1671279" cy="124189"/>
          </a:xfrm>
          <a:prstGeom prst="lef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986411"/>
            <a:ext cx="8229600" cy="5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Quiet Operation, Steel Bumper and Rollers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44FA7F-F88D-49B1-BE47-09CAF4A7D7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116" y="5085184"/>
            <a:ext cx="2805335" cy="1772816"/>
          </a:xfrm>
          <a:prstGeom prst="rect">
            <a:avLst/>
          </a:prstGeom>
        </p:spPr>
      </p:pic>
      <p:sp>
        <p:nvSpPr>
          <p:cNvPr id="17" name="Right Arrow 10">
            <a:extLst>
              <a:ext uri="{FF2B5EF4-FFF2-40B4-BE49-F238E27FC236}">
                <a16:creationId xmlns:a16="http://schemas.microsoft.com/office/drawing/2014/main" id="{8F820854-ED9C-41B0-A8C3-EB45CB3C703C}"/>
              </a:ext>
            </a:extLst>
          </p:cNvPr>
          <p:cNvSpPr/>
          <p:nvPr/>
        </p:nvSpPr>
        <p:spPr bwMode="auto">
          <a:xfrm rot="19074605">
            <a:off x="7854911" y="5891387"/>
            <a:ext cx="463603" cy="160075"/>
          </a:xfrm>
          <a:prstGeom prst="rightArrow">
            <a:avLst>
              <a:gd name="adj1" fmla="val 50000"/>
              <a:gd name="adj2" fmla="val 9782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2" name="Right Arrow 10">
            <a:extLst>
              <a:ext uri="{FF2B5EF4-FFF2-40B4-BE49-F238E27FC236}">
                <a16:creationId xmlns:a16="http://schemas.microsoft.com/office/drawing/2014/main" id="{D0777535-FD65-4CEF-9486-0E1279F96DE1}"/>
              </a:ext>
            </a:extLst>
          </p:cNvPr>
          <p:cNvSpPr/>
          <p:nvPr/>
        </p:nvSpPr>
        <p:spPr bwMode="auto">
          <a:xfrm rot="9199349">
            <a:off x="6849027" y="5386150"/>
            <a:ext cx="463603" cy="160075"/>
          </a:xfrm>
          <a:prstGeom prst="rightArrow">
            <a:avLst>
              <a:gd name="adj1" fmla="val 50000"/>
              <a:gd name="adj2" fmla="val 9782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3" name="Right Arrow 10">
            <a:extLst>
              <a:ext uri="{FF2B5EF4-FFF2-40B4-BE49-F238E27FC236}">
                <a16:creationId xmlns:a16="http://schemas.microsoft.com/office/drawing/2014/main" id="{500F9C78-5F2F-4D24-8FA7-70A4AF410F1D}"/>
              </a:ext>
            </a:extLst>
          </p:cNvPr>
          <p:cNvSpPr/>
          <p:nvPr/>
        </p:nvSpPr>
        <p:spPr bwMode="auto">
          <a:xfrm rot="9199349">
            <a:off x="6810279" y="5994262"/>
            <a:ext cx="463603" cy="160075"/>
          </a:xfrm>
          <a:prstGeom prst="rightArrow">
            <a:avLst>
              <a:gd name="adj1" fmla="val 50000"/>
              <a:gd name="adj2" fmla="val 97825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1123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7465" y="1529736"/>
            <a:ext cx="7703894" cy="51423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200" b="1" dirty="0">
                <a:solidFill>
                  <a:srgbClr val="009AC7"/>
                </a:solidFill>
              </a:rPr>
              <a:t>Pro-ID™ </a:t>
            </a:r>
          </a:p>
          <a:p>
            <a:pPr marL="457200" indent="-285750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Allows the supervisor to tailor machines controls to a specific operator</a:t>
            </a:r>
          </a:p>
          <a:p>
            <a:pPr marL="457200" indent="-285750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Prevents unauthorized use and allows speed to be set for each operator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solidFill>
                  <a:srgbClr val="009AC7"/>
                </a:solidFill>
              </a:rPr>
              <a:t>Pro-Check™ </a:t>
            </a:r>
          </a:p>
          <a:p>
            <a:pPr marL="457200" indent="-285750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a means for supervisors to ensure that a check list is completed 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before machine is operational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b="1" dirty="0">
                <a:solidFill>
                  <a:srgbClr val="009AC7"/>
                </a:solidFill>
              </a:rPr>
              <a:t>On-Board/On-Demand videos </a:t>
            </a:r>
          </a:p>
          <a:p>
            <a:pPr marL="457200" indent="-285750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Enables operator to easily learn how to operate the machine and perform 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routine maintenance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70000"/>
            </a:pPr>
            <a:r>
              <a:rPr lang="en-US" sz="1200" b="1" dirty="0">
                <a:solidFill>
                  <a:srgbClr val="009BC7"/>
                </a:solidFill>
              </a:rPr>
              <a:t>Rear View Camera with PerformanceView™ </a:t>
            </a:r>
          </a:p>
          <a:p>
            <a:pPr lvl="1" indent="-284163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View cleaning performance during operation</a:t>
            </a:r>
          </a:p>
          <a:p>
            <a:pPr lvl="1" indent="-284163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 behind the machine in reverse to avoid equipment and facility damage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70000"/>
            </a:pPr>
            <a:r>
              <a:rPr lang="nl-BE" sz="1200" b="1" dirty="0" smtClean="0">
                <a:solidFill>
                  <a:srgbClr val="009BC7"/>
                </a:solidFill>
              </a:rPr>
              <a:t>Language Settings</a:t>
            </a:r>
          </a:p>
          <a:p>
            <a:pPr lvl="1" indent="-284163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 interface available in 28 languages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SzPct val="70000"/>
            </a:pPr>
            <a:r>
              <a:rPr lang="en-US" sz="1200" b="1" dirty="0" smtClean="0">
                <a:solidFill>
                  <a:srgbClr val="009BC7"/>
                </a:solidFill>
              </a:rPr>
              <a:t>Zone </a:t>
            </a:r>
            <a:r>
              <a:rPr lang="en-US" sz="1200" b="1" dirty="0">
                <a:solidFill>
                  <a:srgbClr val="009BC7"/>
                </a:solidFill>
              </a:rPr>
              <a:t>Settings™ </a:t>
            </a:r>
          </a:p>
          <a:p>
            <a:pPr lvl="1" indent="-285750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Allows supervisor to program machine’s settings for specific zones of the building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70000"/>
            </a:pPr>
            <a:r>
              <a:rPr lang="en-US" sz="1200" b="1" dirty="0">
                <a:solidFill>
                  <a:srgbClr val="009BC7"/>
                </a:solidFill>
              </a:rPr>
              <a:t>Clogged Filter Indicator</a:t>
            </a:r>
          </a:p>
          <a:p>
            <a:pPr lvl="1" indent="-285750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Alerts operator when the sweeper filter needs to be shaken maintaining indoor air quality</a:t>
            </a:r>
          </a:p>
          <a:p>
            <a:pPr>
              <a:lnSpc>
                <a:spcPct val="120000"/>
              </a:lnSpc>
              <a:spcBef>
                <a:spcPts val="600"/>
              </a:spcBef>
              <a:buSzPct val="70000"/>
            </a:pPr>
            <a:r>
              <a:rPr lang="en-US" sz="1200" b="1" dirty="0">
                <a:solidFill>
                  <a:srgbClr val="009BC7"/>
                </a:solidFill>
              </a:rPr>
              <a:t>Screen Lockout</a:t>
            </a:r>
          </a:p>
          <a:p>
            <a:pPr lvl="1" indent="-285750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Prevents accidentally touching the screen and unintentionally changing machine configurations</a:t>
            </a:r>
          </a:p>
          <a:p>
            <a:pPr lvl="1" indent="-285750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Rear View camera remains active</a:t>
            </a:r>
          </a:p>
          <a:p>
            <a:pPr lvl="1" indent="-285750">
              <a:lnSpc>
                <a:spcPct val="120000"/>
              </a:lnSpc>
              <a:spcBef>
                <a:spcPts val="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Unlock screen quickly with one touch of unlock button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Pro-Panel™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CEFDB-B99C-457D-8A38-F6190B525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3" t="22939" r="5091" b="24213"/>
          <a:stretch/>
        </p:blipFill>
        <p:spPr>
          <a:xfrm>
            <a:off x="6842297" y="3357770"/>
            <a:ext cx="2286152" cy="1460220"/>
          </a:xfrm>
          <a:prstGeom prst="rect">
            <a:avLst/>
          </a:prstGeom>
        </p:spPr>
      </p:pic>
      <p:pic>
        <p:nvPicPr>
          <p:cNvPr id="7" name="Picture 6" descr="A picture containing bicycle&#10;&#10;Description generated with very high confidence">
            <a:extLst>
              <a:ext uri="{FF2B5EF4-FFF2-40B4-BE49-F238E27FC236}">
                <a16:creationId xmlns:a16="http://schemas.microsoft.com/office/drawing/2014/main" id="{A4786A15-7F2E-473B-84C3-C0AE14D4E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7" t="36024" r="39151" b="40202"/>
          <a:stretch/>
        </p:blipFill>
        <p:spPr>
          <a:xfrm>
            <a:off x="6842297" y="1573536"/>
            <a:ext cx="2215439" cy="13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21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97891" y="1678466"/>
            <a:ext cx="7217007" cy="5179533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Clr>
                <a:srgbClr val="009AC7"/>
              </a:buClr>
              <a:buNone/>
              <a:defRPr/>
            </a:pPr>
            <a:r>
              <a:rPr lang="en-US" b="1" dirty="0">
                <a:solidFill>
                  <a:srgbClr val="009AC7"/>
                </a:solidFill>
              </a:rPr>
              <a:t>Overhead Guard </a:t>
            </a:r>
            <a:endParaRPr lang="en-US" altLang="en-US" dirty="0">
              <a:solidFill>
                <a:srgbClr val="009AC7"/>
              </a:solidFill>
            </a:endParaRPr>
          </a:p>
          <a:p>
            <a:pPr marL="742950" lvl="1" indent="-285750">
              <a:spcBef>
                <a:spcPts val="300"/>
              </a:spcBef>
              <a:buClr>
                <a:srgbClr val="009AC7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FOPS certified</a:t>
            </a:r>
          </a:p>
          <a:p>
            <a:pPr marL="742950" lvl="1" indent="-285750">
              <a:spcBef>
                <a:spcPts val="300"/>
              </a:spcBef>
              <a:buClr>
                <a:srgbClr val="009AC7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wall side forward leg that could obstruct visibility </a:t>
            </a:r>
          </a:p>
          <a:p>
            <a:pPr>
              <a:spcBef>
                <a:spcPts val="1200"/>
              </a:spcBef>
              <a:buClr>
                <a:srgbClr val="009AC7"/>
              </a:buClr>
              <a:defRPr/>
            </a:pPr>
            <a:r>
              <a:rPr lang="en-US" b="1" dirty="0">
                <a:solidFill>
                  <a:srgbClr val="009AC7"/>
                </a:solidFill>
              </a:rPr>
              <a:t>Front Protection</a:t>
            </a:r>
            <a:endParaRPr lang="en-US" altLang="en-US" dirty="0">
              <a:solidFill>
                <a:srgbClr val="009AC7"/>
              </a:solidFill>
            </a:endParaRPr>
          </a:p>
          <a:p>
            <a:pPr marL="742950" lvl="1" indent="-285750">
              <a:spcBef>
                <a:spcPts val="300"/>
              </a:spcBef>
              <a:buClr>
                <a:srgbClr val="009AC7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 Operator Protection from the front</a:t>
            </a:r>
          </a:p>
          <a:p>
            <a:pPr>
              <a:spcBef>
                <a:spcPts val="1200"/>
              </a:spcBef>
              <a:buClr>
                <a:srgbClr val="009AC7"/>
              </a:buClr>
              <a:defRPr/>
            </a:pPr>
            <a:r>
              <a:rPr lang="en-US" b="1" dirty="0">
                <a:solidFill>
                  <a:srgbClr val="009AC7"/>
                </a:solidFill>
              </a:rPr>
              <a:t>CE Certification</a:t>
            </a:r>
            <a:endParaRPr lang="en-US" altLang="en-US" b="1" dirty="0">
              <a:solidFill>
                <a:srgbClr val="009AC7"/>
              </a:solidFill>
            </a:endParaRPr>
          </a:p>
          <a:p>
            <a:pPr marL="742950" lvl="1" indent="-285750">
              <a:spcBef>
                <a:spcPts val="300"/>
              </a:spcBef>
              <a:buClr>
                <a:srgbClr val="009AC7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 operation</a:t>
            </a:r>
          </a:p>
          <a:p>
            <a:pPr>
              <a:spcBef>
                <a:spcPts val="1200"/>
              </a:spcBef>
              <a:buClr>
                <a:srgbClr val="009AC7"/>
              </a:buClr>
              <a:defRPr/>
            </a:pPr>
            <a:r>
              <a:rPr lang="en-US" b="1" dirty="0">
                <a:solidFill>
                  <a:srgbClr val="009AC7"/>
                </a:solidFill>
              </a:rPr>
              <a:t>Reverse Chime</a:t>
            </a:r>
            <a:endParaRPr lang="en-US" altLang="en-US" dirty="0">
              <a:solidFill>
                <a:srgbClr val="009AC7"/>
              </a:solidFill>
            </a:endParaRPr>
          </a:p>
          <a:p>
            <a:pPr marL="742950" lvl="1" indent="-285750">
              <a:spcBef>
                <a:spcPts val="300"/>
              </a:spcBef>
              <a:buClr>
                <a:srgbClr val="009AC7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Audible chime indicating the machine is in the reverse setting</a:t>
            </a:r>
          </a:p>
          <a:p>
            <a:pPr>
              <a:spcBef>
                <a:spcPts val="1200"/>
              </a:spcBef>
              <a:buClr>
                <a:srgbClr val="009AC7"/>
              </a:buClr>
              <a:defRPr/>
            </a:pPr>
            <a:r>
              <a:rPr lang="en-US" b="1" dirty="0">
                <a:solidFill>
                  <a:srgbClr val="009AC7"/>
                </a:solidFill>
              </a:rPr>
              <a:t>Head lights</a:t>
            </a:r>
            <a:endParaRPr lang="en-US" altLang="en-US" dirty="0">
              <a:solidFill>
                <a:srgbClr val="009AC7"/>
              </a:solidFill>
            </a:endParaRPr>
          </a:p>
          <a:p>
            <a:pPr marL="742950" lvl="1" indent="-285750">
              <a:spcBef>
                <a:spcPts val="300"/>
              </a:spcBef>
              <a:buClr>
                <a:srgbClr val="009AC7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Increases visibility</a:t>
            </a:r>
          </a:p>
          <a:p>
            <a:pPr>
              <a:spcBef>
                <a:spcPts val="1200"/>
              </a:spcBef>
              <a:buClr>
                <a:srgbClr val="009AC7"/>
              </a:buClr>
              <a:defRPr/>
            </a:pPr>
            <a:r>
              <a:rPr lang="en-US" b="1" dirty="0">
                <a:solidFill>
                  <a:srgbClr val="009AC7"/>
                </a:solidFill>
              </a:rPr>
              <a:t>Heavy Duty Squeegee Protection</a:t>
            </a:r>
            <a:endParaRPr lang="en-US" altLang="en-US" dirty="0">
              <a:solidFill>
                <a:srgbClr val="009AC7"/>
              </a:solidFill>
            </a:endParaRPr>
          </a:p>
          <a:p>
            <a:pPr marL="742950" lvl="1" indent="-285750">
              <a:spcBef>
                <a:spcPts val="300"/>
              </a:spcBef>
              <a:buClr>
                <a:srgbClr val="009AC7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Protects squeegee damage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spcBef>
                <a:spcPts val="300"/>
              </a:spcBef>
              <a:buClr>
                <a:srgbClr val="009AC7"/>
              </a:buClr>
              <a:buFont typeface="Wingdings" panose="05000000000000000000" pitchFamily="2" charset="2"/>
              <a:buChar char="§"/>
              <a:defRPr/>
            </a:pPr>
            <a:endParaRPr lang="en-US" altLang="en-US" sz="1800" dirty="0"/>
          </a:p>
          <a:p>
            <a:pPr>
              <a:spcBef>
                <a:spcPts val="300"/>
              </a:spcBef>
              <a:buClr>
                <a:srgbClr val="009AC7"/>
              </a:buClr>
              <a:defRPr/>
            </a:pPr>
            <a:endParaRPr lang="en-US" altLang="en-US" sz="2400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962347"/>
            <a:ext cx="8229600" cy="543325"/>
          </a:xfrm>
        </p:spPr>
        <p:txBody>
          <a:bodyPr/>
          <a:lstStyle/>
          <a:p>
            <a:r>
              <a:rPr lang="en-US" dirty="0"/>
              <a:t>Operator and Machine Protection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546" y="2737689"/>
            <a:ext cx="649254" cy="783858"/>
          </a:xfrm>
          <a:prstGeom prst="rect">
            <a:avLst/>
          </a:prstGeom>
        </p:spPr>
      </p:pic>
      <p:pic>
        <p:nvPicPr>
          <p:cNvPr id="13" name="Picture 2" descr="http://www.ul.com/global/digitalassets/images/content/corporate/aboutul/offeringsoverview/ulmarks/bolder.g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06" t="11729" r="1" b="25914"/>
          <a:stretch/>
        </p:blipFill>
        <p:spPr bwMode="auto">
          <a:xfrm>
            <a:off x="8059528" y="3567141"/>
            <a:ext cx="605291" cy="6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6268" y="5080899"/>
            <a:ext cx="1031811" cy="5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war\Desktop\Thunderbolt\Image\Studio Photos\IMG_026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0377" y="5784108"/>
            <a:ext cx="983592" cy="7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war\Desktop\Thunderbolt\Image\Studio Photos\IMG_016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2956" y="4230592"/>
            <a:ext cx="898434" cy="7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cake, sky, table, indoor&#10;&#10;Description generated with high confidence">
            <a:extLst>
              <a:ext uri="{FF2B5EF4-FFF2-40B4-BE49-F238E27FC236}">
                <a16:creationId xmlns:a16="http://schemas.microsoft.com/office/drawing/2014/main" id="{5C1723EA-5E83-441F-8411-3157486773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31" y="1690029"/>
            <a:ext cx="1366484" cy="102486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9591" y="1690029"/>
            <a:ext cx="275824" cy="32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73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Performance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46649" y="1754236"/>
            <a:ext cx="8842076" cy="4267200"/>
          </a:xfrm>
        </p:spPr>
        <p:txBody>
          <a:bodyPr>
            <a:normAutofit/>
          </a:bodyPr>
          <a:lstStyle/>
          <a:p>
            <a:pPr>
              <a:buClr>
                <a:srgbClr val="009AC7"/>
              </a:buClr>
            </a:pPr>
            <a:r>
              <a:rPr lang="en-US" altLang="en-US" sz="2400" b="1" dirty="0">
                <a:solidFill>
                  <a:srgbClr val="009AC7"/>
                </a:solidFill>
                <a:latin typeface="Arial" pitchFamily="34" charset="0"/>
                <a:cs typeface="Arial" pitchFamily="34" charset="0"/>
              </a:rPr>
              <a:t>Amazing Scrubbing Down Force</a:t>
            </a:r>
          </a:p>
          <a:p>
            <a:pPr marL="7429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1.5 HP, 1.125 kW motors allow for down pressures up to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250 kg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5" descr="C:\Users\war\Desktop\Thunderbolt\Image\Studio Photos\IMG_012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8676" y="3031476"/>
            <a:ext cx="3147705" cy="25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war\Desktop\Thunderbolt\Image\Studio Photos\IMG_024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3463" y="3031474"/>
            <a:ext cx="3643274" cy="22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89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41EE9-D8F6-4357-9770-DCEE0988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537510" cy="4267200"/>
          </a:xfrm>
        </p:spPr>
        <p:txBody>
          <a:bodyPr/>
          <a:lstStyle/>
          <a:p>
            <a:pPr lvl="0">
              <a:buSzPct val="70000"/>
            </a:pPr>
            <a:r>
              <a:rPr lang="en-US" altLang="en-US" b="1" dirty="0">
                <a:solidFill>
                  <a:srgbClr val="009BC7"/>
                </a:solidFill>
              </a:rPr>
              <a:t>Integrated Vacuum Fan Cooling Manifold </a:t>
            </a:r>
          </a:p>
          <a:p>
            <a:pPr marL="457200" lvl="0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Pulls cooling air from outside the compartment </a:t>
            </a:r>
          </a:p>
          <a:p>
            <a:pPr marL="457200" lvl="0" indent="-285750"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that COOL/DRY air and NOT hot moist vacuum exhaust is used to cool the vacuum fans.  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6F17CF-3836-4DFE-A83A-5DBD56FF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Manifold</a:t>
            </a:r>
          </a:p>
        </p:txBody>
      </p:sp>
      <p:pic>
        <p:nvPicPr>
          <p:cNvPr id="11" name="Picture 2" descr="C:\Users\war\Desktop\Thunderbolt\Image\Bill's Images\IMG_4694.JPG">
            <a:extLst>
              <a:ext uri="{FF2B5EF4-FFF2-40B4-BE49-F238E27FC236}">
                <a16:creationId xmlns:a16="http://schemas.microsoft.com/office/drawing/2014/main" id="{5A893894-65FB-4361-84E1-84404CC90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8475" y="3791772"/>
            <a:ext cx="3931325" cy="22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p Arrow 37">
            <a:extLst>
              <a:ext uri="{FF2B5EF4-FFF2-40B4-BE49-F238E27FC236}">
                <a16:creationId xmlns:a16="http://schemas.microsoft.com/office/drawing/2014/main" id="{F70E8D70-E43C-4116-84DD-3171704C6EF3}"/>
              </a:ext>
            </a:extLst>
          </p:cNvPr>
          <p:cNvSpPr/>
          <p:nvPr/>
        </p:nvSpPr>
        <p:spPr>
          <a:xfrm rot="5184374">
            <a:off x="3941770" y="3550302"/>
            <a:ext cx="351487" cy="1711844"/>
          </a:xfrm>
          <a:prstGeom prst="upArrow">
            <a:avLst>
              <a:gd name="adj1" fmla="val 43818"/>
              <a:gd name="adj2" fmla="val 5000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39">
            <a:extLst>
              <a:ext uri="{FF2B5EF4-FFF2-40B4-BE49-F238E27FC236}">
                <a16:creationId xmlns:a16="http://schemas.microsoft.com/office/drawing/2014/main" id="{B3656F10-07B3-464F-AFA1-82C73CBECBE4}"/>
              </a:ext>
            </a:extLst>
          </p:cNvPr>
          <p:cNvSpPr/>
          <p:nvPr/>
        </p:nvSpPr>
        <p:spPr>
          <a:xfrm rot="5400000">
            <a:off x="3964490" y="3760029"/>
            <a:ext cx="351487" cy="2462562"/>
          </a:xfrm>
          <a:prstGeom prst="upArrow">
            <a:avLst>
              <a:gd name="adj1" fmla="val 43818"/>
              <a:gd name="adj2" fmla="val 5000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56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DBFEE-FB86-4064-9A32-32DC177FA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351"/>
            <a:ext cx="8229600" cy="4267200"/>
          </a:xfrm>
        </p:spPr>
        <p:txBody>
          <a:bodyPr/>
          <a:lstStyle/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Machine opens up completely for easy Access to Components</a:t>
            </a:r>
          </a:p>
          <a:p>
            <a:pPr marL="285750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quicker a technician can get to a component the sooner the machine is repaired and back on the floor cleaning.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DB73B5-0AB4-4ECA-B5F6-54DC57F6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Operation and Maintenance</a:t>
            </a:r>
          </a:p>
        </p:txBody>
      </p:sp>
      <p:pic>
        <p:nvPicPr>
          <p:cNvPr id="5" name="Picture 4" descr="A close up of a truck&#10;&#10;Description generated with high confidence">
            <a:extLst>
              <a:ext uri="{FF2B5EF4-FFF2-40B4-BE49-F238E27FC236}">
                <a16:creationId xmlns:a16="http://schemas.microsoft.com/office/drawing/2014/main" id="{2A8D7B1F-D504-4522-B264-377F00FD9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77" y="32004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35A5E0-53BC-4FB2-84F9-2238B56A4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6784"/>
            <a:ext cx="9144000" cy="4664016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Force Sweeping is not available for machines equipped with Direct Throw sweeping</a:t>
            </a:r>
          </a:p>
          <a:p>
            <a:pPr marL="285750" indent="-285750">
              <a:spcBef>
                <a:spcPts val="6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 Throw Sweeping is not available for machines equipped with Dual Force sweeping</a:t>
            </a:r>
          </a:p>
          <a:p>
            <a:pPr marL="285750" indent="-285750">
              <a:spcBef>
                <a:spcPts val="6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items are not available on pressure washer equipped machines:</a:t>
            </a:r>
          </a:p>
          <a:p>
            <a:pPr marL="742950" lvl="1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</a:t>
            </a:r>
          </a:p>
          <a:p>
            <a:pPr marL="742950" lvl="1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Spray Wand</a:t>
            </a:r>
          </a:p>
          <a:p>
            <a:pPr marL="742950" lvl="1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Live Wand</a:t>
            </a:r>
          </a:p>
          <a:p>
            <a:pPr marL="742950" lvl="1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Battery rollout</a:t>
            </a:r>
          </a:p>
          <a:p>
            <a:pPr marL="742950" lvl="1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Vacuum</a:t>
            </a:r>
          </a:p>
          <a:p>
            <a:pPr marL="285750" indent="-285750">
              <a:spcBef>
                <a:spcPts val="6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items are not available on battery quick disconnect equipped machines</a:t>
            </a:r>
          </a:p>
          <a:p>
            <a:pPr marL="742950" lvl="1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Battery rollout</a:t>
            </a:r>
          </a:p>
          <a:p>
            <a:pPr marL="285750" indent="-285750">
              <a:spcBef>
                <a:spcPts val="60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following items are not available on live wand equipped machines</a:t>
            </a:r>
          </a:p>
          <a:p>
            <a:pPr marL="742950" lvl="1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Battery rollout</a:t>
            </a:r>
          </a:p>
          <a:p>
            <a:pPr marL="742950" lvl="1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Wet Vacuum</a:t>
            </a:r>
          </a:p>
          <a:p>
            <a:pPr marL="742950" lvl="1" indent="-285750">
              <a:spcBef>
                <a:spcPts val="0"/>
              </a:spcBef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Pressure washer</a:t>
            </a:r>
          </a:p>
          <a:p>
            <a:pPr marL="742950" lvl="1" indent="-285750"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345EAA-A1B4-4620-8463-1F4CAD1A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and Exclusions</a:t>
            </a:r>
          </a:p>
        </p:txBody>
      </p:sp>
    </p:spTree>
    <p:extLst>
      <p:ext uri="{BB962C8B-B14F-4D97-AF65-F5344CB8AC3E}">
        <p14:creationId xmlns:p14="http://schemas.microsoft.com/office/powerpoint/2010/main" val="939511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859" y="1603268"/>
            <a:ext cx="7839965" cy="5254731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009BBE"/>
              </a:buClr>
              <a:buSzPct val="150000"/>
              <a:buNone/>
              <a:defRPr/>
            </a:pPr>
            <a:r>
              <a:rPr lang="en-US" altLang="en-US" sz="2400" b="1" dirty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Reduce Costs to Clean</a:t>
            </a:r>
          </a:p>
          <a:p>
            <a:pPr marL="457200" lvl="1">
              <a:spcBef>
                <a:spcPts val="30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Reduce the need for multiple machines</a:t>
            </a:r>
          </a:p>
          <a:p>
            <a:pPr marL="457200" lvl="1">
              <a:spcBef>
                <a:spcPts val="30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Large battery capacity options available</a:t>
            </a:r>
          </a:p>
          <a:p>
            <a:pPr marL="0" indent="0">
              <a:spcBef>
                <a:spcPts val="1800"/>
              </a:spcBef>
              <a:buClr>
                <a:srgbClr val="009BBE"/>
              </a:buClr>
              <a:buSzPct val="150000"/>
              <a:buNone/>
              <a:defRPr/>
            </a:pPr>
            <a:r>
              <a:rPr lang="en-US" altLang="en-US" sz="2400" b="1" dirty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Maintain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Health and Safety</a:t>
            </a:r>
          </a:p>
          <a:p>
            <a:pPr marL="457200" lvl="1">
              <a:spcBef>
                <a:spcPts val="30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Exceptional dust control </a:t>
            </a:r>
          </a:p>
          <a:p>
            <a:pPr marL="457200" lvl="1">
              <a:spcBef>
                <a:spcPts val="30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Forward operator position, eyes-forward controls and engineered sightlines</a:t>
            </a:r>
          </a:p>
          <a:p>
            <a:pPr marL="0" indent="0">
              <a:spcBef>
                <a:spcPts val="1800"/>
              </a:spcBef>
              <a:buClr>
                <a:srgbClr val="009AC7"/>
              </a:buClr>
              <a:buSzPct val="150000"/>
              <a:buNone/>
              <a:defRPr/>
            </a:pPr>
            <a:r>
              <a:rPr lang="en-US" altLang="en-US" sz="2400" b="1" dirty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Enhance</a:t>
            </a:r>
            <a:r>
              <a:rPr lang="en-US" altLang="en-US" sz="2400" dirty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Facility Image</a:t>
            </a:r>
          </a:p>
          <a:p>
            <a:pPr marL="457200" lvl="1">
              <a:spcBef>
                <a:spcPts val="30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Excellent water recovery</a:t>
            </a:r>
          </a:p>
          <a:p>
            <a:pPr marL="457200" lvl="1">
              <a:spcBef>
                <a:spcPts val="30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Capture large and small debris in one pass                                 </a:t>
            </a:r>
          </a:p>
          <a:p>
            <a:pPr marL="47504" indent="0">
              <a:spcBef>
                <a:spcPts val="1800"/>
              </a:spcBef>
              <a:buClr>
                <a:srgbClr val="009AC7"/>
              </a:buClr>
              <a:buSzPct val="150000"/>
              <a:buNone/>
              <a:defRPr/>
            </a:pPr>
            <a:r>
              <a:rPr lang="en-US" altLang="en-US" sz="2400" b="1" dirty="0">
                <a:solidFill>
                  <a:srgbClr val="009AC7"/>
                </a:solidFill>
                <a:latin typeface="+mn-lt"/>
                <a:cs typeface="Arial" panose="020B0604020202020204" pitchFamily="34" charset="0"/>
              </a:rPr>
              <a:t>Ease of Use</a:t>
            </a:r>
          </a:p>
          <a:p>
            <a:pPr marL="457200" lvl="1">
              <a:spcBef>
                <a:spcPts val="30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Intuitive operator controls</a:t>
            </a:r>
          </a:p>
          <a:p>
            <a:pPr marL="457200" lvl="1">
              <a:spcBef>
                <a:spcPts val="300"/>
              </a:spcBef>
              <a:buClr>
                <a:srgbClr val="009AC7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rgbClr val="595959"/>
                </a:solidFill>
                <a:latin typeface="+mn-lt"/>
                <a:cs typeface="Arial" panose="020B0604020202020204" pitchFamily="34" charset="0"/>
              </a:rPr>
              <a:t>Tool-free access to main parts</a:t>
            </a:r>
            <a:endParaRPr lang="en-US" altLang="en-US" sz="2400" dirty="0">
              <a:solidFill>
                <a:srgbClr val="595959"/>
              </a:solidFill>
              <a:latin typeface="+mn-lt"/>
              <a:cs typeface="Arial" panose="020B0604020202020204" pitchFamily="34" charset="0"/>
            </a:endParaRPr>
          </a:p>
          <a:p>
            <a:pPr marL="512762" lvl="3" indent="0">
              <a:spcBef>
                <a:spcPct val="0"/>
              </a:spcBef>
              <a:buClr>
                <a:srgbClr val="009AC7"/>
              </a:buClr>
              <a:buSzPct val="150000"/>
              <a:buNone/>
              <a:defRPr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41208" y="148194"/>
            <a:ext cx="6524373" cy="9964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facility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39" y="4350485"/>
            <a:ext cx="731520" cy="731520"/>
          </a:xfrm>
          <a:prstGeom prst="rect">
            <a:avLst/>
          </a:prstGeom>
        </p:spPr>
      </p:pic>
      <p:pic>
        <p:nvPicPr>
          <p:cNvPr id="24" name="Picture 23" descr="healt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39" y="2869202"/>
            <a:ext cx="731520" cy="731520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57200" y="986411"/>
            <a:ext cx="8229600" cy="5433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Summary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BE3D94-D16F-4A1B-BFA5-492C56761D6B}"/>
              </a:ext>
            </a:extLst>
          </p:cNvPr>
          <p:cNvGrpSpPr/>
          <p:nvPr/>
        </p:nvGrpSpPr>
        <p:grpSpPr>
          <a:xfrm>
            <a:off x="304098" y="5598175"/>
            <a:ext cx="644002" cy="644002"/>
            <a:chOff x="-1870235" y="1558736"/>
            <a:chExt cx="927515" cy="9275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E265E4-FB3F-4833-97C7-1C64065825B2}"/>
                </a:ext>
              </a:extLst>
            </p:cNvPr>
            <p:cNvSpPr/>
            <p:nvPr/>
          </p:nvSpPr>
          <p:spPr>
            <a:xfrm>
              <a:off x="-1708123" y="1713702"/>
              <a:ext cx="605088" cy="6201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B38C15-287D-4289-8570-FACD4C1750CB}"/>
                </a:ext>
              </a:extLst>
            </p:cNvPr>
            <p:cNvSpPr/>
            <p:nvPr/>
          </p:nvSpPr>
          <p:spPr>
            <a:xfrm>
              <a:off x="-1528264" y="1632095"/>
              <a:ext cx="258974" cy="1065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BBB6517B-19C6-48EC-8CAE-659FECDA7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0235" y="1558736"/>
              <a:ext cx="927515" cy="927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E156EFB-D16E-4AB7-9B61-5A320FC842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4277" r="10847"/>
          <a:stretch/>
        </p:blipFill>
        <p:spPr>
          <a:xfrm>
            <a:off x="5980040" y="4104629"/>
            <a:ext cx="2747303" cy="26051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3" y="1679868"/>
            <a:ext cx="795908" cy="6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1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13" y="3209132"/>
            <a:ext cx="4310280" cy="323271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64853" y="2507185"/>
            <a:ext cx="5202559" cy="5202559"/>
          </a:xfrm>
          <a:prstGeom prst="ellipse">
            <a:avLst/>
          </a:prstGeom>
          <a:noFill/>
          <a:ln w="28575">
            <a:solidFill>
              <a:srgbClr val="009AC7">
                <a:alpha val="6117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noFill/>
            </a:endParaRPr>
          </a:p>
        </p:txBody>
      </p:sp>
      <p:sp>
        <p:nvSpPr>
          <p:cNvPr id="10245" name="Content Placeholder 2"/>
          <p:cNvSpPr txBox="1">
            <a:spLocks/>
          </p:cNvSpPr>
          <p:nvPr/>
        </p:nvSpPr>
        <p:spPr bwMode="auto">
          <a:xfrm>
            <a:off x="412751" y="1643727"/>
            <a:ext cx="5464174" cy="29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693738" indent="-236538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087438" indent="-173038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009AC7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Warehousing &amp; Logistics</a:t>
            </a:r>
          </a:p>
          <a:p>
            <a:pPr defTabSz="914400">
              <a:spcAft>
                <a:spcPts val="600"/>
              </a:spcAft>
              <a:buClr>
                <a:srgbClr val="009AC7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Manufacturing</a:t>
            </a:r>
          </a:p>
          <a:p>
            <a:pPr defTabSz="914400">
              <a:spcAft>
                <a:spcPts val="600"/>
              </a:spcAft>
              <a:buClr>
                <a:srgbClr val="009AC7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Retail Distribution Centers</a:t>
            </a:r>
          </a:p>
          <a:p>
            <a:pPr defTabSz="914400">
              <a:spcAft>
                <a:spcPts val="600"/>
              </a:spcAft>
              <a:buClr>
                <a:srgbClr val="009AC7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Food and Beverage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1139" y="2225219"/>
            <a:ext cx="884663" cy="884663"/>
            <a:chOff x="6714526" y="1221887"/>
            <a:chExt cx="884663" cy="884663"/>
          </a:xfrm>
        </p:grpSpPr>
        <p:sp>
          <p:nvSpPr>
            <p:cNvPr id="16" name="Oval 15"/>
            <p:cNvSpPr/>
            <p:nvPr/>
          </p:nvSpPr>
          <p:spPr>
            <a:xfrm>
              <a:off x="6762574" y="1249444"/>
              <a:ext cx="788565" cy="7885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526" y="1221887"/>
              <a:ext cx="884663" cy="88466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532468" y="2377583"/>
            <a:ext cx="916318" cy="916318"/>
            <a:chOff x="8024099" y="1478289"/>
            <a:chExt cx="916318" cy="916318"/>
          </a:xfrm>
        </p:grpSpPr>
        <p:sp>
          <p:nvSpPr>
            <p:cNvPr id="18" name="Oval 17"/>
            <p:cNvSpPr/>
            <p:nvPr/>
          </p:nvSpPr>
          <p:spPr>
            <a:xfrm>
              <a:off x="8088372" y="1542166"/>
              <a:ext cx="788565" cy="7885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099" y="1478289"/>
              <a:ext cx="916318" cy="91631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998373" y="3280359"/>
            <a:ext cx="958048" cy="958048"/>
            <a:chOff x="8040318" y="3288748"/>
            <a:chExt cx="958048" cy="958048"/>
          </a:xfrm>
        </p:grpSpPr>
        <p:sp>
          <p:nvSpPr>
            <p:cNvPr id="17" name="Oval 16"/>
            <p:cNvSpPr/>
            <p:nvPr/>
          </p:nvSpPr>
          <p:spPr>
            <a:xfrm>
              <a:off x="8125060" y="3373490"/>
              <a:ext cx="788565" cy="7885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1E1E1"/>
                </a:clrFrom>
                <a:clrTo>
                  <a:srgbClr val="E1E1E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18" y="3288748"/>
              <a:ext cx="958048" cy="958048"/>
            </a:xfrm>
            <a:prstGeom prst="rect">
              <a:avLst/>
            </a:prstGeom>
          </p:spPr>
        </p:pic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911225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M17 Key Markets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0C1640-6040-4868-AA3B-13EABA132B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66" y="39973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140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oy car&#10;&#10;Description generated with high confidence">
            <a:extLst>
              <a:ext uri="{FF2B5EF4-FFF2-40B4-BE49-F238E27FC236}">
                <a16:creationId xmlns:a16="http://schemas.microsoft.com/office/drawing/2014/main" id="{8B52503D-4086-44A4-B753-6A4FBC853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47" y="2397313"/>
            <a:ext cx="5621099" cy="4215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70168-B3DA-4023-9E14-658A9292D177}"/>
              </a:ext>
            </a:extLst>
          </p:cNvPr>
          <p:cNvSpPr txBox="1"/>
          <p:nvPr/>
        </p:nvSpPr>
        <p:spPr>
          <a:xfrm>
            <a:off x="1468976" y="1760561"/>
            <a:ext cx="5401056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7800" b="1" dirty="0" smtClean="0">
                <a:solidFill>
                  <a:srgbClr val="009AC7"/>
                </a:solidFill>
              </a:rPr>
              <a:t>M1</a:t>
            </a:r>
            <a:r>
              <a:rPr lang="en-US" altLang="en-US" sz="7800" b="1" dirty="0" smtClean="0">
                <a:solidFill>
                  <a:srgbClr val="009AC7"/>
                </a:solidFill>
                <a:cs typeface="Arial" panose="020B0604020202020204" pitchFamily="34" charset="0"/>
              </a:rPr>
              <a:t>7</a:t>
            </a:r>
            <a:r>
              <a:rPr lang="en-US" altLang="en-US" sz="2000" b="1" dirty="0" smtClean="0">
                <a:solidFill>
                  <a:srgbClr val="009AC7"/>
                </a:solidFill>
                <a:cs typeface="Arial" panose="020B0604020202020204" pitchFamily="34" charset="0"/>
              </a:rPr>
              <a:t>BATTERY SCRUBBER-SWEEPER</a:t>
            </a:r>
            <a:endParaRPr lang="en-US" altLang="en-US" sz="2000" b="1" dirty="0">
              <a:solidFill>
                <a:srgbClr val="009AC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1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1142187" y="4136656"/>
          <a:ext cx="687574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0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315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T7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T12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T16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T17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Length</a:t>
                      </a:r>
                      <a:endParaRPr lang="en-US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1520 </a:t>
                      </a:r>
                      <a:r>
                        <a:rPr lang="en-US" sz="1050" dirty="0"/>
                        <a:t>mm</a:t>
                      </a:r>
                      <a:endParaRPr lang="en-US" sz="105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1710 </a:t>
                      </a:r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1880 </a:t>
                      </a:r>
                      <a:r>
                        <a:rPr lang="en-US" sz="1100" dirty="0"/>
                        <a:t>mm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2245 </a:t>
                      </a:r>
                      <a:r>
                        <a:rPr lang="en-US" sz="1100" dirty="0"/>
                        <a:t>mm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2850 </a:t>
                      </a:r>
                      <a:r>
                        <a:rPr lang="en-US" sz="1100" dirty="0"/>
                        <a:t>mm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Width</a:t>
                      </a:r>
                      <a:endParaRPr lang="en-US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740 </a:t>
                      </a:r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950 </a:t>
                      </a:r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1040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1168 </a:t>
                      </a:r>
                      <a:r>
                        <a:rPr lang="en-US" sz="1100" dirty="0"/>
                        <a:t>mm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1370 </a:t>
                      </a:r>
                      <a:r>
                        <a:rPr lang="en-US" sz="1100" dirty="0"/>
                        <a:t>mm</a:t>
                      </a:r>
                    </a:p>
                    <a:p>
                      <a:pPr algn="ctr"/>
                      <a:r>
                        <a:rPr lang="en-US" sz="700" dirty="0" smtClean="0"/>
                        <a:t>Standard dual sweeping side</a:t>
                      </a:r>
                      <a:r>
                        <a:rPr lang="en-US" sz="700" baseline="0" dirty="0" smtClean="0"/>
                        <a:t> brush</a:t>
                      </a:r>
                      <a:endParaRPr lang="en-US" sz="7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5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Height</a:t>
                      </a:r>
                      <a:endParaRPr lang="en-US" sz="14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1270 </a:t>
                      </a:r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1425 </a:t>
                      </a:r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1475 </a:t>
                      </a:r>
                      <a:r>
                        <a:rPr lang="en-US" sz="1100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1480 </a:t>
                      </a:r>
                      <a:r>
                        <a:rPr lang="en-US" sz="1100" dirty="0"/>
                        <a:t>mm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1480 </a:t>
                      </a:r>
                      <a:r>
                        <a:rPr lang="en-US" sz="1100" dirty="0"/>
                        <a:t>mm</a:t>
                      </a:r>
                      <a:endParaRPr lang="en-US" sz="11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 txBox="1">
            <a:spLocks/>
          </p:cNvSpPr>
          <p:nvPr/>
        </p:nvSpPr>
        <p:spPr>
          <a:xfrm>
            <a:off x="7304051" y="6570084"/>
            <a:ext cx="1839951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4D4F53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09966" y="2808629"/>
            <a:ext cx="777789" cy="1268231"/>
            <a:chOff x="1798172" y="1465784"/>
            <a:chExt cx="777789" cy="126823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1568922" y="1730412"/>
              <a:ext cx="1219200" cy="689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1798172" y="2603641"/>
              <a:ext cx="777789" cy="130374"/>
              <a:chOff x="1798172" y="2603641"/>
              <a:chExt cx="777789" cy="130374"/>
            </a:xfrm>
          </p:grpSpPr>
          <p:sp>
            <p:nvSpPr>
              <p:cNvPr id="3" name="Rounded Rectangle 2"/>
              <p:cNvSpPr/>
              <p:nvPr/>
            </p:nvSpPr>
            <p:spPr bwMode="auto">
              <a:xfrm>
                <a:off x="1798172" y="2603641"/>
                <a:ext cx="77638" cy="12892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40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2498323" y="2605086"/>
                <a:ext cx="77638" cy="128929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400">
                  <a:solidFill>
                    <a:schemeClr val="tx2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852275" y="2940822"/>
            <a:ext cx="1420116" cy="7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" descr="image001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921035" y="2876563"/>
            <a:ext cx="1554846" cy="79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998177" y="2559901"/>
            <a:ext cx="1848948" cy="11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352" y="1753789"/>
            <a:ext cx="1617469" cy="2333716"/>
          </a:xfrm>
          <a:prstGeom prst="rect">
            <a:avLst/>
          </a:prstGeom>
        </p:spPr>
      </p:pic>
      <p:sp>
        <p:nvSpPr>
          <p:cNvPr id="17" name="Title 9"/>
          <p:cNvSpPr txBox="1">
            <a:spLocks/>
          </p:cNvSpPr>
          <p:nvPr/>
        </p:nvSpPr>
        <p:spPr bwMode="auto">
          <a:xfrm>
            <a:off x="457200" y="986411"/>
            <a:ext cx="8229600" cy="5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Full Range Offering</a:t>
            </a:r>
          </a:p>
        </p:txBody>
      </p:sp>
    </p:spTree>
    <p:extLst>
      <p:ext uri="{BB962C8B-B14F-4D97-AF65-F5344CB8AC3E}">
        <p14:creationId xmlns:p14="http://schemas.microsoft.com/office/powerpoint/2010/main" val="211483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 txBox="1">
            <a:spLocks/>
          </p:cNvSpPr>
          <p:nvPr/>
        </p:nvSpPr>
        <p:spPr bwMode="auto">
          <a:xfrm>
            <a:off x="111125" y="1596050"/>
            <a:ext cx="9032875" cy="520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defTabSz="914400" eaLnBrk="1" hangingPunct="1">
              <a:spcBef>
                <a:spcPts val="6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Sweeper/scrubber machine -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One pass sweeping and scrubbing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Disk and cylindrical scrubbing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Cleaning tools for unique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</a:t>
            </a:r>
            <a:endParaRPr lang="en-US" alt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Large 285 L </a:t>
            </a: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solution tank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maximizes uptime &amp; minimizes dump and fills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Large </a:t>
            </a:r>
            <a:r>
              <a:rPr lang="en-US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364 L </a:t>
            </a: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recovery tank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easy access to tank and easy cleaning</a:t>
            </a:r>
          </a:p>
          <a:p>
            <a:pPr marL="342900" indent="-342900" defTabSz="914400" eaLnBrk="1" hangingPunct="1">
              <a:spcBef>
                <a:spcPts val="6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ec-H2O™ technology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detergent-free cleaning; scrub up to 3-times longer on single tank of water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Optional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scrubbing side brush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- Extends scrubbing path by 20%</a:t>
            </a:r>
          </a:p>
          <a:p>
            <a:pPr marL="342900" indent="-342900" defTabSz="914400" eaLnBrk="1" hangingPunct="1">
              <a:spcBef>
                <a:spcPts val="6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Multiple </a:t>
            </a:r>
            <a:r>
              <a:rPr lang="en-US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battery solutions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Match power source to cleaning needs 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High pressure washer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remove tough soils; reduces need for separate equipment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4488" indent="-344488" eaLnBrk="1" hangingPunct="1">
              <a:spcBef>
                <a:spcPts val="600"/>
              </a:spcBef>
              <a:spcAft>
                <a:spcPts val="20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Live wand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operators remain on the machine while picking up debris</a:t>
            </a:r>
          </a:p>
          <a:p>
            <a:pPr marL="342900" indent="-342900" defTabSz="914400" eaLnBrk="1" hangingPunct="1">
              <a:spcBef>
                <a:spcPts val="6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Powered high dump -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reduces need to manually handle debris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568325" y="767751"/>
            <a:ext cx="7410450" cy="748230"/>
          </a:xfrm>
          <a:prstGeom prst="rect">
            <a:avLst/>
          </a:prstGeom>
        </p:spPr>
        <p:txBody>
          <a:bodyPr vert="horz" lIns="91401" tIns="45700" rIns="91401" bIns="45700" rtlCol="0" anchor="ctr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sz="2400" b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Reduced Cost to Clean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3303E-1309-4FEC-B6E7-B761F21FF6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2"/>
          <a:stretch/>
        </p:blipFill>
        <p:spPr>
          <a:xfrm>
            <a:off x="7262767" y="5457878"/>
            <a:ext cx="1737969" cy="1339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69818"/>
            <a:ext cx="649815" cy="5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7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AE111A-FCC3-46F8-85DA-7B0E11316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608698"/>
            <a:ext cx="8686800" cy="2171700"/>
          </a:xfrm>
        </p:spPr>
        <p:txBody>
          <a:bodyPr/>
          <a:lstStyle/>
          <a:p>
            <a:pPr marL="342900" indent="-342900" defTabSz="914400" eaLnBrk="1" hangingPunct="1">
              <a:spcBef>
                <a:spcPts val="18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Yellow touch points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Provides easy, tool-less access to machine components</a:t>
            </a:r>
          </a:p>
          <a:p>
            <a:pPr marL="342900" indent="-342900" defTabSz="914400" eaLnBrk="1" hangingPunct="1">
              <a:spcBef>
                <a:spcPts val="18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Optional spray hose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easily cleans recovery tank</a:t>
            </a:r>
          </a:p>
          <a:p>
            <a:pPr marL="342900" indent="-342900" defTabSz="914400" eaLnBrk="1" hangingPunct="1">
              <a:spcBef>
                <a:spcPts val="18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Economy Mode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Save money and optimize performance levels when cleaning lightly soiled areas, saving brush/pad life and extending runtime</a:t>
            </a:r>
          </a:p>
          <a:p>
            <a:pPr marL="342900" indent="-342900" defTabSz="914400" eaLnBrk="1" hangingPunct="1">
              <a:spcBef>
                <a:spcPts val="18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SmartRelease™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Prevents damage to the machine from severe impacts</a:t>
            </a:r>
          </a:p>
          <a:p>
            <a:pPr marL="342900" indent="-342900" defTabSz="914400" eaLnBrk="1" hangingPunct="1">
              <a:spcBef>
                <a:spcPts val="18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defTabSz="914400" eaLnBrk="1" hangingPunct="1">
              <a:spcBef>
                <a:spcPts val="18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1800"/>
              </a:spcBef>
            </a:pPr>
            <a:endParaRPr lang="en-US" dirty="0"/>
          </a:p>
        </p:txBody>
      </p:sp>
      <p:pic>
        <p:nvPicPr>
          <p:cNvPr id="8" name="Picture 3" descr="C:\Users\war\Desktop\Thunderbolt\Image\Studio Photos\IMG_0495.jpg">
            <a:extLst>
              <a:ext uri="{FF2B5EF4-FFF2-40B4-BE49-F238E27FC236}">
                <a16:creationId xmlns:a16="http://schemas.microsoft.com/office/drawing/2014/main" id="{77FA639B-B97E-4F35-9633-1C56C6F35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56" t="25424" r="5631" b="10268"/>
          <a:stretch/>
        </p:blipFill>
        <p:spPr bwMode="auto">
          <a:xfrm>
            <a:off x="5341485" y="4236064"/>
            <a:ext cx="21889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4BEE60FD-E21A-44AD-A860-39F03B57B9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0"/>
          <a:stretch/>
        </p:blipFill>
        <p:spPr>
          <a:xfrm>
            <a:off x="1233437" y="4236064"/>
            <a:ext cx="2832031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F9C833-0AAA-418D-9FE8-A9808E31E7CD}"/>
              </a:ext>
            </a:extLst>
          </p:cNvPr>
          <p:cNvSpPr txBox="1"/>
          <p:nvPr/>
        </p:nvSpPr>
        <p:spPr>
          <a:xfrm>
            <a:off x="6122639" y="6211050"/>
            <a:ext cx="108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SmartRelease </a:t>
            </a:r>
          </a:p>
          <a:p>
            <a:r>
              <a:rPr lang="en-US" sz="1200" b="1" dirty="0"/>
              <a:t>Release Point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E3BA45-4AA2-44DF-9D1D-CF4FC517FD66}"/>
              </a:ext>
            </a:extLst>
          </p:cNvPr>
          <p:cNvCxnSpPr>
            <a:cxnSpLocks/>
          </p:cNvCxnSpPr>
          <p:nvPr/>
        </p:nvCxnSpPr>
        <p:spPr>
          <a:xfrm flipH="1" flipV="1">
            <a:off x="6291129" y="5539396"/>
            <a:ext cx="376371" cy="6918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le 4">
            <a:extLst>
              <a:ext uri="{FF2B5EF4-FFF2-40B4-BE49-F238E27FC236}">
                <a16:creationId xmlns:a16="http://schemas.microsoft.com/office/drawing/2014/main" id="{CDCAB72A-5050-4325-9BF7-AF1BFBB25F68}"/>
              </a:ext>
            </a:extLst>
          </p:cNvPr>
          <p:cNvSpPr txBox="1">
            <a:spLocks/>
          </p:cNvSpPr>
          <p:nvPr/>
        </p:nvSpPr>
        <p:spPr>
          <a:xfrm>
            <a:off x="568325" y="767751"/>
            <a:ext cx="7410450" cy="748230"/>
          </a:xfrm>
          <a:prstGeom prst="rect">
            <a:avLst/>
          </a:prstGeom>
        </p:spPr>
        <p:txBody>
          <a:bodyPr vert="horz" lIns="91401" tIns="45700" rIns="91401" bIns="45700" rtlCol="0" anchor="ctr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sz="2400" b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Reduced Cost to Clean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69818"/>
            <a:ext cx="649815" cy="5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8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0" y="1594423"/>
            <a:ext cx="9267026" cy="49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Standard dual sweeping side brushes </a:t>
            </a:r>
            <a:r>
              <a:rPr lang="en-US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en-US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Ensures the entire scrub path is swept</a:t>
            </a: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Dual Force or Direct Throw sweeping </a:t>
            </a:r>
            <a:r>
              <a:rPr lang="en-US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en-US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Effectively captures large and fine debris</a:t>
            </a: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Large scrub brush motors </a:t>
            </a:r>
            <a:r>
              <a:rPr lang="en-US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Significant power to the floor to clean and maintain shine</a:t>
            </a: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QA® Controls </a:t>
            </a:r>
            <a:r>
              <a:rPr lang="en-US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Consistent results, reduce operator error by locking machine settings</a:t>
            </a:r>
          </a:p>
          <a:p>
            <a:pPr marL="285750" indent="-28575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Dual Vacuum fans </a:t>
            </a:r>
            <a:r>
              <a:rPr lang="en-US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Advanced water evacuation design lets water siphon out of the fan chamber before damage is caused to the motor*</a:t>
            </a: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Unique rear swinging squeegee </a:t>
            </a:r>
            <a:r>
              <a:rPr lang="en-US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Leaves a clean path and reduces streaking</a:t>
            </a: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High pressure washer </a:t>
            </a:r>
            <a:r>
              <a:rPr lang="en-US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Effectively cleans tougher soils and non-floor surfaces</a:t>
            </a:r>
          </a:p>
          <a:p>
            <a:pPr marL="285750" indent="-28575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Live wand - </a:t>
            </a:r>
            <a:r>
              <a:rPr lang="en-US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Easily removes debris like shrink wrap</a:t>
            </a: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altLang="en-US" sz="1900" dirty="0">
              <a:solidFill>
                <a:srgbClr val="009BC7"/>
              </a:solidFill>
              <a:latin typeface="+mn-lt"/>
            </a:endParaRP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altLang="en-US" sz="1900" dirty="0">
              <a:solidFill>
                <a:srgbClr val="595959"/>
              </a:solidFill>
              <a:latin typeface="+mn-lt"/>
            </a:endParaRP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altLang="en-US" sz="19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41208" y="0"/>
            <a:ext cx="7410450" cy="782638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962347"/>
            <a:ext cx="8229600" cy="543325"/>
          </a:xfrm>
        </p:spPr>
        <p:txBody>
          <a:bodyPr/>
          <a:lstStyle/>
          <a:p>
            <a:r>
              <a:rPr lang="en-US" dirty="0"/>
              <a:t>Enhance Facility Image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C5FA92-B4F5-414B-8B12-A798910819AE}"/>
              </a:ext>
            </a:extLst>
          </p:cNvPr>
          <p:cNvGrpSpPr/>
          <p:nvPr/>
        </p:nvGrpSpPr>
        <p:grpSpPr>
          <a:xfrm>
            <a:off x="52730" y="1007979"/>
            <a:ext cx="457200" cy="457200"/>
            <a:chOff x="84008" y="1005409"/>
            <a:chExt cx="457200" cy="457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310482-BECA-47B7-B3AA-C1B2045F31D7}"/>
                </a:ext>
              </a:extLst>
            </p:cNvPr>
            <p:cNvSpPr/>
            <p:nvPr/>
          </p:nvSpPr>
          <p:spPr>
            <a:xfrm>
              <a:off x="187524" y="1144200"/>
              <a:ext cx="241007" cy="169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139B57-DE61-4018-BE8B-0D749E103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8" y="1005409"/>
              <a:ext cx="457200" cy="457200"/>
            </a:xfrm>
            <a:prstGeom prst="rect">
              <a:avLst/>
            </a:prstGeom>
          </p:spPr>
        </p:pic>
      </p:grpSp>
      <p:pic>
        <p:nvPicPr>
          <p:cNvPr id="13" name="Picture 1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4D3872C2-412C-4264-BB9D-EA747C5DB0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6285" r="7389"/>
          <a:stretch/>
        </p:blipFill>
        <p:spPr>
          <a:xfrm>
            <a:off x="2018432" y="5395823"/>
            <a:ext cx="2479290" cy="1371600"/>
          </a:xfrm>
          <a:prstGeom prst="rect">
            <a:avLst/>
          </a:prstGeom>
        </p:spPr>
      </p:pic>
      <p:pic>
        <p:nvPicPr>
          <p:cNvPr id="14" name="Picture 3" descr="C:\Users\war\Desktop\Thunderbolt\Image\Studio Photos\IMG_0279.jpg">
            <a:extLst>
              <a:ext uri="{FF2B5EF4-FFF2-40B4-BE49-F238E27FC236}">
                <a16:creationId xmlns:a16="http://schemas.microsoft.com/office/drawing/2014/main" id="{ADF34582-C75C-4C25-94E0-BC96B07B4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54" b="26873"/>
          <a:stretch/>
        </p:blipFill>
        <p:spPr bwMode="auto">
          <a:xfrm>
            <a:off x="4796603" y="5395823"/>
            <a:ext cx="141168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C33FCB-066A-4B68-A829-087B7CD9A28F}"/>
              </a:ext>
            </a:extLst>
          </p:cNvPr>
          <p:cNvSpPr/>
          <p:nvPr/>
        </p:nvSpPr>
        <p:spPr>
          <a:xfrm>
            <a:off x="6394529" y="6543679"/>
            <a:ext cx="27494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en-US" sz="1050" b="0" dirty="0">
                <a:solidFill>
                  <a:prstClr val="black"/>
                </a:solidFill>
                <a:latin typeface="Calibri"/>
                <a:ea typeface="+mn-ea"/>
              </a:rPr>
              <a:t>* Based on information from the manufacturer</a:t>
            </a:r>
          </a:p>
        </p:txBody>
      </p:sp>
    </p:spTree>
    <p:extLst>
      <p:ext uri="{BB962C8B-B14F-4D97-AF65-F5344CB8AC3E}">
        <p14:creationId xmlns:p14="http://schemas.microsoft.com/office/powerpoint/2010/main" val="386841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569" y="1672354"/>
            <a:ext cx="8843210" cy="3486242"/>
          </a:xfrm>
        </p:spPr>
        <p:txBody>
          <a:bodyPr>
            <a:normAutofit lnSpcReduction="10000"/>
          </a:bodyPr>
          <a:lstStyle/>
          <a:p>
            <a:pPr marL="285750" indent="-285750" defTabSz="914400" eaLnBrk="1" hangingPunct="1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Forward operator position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Improves sightlines</a:t>
            </a:r>
          </a:p>
          <a:p>
            <a:pPr marL="285750" indent="-285750" defTabSz="914400" eaLnBrk="1" hangingPunct="1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Eyes-forward controls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Keeps operator focus forward</a:t>
            </a:r>
          </a:p>
          <a:p>
            <a:pPr marL="285750" indent="-285750" defTabSz="914400" eaLnBrk="1" hangingPunct="1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2-stage dust control and </a:t>
            </a:r>
            <a:r>
              <a:rPr lang="en-US" alt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ShakeMax</a:t>
            </a: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™ filter shaker -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Maintains indoor air quality </a:t>
            </a:r>
            <a:endParaRPr lang="en-US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defTabSz="914400" eaLnBrk="1" hangingPunct="1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Excellent water recovery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Reduce the risk of slips and falls</a:t>
            </a:r>
          </a:p>
          <a:p>
            <a:pPr marL="285750" indent="-285750" defTabSz="914400" eaLnBrk="1" hangingPunct="1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Fume-free battery options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Improves indoor air quality</a:t>
            </a:r>
            <a:endParaRPr lang="en-US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defTabSz="91440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Front-wheel steering and propelling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Pull machine away from walls and racking 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Pro-Panel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PerformanceView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™ - Provide operators a rear view of the machine</a:t>
            </a:r>
          </a:p>
          <a:p>
            <a:pPr marL="285750" indent="-28575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Patent Pending Water Trap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Captures moisture in the recovery hose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360" y="962347"/>
            <a:ext cx="8229600" cy="543325"/>
          </a:xfrm>
        </p:spPr>
        <p:txBody>
          <a:bodyPr/>
          <a:lstStyle/>
          <a:p>
            <a:r>
              <a:rPr lang="en-US" dirty="0"/>
              <a:t>Maintain Health and Safety</a:t>
            </a:r>
          </a:p>
        </p:txBody>
      </p:sp>
      <p:pic>
        <p:nvPicPr>
          <p:cNvPr id="6" name="Picture 5" descr="A picture containing person, indoor, sitting&#10;&#10;Description generated with high confidence">
            <a:extLst>
              <a:ext uri="{FF2B5EF4-FFF2-40B4-BE49-F238E27FC236}">
                <a16:creationId xmlns:a16="http://schemas.microsoft.com/office/drawing/2014/main" id="{2A2E4C01-3BFB-4DB6-BAF1-5958A9A39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85" y="5325744"/>
            <a:ext cx="2091229" cy="1371600"/>
          </a:xfrm>
          <a:prstGeom prst="rect">
            <a:avLst/>
          </a:prstGeom>
        </p:spPr>
      </p:pic>
      <p:pic>
        <p:nvPicPr>
          <p:cNvPr id="9" name="Picture 8" descr="A picture containing indoor, wall, bathroom, sitting&#10;&#10;Description generated with high confidence">
            <a:extLst>
              <a:ext uri="{FF2B5EF4-FFF2-40B4-BE49-F238E27FC236}">
                <a16:creationId xmlns:a16="http://schemas.microsoft.com/office/drawing/2014/main" id="{F61B69A8-6FC4-4B27-AE04-07490FFFD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05" y="5325744"/>
            <a:ext cx="2057400" cy="1371600"/>
          </a:xfrm>
          <a:prstGeom prst="rect">
            <a:avLst/>
          </a:prstGeom>
        </p:spPr>
      </p:pic>
      <p:pic>
        <p:nvPicPr>
          <p:cNvPr id="8" name="Picture 6" descr="C:\Users\war\Desktop\Thunderbolt\Image\Studio Photos\IMG_0495.jpg">
            <a:extLst>
              <a:ext uri="{FF2B5EF4-FFF2-40B4-BE49-F238E27FC236}">
                <a16:creationId xmlns:a16="http://schemas.microsoft.com/office/drawing/2014/main" id="{F3156417-6F74-41C8-9563-6EE5471D8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6131" y="5325278"/>
            <a:ext cx="1644173" cy="1371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3CE5F-9F1A-4C7C-8F2C-D0B3D31124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" y="965710"/>
            <a:ext cx="53949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225425" y="1685381"/>
            <a:ext cx="89185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400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Touch-n-Go™ Control Module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Makes machine o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peration easy </a:t>
            </a: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Pro-Panel™ Technology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Provides intuitive machine controls</a:t>
            </a:r>
          </a:p>
          <a:p>
            <a:pPr marL="1028700" lvl="1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Zone Settings™ 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Preconfigure machine setting for the needs </a:t>
            </a:r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 a 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particular building area</a:t>
            </a:r>
          </a:p>
          <a:p>
            <a:pPr marL="1028700" lvl="1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On-Board/On-demand Maintenance Videos 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Makes maintenance and training easy</a:t>
            </a: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Yellow Touch Points –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Easily identifies parts that need routine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preventative maintenance</a:t>
            </a: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Car-like brake and propel pedals -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Increase ease of operation</a:t>
            </a: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Tool-less access to squeegees, brushes &amp; filters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Reduces time spent on maintenance</a:t>
            </a: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Optional spray nozzle - 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Quickly and easily cleans the recovery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tank</a:t>
            </a:r>
            <a:endParaRPr lang="en-US" altLang="en-US" sz="1800" dirty="0">
              <a:solidFill>
                <a:srgbClr val="595959"/>
              </a:solidFill>
              <a:latin typeface="+mn-lt"/>
            </a:endParaRPr>
          </a:p>
          <a:p>
            <a:pPr marL="285750" indent="-285750" defTabSz="914400" eaLnBrk="1" hangingPunct="1">
              <a:spcBef>
                <a:spcPts val="900"/>
              </a:spcBef>
              <a:spcAft>
                <a:spcPts val="0"/>
              </a:spcAft>
              <a:buClr>
                <a:srgbClr val="009AC7"/>
              </a:buClr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41208" y="0"/>
            <a:ext cx="7410450" cy="782638"/>
          </a:xfrm>
          <a:prstGeom prst="rect">
            <a:avLst/>
          </a:prstGeom>
        </p:spPr>
        <p:txBody>
          <a:bodyPr vert="horz" lIns="91401" tIns="45700" rIns="91401" bIns="45700" rtlCol="0" anchor="t" anchorCtr="0">
            <a:noAutofit/>
          </a:bodyPr>
          <a:lstStyle>
            <a:lvl1pPr algn="l" defTabSz="914009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90BE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7070">
              <a:lnSpc>
                <a:spcPts val="45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962347"/>
            <a:ext cx="8229600" cy="543325"/>
          </a:xfrm>
        </p:spPr>
        <p:txBody>
          <a:bodyPr/>
          <a:lstStyle/>
          <a:p>
            <a:r>
              <a:rPr lang="en-US" dirty="0"/>
              <a:t>Ease of Use</a:t>
            </a:r>
          </a:p>
        </p:txBody>
      </p:sp>
      <p:pic>
        <p:nvPicPr>
          <p:cNvPr id="3" name="Picture 2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D244BEAD-79DC-4A10-8E9B-533B9D3EC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0"/>
          <a:stretch/>
        </p:blipFill>
        <p:spPr>
          <a:xfrm>
            <a:off x="4684712" y="5542112"/>
            <a:ext cx="1770019" cy="1143000"/>
          </a:xfrm>
          <a:prstGeom prst="rect">
            <a:avLst/>
          </a:prstGeom>
        </p:spPr>
      </p:pic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4F792F1-ADD5-4DAD-A6C3-39702F1A4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 t="7032" r="22478" b="23918"/>
          <a:stretch/>
        </p:blipFill>
        <p:spPr>
          <a:xfrm>
            <a:off x="1206434" y="5542112"/>
            <a:ext cx="1125475" cy="1143000"/>
          </a:xfrm>
          <a:prstGeom prst="rect">
            <a:avLst/>
          </a:prstGeom>
        </p:spPr>
      </p:pic>
      <p:pic>
        <p:nvPicPr>
          <p:cNvPr id="4" name="Picture 3" descr="A close up of a device&#10;&#10;Description generated with high confidence">
            <a:extLst>
              <a:ext uri="{FF2B5EF4-FFF2-40B4-BE49-F238E27FC236}">
                <a16:creationId xmlns:a16="http://schemas.microsoft.com/office/drawing/2014/main" id="{647C531B-3E0B-4367-8507-D9155EE963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t="8043" r="13040"/>
          <a:stretch/>
        </p:blipFill>
        <p:spPr>
          <a:xfrm>
            <a:off x="6935560" y="5542112"/>
            <a:ext cx="1353977" cy="1143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20E9A79-B01A-40BF-AD97-83F34C736A45}"/>
              </a:ext>
            </a:extLst>
          </p:cNvPr>
          <p:cNvGrpSpPr/>
          <p:nvPr/>
        </p:nvGrpSpPr>
        <p:grpSpPr>
          <a:xfrm>
            <a:off x="40878" y="1005409"/>
            <a:ext cx="457200" cy="457200"/>
            <a:chOff x="-1870235" y="1558736"/>
            <a:chExt cx="927515" cy="92751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797995-4FF6-4408-A750-0D23BD10D636}"/>
                </a:ext>
              </a:extLst>
            </p:cNvPr>
            <p:cNvSpPr/>
            <p:nvPr/>
          </p:nvSpPr>
          <p:spPr>
            <a:xfrm>
              <a:off x="-1708123" y="1713702"/>
              <a:ext cx="605088" cy="6201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F4D1A2-5378-4D74-B308-AB89F7C157B3}"/>
                </a:ext>
              </a:extLst>
            </p:cNvPr>
            <p:cNvSpPr/>
            <p:nvPr/>
          </p:nvSpPr>
          <p:spPr>
            <a:xfrm>
              <a:off x="-1528264" y="1632095"/>
              <a:ext cx="258974" cy="1065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D0C13AB-14FF-49D3-8E5A-EE040226B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70235" y="1558736"/>
              <a:ext cx="927515" cy="927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 descr="A picture containing bicycle&#10;&#10;Description generated with very high confidence">
            <a:extLst>
              <a:ext uri="{FF2B5EF4-FFF2-40B4-BE49-F238E27FC236}">
                <a16:creationId xmlns:a16="http://schemas.microsoft.com/office/drawing/2014/main" id="{02FC6192-9B4F-4513-B4CF-2042FAA42C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t="2723" r="18959" b="5454"/>
          <a:stretch/>
        </p:blipFill>
        <p:spPr>
          <a:xfrm>
            <a:off x="2926320" y="5542112"/>
            <a:ext cx="113362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2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1378B513214FBD163B593C0FE3ED" ma:contentTypeVersion="83" ma:contentTypeDescription="Create a new document." ma:contentTypeScope="" ma:versionID="5115da493d133a476c0c57738344dbee">
  <xsd:schema xmlns:xsd="http://www.w3.org/2001/XMLSchema" xmlns:xs="http://www.w3.org/2001/XMLSchema" xmlns:p="http://schemas.microsoft.com/office/2006/metadata/properties" xmlns:ns2="0376508a-3691-412d-a127-f3009102e432" targetNamespace="http://schemas.microsoft.com/office/2006/metadata/properties" ma:root="true" ma:fieldsID="1a65478c7637a1897bef5acfda8dd048" ns2:_="">
    <xsd:import namespace="0376508a-3691-412d-a127-f3009102e432"/>
    <xsd:element name="properties">
      <xsd:complexType>
        <xsd:sequence>
          <xsd:element name="documentManagement">
            <xsd:complexType>
              <xsd:all>
                <xsd:element ref="ns2:UserRoles" minOccurs="0"/>
                <xsd:element ref="ns2:MarketingChannel" minOccurs="0"/>
                <xsd:element ref="ns2:SalesOrg" minOccurs="0"/>
                <xsd:element ref="ns2:SalesDistrict" minOccurs="0"/>
                <xsd:element ref="ns2:Country" minOccurs="0"/>
                <xsd:element ref="ns2:Language" minOccurs="0"/>
                <xsd:element ref="ns2:SalesChannel" minOccurs="0"/>
                <xsd:element ref="ns2:Brand" minOccurs="0"/>
                <xsd:element ref="ns2:Product" minOccurs="0"/>
                <xsd:element ref="ns2:Category" minOccurs="0"/>
                <xsd:element ref="ns2:AssetType" minOccurs="0"/>
                <xsd:element ref="ns2:LiteratureType" minOccurs="0"/>
                <xsd:element ref="ns2:Innovation" minOccurs="0"/>
                <xsd:element ref="ns2:Applications" minOccurs="0"/>
                <xsd:element ref="ns2:Industry" minOccurs="0"/>
                <xsd:element ref="ns2:Sold_x002d_To" minOccurs="0"/>
                <xsd:element ref="ns2:SalesDistrictTitle" minOccurs="0"/>
                <xsd:element ref="ns2:ProductStatus" minOccurs="0"/>
                <xsd:element ref="ns2:SecurityType" minOccurs="0"/>
                <xsd:element ref="ns2:CategoryTitle" minOccurs="0"/>
                <xsd:element ref="ns2:CustomerGroup" minOccurs="0"/>
                <xsd:element ref="ns2:Customer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6508a-3691-412d-a127-f3009102e432" elementFormDefault="qualified">
    <xsd:import namespace="http://schemas.microsoft.com/office/2006/documentManagement/types"/>
    <xsd:import namespace="http://schemas.microsoft.com/office/infopath/2007/PartnerControls"/>
    <xsd:element name="UserRoles" ma:index="2" nillable="true" ma:displayName="UserRoles" ma:description="* * * * * * IF PUBLIC LEAVE EMPTY * * * * * *" ma:list="{e2e3de3e-ccd2-4421-b68c-37c5f4e582ab}" ma:internalName="UserRoles" ma:readOnly="false" ma:showField="USERROLE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ketingChannel" ma:index="3" nillable="true" ma:displayName="MarketingChannel" ma:list="{ae493d90-adea-4c54-b050-fb6d6181909e}" ma:internalName="MarketingChannel" ma:readOnly="false" ma:showField="MARKETING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Org" ma:index="4" nillable="true" ma:displayName="SalesOrg" ma:list="{d3375561-d921-4af3-953a-7663adc0db1a}" ma:internalName="SalesOrg" ma:readOnly="false" ma:showField="SALESORG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District" ma:index="5" nillable="true" ma:displayName="SalesDistrict" ma:list="{50370e94-047c-45fb-b566-fc64f91bea86}" ma:internalName="SalesDistrict" ma:readOnly="false" ma:showField="SALESDISTRICT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" ma:index="6" nillable="true" ma:displayName="Country" ma:list="{24076f44-285e-4cb9-9651-bc8b6ea3b479}" ma:internalName="Country" ma:readOnly="false" ma:showField="Key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7" nillable="true" ma:displayName="Language" ma:list="{68445780-4283-43b4-aad2-1fc4dc5f3482}" ma:internalName="Language" ma:readOnly="fals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Channel" ma:index="8" nillable="true" ma:displayName="SalesChannel" ma:list="{301a598e-3474-4381-9c1f-829689d8b57b}" ma:internalName="SalesChannel" ma:readOnly="false" ma:showField="SALES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rand" ma:index="9" nillable="true" ma:displayName="Brand" ma:list="{b92587f4-cafb-48a8-9d85-521e677a1cf5}" ma:internalName="Brand" ma:readOnly="false" ma:showField="BRAND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0" nillable="true" ma:displayName="Product" ma:list="{297b7c7a-5d0d-4982-9702-ea99fbb4a83e}" ma:internalName="Product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tegory" ma:index="11" nillable="true" ma:displayName="Category" ma:list="{86fa95bb-c809-49ce-a1fb-f4fb7b1949a0}" ma:internalName="Category" ma:readOnly="false" ma:showField="ASSETCATEGO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etType" ma:index="12" nillable="true" ma:displayName="AssetType" ma:list="{7cf49b1b-e7dc-4c4d-adb7-5b3a783227c9}" ma:internalName="AssetType" ma:readOnly="false" ma:showField="ASSETTYPE_ID" ma:web="d2b0125b-2e6a-4122-affe-42934978f63b">
      <xsd:simpleType>
        <xsd:restriction base="dms:Lookup"/>
      </xsd:simpleType>
    </xsd:element>
    <xsd:element name="LiteratureType" ma:index="13" nillable="true" ma:displayName="LiteratureType" ma:description="BROCHURES, LEAFLETS, SPEC SHEETS &amp; RECOMMENDED PARTS ARE PUBLIC" ma:indexed="true" ma:list="{8c2f526d-9f00-4fcb-8da9-65219fb1fc57}" ma:internalName="LiteratureType" ma:readOnly="false" ma:showField="LITERATURETYPE_ID" ma:web="d2b0125b-2e6a-4122-affe-42934978f63b">
      <xsd:simpleType>
        <xsd:restriction base="dms:Lookup"/>
      </xsd:simpleType>
    </xsd:element>
    <xsd:element name="Innovation" ma:index="14" nillable="true" ma:displayName="Innovation" ma:list="{7288d138-aaf8-434c-b798-6f31447b8d88}" ma:internalName="Innovation" ma:showField="INNOV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" ma:index="15" nillable="true" ma:displayName="Applications" ma:list="{da2ac9bf-3537-4670-a3ae-d8d75070d1b9}" ma:internalName="Applications" ma:showField="APPLIC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16" nillable="true" ma:displayName="Industry" ma:list="{d4223f80-87ca-4d48-85c1-b11f26073d7b}" ma:internalName="Industry" ma:showField="INDUST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d_x002d_To" ma:index="17" nillable="true" ma:displayName="Sold-To" ma:internalName="Sold_x002d_To">
      <xsd:simpleType>
        <xsd:restriction base="dms:Text"/>
      </xsd:simpleType>
    </xsd:element>
    <xsd:element name="SalesDistrictTitle" ma:index="20" nillable="true" ma:displayName="SalesDistrictTitle" ma:list="{50370e94-047c-45fb-b566-fc64f91bea86}" ma:internalName="SalesDistrict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Status" ma:index="21" nillable="true" ma:displayName="ProductStatus" ma:list="{297B7C7A-5D0D-4982-9702-EA99FBB4A83E}" ma:internalName="ProductStatus" ma:readOnly="true" ma:showField="CalculatedStatus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Type" ma:index="26" nillable="true" ma:displayName="SecurityType" ma:default="Secured Only" ma:format="Dropdown" ma:internalName="SecurityType">
      <xsd:simpleType>
        <xsd:restriction base="dms:Choice">
          <xsd:enumeration value="Public"/>
          <xsd:enumeration value="Secured Only"/>
        </xsd:restriction>
      </xsd:simpleType>
    </xsd:element>
    <xsd:element name="CategoryTitle" ma:index="27" nillable="true" ma:displayName="CategoryTitle" ma:list="{86fa95bb-c809-49ce-a1fb-f4fb7b1949a0}" ma:internalName="Category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Group" ma:index="28" nillable="true" ma:displayName="CustomerGroup" ma:list="{1d487369-79c1-471a-aef5-6554842fae80}" ma:internalName="CustomerGroup" ma:showField="CustomerGroup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Name" ma:index="29" nillable="true" ma:displayName="Customer Name" ma:list="{a26128da-408a-40e4-8f46-322bff40bfec}" ma:internalName="Customer_x0020_Nam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Type xmlns="0376508a-3691-412d-a127-f3009102e432">Secured Only</SecurityType>
    <UserRoles xmlns="0376508a-3691-412d-a127-f3009102e432">
      <Value>6</Value>
      <Value>18</Value>
      <Value>13</Value>
    </UserRoles>
    <SalesOrg xmlns="0376508a-3691-412d-a127-f3009102e432">
      <Value>7</Value>
    </SalesOrg>
    <Innovation xmlns="0376508a-3691-412d-a127-f3009102e432"/>
    <Sold_x002d_To xmlns="0376508a-3691-412d-a127-f3009102e432" xsi:nil="true"/>
    <CustomerGroup xmlns="0376508a-3691-412d-a127-f3009102e432"/>
    <SalesDistrict xmlns="0376508a-3691-412d-a127-f3009102e432">
      <Value>4</Value>
    </SalesDistrict>
    <Customer_x0020_Name xmlns="0376508a-3691-412d-a127-f3009102e432" xsi:nil="true"/>
    <Category xmlns="0376508a-3691-412d-a127-f3009102e432">
      <Value>7</Value>
    </Category>
    <MarketingChannel xmlns="0376508a-3691-412d-a127-f3009102e432">
      <Value>3</Value>
      <Value>10</Value>
      <Value>16</Value>
      <Value>2</Value>
      <Value>1</Value>
      <Value>11</Value>
      <Value>12</Value>
      <Value>8</Value>
      <Value>15</Value>
    </MarketingChannel>
    <SalesChannel xmlns="0376508a-3691-412d-a127-f3009102e432">
      <Value>1</Value>
    </SalesChannel>
    <Brand xmlns="0376508a-3691-412d-a127-f3009102e432">
      <Value>1</Value>
    </Brand>
    <Language xmlns="0376508a-3691-412d-a127-f3009102e432">
      <Value>31</Value>
      <Value>36</Value>
    </Language>
    <Applications xmlns="0376508a-3691-412d-a127-f3009102e432"/>
    <Country xmlns="0376508a-3691-412d-a127-f3009102e432"/>
    <LiteratureType xmlns="0376508a-3691-412d-a127-f3009102e432">18</LiteratureType>
    <Industry xmlns="0376508a-3691-412d-a127-f3009102e432"/>
    <Product xmlns="0376508a-3691-412d-a127-f3009102e432">
      <Value>840</Value>
    </Product>
    <AssetType xmlns="0376508a-3691-412d-a127-f3009102e432">30</AssetType>
  </documentManagement>
</p:properties>
</file>

<file path=customXml/itemProps1.xml><?xml version="1.0" encoding="utf-8"?>
<ds:datastoreItem xmlns:ds="http://schemas.openxmlformats.org/officeDocument/2006/customXml" ds:itemID="{B75864A2-783B-4C22-9A4E-0E5E7F2BB210}"/>
</file>

<file path=customXml/itemProps2.xml><?xml version="1.0" encoding="utf-8"?>
<ds:datastoreItem xmlns:ds="http://schemas.openxmlformats.org/officeDocument/2006/customXml" ds:itemID="{B1F8922A-F02F-4C7F-B542-68BF33A747FB}"/>
</file>

<file path=customXml/itemProps3.xml><?xml version="1.0" encoding="utf-8"?>
<ds:datastoreItem xmlns:ds="http://schemas.openxmlformats.org/officeDocument/2006/customXml" ds:itemID="{69FE2994-6D8D-477E-83FE-1C655B3CDAFA}"/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1976</Words>
  <Application>Microsoft Office PowerPoint</Application>
  <PresentationFormat>On-screen Show (4:3)</PresentationFormat>
  <Paragraphs>323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M17 Benefits</vt:lpstr>
      <vt:lpstr>M17 Key Markets</vt:lpstr>
      <vt:lpstr>PowerPoint Presentation</vt:lpstr>
      <vt:lpstr>PowerPoint Presentation</vt:lpstr>
      <vt:lpstr>PowerPoint Presentation</vt:lpstr>
      <vt:lpstr>Enhance Facility Image</vt:lpstr>
      <vt:lpstr>Maintain Health and Safety</vt:lpstr>
      <vt:lpstr>Ease of Use</vt:lpstr>
      <vt:lpstr>M17 Sweeping Systems</vt:lpstr>
      <vt:lpstr>PowerPoint Presentation</vt:lpstr>
      <vt:lpstr>PowerPoint Presentation</vt:lpstr>
      <vt:lpstr>Power Source Options</vt:lpstr>
      <vt:lpstr>PowerPoint Presentation</vt:lpstr>
      <vt:lpstr>High Pressure Washer and Shrink Wrap Wand</vt:lpstr>
      <vt:lpstr>PowerPoint Presentation</vt:lpstr>
      <vt:lpstr>PowerPoint Presentation</vt:lpstr>
      <vt:lpstr>PowerPoint Presentation</vt:lpstr>
      <vt:lpstr>PowerPoint Presentation</vt:lpstr>
      <vt:lpstr>Autofill and Drain Cuffs</vt:lpstr>
      <vt:lpstr>PowerPoint Presentation</vt:lpstr>
      <vt:lpstr>PowerPoint Presentation</vt:lpstr>
      <vt:lpstr>Optional Pro-Panel™</vt:lpstr>
      <vt:lpstr>Operator and Machine Protection</vt:lpstr>
      <vt:lpstr>Cleaning Performance</vt:lpstr>
      <vt:lpstr>Cooling Manifold</vt:lpstr>
      <vt:lpstr>Easy Operation and Maintenance</vt:lpstr>
      <vt:lpstr>Notes and Exclusions</vt:lpstr>
      <vt:lpstr>PowerPoint Presentation</vt:lpstr>
      <vt:lpstr>PowerPoint Presentation</vt:lpstr>
    </vt:vector>
  </TitlesOfParts>
  <Company>Tennant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M17_PAS Guide_EMEA_EN</dc:title>
  <dc:creator>Commers, Barb</dc:creator>
  <cp:lastModifiedBy>Kaya, Cansu</cp:lastModifiedBy>
  <cp:revision>787</cp:revision>
  <cp:lastPrinted>2017-07-21T13:16:32Z</cp:lastPrinted>
  <dcterms:created xsi:type="dcterms:W3CDTF">2012-06-05T14:24:02Z</dcterms:created>
  <dcterms:modified xsi:type="dcterms:W3CDTF">2019-06-06T13:01:32Z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0x01010044891378B513214FBD163B593C0FE3ED</vt:lpwstr>
  </property>
  <property fmtid="{D5CDD505-2E9C-101B-9397-08002B2CF9AE}" pid="3" name="Order">
    <vt:r8>2382400</vt:r8>
  </property>
</Properties>
</file>