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8"/>
  </p:notesMasterIdLst>
  <p:sldIdLst>
    <p:sldId id="2879" r:id="rId6"/>
    <p:sldId id="2800" r:id="rId7"/>
    <p:sldId id="2871" r:id="rId8"/>
    <p:sldId id="2873" r:id="rId9"/>
    <p:sldId id="2876" r:id="rId10"/>
    <p:sldId id="2877" r:id="rId11"/>
    <p:sldId id="2863" r:id="rId12"/>
    <p:sldId id="2864" r:id="rId13"/>
    <p:sldId id="2878" r:id="rId14"/>
    <p:sldId id="2875" r:id="rId15"/>
    <p:sldId id="2789" r:id="rId16"/>
    <p:sldId id="28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Herbert" initials="AH" lastIdx="3" clrIdx="0">
    <p:extLst>
      <p:ext uri="{19B8F6BF-5375-455C-9EA6-DF929625EA0E}">
        <p15:presenceInfo xmlns:p15="http://schemas.microsoft.com/office/powerpoint/2012/main" userId="Amanda Herbert" providerId="None"/>
      </p:ext>
    </p:extLst>
  </p:cmAuthor>
  <p:cmAuthor id="2" name="Dean, Mary" initials="DM" lastIdx="1" clrIdx="1">
    <p:extLst>
      <p:ext uri="{19B8F6BF-5375-455C-9EA6-DF929625EA0E}">
        <p15:presenceInfo xmlns:p15="http://schemas.microsoft.com/office/powerpoint/2012/main" userId="S::mdn22@tennantco.com::4077697f-e522-4a96-83cf-956d11ccab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831"/>
    <a:srgbClr val="2B5872"/>
    <a:srgbClr val="009AC8"/>
    <a:srgbClr val="FCBD16"/>
    <a:srgbClr val="F7B433"/>
    <a:srgbClr val="FFFFFF"/>
    <a:srgbClr val="E61459"/>
    <a:srgbClr val="513986"/>
    <a:srgbClr val="00ADEC"/>
    <a:srgbClr val="2E7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74ACD-898E-47F2-A0C4-1EA87965802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39CD4-D93B-4D60-9430-B392EEA35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03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Service brochure - https://www.tennantco.com/content/dam/tennant/tennantco/services/service%20plans/service-brochure-en-noam.pdf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E4BC6-27A7-4567-9016-7731C54B0D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89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Survey Form inspiration</a:t>
            </a:r>
          </a:p>
          <a:p>
            <a:r>
              <a:rPr lang="en-US"/>
              <a:t>High-level conversation guide</a:t>
            </a:r>
          </a:p>
          <a:p>
            <a:r>
              <a:rPr lang="en-US"/>
              <a:t>Mechanize cleaning for your application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39CD4-D93B-4D60-9430-B392EEA355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2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Survey Form inspiration</a:t>
            </a:r>
          </a:p>
          <a:p>
            <a:r>
              <a:rPr lang="en-US"/>
              <a:t>High-level conversation guide</a:t>
            </a:r>
          </a:p>
          <a:p>
            <a:r>
              <a:rPr lang="en-US"/>
              <a:t>Mechanize cleaning for your application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39CD4-D93B-4D60-9430-B392EEA355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1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3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39CD4-D93B-4D60-9430-B392EEA355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6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39CD4-D93B-4D60-9430-B392EEA355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39CD4-D93B-4D60-9430-B392EEA355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4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39CD4-D93B-4D60-9430-B392EEA355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4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429B-FFAD-4A75-849A-8888AACAD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10249"/>
            <a:ext cx="9144000" cy="128264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17410-CE1E-4474-803F-6CCCE0394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066"/>
            <a:ext cx="9144000" cy="9888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0D0D31-EBCD-4082-AF21-D93C4F5AD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5033" y="1729156"/>
            <a:ext cx="3761933" cy="13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0" cy="9596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7"/>
            <a:ext cx="8534400" cy="985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08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6684579" cy="45259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4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4541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151" y="0"/>
            <a:ext cx="12280301" cy="68580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11203" y="318468"/>
            <a:ext cx="3345517" cy="781652"/>
          </a:xfrm>
        </p:spPr>
        <p:txBody>
          <a:bodyPr/>
          <a:lstStyle>
            <a:lvl1pPr>
              <a:defRPr sz="2400">
                <a:solidFill>
                  <a:srgbClr val="009BC9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679322" y="1588369"/>
            <a:ext cx="1392360" cy="555127"/>
            <a:chOff x="3556813" y="1727987"/>
            <a:chExt cx="1044270" cy="555127"/>
          </a:xfrm>
        </p:grpSpPr>
        <p:sp>
          <p:nvSpPr>
            <p:cNvPr id="29" name="Rectangle 28"/>
            <p:cNvSpPr/>
            <p:nvPr/>
          </p:nvSpPr>
          <p:spPr>
            <a:xfrm>
              <a:off x="3556813" y="1727987"/>
              <a:ext cx="814983" cy="516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schemeClr val="accent4"/>
                  </a:solidFill>
                  <a:latin typeface="Calibri"/>
                  <a:cs typeface="Calibri"/>
                </a:rPr>
                <a:t>Current </a:t>
              </a:r>
              <a:br>
                <a:rPr lang="en-US" sz="1800">
                  <a:solidFill>
                    <a:schemeClr val="accent4"/>
                  </a:solidFill>
                  <a:latin typeface="Calibri"/>
                  <a:cs typeface="Calibri"/>
                </a:rPr>
              </a:br>
              <a:r>
                <a:rPr lang="en-US" sz="1800">
                  <a:solidFill>
                    <a:schemeClr val="accent4"/>
                  </a:solidFill>
                  <a:latin typeface="Calibri"/>
                  <a:cs typeface="Calibri"/>
                </a:rPr>
                <a:t>Situation: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599185" y="2283114"/>
              <a:ext cx="1001898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 userDrawn="1"/>
        </p:nvGrpSpPr>
        <p:grpSpPr>
          <a:xfrm>
            <a:off x="4679322" y="2971791"/>
            <a:ext cx="1438979" cy="407600"/>
            <a:chOff x="4657990" y="4112264"/>
            <a:chExt cx="1437481" cy="542901"/>
          </a:xfrm>
        </p:grpSpPr>
        <p:sp>
          <p:nvSpPr>
            <p:cNvPr id="33" name="Rectangle 32"/>
            <p:cNvSpPr/>
            <p:nvPr/>
          </p:nvSpPr>
          <p:spPr>
            <a:xfrm>
              <a:off x="4657990" y="4112264"/>
              <a:ext cx="1167373" cy="49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800">
                  <a:solidFill>
                    <a:srgbClr val="E97B24"/>
                  </a:solidFill>
                  <a:latin typeface="Calibri"/>
                  <a:cs typeface="Calibri"/>
                </a:rPr>
                <a:t>Challenge: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760999" y="4655165"/>
              <a:ext cx="1334472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 userDrawn="1"/>
        </p:nvGrpSpPr>
        <p:grpSpPr>
          <a:xfrm>
            <a:off x="4679323" y="4349579"/>
            <a:ext cx="1438981" cy="405804"/>
            <a:chOff x="4657990" y="5832721"/>
            <a:chExt cx="1437482" cy="540509"/>
          </a:xfrm>
        </p:grpSpPr>
        <p:sp>
          <p:nvSpPr>
            <p:cNvPr id="37" name="Rectangle 36"/>
            <p:cNvSpPr/>
            <p:nvPr/>
          </p:nvSpPr>
          <p:spPr>
            <a:xfrm>
              <a:off x="4657990" y="5832721"/>
              <a:ext cx="1021971" cy="49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800">
                  <a:solidFill>
                    <a:schemeClr val="accent2"/>
                  </a:solidFill>
                  <a:latin typeface="Calibri"/>
                  <a:cs typeface="Calibri"/>
                </a:rPr>
                <a:t>Solution: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760999" y="6373230"/>
              <a:ext cx="1334473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 userDrawn="1"/>
        </p:nvSpPr>
        <p:spPr>
          <a:xfrm>
            <a:off x="4565988" y="1518439"/>
            <a:ext cx="7032757" cy="1296498"/>
          </a:xfrm>
          <a:prstGeom prst="roundRect">
            <a:avLst>
              <a:gd name="adj" fmla="val 9157"/>
            </a:avLst>
          </a:prstGeom>
          <a:noFill/>
          <a:ln w="190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sz="1800">
              <a:latin typeface="Calibri"/>
              <a:cs typeface="Calibri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4565988" y="2895039"/>
            <a:ext cx="7032757" cy="1296498"/>
          </a:xfrm>
          <a:prstGeom prst="roundRect">
            <a:avLst>
              <a:gd name="adj" fmla="val 9157"/>
            </a:avLst>
          </a:prstGeom>
          <a:noFill/>
          <a:ln w="190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sz="1800">
              <a:latin typeface="Calibri"/>
              <a:cs typeface="Calibri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4565988" y="4271640"/>
            <a:ext cx="7032757" cy="1508935"/>
          </a:xfrm>
          <a:prstGeom prst="roundRect">
            <a:avLst>
              <a:gd name="adj" fmla="val 9157"/>
            </a:avLst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sz="1800">
              <a:latin typeface="Calibri"/>
              <a:cs typeface="Calibri"/>
            </a:endParaRPr>
          </a:p>
        </p:txBody>
      </p:sp>
      <p:sp>
        <p:nvSpPr>
          <p:cNvPr id="4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392565" y="1611063"/>
            <a:ext cx="5058604" cy="1111250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</p:txBody>
      </p:sp>
      <p:sp>
        <p:nvSpPr>
          <p:cNvPr id="43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392565" y="4374293"/>
            <a:ext cx="5058604" cy="1207438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</p:txBody>
      </p:sp>
      <p:sp>
        <p:nvSpPr>
          <p:cNvPr id="44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392565" y="2987662"/>
            <a:ext cx="5058604" cy="1111250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</p:txBody>
      </p:sp>
      <p:sp>
        <p:nvSpPr>
          <p:cNvPr id="4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759" y="1518439"/>
            <a:ext cx="3998976" cy="42653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4642" y="2234960"/>
            <a:ext cx="397695" cy="419874"/>
          </a:xfrm>
          <a:prstGeom prst="rect">
            <a:avLst/>
          </a:prstGeom>
        </p:spPr>
      </p:pic>
      <p:pic>
        <p:nvPicPr>
          <p:cNvPr id="46" name="Picture 45" descr="ICON_question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930" y="3447887"/>
            <a:ext cx="305117" cy="692006"/>
          </a:xfrm>
          <a:prstGeom prst="rect">
            <a:avLst/>
          </a:prstGeom>
        </p:spPr>
      </p:pic>
      <p:pic>
        <p:nvPicPr>
          <p:cNvPr id="47" name="Picture 46" descr="ICON_lightbulb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934" y="4831631"/>
            <a:ext cx="543109" cy="5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4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95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3854"/>
            <a:ext cx="12192000" cy="1304598"/>
          </a:xfrm>
        </p:spPr>
        <p:txBody>
          <a:bodyPr/>
          <a:lstStyle>
            <a:lvl1pPr marL="0" indent="0" algn="ctr">
              <a:lnSpc>
                <a:spcPct val="70000"/>
              </a:lnSpc>
              <a:buNone/>
              <a:defRPr lang="en-US" sz="5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38551" y="3257958"/>
            <a:ext cx="8007349" cy="2066926"/>
          </a:xfr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505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200151" y="3188838"/>
            <a:ext cx="2438400" cy="16367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6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Quotes Testimonial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39" y="530774"/>
            <a:ext cx="11727923" cy="6327226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549404" y="977902"/>
            <a:ext cx="6938433" cy="1470025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9AC7"/>
                </a:solidFill>
              </a:defRPr>
            </a:lvl1pPr>
          </a:lstStyle>
          <a:p>
            <a:pPr lvl="0"/>
            <a:r>
              <a:rPr lang="en-US"/>
              <a:t>Enter quote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85829" y="2682431"/>
            <a:ext cx="6938433" cy="14700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Enter quote here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177149" y="4453361"/>
            <a:ext cx="6938433" cy="14700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Enter quote here</a:t>
            </a:r>
          </a:p>
        </p:txBody>
      </p:sp>
    </p:spTree>
    <p:extLst>
      <p:ext uri="{BB962C8B-B14F-4D97-AF65-F5344CB8AC3E}">
        <p14:creationId xmlns:p14="http://schemas.microsoft.com/office/powerpoint/2010/main" val="1272188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0024"/>
            <a:ext cx="12192000" cy="55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54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907B-BAC0-41E6-AD32-BA2F520F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5EA01-B883-4F50-B55E-E81B490AB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87506-BA3B-44A3-BA40-B25B94C6D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4" y="5944355"/>
            <a:ext cx="1335809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24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09600" y="6356354"/>
            <a:ext cx="1117600" cy="365125"/>
          </a:xfrm>
          <a:prstGeom prst="rect">
            <a:avLst/>
          </a:prstGeom>
        </p:spPr>
        <p:txBody>
          <a:bodyPr lIns="91388" tIns="45694" rIns="91388" bIns="45694"/>
          <a:lstStyle/>
          <a:p>
            <a:fld id="{1380C997-6AD1-4BA3-BD1F-4E1D9D552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211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016873"/>
            <a:ext cx="12192000" cy="1249933"/>
          </a:xfrm>
        </p:spPr>
        <p:txBody>
          <a:bodyPr/>
          <a:lstStyle>
            <a:lvl1pPr marL="0" algn="ctr" defTabSz="45707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0951" y="3314198"/>
            <a:ext cx="304269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 userDrawn="1"/>
        </p:nvSpPr>
        <p:spPr>
          <a:xfrm>
            <a:off x="313917" y="2516193"/>
            <a:ext cx="3736755" cy="3921464"/>
          </a:xfrm>
          <a:prstGeom prst="roundRect">
            <a:avLst>
              <a:gd name="adj" fmla="val 3530"/>
            </a:avLst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sz="1800"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63938" y="3314198"/>
            <a:ext cx="304269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 userDrawn="1"/>
        </p:nvSpPr>
        <p:spPr>
          <a:xfrm>
            <a:off x="4216904" y="2516193"/>
            <a:ext cx="3736755" cy="3918704"/>
          </a:xfrm>
          <a:prstGeom prst="roundRect">
            <a:avLst>
              <a:gd name="adj" fmla="val 4418"/>
            </a:avLst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sz="1800">
              <a:latin typeface="Calibri"/>
              <a:cs typeface="Calibri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7061" y="3472295"/>
            <a:ext cx="3410467" cy="2553664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380048" y="3464079"/>
            <a:ext cx="3410467" cy="2553664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51846" y="2611055"/>
            <a:ext cx="3060905" cy="688558"/>
          </a:xfr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TITLE HERE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554833" y="2611055"/>
            <a:ext cx="3060905" cy="688558"/>
          </a:xfr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TITLE HERE</a:t>
            </a:r>
          </a:p>
        </p:txBody>
      </p:sp>
      <p:sp>
        <p:nvSpPr>
          <p:cNvPr id="12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8119537" y="2516193"/>
            <a:ext cx="3731684" cy="3918704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76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1216"/>
            <a:ext cx="12192000" cy="5448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1215"/>
            <a:ext cx="4018223" cy="5446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42149" y="1411216"/>
            <a:ext cx="7140220" cy="641953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TITLE PART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6355444"/>
            <a:ext cx="3860800" cy="476250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en-US" sz="1400"/>
              <a:t>Tennant Company Confidential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2149" y="2053171"/>
            <a:ext cx="7140220" cy="61171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339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1999-EE47-46C3-814A-197551DC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74A6-CBC7-4BAC-8057-178DBA06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DF167-5F65-492C-AAE4-5B243270C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EA618-E5AA-41C2-90A1-ABB12A915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4" y="5944355"/>
            <a:ext cx="1335809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8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1970-0697-4E50-8EAD-5E9F167C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5FCC-260C-44EB-9367-47B036E1E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7DB72-CD14-4FCF-94E6-09003D38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E84E0-982D-4044-BB92-454D855FC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48BFE-3F64-4B9B-8DDE-BE0DC3239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B2565-5256-44E8-802C-68B9810C3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4" y="5944355"/>
            <a:ext cx="1335809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1970-0697-4E50-8EAD-5E9F167C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5FCC-260C-44EB-9367-47B036E1E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4564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7DB72-CD14-4FCF-94E6-09003D38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456432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E84E0-982D-4044-BB92-454D855FC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84920" y="1681163"/>
            <a:ext cx="34564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48BFE-3F64-4B9B-8DDE-BE0DC3239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84920" y="2505075"/>
            <a:ext cx="3456432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B2565-5256-44E8-802C-68B9810C3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4" y="5944355"/>
            <a:ext cx="1335809" cy="49061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4862E0A-1CD2-41D4-BAD4-3837B761A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3226" y="1681163"/>
            <a:ext cx="34564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4EDAC51-B118-4DF5-8B6E-B03349B57A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33226" y="2505075"/>
            <a:ext cx="3456432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05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40E3-78AB-4CE4-8C95-C027ED7A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C450C-2A6C-44BE-998B-6FDA0E88D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4" y="5944355"/>
            <a:ext cx="1335809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06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Slide_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8752"/>
            <a:ext cx="12192000" cy="53307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7" y="366630"/>
            <a:ext cx="9879724" cy="78165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957372"/>
            <a:ext cx="10751736" cy="4460773"/>
          </a:xfrm>
        </p:spPr>
        <p:txBody>
          <a:bodyPr>
            <a:noAutofit/>
          </a:bodyPr>
          <a:lstStyle>
            <a:lvl1pPr marL="284042" indent="-284042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FB2A77-3220-B047-8970-76F0AA5A15CB}"/>
              </a:ext>
            </a:extLst>
          </p:cNvPr>
          <p:cNvGrpSpPr/>
          <p:nvPr userDrawn="1"/>
        </p:nvGrpSpPr>
        <p:grpSpPr>
          <a:xfrm>
            <a:off x="11236036" y="118656"/>
            <a:ext cx="848672" cy="1325006"/>
            <a:chOff x="11344072" y="118656"/>
            <a:chExt cx="740636" cy="11563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B28788-6A7B-EA4A-9986-EFBE3059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4072" y="118656"/>
              <a:ext cx="740636" cy="74063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F5D7C7-14E3-234C-AB9B-1C8ABD4C8B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90010" t="90690"/>
            <a:stretch/>
          </p:blipFill>
          <p:spPr>
            <a:xfrm>
              <a:off x="11370148" y="933550"/>
              <a:ext cx="673244" cy="34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5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2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717EB-07D0-40D0-BE7F-8AA61C84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C69BB-A9C9-4169-A42B-CC1B20D0D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3B10A-79E7-46B7-81DD-DA3C082EB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BCE5E-9A55-4D61-97D4-E552C9186891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93C6-3753-4DE2-9B2A-6C453AFFB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9C4AD-F365-4C7D-958C-EA73F85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43DF-802C-4E9D-9146-959A2A58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2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8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7" y="195808"/>
            <a:ext cx="9879724" cy="781652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01" tIns="45700" rIns="91401" bIns="457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2" descr="X:\zzz LIBRARIES\LOGO LIBRARY\Tennant (TEN)\_Tennant\Tennant logo_sq_color_RGB.jp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5264" y="0"/>
            <a:ext cx="1316736" cy="987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2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914009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284042" indent="-284042" algn="l" defTabSz="914009" rtl="0" eaLnBrk="1" latinLnBrk="0" hangingPunct="1">
        <a:spcBef>
          <a:spcPct val="20000"/>
        </a:spcBef>
        <a:buClr>
          <a:schemeClr val="accent2"/>
        </a:buClr>
        <a:buFont typeface="Lucida Grande"/>
        <a:buChar char="✓"/>
        <a:defRPr sz="2000" kern="1200">
          <a:solidFill>
            <a:schemeClr val="accent1"/>
          </a:solidFill>
          <a:latin typeface="Calibri"/>
          <a:ea typeface="+mn-ea"/>
          <a:cs typeface="Calibri"/>
        </a:defRPr>
      </a:lvl1pPr>
      <a:lvl2pPr marL="693441" indent="-236437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accent1"/>
          </a:solidFill>
          <a:latin typeface="Calibri"/>
          <a:ea typeface="+mn-ea"/>
          <a:cs typeface="Calibri"/>
        </a:defRPr>
      </a:lvl2pPr>
      <a:lvl3pPr marL="1086973" indent="-172964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Calibri"/>
          <a:ea typeface="+mn-ea"/>
          <a:cs typeface="Calibri"/>
        </a:defRPr>
      </a:lvl3pPr>
      <a:lvl4pPr marL="1599513" indent="-228501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Calibri"/>
          <a:ea typeface="+mn-ea"/>
          <a:cs typeface="Calibri"/>
        </a:defRPr>
      </a:lvl4pPr>
      <a:lvl5pPr marL="2056519" indent="-228501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1400" kern="1200">
          <a:solidFill>
            <a:schemeClr val="accent1"/>
          </a:solidFill>
          <a:latin typeface="Calibri"/>
          <a:ea typeface="+mn-ea"/>
          <a:cs typeface="Calibri"/>
        </a:defRPr>
      </a:lvl5pPr>
      <a:lvl6pPr marL="2513525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28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33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38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9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2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7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22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6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31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4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tiff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A02F61F-F226-4ACC-89B1-72F7ED0CC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2312" r="7583" b="46276"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7A75FF-A5FA-485B-8A2F-31BC466C5966}"/>
              </a:ext>
            </a:extLst>
          </p:cNvPr>
          <p:cNvSpPr txBox="1"/>
          <p:nvPr/>
        </p:nvSpPr>
        <p:spPr>
          <a:xfrm>
            <a:off x="102911" y="2438108"/>
            <a:ext cx="425420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spc="-150">
                <a:solidFill>
                  <a:schemeClr val="accent6"/>
                </a:solidFill>
                <a:latin typeface="Univers"/>
                <a:cs typeface="Arial"/>
              </a:rPr>
              <a:t>T290 &amp; T390 Walk-Behind &amp; T581 Micro-Rider</a:t>
            </a:r>
          </a:p>
          <a:p>
            <a:pPr algn="ctr"/>
            <a:r>
              <a:rPr lang="en-US" sz="4000" b="1" spc="-150">
                <a:solidFill>
                  <a:schemeClr val="accent6"/>
                </a:solidFill>
                <a:latin typeface="Univers"/>
                <a:cs typeface="Arial"/>
              </a:rPr>
              <a:t>Scrubbers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3FB9EE-3AFC-4BA9-963F-1D2288B13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83" y="818983"/>
            <a:ext cx="2573708" cy="9461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C8DB5F-80BD-4400-893A-518E1866DA62}"/>
              </a:ext>
            </a:extLst>
          </p:cNvPr>
          <p:cNvSpPr/>
          <p:nvPr/>
        </p:nvSpPr>
        <p:spPr>
          <a:xfrm>
            <a:off x="-26642" y="6385154"/>
            <a:ext cx="1460588" cy="20005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VERSION: April.21</a:t>
            </a:r>
            <a:endParaRPr lang="en-US" sz="7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3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astus1-mediap.svc.ms/transform/thumbnail?provider=spo&amp;inputFormat=jpg&amp;cs=fFNQTw&amp;docid=https%3A%2F%2Ftennantco.sharepoint.com%3A443%2F_api%2Fv2.0%2Fdrives%2Fb!vq0TnjSBHEW5sWbUBpfEdBmlAqqLUlNPp_avjGwfZGlOZOaYgjxLTLZFbJtc9A7p%2Fitems%2F01VQ36AMJST3AXGC7LYRBYLXCBUFAXIQP6%3Fversion%3DPublished&amp;access_token=eyJ0eXAiOiJKV1QiLCJhbGciOiJub25lIn0.eyJhdWQiOiIwMDAwMDAwMy0wMDAwLTBmZjEtY2UwMC0wMDAwMDAwMDAwMDAvdGVubmFudGNvLnNoYXJlcG9pbnQuY29tQDg1NGVlNGZiLWJmNTAtNDIwYy04YTI2LTViOTZkNjI2YWMzNyIsImlzcyI6IjAwMDAwMDAzLTAwMDAtMGZmMS1jZTAwLTAwMDAwMDAwMDAwMCIsIm5iZiI6IjE2MTA2MzY0MDAiLCJleHAiOiIxNjEwNjU4MDAwIiwiZW5kcG9pbnR1cmwiOiJPcDhPcGcvUE5TOE1ETXdneVlCWDlXdFlQb0VOcXJSc2NRN2dHSkxGOEx3PSIsImVuZHBvaW50dXJsTGVuZ3RoIjoiMTE2IiwiaXNsb29wYmFjayI6IlRydWUiLCJ2ZXIiOiJoYXNoZWRwcm9vZnRva2VuIiwic2l0ZWlkIjoiT1dVeE0yRmtZbVV0T0RFek5DMDBOVEZqTFdJNVlqRXROalprTkRBMk9UZGpORGMwIiwibmFtZWlkIjoiMCMuZnxtZW1iZXJzaGlwfGFodDZAdGVubmFudGNvLmNvbSIsIm5paSI6Im1pY3Jvc29mdC5zaGFyZXBvaW50IiwiaXN1c2VyIjoidHJ1ZSIsImNhY2hla2V5IjoiMGguZnxtZW1iZXJzaGlwfDEwMDMyMDAwOWY0ZTk5ODlAbGl2ZS5jb20iLCJ0dCI6IjAiLCJ1c2VQZXJzaXN0ZW50Q29va2llIjoiMiJ9.WHNUU2ovSjlzbHEwMEFUUVk3VzJwTzZsc2FvVHhmaXpxd2pIYytmZGhlQT0&amp;encodeFailures=1&amp;srcWidth=&amp;srcHeight=&amp;width=903&amp;height=903&amp;action=Access">
            <a:extLst>
              <a:ext uri="{FF2B5EF4-FFF2-40B4-BE49-F238E27FC236}">
                <a16:creationId xmlns:a16="http://schemas.microsoft.com/office/drawing/2014/main" id="{90C3C59E-B71C-458D-B7FF-3B34BE9DF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7" r="5568"/>
          <a:stretch/>
        </p:blipFill>
        <p:spPr bwMode="auto">
          <a:xfrm>
            <a:off x="3773187" y="2209205"/>
            <a:ext cx="5194077" cy="44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77334D-89E2-4302-9550-7D35FE75B524}"/>
              </a:ext>
            </a:extLst>
          </p:cNvPr>
          <p:cNvSpPr/>
          <p:nvPr/>
        </p:nvSpPr>
        <p:spPr>
          <a:xfrm>
            <a:off x="7438031" y="959648"/>
            <a:ext cx="4325355" cy="5355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Easily change water flow rate and other cleaning functions from intuitive control panel.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32146B-AA20-4229-9DA7-61B079D656C1}"/>
              </a:ext>
            </a:extLst>
          </p:cNvPr>
          <p:cNvCxnSpPr>
            <a:cxnSpLocks/>
          </p:cNvCxnSpPr>
          <p:nvPr/>
        </p:nvCxnSpPr>
        <p:spPr>
          <a:xfrm flipH="1">
            <a:off x="8093278" y="4224390"/>
            <a:ext cx="34645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F804FA-9FAF-405B-9D2C-79400F55B84E}"/>
              </a:ext>
            </a:extLst>
          </p:cNvPr>
          <p:cNvSpPr/>
          <p:nvPr/>
        </p:nvSpPr>
        <p:spPr>
          <a:xfrm>
            <a:off x="8106927" y="3332019"/>
            <a:ext cx="3464560" cy="757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Extended run times nearly 20% with ECO mode that decreases battery consumption during operation.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3DCAA8-DB24-4262-A31E-6433435E3D4A}"/>
              </a:ext>
            </a:extLst>
          </p:cNvPr>
          <p:cNvSpPr/>
          <p:nvPr/>
        </p:nvSpPr>
        <p:spPr>
          <a:xfrm>
            <a:off x="1223671" y="5875799"/>
            <a:ext cx="4598313" cy="3139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Simple no-tools, no-touch brush change system.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C9F507-D364-44F4-B1C0-1825D8E20FA1}"/>
              </a:ext>
            </a:extLst>
          </p:cNvPr>
          <p:cNvCxnSpPr>
            <a:cxnSpLocks/>
          </p:cNvCxnSpPr>
          <p:nvPr/>
        </p:nvCxnSpPr>
        <p:spPr>
          <a:xfrm>
            <a:off x="303563" y="4737285"/>
            <a:ext cx="39774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F0C22F3-EA1B-4DD5-AC6C-E929C7818F4A}"/>
              </a:ext>
            </a:extLst>
          </p:cNvPr>
          <p:cNvSpPr/>
          <p:nvPr/>
        </p:nvSpPr>
        <p:spPr>
          <a:xfrm>
            <a:off x="309964" y="3869307"/>
            <a:ext cx="418743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Ease of start-up and quick training with one-button cleaning operation that lowers the scrub head and squeegee at the same time.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6B019087-5BF2-4DBC-A98A-1832750369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38031" y="1599716"/>
            <a:ext cx="4119809" cy="378711"/>
          </a:xfrm>
          <a:prstGeom prst="bentConnector3">
            <a:avLst>
              <a:gd name="adj1" fmla="val 10002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636E25C-E32F-4089-8061-B856EC93FDC3}"/>
              </a:ext>
            </a:extLst>
          </p:cNvPr>
          <p:cNvCxnSpPr>
            <a:cxnSpLocks/>
          </p:cNvCxnSpPr>
          <p:nvPr/>
        </p:nvCxnSpPr>
        <p:spPr>
          <a:xfrm flipV="1">
            <a:off x="1182727" y="5697084"/>
            <a:ext cx="4598313" cy="566998"/>
          </a:xfrm>
          <a:prstGeom prst="bentConnector3">
            <a:avLst>
              <a:gd name="adj1" fmla="val 100159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515A4525-862A-462B-AFB4-D1112C828454}"/>
              </a:ext>
            </a:extLst>
          </p:cNvPr>
          <p:cNvSpPr txBox="1">
            <a:spLocks/>
          </p:cNvSpPr>
          <p:nvPr/>
        </p:nvSpPr>
        <p:spPr>
          <a:xfrm>
            <a:off x="592538" y="785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T581 Features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43D671-6A91-4B70-B89E-78EB46D4BF83}"/>
              </a:ext>
            </a:extLst>
          </p:cNvPr>
          <p:cNvSpPr/>
          <p:nvPr/>
        </p:nvSpPr>
        <p:spPr>
          <a:xfrm>
            <a:off x="634161" y="1063454"/>
            <a:ext cx="3977465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kern="0">
                <a:solidFill>
                  <a:schemeClr val="bg1">
                    <a:lumMod val="50000"/>
                  </a:schemeClr>
                </a:solidFill>
              </a:rPr>
              <a:t>Maneuverable, productive and compact, easily fitting into most congested spaces, and quickly reaching many areas of a facility to get more cleaning done.</a:t>
            </a:r>
            <a:endParaRPr lang="en-US" sz="1600" b="1" kern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74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">
            <a:extLst>
              <a:ext uri="{FF2B5EF4-FFF2-40B4-BE49-F238E27FC236}">
                <a16:creationId xmlns:a16="http://schemas.microsoft.com/office/drawing/2014/main" id="{6E087C82-AFBA-4268-860F-C22B56235081}"/>
              </a:ext>
            </a:extLst>
          </p:cNvPr>
          <p:cNvSpPr txBox="1">
            <a:spLocks/>
          </p:cNvSpPr>
          <p:nvPr/>
        </p:nvSpPr>
        <p:spPr>
          <a:xfrm>
            <a:off x="839570" y="723850"/>
            <a:ext cx="10512862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 fontScale="97500"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8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99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31BFFD-0F06-3644-B2E2-068E0AE85768}"/>
              </a:ext>
            </a:extLst>
          </p:cNvPr>
          <p:cNvSpPr/>
          <p:nvPr/>
        </p:nvSpPr>
        <p:spPr>
          <a:xfrm>
            <a:off x="1360156" y="3499481"/>
            <a:ext cx="2160731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2000" b="1">
                <a:solidFill>
                  <a:srgbClr val="009AC7"/>
                </a:solidFill>
                <a:latin typeface="+mj-lt"/>
              </a:rPr>
              <a:t>26% INCREASE</a:t>
            </a:r>
          </a:p>
          <a:p>
            <a:pPr defTabSz="914217">
              <a:lnSpc>
                <a:spcPct val="90000"/>
              </a:lnSpc>
              <a:defRPr/>
            </a:pPr>
            <a:r>
              <a:rPr lang="en-US" sz="120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IN </a:t>
            </a:r>
            <a:r>
              <a:rPr lang="en-US" sz="1200" b="1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WARRANTY USAGE </a:t>
            </a:r>
            <a:r>
              <a:rPr lang="en-US" sz="120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WHEN LEVERAGING </a:t>
            </a:r>
            <a:r>
              <a:rPr lang="en-US" sz="1200" b="1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TENNANT SERVICE</a:t>
            </a:r>
            <a:endParaRPr lang="en-US" sz="1200" b="1" baseline="4000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31BFFD-0F06-3644-B2E2-068E0AE85768}"/>
              </a:ext>
            </a:extLst>
          </p:cNvPr>
          <p:cNvSpPr/>
          <p:nvPr/>
        </p:nvSpPr>
        <p:spPr>
          <a:xfrm>
            <a:off x="4452987" y="5206210"/>
            <a:ext cx="2915112" cy="81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2800" b="1">
                <a:solidFill>
                  <a:srgbClr val="009AC7"/>
                </a:solidFill>
                <a:latin typeface="+mj-lt"/>
              </a:rPr>
              <a:t>500+ SERVICE TECHS</a:t>
            </a:r>
          </a:p>
          <a:p>
            <a:pPr defTabSz="914217">
              <a:lnSpc>
                <a:spcPct val="70000"/>
              </a:lnSpc>
              <a:defRPr/>
            </a:pPr>
            <a:r>
              <a:rPr lang="en-US" sz="110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SERVING NORTH AMERICA</a:t>
            </a:r>
            <a:endParaRPr lang="en-US" sz="1100" baseline="4000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6162F5-5D9D-3D42-A3E6-3514C0E51B9B}"/>
              </a:ext>
            </a:extLst>
          </p:cNvPr>
          <p:cNvSpPr txBox="1"/>
          <p:nvPr/>
        </p:nvSpPr>
        <p:spPr>
          <a:xfrm>
            <a:off x="852114" y="5207782"/>
            <a:ext cx="3202086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217">
              <a:lnSpc>
                <a:spcPct val="80000"/>
              </a:lnSpc>
              <a:defRPr/>
            </a:pPr>
            <a:r>
              <a:rPr lang="en-US" sz="3600" b="1">
                <a:solidFill>
                  <a:srgbClr val="009AC7"/>
                </a:solidFill>
                <a:latin typeface="+mj-lt"/>
              </a:rPr>
              <a:t>1.7 </a:t>
            </a:r>
            <a:br>
              <a:rPr lang="en-US" sz="3600" b="1">
                <a:latin typeface="+mj-lt"/>
              </a:rPr>
            </a:br>
            <a:r>
              <a:rPr lang="en-US" sz="2700" b="1">
                <a:solidFill>
                  <a:srgbClr val="009AC7"/>
                </a:solidFill>
                <a:latin typeface="+mj-lt"/>
              </a:rPr>
              <a:t>DAYS</a:t>
            </a:r>
            <a:endParaRPr lang="en-US" sz="3600" b="1">
              <a:solidFill>
                <a:srgbClr val="009AC7"/>
              </a:solidFill>
              <a:latin typeface="+mj-lt"/>
            </a:endParaRPr>
          </a:p>
          <a:p>
            <a:pPr defTabSz="914217">
              <a:lnSpc>
                <a:spcPct val="80000"/>
              </a:lnSpc>
              <a:defRPr/>
            </a:pPr>
            <a:r>
              <a:rPr lang="en-US" sz="220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RESPONSE TIME</a:t>
            </a:r>
            <a:endParaRPr lang="en-US" sz="2200" baseline="4000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C26967-9E66-174D-8E35-32608FD7B722}"/>
              </a:ext>
            </a:extLst>
          </p:cNvPr>
          <p:cNvSpPr txBox="1"/>
          <p:nvPr/>
        </p:nvSpPr>
        <p:spPr>
          <a:xfrm>
            <a:off x="4486918" y="2415153"/>
            <a:ext cx="2119790" cy="42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3000" b="1">
                <a:solidFill>
                  <a:srgbClr val="009AC7"/>
                </a:solidFill>
                <a:latin typeface="+mj-lt"/>
              </a:rPr>
              <a:t>8 YEARS</a:t>
            </a:r>
          </a:p>
        </p:txBody>
      </p:sp>
      <p:pic>
        <p:nvPicPr>
          <p:cNvPr id="25" name="Picture 24" descr="BOS_local2_icons_worker.png">
            <a:extLst>
              <a:ext uri="{FF2B5EF4-FFF2-40B4-BE49-F238E27FC236}">
                <a16:creationId xmlns:a16="http://schemas.microsoft.com/office/drawing/2014/main" id="{4DF7184D-BF58-574C-A122-C37F92DCE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286" y="2441401"/>
            <a:ext cx="742299" cy="59132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2602A05-F80B-AC40-B894-806D8240E4AE}"/>
              </a:ext>
            </a:extLst>
          </p:cNvPr>
          <p:cNvSpPr/>
          <p:nvPr/>
        </p:nvSpPr>
        <p:spPr>
          <a:xfrm>
            <a:off x="1582667" y="2367621"/>
            <a:ext cx="2239791" cy="48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3600" b="1">
                <a:solidFill>
                  <a:srgbClr val="009AC7"/>
                </a:solidFill>
                <a:latin typeface="+mj-lt"/>
              </a:rPr>
              <a:t>296,058</a:t>
            </a:r>
            <a:endParaRPr lang="en-US" sz="4000" b="1">
              <a:solidFill>
                <a:srgbClr val="009AC7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319283-104B-0347-9F6E-C73B088DEBE3}"/>
              </a:ext>
            </a:extLst>
          </p:cNvPr>
          <p:cNvSpPr txBox="1"/>
          <p:nvPr/>
        </p:nvSpPr>
        <p:spPr>
          <a:xfrm>
            <a:off x="2386594" y="1894296"/>
            <a:ext cx="2283894" cy="276999"/>
          </a:xfrm>
          <a:prstGeom prst="rect">
            <a:avLst/>
          </a:prstGeom>
          <a:solidFill>
            <a:srgbClr val="8AC237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200" b="1">
                <a:solidFill>
                  <a:prstClr val="white"/>
                </a:solidFill>
                <a:latin typeface="+mj-lt"/>
              </a:rPr>
              <a:t>TRUST US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D79F34-44A7-3040-9BF3-DF6E5A6A1CD2}"/>
              </a:ext>
            </a:extLst>
          </p:cNvPr>
          <p:cNvSpPr/>
          <p:nvPr/>
        </p:nvSpPr>
        <p:spPr>
          <a:xfrm>
            <a:off x="1575722" y="2744269"/>
            <a:ext cx="249829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90000"/>
              </a:lnSpc>
              <a:defRPr/>
            </a:pPr>
            <a:r>
              <a:rPr lang="en-US" sz="1200" b="1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TOTAL RESOLVED </a:t>
            </a:r>
            <a:br>
              <a:rPr lang="en-US" sz="1200" b="1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</a:br>
            <a:r>
              <a:rPr lang="en-US" sz="1200" b="1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SERVICE CALLS </a:t>
            </a:r>
            <a:r>
              <a:rPr lang="en-US" sz="120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IN 2019</a:t>
            </a:r>
            <a:endParaRPr lang="en-US" sz="1200" baseline="4000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670D8B-01A5-8741-85C4-BB968B9F7D64}"/>
              </a:ext>
            </a:extLst>
          </p:cNvPr>
          <p:cNvSpPr/>
          <p:nvPr/>
        </p:nvSpPr>
        <p:spPr>
          <a:xfrm>
            <a:off x="4542159" y="2739128"/>
            <a:ext cx="174572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90000"/>
              </a:lnSpc>
              <a:defRPr/>
            </a:pPr>
            <a:r>
              <a:rPr lang="en-US" sz="120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AVERAGE TENURE OF SERVICE REPS</a:t>
            </a:r>
            <a:endParaRPr lang="en-US" sz="1200" baseline="4000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654716-AA8F-AE45-BBAA-106641CEEFEA}"/>
              </a:ext>
            </a:extLst>
          </p:cNvPr>
          <p:cNvSpPr txBox="1"/>
          <p:nvPr/>
        </p:nvSpPr>
        <p:spPr>
          <a:xfrm>
            <a:off x="3674822" y="4719288"/>
            <a:ext cx="2276725" cy="276999"/>
          </a:xfrm>
          <a:prstGeom prst="rect">
            <a:avLst/>
          </a:prstGeom>
          <a:solidFill>
            <a:srgbClr val="8AC237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200" b="1">
                <a:solidFill>
                  <a:prstClr val="white"/>
                </a:solidFill>
                <a:latin typeface="+mj-lt"/>
              </a:rPr>
              <a:t>WE ARE WHERE YOU ARE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528A54-471E-6E4D-AAA4-7135B9DADAA3}"/>
              </a:ext>
            </a:extLst>
          </p:cNvPr>
          <p:cNvSpPr txBox="1"/>
          <p:nvPr/>
        </p:nvSpPr>
        <p:spPr>
          <a:xfrm>
            <a:off x="863292" y="4723428"/>
            <a:ext cx="2276725" cy="276999"/>
          </a:xfrm>
          <a:prstGeom prst="rect">
            <a:avLst/>
          </a:prstGeom>
          <a:solidFill>
            <a:srgbClr val="8AC237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200" b="1">
                <a:solidFill>
                  <a:prstClr val="white"/>
                </a:solidFill>
                <a:latin typeface="+mj-lt"/>
              </a:rPr>
              <a:t>WE’RE RESPONSIVE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CC111A8-9A39-3B48-A9C0-36BD641FC723}"/>
              </a:ext>
            </a:extLst>
          </p:cNvPr>
          <p:cNvCxnSpPr>
            <a:cxnSpLocks/>
          </p:cNvCxnSpPr>
          <p:nvPr/>
        </p:nvCxnSpPr>
        <p:spPr>
          <a:xfrm>
            <a:off x="817947" y="3223356"/>
            <a:ext cx="533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D52EFC2-28A7-0045-AC90-3817BFB3A4FB}"/>
              </a:ext>
            </a:extLst>
          </p:cNvPr>
          <p:cNvCxnSpPr>
            <a:cxnSpLocks/>
          </p:cNvCxnSpPr>
          <p:nvPr/>
        </p:nvCxnSpPr>
        <p:spPr>
          <a:xfrm>
            <a:off x="3484947" y="2305321"/>
            <a:ext cx="0" cy="19774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Graphic 59" descr="Checklist">
            <a:extLst>
              <a:ext uri="{FF2B5EF4-FFF2-40B4-BE49-F238E27FC236}">
                <a16:creationId xmlns:a16="http://schemas.microsoft.com/office/drawing/2014/main" id="{4D97EF0E-C442-664A-B4AE-DBE0D97BCE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332" y="2305321"/>
            <a:ext cx="836072" cy="83607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D8F3DC8-19CE-254A-9F40-DB8BF072A27C}"/>
              </a:ext>
            </a:extLst>
          </p:cNvPr>
          <p:cNvGrpSpPr/>
          <p:nvPr/>
        </p:nvGrpSpPr>
        <p:grpSpPr>
          <a:xfrm>
            <a:off x="3770991" y="3424253"/>
            <a:ext cx="1981200" cy="368707"/>
            <a:chOff x="1600200" y="2667000"/>
            <a:chExt cx="3495515" cy="9906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70ED7DF-88B7-B045-B34E-F18127061694}"/>
                </a:ext>
              </a:extLst>
            </p:cNvPr>
            <p:cNvCxnSpPr/>
            <p:nvPr/>
          </p:nvCxnSpPr>
          <p:spPr>
            <a:xfrm>
              <a:off x="1600200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A77B265-A0F0-7B4B-B9D3-BC37658BD757}"/>
                </a:ext>
              </a:extLst>
            </p:cNvPr>
            <p:cNvCxnSpPr/>
            <p:nvPr/>
          </p:nvCxnSpPr>
          <p:spPr>
            <a:xfrm>
              <a:off x="1949751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4D1C2C7-47B9-2640-9185-7017463CFAD7}"/>
                </a:ext>
              </a:extLst>
            </p:cNvPr>
            <p:cNvCxnSpPr/>
            <p:nvPr/>
          </p:nvCxnSpPr>
          <p:spPr>
            <a:xfrm>
              <a:off x="2299302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3E0762A-F0B7-B246-9893-654CD474C5AB}"/>
                </a:ext>
              </a:extLst>
            </p:cNvPr>
            <p:cNvCxnSpPr/>
            <p:nvPr/>
          </p:nvCxnSpPr>
          <p:spPr>
            <a:xfrm>
              <a:off x="2648853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774D2BE-729B-8D46-9E3E-FD95069819BA}"/>
                </a:ext>
              </a:extLst>
            </p:cNvPr>
            <p:cNvCxnSpPr/>
            <p:nvPr/>
          </p:nvCxnSpPr>
          <p:spPr>
            <a:xfrm>
              <a:off x="2998404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0950C59-5212-5B46-8B3A-0FF15521DE5A}"/>
                </a:ext>
              </a:extLst>
            </p:cNvPr>
            <p:cNvCxnSpPr/>
            <p:nvPr/>
          </p:nvCxnSpPr>
          <p:spPr>
            <a:xfrm>
              <a:off x="3347955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5B048B8-F5E4-2743-B59A-9048D3990DF2}"/>
                </a:ext>
              </a:extLst>
            </p:cNvPr>
            <p:cNvCxnSpPr/>
            <p:nvPr/>
          </p:nvCxnSpPr>
          <p:spPr>
            <a:xfrm>
              <a:off x="3697506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2B5B7AB-1083-B64B-99F6-279FF65B5A02}"/>
                </a:ext>
              </a:extLst>
            </p:cNvPr>
            <p:cNvCxnSpPr/>
            <p:nvPr/>
          </p:nvCxnSpPr>
          <p:spPr>
            <a:xfrm>
              <a:off x="4047057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161EF0C-DF74-CC47-81B8-D43CBEA33842}"/>
                </a:ext>
              </a:extLst>
            </p:cNvPr>
            <p:cNvCxnSpPr/>
            <p:nvPr/>
          </p:nvCxnSpPr>
          <p:spPr>
            <a:xfrm>
              <a:off x="4396608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912B922-7BEC-854F-92BF-C80733663993}"/>
                </a:ext>
              </a:extLst>
            </p:cNvPr>
            <p:cNvCxnSpPr/>
            <p:nvPr/>
          </p:nvCxnSpPr>
          <p:spPr>
            <a:xfrm>
              <a:off x="4746159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F6F27F-AC4A-7C4F-B876-E066F55606E9}"/>
                </a:ext>
              </a:extLst>
            </p:cNvPr>
            <p:cNvCxnSpPr/>
            <p:nvPr/>
          </p:nvCxnSpPr>
          <p:spPr>
            <a:xfrm>
              <a:off x="5095715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F47D13C-D730-684D-8677-3EAC2615AB7F}"/>
              </a:ext>
            </a:extLst>
          </p:cNvPr>
          <p:cNvSpPr/>
          <p:nvPr/>
        </p:nvSpPr>
        <p:spPr>
          <a:xfrm>
            <a:off x="3770991" y="3525227"/>
            <a:ext cx="1712940" cy="166757"/>
          </a:xfrm>
          <a:prstGeom prst="rect">
            <a:avLst/>
          </a:prstGeom>
          <a:solidFill>
            <a:srgbClr val="009A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36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D1A79FC-3D27-5948-AB43-9F8EF4B79837}"/>
              </a:ext>
            </a:extLst>
          </p:cNvPr>
          <p:cNvSpPr txBox="1"/>
          <p:nvPr/>
        </p:nvSpPr>
        <p:spPr>
          <a:xfrm>
            <a:off x="3701493" y="3934449"/>
            <a:ext cx="1759001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3600" b="1">
                <a:solidFill>
                  <a:srgbClr val="009AC7"/>
                </a:solidFill>
                <a:latin typeface="+mj-lt"/>
              </a:rPr>
              <a:t>85%</a:t>
            </a:r>
            <a:endParaRPr lang="en-US" sz="3600">
              <a:solidFill>
                <a:srgbClr val="009AC7"/>
              </a:solidFill>
              <a:latin typeface="+mj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852145D-6475-6444-A54F-7250E440207E}"/>
              </a:ext>
            </a:extLst>
          </p:cNvPr>
          <p:cNvSpPr/>
          <p:nvPr/>
        </p:nvSpPr>
        <p:spPr>
          <a:xfrm>
            <a:off x="4703121" y="3906083"/>
            <a:ext cx="157075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90000"/>
              </a:lnSpc>
              <a:defRPr/>
            </a:pPr>
            <a:r>
              <a:rPr lang="en-US" sz="120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FIRST TIME OPERATIONAL</a:t>
            </a:r>
            <a:endParaRPr lang="en-US" sz="1200" baseline="4000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pic>
        <p:nvPicPr>
          <p:cNvPr id="95" name="Graphic 94" descr="Earth Globe Americas">
            <a:extLst>
              <a:ext uri="{FF2B5EF4-FFF2-40B4-BE49-F238E27FC236}">
                <a16:creationId xmlns:a16="http://schemas.microsoft.com/office/drawing/2014/main" id="{68432F81-E6D2-C54D-96DA-27468E44C5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5781" y="5491814"/>
            <a:ext cx="776050" cy="776050"/>
          </a:xfrm>
          <a:prstGeom prst="rect">
            <a:avLst/>
          </a:prstGeom>
        </p:spPr>
      </p:pic>
      <p:pic>
        <p:nvPicPr>
          <p:cNvPr id="97" name="Graphic 96" descr="Marker">
            <a:extLst>
              <a:ext uri="{FF2B5EF4-FFF2-40B4-BE49-F238E27FC236}">
                <a16:creationId xmlns:a16="http://schemas.microsoft.com/office/drawing/2014/main" id="{CF028628-1564-104E-91A9-D7288CBC14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2822" y="5066124"/>
            <a:ext cx="759800" cy="759800"/>
          </a:xfrm>
          <a:prstGeom prst="rect">
            <a:avLst/>
          </a:prstGeom>
        </p:spPr>
      </p:pic>
      <p:pic>
        <p:nvPicPr>
          <p:cNvPr id="99" name="Graphic 98" descr="Truck">
            <a:extLst>
              <a:ext uri="{FF2B5EF4-FFF2-40B4-BE49-F238E27FC236}">
                <a16:creationId xmlns:a16="http://schemas.microsoft.com/office/drawing/2014/main" id="{44F0EAB4-AFB7-7D48-8666-BEB35FA426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6624" y="4990836"/>
            <a:ext cx="1199172" cy="1199172"/>
          </a:xfrm>
          <a:prstGeom prst="rect">
            <a:avLst/>
          </a:prstGeom>
        </p:spPr>
      </p:pic>
      <p:pic>
        <p:nvPicPr>
          <p:cNvPr id="101" name="Graphic 100" descr="Tools">
            <a:extLst>
              <a:ext uri="{FF2B5EF4-FFF2-40B4-BE49-F238E27FC236}">
                <a16:creationId xmlns:a16="http://schemas.microsoft.com/office/drawing/2014/main" id="{E52E673D-445C-464C-B714-CA385C13183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49701" y="5034451"/>
            <a:ext cx="466090" cy="4660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0B7F41F-3E1A-DE4B-A79E-601CBF145BA3}"/>
              </a:ext>
            </a:extLst>
          </p:cNvPr>
          <p:cNvSpPr/>
          <p:nvPr/>
        </p:nvSpPr>
        <p:spPr>
          <a:xfrm>
            <a:off x="4455443" y="6040009"/>
            <a:ext cx="2827876" cy="22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1200" b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LICENSED</a:t>
            </a:r>
            <a:r>
              <a:rPr lang="en-US" sz="1200" b="1">
                <a:solidFill>
                  <a:srgbClr val="009AC7"/>
                </a:solidFill>
                <a:latin typeface="+mj-lt"/>
              </a:rPr>
              <a:t> • </a:t>
            </a:r>
            <a:r>
              <a:rPr lang="en-US" sz="1200" b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BONDED</a:t>
            </a:r>
            <a:r>
              <a:rPr lang="en-US" sz="1200" b="1">
                <a:solidFill>
                  <a:srgbClr val="009AC7"/>
                </a:solidFill>
                <a:latin typeface="+mj-lt"/>
              </a:rPr>
              <a:t> • </a:t>
            </a:r>
            <a:r>
              <a:rPr lang="en-US" sz="1200" b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INSURED</a:t>
            </a:r>
            <a:endParaRPr lang="en-US" sz="600" baseline="40000">
              <a:solidFill>
                <a:prstClr val="black">
                  <a:lumMod val="50000"/>
                  <a:lumOff val="50000"/>
                </a:prstClr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D5FDF4-6859-E34A-B51C-83B94FF03E7D}"/>
              </a:ext>
            </a:extLst>
          </p:cNvPr>
          <p:cNvGrpSpPr/>
          <p:nvPr/>
        </p:nvGrpSpPr>
        <p:grpSpPr>
          <a:xfrm>
            <a:off x="6831919" y="369910"/>
            <a:ext cx="5456014" cy="5456014"/>
            <a:chOff x="6898046" y="641615"/>
            <a:chExt cx="5767224" cy="576722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2166D0-433E-E947-AF00-6064F913DD51}"/>
                </a:ext>
              </a:extLst>
            </p:cNvPr>
            <p:cNvGrpSpPr/>
            <p:nvPr/>
          </p:nvGrpSpPr>
          <p:grpSpPr>
            <a:xfrm>
              <a:off x="6898046" y="641615"/>
              <a:ext cx="5767224" cy="5767224"/>
              <a:chOff x="6898046" y="641615"/>
              <a:chExt cx="5767224" cy="576722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BCD65E-C892-814E-A241-938D3FF1870E}"/>
                  </a:ext>
                </a:extLst>
              </p:cNvPr>
              <p:cNvSpPr/>
              <p:nvPr/>
            </p:nvSpPr>
            <p:spPr>
              <a:xfrm>
                <a:off x="6898046" y="641615"/>
                <a:ext cx="5767224" cy="5767224"/>
              </a:xfrm>
              <a:prstGeom prst="ellipse">
                <a:avLst/>
              </a:prstGeom>
              <a:solidFill>
                <a:schemeClr val="bg1">
                  <a:lumMod val="85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>
                  <a:defRPr/>
                </a:pPr>
                <a:endParaRPr lang="en-US" sz="36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51690AC-841C-3B49-B85E-DE1CEBAB4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68099" y="1340371"/>
                <a:ext cx="5219631" cy="346669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38CC5C-E1A0-3243-BE76-C8F63732D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9355" y="2030890"/>
              <a:ext cx="1307164" cy="3584508"/>
            </a:xfrm>
            <a:prstGeom prst="rect">
              <a:avLst/>
            </a:prstGeom>
          </p:spPr>
        </p:pic>
      </p:grpSp>
      <p:pic>
        <p:nvPicPr>
          <p:cNvPr id="6" name="Graphic 5" descr="Arrow: Clockwise curve">
            <a:extLst>
              <a:ext uri="{FF2B5EF4-FFF2-40B4-BE49-F238E27FC236}">
                <a16:creationId xmlns:a16="http://schemas.microsoft.com/office/drawing/2014/main" id="{5280CF43-0029-B249-8249-6D57E63E3C1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1264" y="3373614"/>
            <a:ext cx="836072" cy="836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5B17FD-9C57-470C-B5DD-2309A8137D8E}"/>
              </a:ext>
            </a:extLst>
          </p:cNvPr>
          <p:cNvSpPr txBox="1"/>
          <p:nvPr/>
        </p:nvSpPr>
        <p:spPr>
          <a:xfrm>
            <a:off x="11007969" y="6576646"/>
            <a:ext cx="11723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/>
              </a:rPr>
              <a:t>Updated 8.7.20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​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561D191-577A-4B8E-BECE-078A989C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/>
              <a:t>Tennant Service</a:t>
            </a:r>
            <a:br>
              <a:rPr lang="en-US" sz="7200"/>
            </a:br>
            <a:r>
              <a:rPr lang="en-US" sz="3100" b="0">
                <a:solidFill>
                  <a:schemeClr val="bg1">
                    <a:lumMod val="65000"/>
                  </a:schemeClr>
                </a:solidFill>
              </a:rPr>
              <a:t>TRUSTED. RESPONSIVE. LOCAL.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A02F61F-F226-4ACC-89B1-72F7ED0CC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2312" r="7583" b="46276"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3FB9EE-3AFC-4BA9-963F-1D2288B13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83" y="818983"/>
            <a:ext cx="2573708" cy="946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21690A-3B5F-4DC2-9F84-60B4E3F0E415}"/>
              </a:ext>
            </a:extLst>
          </p:cNvPr>
          <p:cNvSpPr txBox="1"/>
          <p:nvPr/>
        </p:nvSpPr>
        <p:spPr>
          <a:xfrm>
            <a:off x="102911" y="2438108"/>
            <a:ext cx="425420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spc="-150">
                <a:solidFill>
                  <a:schemeClr val="accent6"/>
                </a:solidFill>
                <a:latin typeface="Univers"/>
                <a:cs typeface="Arial"/>
              </a:rPr>
              <a:t>T290 &amp; T390 Walk-Behind &amp; T581 Micro-Rider</a:t>
            </a:r>
          </a:p>
          <a:p>
            <a:pPr algn="ctr"/>
            <a:r>
              <a:rPr lang="en-US" sz="4000" b="1" spc="-150">
                <a:solidFill>
                  <a:schemeClr val="accent6"/>
                </a:solidFill>
                <a:latin typeface="Univers"/>
                <a:cs typeface="Arial"/>
              </a:rPr>
              <a:t>Scrubbers</a:t>
            </a:r>
          </a:p>
        </p:txBody>
      </p:sp>
    </p:spTree>
    <p:extLst>
      <p:ext uri="{BB962C8B-B14F-4D97-AF65-F5344CB8AC3E}">
        <p14:creationId xmlns:p14="http://schemas.microsoft.com/office/powerpoint/2010/main" val="424349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1DD8F42-5399-4E89-8A9A-00F3D4D6DDAD}"/>
              </a:ext>
            </a:extLst>
          </p:cNvPr>
          <p:cNvGrpSpPr/>
          <p:nvPr/>
        </p:nvGrpSpPr>
        <p:grpSpPr>
          <a:xfrm>
            <a:off x="7520279" y="1120911"/>
            <a:ext cx="4813961" cy="4846660"/>
            <a:chOff x="7164679" y="1394936"/>
            <a:chExt cx="5177546" cy="52127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D3E1E3-2925-48FE-AF35-A4CC22DC6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4954"/>
            <a:stretch/>
          </p:blipFill>
          <p:spPr>
            <a:xfrm>
              <a:off x="7164679" y="1394936"/>
              <a:ext cx="4661561" cy="521271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92652-675A-4EDF-8CE3-3ADDBA301C30}"/>
                </a:ext>
              </a:extLst>
            </p:cNvPr>
            <p:cNvSpPr txBox="1"/>
            <p:nvPr/>
          </p:nvSpPr>
          <p:spPr>
            <a:xfrm>
              <a:off x="10783304" y="5238455"/>
              <a:ext cx="1558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Distribution &amp; Brush Manufacturing Facility in Louisville, KY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F1456F-D23A-4BE6-820C-8D909AEB73FB}"/>
                </a:ext>
              </a:extLst>
            </p:cNvPr>
            <p:cNvSpPr txBox="1"/>
            <p:nvPr/>
          </p:nvSpPr>
          <p:spPr>
            <a:xfrm>
              <a:off x="10842149" y="4492717"/>
              <a:ext cx="1358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Manufacturing Facility in Minneapolis, MN &amp; Holland, MI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EF62730-521E-4ACE-89AA-704DE2D9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2600" cy="1325563"/>
          </a:xfrm>
        </p:spPr>
        <p:txBody>
          <a:bodyPr/>
          <a:lstStyle/>
          <a:p>
            <a:r>
              <a:rPr lang="en-US"/>
              <a:t>Trusted Advisor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6942FB-15C2-452F-8DC6-05B94BF30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150 Years Experience </a:t>
            </a:r>
          </a:p>
          <a:p>
            <a:r>
              <a:rPr lang="en-US">
                <a:cs typeface="Arial"/>
              </a:rPr>
              <a:t>Global Leader in the Cleaning Industry</a:t>
            </a:r>
            <a:endParaRPr lang="en-US"/>
          </a:p>
          <a:p>
            <a:r>
              <a:rPr lang="en-US"/>
              <a:t>Top of Class Quality &amp; Reliability</a:t>
            </a:r>
          </a:p>
          <a:p>
            <a:r>
              <a:rPr lang="en-US"/>
              <a:t>Commitment to Sustainable Cleaning Solutions  </a:t>
            </a:r>
          </a:p>
          <a:p>
            <a:r>
              <a:rPr lang="en-US"/>
              <a:t>Dedicated Technical Assistance Center </a:t>
            </a:r>
          </a:p>
          <a:p>
            <a:r>
              <a:rPr lang="en-US"/>
              <a:t>500+ Factory Direct Service Reps</a:t>
            </a:r>
          </a:p>
          <a:p>
            <a:r>
              <a:rPr lang="en-US"/>
              <a:t>Strategic Account Team</a:t>
            </a:r>
          </a:p>
          <a:p>
            <a:r>
              <a:rPr lang="en-US"/>
              <a:t>240+ Field Reps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9E9C7-F01C-46C4-9093-68ED56BE7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92" y="6111932"/>
            <a:ext cx="2756097" cy="555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51A00-48A5-4A8B-9208-6A53C6C44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5" b="92891" l="9906" r="89623">
                        <a14:foregroundMark x1="55660" y1="7109" x2="55660" y2="7109"/>
                        <a14:foregroundMark x1="50943" y1="90047" x2="50943" y2="90047"/>
                        <a14:foregroundMark x1="50472" y1="92891" x2="50472" y2="92891"/>
                        <a14:foregroundMark x1="51887" y1="4265" x2="51887" y2="4265"/>
                        <a14:backgroundMark x1="51415" y1="3791" x2="51415" y2="3791"/>
                        <a14:backgroundMark x1="52358" y1="3791" x2="52358" y2="3791"/>
                        <a14:backgroundMark x1="50943" y1="93839" x2="50943" y2="93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2030" y="5387957"/>
            <a:ext cx="1477010" cy="14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3F65-3FAE-4AE0-95EC-16DAAF54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Cleaning Matter So Much?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DD7130-A5E0-4FAF-A3F2-ACE77C422A8E}"/>
              </a:ext>
            </a:extLst>
          </p:cNvPr>
          <p:cNvSpPr/>
          <p:nvPr/>
        </p:nvSpPr>
        <p:spPr>
          <a:xfrm>
            <a:off x="-26643" y="6385154"/>
            <a:ext cx="5878803" cy="41549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SOURCES:</a:t>
            </a:r>
          </a:p>
          <a:p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https://cstoredecisions.com/2011/01/21/study-dirty-store-repels-shoppers/</a:t>
            </a:r>
          </a:p>
          <a:p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https://www.mckinsey.com/business-functions/marketing-and-sales/our-insights/survey-us-consumer-sentiment-during-the-coronavirus-crisis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75C293-D36B-4245-8D56-ADA603649D22}"/>
              </a:ext>
            </a:extLst>
          </p:cNvPr>
          <p:cNvGrpSpPr/>
          <p:nvPr/>
        </p:nvGrpSpPr>
        <p:grpSpPr>
          <a:xfrm>
            <a:off x="154058" y="2230890"/>
            <a:ext cx="3475327" cy="2514600"/>
            <a:chOff x="154058" y="2230890"/>
            <a:chExt cx="3475327" cy="25146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71B47D-F016-4DE3-B726-EB813951C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058" y="2230890"/>
              <a:ext cx="3475327" cy="2514600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723384E-84F5-4B2B-AD0E-6838D3CAEFC0}"/>
                </a:ext>
              </a:extLst>
            </p:cNvPr>
            <p:cNvSpPr/>
            <p:nvPr/>
          </p:nvSpPr>
          <p:spPr>
            <a:xfrm>
              <a:off x="407452" y="2283224"/>
              <a:ext cx="548640" cy="54864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9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ED3E3E1-2AD6-4343-8D89-130940E75C33}"/>
              </a:ext>
            </a:extLst>
          </p:cNvPr>
          <p:cNvGrpSpPr/>
          <p:nvPr/>
        </p:nvGrpSpPr>
        <p:grpSpPr>
          <a:xfrm>
            <a:off x="8237194" y="2230890"/>
            <a:ext cx="3819103" cy="2514600"/>
            <a:chOff x="8237194" y="2230890"/>
            <a:chExt cx="3819103" cy="25146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E4EC88D-970E-400D-A776-DCC199101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7194" y="2230890"/>
              <a:ext cx="3819103" cy="2514600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86517F9-C9C7-4105-B04E-52464ABD3957}"/>
                </a:ext>
              </a:extLst>
            </p:cNvPr>
            <p:cNvSpPr/>
            <p:nvPr/>
          </p:nvSpPr>
          <p:spPr>
            <a:xfrm>
              <a:off x="8646560" y="2273064"/>
              <a:ext cx="548640" cy="54864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2B58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628FBEB-49E0-4A86-A0B0-5014B410B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807" y="2105025"/>
            <a:ext cx="4229100" cy="2647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3A26EF-CFD1-4F0D-84A5-2FD42EBC72F5}"/>
              </a:ext>
            </a:extLst>
          </p:cNvPr>
          <p:cNvSpPr/>
          <p:nvPr/>
        </p:nvSpPr>
        <p:spPr>
          <a:xfrm>
            <a:off x="5852160" y="6492875"/>
            <a:ext cx="5878803" cy="30777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https://www.cmmonline.com/articles/survey-says</a:t>
            </a:r>
          </a:p>
          <a:p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https://www.arbill.com/roller/Blog/entry/painful-costs-of-slips-trips </a:t>
            </a:r>
          </a:p>
        </p:txBody>
      </p:sp>
    </p:spTree>
    <p:extLst>
      <p:ext uri="{BB962C8B-B14F-4D97-AF65-F5344CB8AC3E}">
        <p14:creationId xmlns:p14="http://schemas.microsoft.com/office/powerpoint/2010/main" val="304087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DD0C3-6A66-4386-81D8-304182A32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769" y="2198232"/>
            <a:ext cx="3411006" cy="25603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869DCC-7D2F-4749-A5A4-87E9AE3C1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955" y="2198232"/>
            <a:ext cx="3949045" cy="2514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EAF357-40D6-44CF-9AD2-B7A036B4A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86" y="2222553"/>
            <a:ext cx="3467099" cy="2925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E3F65-3FAE-4AE0-95EC-16DAAF54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Mechanized Floor Scrubbers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E5C7F-B994-46EF-A646-49F16DEFEC6D}"/>
              </a:ext>
            </a:extLst>
          </p:cNvPr>
          <p:cNvSpPr txBox="1"/>
          <p:nvPr/>
        </p:nvSpPr>
        <p:spPr>
          <a:xfrm>
            <a:off x="8371840" y="4714240"/>
            <a:ext cx="35560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i="1">
                <a:solidFill>
                  <a:srgbClr val="7F7F7F"/>
                </a:solidFill>
              </a:rPr>
              <a:t>*based on a floor area of 38,000 sq. ft with a 23,000 sq. ft. cleaning area, scrubbed 7 days a week. Results are estimated and may vary.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09CFD0-E544-493B-8CD1-B826212F4F77}"/>
              </a:ext>
            </a:extLst>
          </p:cNvPr>
          <p:cNvSpPr/>
          <p:nvPr/>
        </p:nvSpPr>
        <p:spPr>
          <a:xfrm>
            <a:off x="-26643" y="6385154"/>
            <a:ext cx="5878803" cy="41549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SOURCES:</a:t>
            </a:r>
          </a:p>
          <a:p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https://cstoredecisions.com/2011/01/21/study-dirty-store-repels-shoppers/</a:t>
            </a:r>
          </a:p>
          <a:p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https://www.mckinsey.com/business-functions/marketing-and-sales/our-insights/survey-us-consumer-sentiment-during-the-coronavirus-crisis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4ADED-9D0A-443C-882B-386D1DC413D8}"/>
              </a:ext>
            </a:extLst>
          </p:cNvPr>
          <p:cNvSpPr/>
          <p:nvPr/>
        </p:nvSpPr>
        <p:spPr>
          <a:xfrm>
            <a:off x="5852160" y="6492875"/>
            <a:ext cx="5878803" cy="30777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https://www.cmmonline.com/articles/survey-says</a:t>
            </a:r>
          </a:p>
          <a:p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https://www.arbill.com/roller/Blog/entry/painful-costs-of-slips-trips </a:t>
            </a:r>
          </a:p>
        </p:txBody>
      </p:sp>
    </p:spTree>
    <p:extLst>
      <p:ext uri="{BB962C8B-B14F-4D97-AF65-F5344CB8AC3E}">
        <p14:creationId xmlns:p14="http://schemas.microsoft.com/office/powerpoint/2010/main" val="283974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astus1-mediap.svc.ms/transform/thumbnail?provider=spo&amp;inputFormat=jpg&amp;cs=fFNQTw&amp;docid=https%3A%2F%2Ftennantco.sharepoint.com%3A443%2F_api%2Fv2.0%2Fdrives%2Fb!vq0TnjSBHEW5sWbUBpfEdBmlAqqLUlNPp_avjGwfZGlOZOaYgjxLTLZFbJtc9A7p%2Fitems%2F01VQ36AMK3G42OPNJHRFGJQAIPGRERCNMI%3Fversion%3DPublished&amp;access_token=eyJ0eXAiOiJKV1QiLCJhbGciOiJub25lIn0.eyJhdWQiOiIwMDAwMDAwMy0wMDAwLTBmZjEtY2UwMC0wMDAwMDAwMDAwMDAvdGVubmFudGNvLnNoYXJlcG9pbnQuY29tQDg1NGVlNGZiLWJmNTAtNDIwYy04YTI2LTViOTZkNjI2YWMzNyIsImlzcyI6IjAwMDAwMDAzLTAwMDAtMGZmMS1jZTAwLTAwMDAwMDAwMDAwMCIsIm5iZiI6IjE2MTA2MzY0MDAiLCJleHAiOiIxNjEwNjU4MDAwIiwiZW5kcG9pbnR1cmwiOiJPcDhPcGcvUE5TOE1ETXdneVlCWDlXdFlQb0VOcXJSc2NRN2dHSkxGOEx3PSIsImVuZHBvaW50dXJsTGVuZ3RoIjoiMTE2IiwiaXNsb29wYmFjayI6IlRydWUiLCJ2ZXIiOiJoYXNoZWRwcm9vZnRva2VuIiwic2l0ZWlkIjoiT1dVeE0yRmtZbVV0T0RFek5DMDBOVEZqTFdJNVlqRXROalprTkRBMk9UZGpORGMwIiwibmFtZWlkIjoiMCMuZnxtZW1iZXJzaGlwfGFodDZAdGVubmFudGNvLmNvbSIsIm5paSI6Im1pY3Jvc29mdC5zaGFyZXBvaW50IiwiaXN1c2VyIjoidHJ1ZSIsImNhY2hla2V5IjoiMGguZnxtZW1iZXJzaGlwfDEwMDMyMDAwOWY0ZTk5ODlAbGl2ZS5jb20iLCJ0dCI6IjAiLCJ1c2VQZXJzaXN0ZW50Q29va2llIjoiMiJ9.WHNUU2ovSjlzbHEwMEFUUVk3VzJwTzZsc2FvVHhmaXpxd2pIYytmZGhlQT0&amp;encodeFailures=1&amp;srcWidth=&amp;srcHeight=&amp;width=903&amp;height=903&amp;action=Access">
            <a:extLst>
              <a:ext uri="{FF2B5EF4-FFF2-40B4-BE49-F238E27FC236}">
                <a16:creationId xmlns:a16="http://schemas.microsoft.com/office/drawing/2014/main" id="{E92A0865-06D4-4F55-9682-C35377F3E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17933" r="11674" b="9046"/>
          <a:stretch/>
        </p:blipFill>
        <p:spPr bwMode="auto">
          <a:xfrm>
            <a:off x="6753" y="1587424"/>
            <a:ext cx="1921883" cy="185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330189-FCFE-408A-9668-DA3029CF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8555"/>
            <a:ext cx="10515600" cy="1325563"/>
          </a:xfrm>
        </p:spPr>
        <p:txBody>
          <a:bodyPr/>
          <a:lstStyle/>
          <a:p>
            <a:r>
              <a:rPr lang="en-US" dirty="0"/>
              <a:t>Scrubbers Designed for Commercial Markets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6C7172-1CC4-4645-B85A-412583405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6990" y="1774913"/>
            <a:ext cx="2390515" cy="478134"/>
          </a:xfrm>
        </p:spPr>
        <p:txBody>
          <a:bodyPr>
            <a:normAutofit fontScale="92500"/>
          </a:bodyPr>
          <a:lstStyle/>
          <a:p>
            <a:pPr algn="ctr"/>
            <a:r>
              <a:rPr lang="en-US"/>
              <a:t>T290 – 20in Disk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A82AAE1-E1A1-49CC-A1C5-082BDEE9C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4638" y="2337272"/>
            <a:ext cx="2764649" cy="923925"/>
          </a:xfrm>
        </p:spPr>
        <p:txBody>
          <a:bodyPr>
            <a:normAutofit/>
          </a:bodyPr>
          <a:lstStyle/>
          <a:p>
            <a:r>
              <a:rPr lang="en-US" sz="2000"/>
              <a:t>Smaller, tight and contested spaces</a:t>
            </a:r>
          </a:p>
        </p:txBody>
      </p:sp>
      <p:pic>
        <p:nvPicPr>
          <p:cNvPr id="11" name="Picture 4" descr="https://eastus1-mediap.svc.ms/transform/thumbnail?provider=spo&amp;inputFormat=jpg&amp;cs=fFNQTw&amp;docid=https%3A%2F%2Ftennantco.sharepoint.com%3A443%2F_api%2Fv2.0%2Fdrives%2Fb!vq0TnjSBHEW5sWbUBpfEdBmlAqqLUlNPp_avjGwfZGlOZOaYgjxLTLZFbJtc9A7p%2Fitems%2F01VQ36AMNBUZRESBWCTBEIM3VICDAIVDQG%3Fversion%3DPublished&amp;access_token=eyJ0eXAiOiJKV1QiLCJhbGciOiJub25lIn0.eyJhdWQiOiIwMDAwMDAwMy0wMDAwLTBmZjEtY2UwMC0wMDAwMDAwMDAwMDAvdGVubmFudGNvLnNoYXJlcG9pbnQuY29tQDg1NGVlNGZiLWJmNTAtNDIwYy04YTI2LTViOTZkNjI2YWMzNyIsImlzcyI6IjAwMDAwMDAzLTAwMDAtMGZmMS1jZTAwLTAwMDAwMDAwMDAwMCIsIm5iZiI6IjE2MTA2MzY0MDAiLCJleHAiOiIxNjEwNjU4MDAwIiwiZW5kcG9pbnR1cmwiOiJPcDhPcGcvUE5TOE1ETXdneVlCWDlXdFlQb0VOcXJSc2NRN2dHSkxGOEx3PSIsImVuZHBvaW50dXJsTGVuZ3RoIjoiMTE2IiwiaXNsb29wYmFjayI6IlRydWUiLCJ2ZXIiOiJoYXNoZWRwcm9vZnRva2VuIiwic2l0ZWlkIjoiT1dVeE0yRmtZbVV0T0RFek5DMDBOVEZqTFdJNVlqRXROalprTkRBMk9UZGpORGMwIiwibmFtZWlkIjoiMCMuZnxtZW1iZXJzaGlwfGFodDZAdGVubmFudGNvLmNvbSIsIm5paSI6Im1pY3Jvc29mdC5zaGFyZXBvaW50IiwiaXN1c2VyIjoidHJ1ZSIsImNhY2hla2V5IjoiMGguZnxtZW1iZXJzaGlwfDEwMDMyMDAwOWY0ZTk5ODlAbGl2ZS5jb20iLCJ0dCI6IjAiLCJ1c2VQZXJzaXN0ZW50Q29va2llIjoiMiJ9.WHNUU2ovSjlzbHEwMEFUUVk3VzJwTzZsc2FvVHhmaXpxd2pIYytmZGhlQT0&amp;encodeFailures=1&amp;srcWidth=&amp;srcHeight=&amp;width=625&amp;height=625&amp;action=Preview">
            <a:extLst>
              <a:ext uri="{FF2B5EF4-FFF2-40B4-BE49-F238E27FC236}">
                <a16:creationId xmlns:a16="http://schemas.microsoft.com/office/drawing/2014/main" id="{674D5137-EE49-46B3-845E-4691000AD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17432" r="4032" b="923"/>
          <a:stretch/>
        </p:blipFill>
        <p:spPr bwMode="auto">
          <a:xfrm>
            <a:off x="20132" y="3176973"/>
            <a:ext cx="2114965" cy="20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6326387-3451-41F8-BC43-3048F782D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59657" y="3759804"/>
            <a:ext cx="3029499" cy="923925"/>
          </a:xfrm>
        </p:spPr>
        <p:txBody>
          <a:bodyPr>
            <a:normAutofit/>
          </a:bodyPr>
          <a:lstStyle/>
          <a:p>
            <a:r>
              <a:rPr lang="en-US" sz="2000" dirty="0"/>
              <a:t>Mid-size areas where productivity is key</a:t>
            </a:r>
          </a:p>
        </p:txBody>
      </p:sp>
      <p:pic>
        <p:nvPicPr>
          <p:cNvPr id="12" name="Picture 8" descr="https://eastus1-mediap.svc.ms/transform/thumbnail?provider=spo&amp;inputFormat=jpg&amp;cs=fFNQTw&amp;docid=https%3A%2F%2Ftennantco.sharepoint.com%3A443%2F_api%2Fv2.0%2Fdrives%2Fb!vq0TnjSBHEW5sWbUBpfEdBmlAqqLUlNPp_avjGwfZGlOZOaYgjxLTLZFbJtc9A7p%2Fitems%2F01VQ36AMJST3AXGC7LYRBYLXCBUFAXIQP6%3Fversion%3DPublished&amp;access_token=eyJ0eXAiOiJKV1QiLCJhbGciOiJub25lIn0.eyJhdWQiOiIwMDAwMDAwMy0wMDAwLTBmZjEtY2UwMC0wMDAwMDAwMDAwMDAvdGVubmFudGNvLnNoYXJlcG9pbnQuY29tQDg1NGVlNGZiLWJmNTAtNDIwYy04YTI2LTViOTZkNjI2YWMzNyIsImlzcyI6IjAwMDAwMDAzLTAwMDAtMGZmMS1jZTAwLTAwMDAwMDAwMDAwMCIsIm5iZiI6IjE2MTA2MzY0MDAiLCJleHAiOiIxNjEwNjU4MDAwIiwiZW5kcG9pbnR1cmwiOiJPcDhPcGcvUE5TOE1ETXdneVlCWDlXdFlQb0VOcXJSc2NRN2dHSkxGOEx3PSIsImVuZHBvaW50dXJsTGVuZ3RoIjoiMTE2IiwiaXNsb29wYmFjayI6IlRydWUiLCJ2ZXIiOiJoYXNoZWRwcm9vZnRva2VuIiwic2l0ZWlkIjoiT1dVeE0yRmtZbVV0T0RFek5DMDBOVEZqTFdJNVlqRXROalprTkRBMk9UZGpORGMwIiwibmFtZWlkIjoiMCMuZnxtZW1iZXJzaGlwfGFodDZAdGVubmFudGNvLmNvbSIsIm5paSI6Im1pY3Jvc29mdC5zaGFyZXBvaW50IiwiaXN1c2VyIjoidHJ1ZSIsImNhY2hla2V5IjoiMGguZnxtZW1iZXJzaGlwfDEwMDMyMDAwOWY0ZTk5ODlAbGl2ZS5jb20iLCJ0dCI6IjAiLCJ1c2VQZXJzaXN0ZW50Q29va2llIjoiMiJ9.WHNUU2ovSjlzbHEwMEFUUVk3VzJwTzZsc2FvVHhmaXpxd2pIYytmZGhlQT0&amp;encodeFailures=1&amp;srcWidth=&amp;srcHeight=&amp;width=903&amp;height=903&amp;action=Access">
            <a:extLst>
              <a:ext uri="{FF2B5EF4-FFF2-40B4-BE49-F238E27FC236}">
                <a16:creationId xmlns:a16="http://schemas.microsoft.com/office/drawing/2014/main" id="{DFBFF6F4-3FB7-4978-9DA8-5A002EC2A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19127" r="9639" b="13762"/>
          <a:stretch/>
        </p:blipFill>
        <p:spPr bwMode="auto">
          <a:xfrm>
            <a:off x="-5" y="5029937"/>
            <a:ext cx="2114965" cy="17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6F70EFF-091D-47FB-8ED0-59737ACA86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638" y="5500462"/>
            <a:ext cx="3117087" cy="9239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/>
              <a:t>Congested areas where productivity, compact size and maneuverability in a rider are needed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A96514-2D81-409A-9DE3-05313D29E273}"/>
              </a:ext>
            </a:extLst>
          </p:cNvPr>
          <p:cNvGrpSpPr/>
          <p:nvPr/>
        </p:nvGrpSpPr>
        <p:grpSpPr>
          <a:xfrm>
            <a:off x="7070228" y="1174550"/>
            <a:ext cx="1726939" cy="1784119"/>
            <a:chOff x="6970443" y="1074765"/>
            <a:chExt cx="1726939" cy="1784119"/>
          </a:xfrm>
        </p:grpSpPr>
        <p:pic>
          <p:nvPicPr>
            <p:cNvPr id="13" name="Picture 2" descr="Building Service Contractor | Janitorial servic...">
              <a:extLst>
                <a:ext uri="{FF2B5EF4-FFF2-40B4-BE49-F238E27FC236}">
                  <a16:creationId xmlns:a16="http://schemas.microsoft.com/office/drawing/2014/main" id="{50D191AF-615E-41DB-AA67-7601558E8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443" y="1074765"/>
              <a:ext cx="1726939" cy="144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Placeholder 14">
              <a:extLst>
                <a:ext uri="{FF2B5EF4-FFF2-40B4-BE49-F238E27FC236}">
                  <a16:creationId xmlns:a16="http://schemas.microsoft.com/office/drawing/2014/main" id="{934E7174-D931-416C-A003-6E5299679E7F}"/>
                </a:ext>
              </a:extLst>
            </p:cNvPr>
            <p:cNvSpPr txBox="1">
              <a:spLocks/>
            </p:cNvSpPr>
            <p:nvPr/>
          </p:nvSpPr>
          <p:spPr>
            <a:xfrm>
              <a:off x="6971316" y="2579197"/>
              <a:ext cx="1725645" cy="2796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4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/>
                <a:t>BSCs</a:t>
              </a:r>
              <a:endParaRPr lang="en-US" sz="1400" b="0">
                <a:cs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BBE80F1-4F22-4304-9DE7-F0BDDD423F75}"/>
              </a:ext>
            </a:extLst>
          </p:cNvPr>
          <p:cNvGrpSpPr/>
          <p:nvPr/>
        </p:nvGrpSpPr>
        <p:grpSpPr>
          <a:xfrm>
            <a:off x="9529777" y="1374343"/>
            <a:ext cx="1544216" cy="1595939"/>
            <a:chOff x="9321134" y="1156629"/>
            <a:chExt cx="1544216" cy="1595939"/>
          </a:xfrm>
        </p:grpSpPr>
        <p:pic>
          <p:nvPicPr>
            <p:cNvPr id="21" name="Picture 8" descr="PHOTOS: See inside Little Rock's new Trader Joe's ahead of opening">
              <a:extLst>
                <a:ext uri="{FF2B5EF4-FFF2-40B4-BE49-F238E27FC236}">
                  <a16:creationId xmlns:a16="http://schemas.microsoft.com/office/drawing/2014/main" id="{970B2F45-ADBF-4336-BC98-9EA5D6BE56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3" t="12350" r="14261"/>
            <a:stretch/>
          </p:blipFill>
          <p:spPr bwMode="auto">
            <a:xfrm>
              <a:off x="9322157" y="1156629"/>
              <a:ext cx="1535664" cy="1250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Placeholder 14">
              <a:extLst>
                <a:ext uri="{FF2B5EF4-FFF2-40B4-BE49-F238E27FC236}">
                  <a16:creationId xmlns:a16="http://schemas.microsoft.com/office/drawing/2014/main" id="{F2B0E6E9-C893-4714-B2A7-5CCC4D9D969F}"/>
                </a:ext>
              </a:extLst>
            </p:cNvPr>
            <p:cNvSpPr txBox="1">
              <a:spLocks/>
            </p:cNvSpPr>
            <p:nvPr/>
          </p:nvSpPr>
          <p:spPr>
            <a:xfrm>
              <a:off x="9321134" y="2400311"/>
              <a:ext cx="1544216" cy="35225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4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/>
                <a:t>RETAIL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D670F5-CFF8-4BA4-BB40-91315F869C99}"/>
              </a:ext>
            </a:extLst>
          </p:cNvPr>
          <p:cNvGrpSpPr/>
          <p:nvPr/>
        </p:nvGrpSpPr>
        <p:grpSpPr>
          <a:xfrm>
            <a:off x="10438882" y="3362469"/>
            <a:ext cx="1543313" cy="1635514"/>
            <a:chOff x="10393525" y="2818183"/>
            <a:chExt cx="1543313" cy="1635514"/>
          </a:xfrm>
        </p:grpSpPr>
        <p:pic>
          <p:nvPicPr>
            <p:cNvPr id="14" name="Picture 6" descr="1536x1024 school hallway background 9 | Background Check All | School  hallways, Anime backgrounds wallpapers, Episode interactive backgrounds">
              <a:extLst>
                <a:ext uri="{FF2B5EF4-FFF2-40B4-BE49-F238E27FC236}">
                  <a16:creationId xmlns:a16="http://schemas.microsoft.com/office/drawing/2014/main" id="{68006B8C-0CE9-40C1-938B-64CA60CF8E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47"/>
            <a:stretch/>
          </p:blipFill>
          <p:spPr bwMode="auto">
            <a:xfrm>
              <a:off x="10401174" y="2818183"/>
              <a:ext cx="1535664" cy="1250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Placeholder 14">
              <a:extLst>
                <a:ext uri="{FF2B5EF4-FFF2-40B4-BE49-F238E27FC236}">
                  <a16:creationId xmlns:a16="http://schemas.microsoft.com/office/drawing/2014/main" id="{5701B4EC-E72D-4E34-BFE7-395E9B930F80}"/>
                </a:ext>
              </a:extLst>
            </p:cNvPr>
            <p:cNvSpPr txBox="1">
              <a:spLocks/>
            </p:cNvSpPr>
            <p:nvPr/>
          </p:nvSpPr>
          <p:spPr>
            <a:xfrm>
              <a:off x="10393525" y="4059369"/>
              <a:ext cx="1528011" cy="39432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4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/>
                <a:t>EDUCATION</a:t>
              </a:r>
              <a:endParaRPr lang="en-US" sz="1400" b="0">
                <a:cs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F9C16A-4C60-4CB3-88C6-042E311EC835}"/>
              </a:ext>
            </a:extLst>
          </p:cNvPr>
          <p:cNvGrpSpPr/>
          <p:nvPr/>
        </p:nvGrpSpPr>
        <p:grpSpPr>
          <a:xfrm>
            <a:off x="8336237" y="4515528"/>
            <a:ext cx="1545111" cy="1672347"/>
            <a:chOff x="8399736" y="4216171"/>
            <a:chExt cx="1545111" cy="1672347"/>
          </a:xfrm>
        </p:grpSpPr>
        <p:pic>
          <p:nvPicPr>
            <p:cNvPr id="22" name="Picture 14" descr="An Effort to Improve Scientific Integrity in the Federal Government">
              <a:extLst>
                <a:ext uri="{FF2B5EF4-FFF2-40B4-BE49-F238E27FC236}">
                  <a16:creationId xmlns:a16="http://schemas.microsoft.com/office/drawing/2014/main" id="{2C444035-7B8D-46F6-AF6E-C9CE2CF02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7" r="16075"/>
            <a:stretch/>
          </p:blipFill>
          <p:spPr bwMode="auto">
            <a:xfrm>
              <a:off x="8405556" y="4216171"/>
              <a:ext cx="1535664" cy="126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Placeholder 14">
              <a:extLst>
                <a:ext uri="{FF2B5EF4-FFF2-40B4-BE49-F238E27FC236}">
                  <a16:creationId xmlns:a16="http://schemas.microsoft.com/office/drawing/2014/main" id="{8A683A38-1292-40FB-A648-9A0D5511F122}"/>
                </a:ext>
              </a:extLst>
            </p:cNvPr>
            <p:cNvSpPr txBox="1">
              <a:spLocks/>
            </p:cNvSpPr>
            <p:nvPr/>
          </p:nvSpPr>
          <p:spPr>
            <a:xfrm>
              <a:off x="8399736" y="5503261"/>
              <a:ext cx="1545111" cy="38525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00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4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/>
                <a:t>GOVERNMENT</a:t>
              </a:r>
              <a:endParaRPr lang="en-US" b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B8DC23C-79C9-4451-9695-1D1ADEF21E3D}"/>
              </a:ext>
            </a:extLst>
          </p:cNvPr>
          <p:cNvGrpSpPr/>
          <p:nvPr/>
        </p:nvGrpSpPr>
        <p:grpSpPr>
          <a:xfrm>
            <a:off x="5992601" y="3363842"/>
            <a:ext cx="1790321" cy="1635527"/>
            <a:chOff x="6264744" y="3146128"/>
            <a:chExt cx="1790321" cy="1635527"/>
          </a:xfrm>
        </p:grpSpPr>
        <p:pic>
          <p:nvPicPr>
            <p:cNvPr id="1026" name="Picture 2" descr="Healthcare worker discounts: Shop brands offering discounts for those on  the front lines of Covid-19 | CNN Underscored">
              <a:extLst>
                <a:ext uri="{FF2B5EF4-FFF2-40B4-BE49-F238E27FC236}">
                  <a16:creationId xmlns:a16="http://schemas.microsoft.com/office/drawing/2014/main" id="{E72FB09B-7D54-47D4-B946-BD2DA26E04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7" r="4659"/>
            <a:stretch/>
          </p:blipFill>
          <p:spPr bwMode="auto">
            <a:xfrm>
              <a:off x="6264744" y="3146128"/>
              <a:ext cx="1790321" cy="124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Placeholder 14">
              <a:extLst>
                <a:ext uri="{FF2B5EF4-FFF2-40B4-BE49-F238E27FC236}">
                  <a16:creationId xmlns:a16="http://schemas.microsoft.com/office/drawing/2014/main" id="{750646A1-2FA9-40B4-BCE9-03A13F73F2D8}"/>
                </a:ext>
              </a:extLst>
            </p:cNvPr>
            <p:cNvSpPr txBox="1">
              <a:spLocks/>
            </p:cNvSpPr>
            <p:nvPr/>
          </p:nvSpPr>
          <p:spPr>
            <a:xfrm>
              <a:off x="6283028" y="4387327"/>
              <a:ext cx="1771896" cy="39432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4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/>
                <a:t>HEALTHCARE</a:t>
              </a:r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CEC598-B9B4-4B3F-A7D1-A038D23FD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36742" y="3176972"/>
            <a:ext cx="2503139" cy="498607"/>
          </a:xfrm>
        </p:spPr>
        <p:txBody>
          <a:bodyPr>
            <a:normAutofit fontScale="92500"/>
          </a:bodyPr>
          <a:lstStyle/>
          <a:p>
            <a:pPr algn="ctr"/>
            <a:r>
              <a:rPr lang="en-US"/>
              <a:t>T390 – 28in Disk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29F18F-3759-4CD7-B3A0-3BD2D3304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7080" y="4818735"/>
            <a:ext cx="2364501" cy="558766"/>
          </a:xfrm>
        </p:spPr>
        <p:txBody>
          <a:bodyPr>
            <a:normAutofit fontScale="92500"/>
          </a:bodyPr>
          <a:lstStyle/>
          <a:p>
            <a:pPr algn="ctr"/>
            <a:r>
              <a:rPr lang="en-US"/>
              <a:t>T581 – 20in Disk</a:t>
            </a:r>
          </a:p>
        </p:txBody>
      </p:sp>
    </p:spTree>
    <p:extLst>
      <p:ext uri="{BB962C8B-B14F-4D97-AF65-F5344CB8AC3E}">
        <p14:creationId xmlns:p14="http://schemas.microsoft.com/office/powerpoint/2010/main" val="4041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1CD76A-8DDD-4CAC-B0A3-D4066A80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Product for Your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908185-17F1-40CF-BA10-FA8689DF7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/>
              <a:t>Facility Size &amp; Usage</a:t>
            </a:r>
          </a:p>
          <a:p>
            <a:pPr lvl="1"/>
            <a:r>
              <a:rPr lang="en-US"/>
              <a:t>Every other day cleaning during the day and/or night shift</a:t>
            </a:r>
          </a:p>
          <a:p>
            <a:pPr lvl="1"/>
            <a:r>
              <a:rPr lang="en-US"/>
              <a:t>Small-to-large size areas</a:t>
            </a:r>
          </a:p>
          <a:p>
            <a:pPr lvl="1"/>
            <a:r>
              <a:rPr lang="en-US"/>
              <a:t>Less than 2 hours cleaning per day</a:t>
            </a:r>
          </a:p>
          <a:p>
            <a:pPr marL="457200" lvl="1" indent="0">
              <a:buNone/>
            </a:pPr>
            <a:endParaRPr lang="en-US" sz="3300" b="1"/>
          </a:p>
          <a:p>
            <a:pPr marL="0" indent="0">
              <a:buNone/>
            </a:pPr>
            <a:r>
              <a:rPr lang="en-US" sz="3100" b="1"/>
              <a:t>Application Challenges</a:t>
            </a:r>
            <a:endParaRPr lang="en-US" sz="3100" b="1">
              <a:cs typeface="Arial"/>
            </a:endParaRPr>
          </a:p>
          <a:p>
            <a:pPr lvl="1"/>
            <a:r>
              <a:rPr lang="en-US"/>
              <a:t>Typical commercial settings and floor types</a:t>
            </a:r>
          </a:p>
          <a:p>
            <a:pPr lvl="1"/>
            <a:r>
              <a:rPr lang="en-US"/>
              <a:t>Few obstacles or objects to navigate (forklifts, pallets, carts, corner protectors, etc.) 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100" b="1"/>
              <a:t>Cleaning Environment</a:t>
            </a:r>
          </a:p>
          <a:p>
            <a:pPr lvl="1"/>
            <a:r>
              <a:rPr lang="en-US">
                <a:ea typeface="+mn-lt"/>
                <a:cs typeface="+mn-lt"/>
              </a:rPr>
              <a:t>Low to medium traffic areas</a:t>
            </a:r>
          </a:p>
          <a:p>
            <a:pPr lvl="1"/>
            <a:r>
              <a:rPr lang="en-US"/>
              <a:t>Low to medium soils (few spills or aggressive soils)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69E-C515-4046-A75B-A3948382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4533" cy="1325563"/>
          </a:xfrm>
        </p:spPr>
        <p:txBody>
          <a:bodyPr/>
          <a:lstStyle/>
          <a:p>
            <a:r>
              <a:rPr lang="en-US"/>
              <a:t>Tennant Commercial Scrubber Advantages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116417-D625-48E2-87A5-D7BDE93334B5}"/>
              </a:ext>
            </a:extLst>
          </p:cNvPr>
          <p:cNvGrpSpPr/>
          <p:nvPr/>
        </p:nvGrpSpPr>
        <p:grpSpPr>
          <a:xfrm>
            <a:off x="8800723" y="1653866"/>
            <a:ext cx="640080" cy="640080"/>
            <a:chOff x="8830770" y="1396922"/>
            <a:chExt cx="822960" cy="8229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B425FEF-DF11-4EF2-A385-00CBE26DBBEA}"/>
                </a:ext>
              </a:extLst>
            </p:cNvPr>
            <p:cNvSpPr/>
            <p:nvPr/>
          </p:nvSpPr>
          <p:spPr>
            <a:xfrm>
              <a:off x="8830770" y="1396922"/>
              <a:ext cx="822960" cy="822960"/>
            </a:xfrm>
            <a:prstGeom prst="ellipse">
              <a:avLst/>
            </a:prstGeom>
            <a:solidFill>
              <a:srgbClr val="5139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Add">
              <a:extLst>
                <a:ext uri="{FF2B5EF4-FFF2-40B4-BE49-F238E27FC236}">
                  <a16:creationId xmlns:a16="http://schemas.microsoft.com/office/drawing/2014/main" id="{A1FA03E3-F6B7-46AB-A0C3-544FE3BFF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66693" y="1555341"/>
              <a:ext cx="548640" cy="548640"/>
            </a:xfrm>
            <a:prstGeom prst="rect">
              <a:avLst/>
            </a:prstGeom>
          </p:spPr>
        </p:pic>
      </p:grp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0DDB1D8B-700D-4F39-9318-15B9931BB1A1}"/>
              </a:ext>
            </a:extLst>
          </p:cNvPr>
          <p:cNvSpPr txBox="1">
            <a:spLocks/>
          </p:cNvSpPr>
          <p:nvPr/>
        </p:nvSpPr>
        <p:spPr>
          <a:xfrm>
            <a:off x="6368477" y="2470613"/>
            <a:ext cx="5212080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513986"/>
                </a:solidFill>
              </a:rPr>
              <a:t>Maintain</a:t>
            </a:r>
            <a:r>
              <a:rPr lang="en-US" altLang="en-US"/>
              <a:t> Health and Safety</a:t>
            </a:r>
          </a:p>
          <a:p>
            <a:r>
              <a:rPr lang="en-US" sz="1400"/>
              <a:t>Consistent water pick-up with durable “V” shaped squeegee design and standard </a:t>
            </a:r>
            <a:r>
              <a:rPr lang="en-US" sz="1400" err="1"/>
              <a:t>Linatex</a:t>
            </a:r>
            <a:r>
              <a:rPr lang="en-US" sz="1400"/>
              <a:t>® squeegee blades.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5FD698-A8A3-4970-A73D-2BB3832E624D}"/>
              </a:ext>
            </a:extLst>
          </p:cNvPr>
          <p:cNvGrpSpPr/>
          <p:nvPr/>
        </p:nvGrpSpPr>
        <p:grpSpPr>
          <a:xfrm>
            <a:off x="2715637" y="3997117"/>
            <a:ext cx="640080" cy="640080"/>
            <a:chOff x="2734820" y="3716874"/>
            <a:chExt cx="822960" cy="82296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9A89A04-6F00-4A80-B36A-A5F37E8194B5}"/>
                </a:ext>
              </a:extLst>
            </p:cNvPr>
            <p:cNvSpPr/>
            <p:nvPr/>
          </p:nvSpPr>
          <p:spPr>
            <a:xfrm>
              <a:off x="2734820" y="3716874"/>
              <a:ext cx="822960" cy="822960"/>
            </a:xfrm>
            <a:prstGeom prst="ellipse">
              <a:avLst/>
            </a:prstGeom>
            <a:solidFill>
              <a:srgbClr val="E6145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Bubbles">
              <a:extLst>
                <a:ext uri="{FF2B5EF4-FFF2-40B4-BE49-F238E27FC236}">
                  <a16:creationId xmlns:a16="http://schemas.microsoft.com/office/drawing/2014/main" id="{ADDC9E00-AC2B-4937-80C2-3E76DA15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94618" y="3764261"/>
              <a:ext cx="728185" cy="728185"/>
            </a:xfrm>
            <a:prstGeom prst="rect">
              <a:avLst/>
            </a:prstGeom>
          </p:spPr>
        </p:pic>
      </p:grp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0856C8D5-91D1-4A8A-BF50-5DD0541AE430}"/>
              </a:ext>
            </a:extLst>
          </p:cNvPr>
          <p:cNvSpPr txBox="1">
            <a:spLocks/>
          </p:cNvSpPr>
          <p:nvPr/>
        </p:nvSpPr>
        <p:spPr>
          <a:xfrm>
            <a:off x="536190" y="4725488"/>
            <a:ext cx="5212080" cy="1675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E61459"/>
                </a:solidFill>
              </a:rPr>
              <a:t>Enhance</a:t>
            </a:r>
            <a:r>
              <a:rPr lang="en-US" altLang="en-US"/>
              <a:t> Facility Image</a:t>
            </a:r>
          </a:p>
          <a:p>
            <a:r>
              <a:rPr lang="en-US" sz="1400"/>
              <a:t>Reliable scrubbing performance from s</a:t>
            </a:r>
            <a:r>
              <a:rPr lang="en-US" sz="1400">
                <a:solidFill>
                  <a:schemeClr val="tx2"/>
                </a:solidFill>
              </a:rPr>
              <a:t>traight-forward, quality scrubbers that provide consistent up-time to keep your facility looking great.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FC5BC6-2226-484E-88B7-0CF8E2140C08}"/>
              </a:ext>
            </a:extLst>
          </p:cNvPr>
          <p:cNvGrpSpPr/>
          <p:nvPr/>
        </p:nvGrpSpPr>
        <p:grpSpPr>
          <a:xfrm>
            <a:off x="8836283" y="4033974"/>
            <a:ext cx="640080" cy="640080"/>
            <a:chOff x="8861302" y="3764096"/>
            <a:chExt cx="822960" cy="8229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5D153A-440C-4BDD-8D69-1EFFE3A0DDD3}"/>
                </a:ext>
              </a:extLst>
            </p:cNvPr>
            <p:cNvSpPr/>
            <p:nvPr/>
          </p:nvSpPr>
          <p:spPr>
            <a:xfrm>
              <a:off x="8861302" y="3764096"/>
              <a:ext cx="822960" cy="822960"/>
            </a:xfrm>
            <a:prstGeom prst="ellipse">
              <a:avLst/>
            </a:prstGeom>
            <a:solidFill>
              <a:srgbClr val="00ADE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2833AB1B-BF09-45F4-A937-2FE752370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6762" y="3809816"/>
              <a:ext cx="731520" cy="731520"/>
            </a:xfrm>
            <a:prstGeom prst="rect">
              <a:avLst/>
            </a:prstGeom>
          </p:spPr>
        </p:pic>
      </p:grp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F4EEEDF4-0A42-4B0D-808D-B94CBEFCEEBA}"/>
              </a:ext>
            </a:extLst>
          </p:cNvPr>
          <p:cNvSpPr txBox="1">
            <a:spLocks/>
          </p:cNvSpPr>
          <p:nvPr/>
        </p:nvSpPr>
        <p:spPr>
          <a:xfrm>
            <a:off x="6360653" y="4725486"/>
            <a:ext cx="5212080" cy="1437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chemeClr val="accent1"/>
                </a:solidFill>
              </a:rPr>
              <a:t>Easy</a:t>
            </a:r>
            <a:r>
              <a:rPr lang="en-US" altLang="en-US"/>
              <a:t> Operation &amp; Maintenance</a:t>
            </a:r>
          </a:p>
          <a:p>
            <a:r>
              <a:rPr lang="en-US" sz="1400"/>
              <a:t>Easy daily maintenance from yellow touch points that help reduce breakdowns by simplifying preventative maintenance.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FB784B-2781-41BC-A664-9238F702E57D}"/>
              </a:ext>
            </a:extLst>
          </p:cNvPr>
          <p:cNvSpPr/>
          <p:nvPr/>
        </p:nvSpPr>
        <p:spPr>
          <a:xfrm>
            <a:off x="536190" y="2470613"/>
            <a:ext cx="5212080" cy="1299843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US" altLang="en-US" sz="2400" b="1">
                <a:solidFill>
                  <a:srgbClr val="F7B433"/>
                </a:solidFill>
              </a:rPr>
              <a:t>Reduce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Costs to Clean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Simple, intuitive controls that require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minimal buttons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to be pressed to help make start-up consistent and fast.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B0C30E-9BEA-40BD-9745-6D4B7965CD73}"/>
              </a:ext>
            </a:extLst>
          </p:cNvPr>
          <p:cNvGrpSpPr/>
          <p:nvPr/>
        </p:nvGrpSpPr>
        <p:grpSpPr>
          <a:xfrm>
            <a:off x="2715637" y="1698140"/>
            <a:ext cx="640080" cy="640080"/>
            <a:chOff x="2562831" y="1423561"/>
            <a:chExt cx="822960" cy="82296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B0FD63-F707-45BA-A610-DB3B51A14C8D}"/>
                </a:ext>
              </a:extLst>
            </p:cNvPr>
            <p:cNvSpPr/>
            <p:nvPr/>
          </p:nvSpPr>
          <p:spPr>
            <a:xfrm>
              <a:off x="2562831" y="1423561"/>
              <a:ext cx="822960" cy="822960"/>
            </a:xfrm>
            <a:prstGeom prst="ellipse">
              <a:avLst/>
            </a:prstGeom>
            <a:solidFill>
              <a:srgbClr val="F7B4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Dollar">
              <a:extLst>
                <a:ext uri="{FF2B5EF4-FFF2-40B4-BE49-F238E27FC236}">
                  <a16:creationId xmlns:a16="http://schemas.microsoft.com/office/drawing/2014/main" id="{28E85303-D69A-4BAE-9BE2-C7647231E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08551" y="1453484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75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astus1-mediap.svc.ms/transform/thumbnail?provider=spo&amp;inputFormat=jpg&amp;cs=fFNQTw&amp;docid=https%3A%2F%2Ftennantco.sharepoint.com%3A443%2F_api%2Fv2.0%2Fdrives%2Fb!vq0TnjSBHEW5sWbUBpfEdBmlAqqLUlNPp_avjGwfZGlOZOaYgjxLTLZFbJtc9A7p%2Fitems%2F01VQ36AMK3G42OPNJHRFGJQAIPGRERCNMI%3Fversion%3DPublished&amp;access_token=eyJ0eXAiOiJKV1QiLCJhbGciOiJub25lIn0.eyJhdWQiOiIwMDAwMDAwMy0wMDAwLTBmZjEtY2UwMC0wMDAwMDAwMDAwMDAvdGVubmFudGNvLnNoYXJlcG9pbnQuY29tQDg1NGVlNGZiLWJmNTAtNDIwYy04YTI2LTViOTZkNjI2YWMzNyIsImlzcyI6IjAwMDAwMDAzLTAwMDAtMGZmMS1jZTAwLTAwMDAwMDAwMDAwMCIsIm5iZiI6IjE2MTA2MzY0MDAiLCJleHAiOiIxNjEwNjU4MDAwIiwiZW5kcG9pbnR1cmwiOiJPcDhPcGcvUE5TOE1ETXdneVlCWDlXdFlQb0VOcXJSc2NRN2dHSkxGOEx3PSIsImVuZHBvaW50dXJsTGVuZ3RoIjoiMTE2IiwiaXNsb29wYmFjayI6IlRydWUiLCJ2ZXIiOiJoYXNoZWRwcm9vZnRva2VuIiwic2l0ZWlkIjoiT1dVeE0yRmtZbVV0T0RFek5DMDBOVEZqTFdJNVlqRXROalprTkRBMk9UZGpORGMwIiwibmFtZWlkIjoiMCMuZnxtZW1iZXJzaGlwfGFodDZAdGVubmFudGNvLmNvbSIsIm5paSI6Im1pY3Jvc29mdC5zaGFyZXBvaW50IiwiaXN1c2VyIjoidHJ1ZSIsImNhY2hla2V5IjoiMGguZnxtZW1iZXJzaGlwfDEwMDMyMDAwOWY0ZTk5ODlAbGl2ZS5jb20iLCJ0dCI6IjAiLCJ1c2VQZXJzaXN0ZW50Q29va2llIjoiMiJ9.WHNUU2ovSjlzbHEwMEFUUVk3VzJwTzZsc2FvVHhmaXpxd2pIYytmZGhlQT0&amp;encodeFailures=1&amp;srcWidth=&amp;srcHeight=&amp;width=903&amp;height=903&amp;action=Access">
            <a:extLst>
              <a:ext uri="{FF2B5EF4-FFF2-40B4-BE49-F238E27FC236}">
                <a16:creationId xmlns:a16="http://schemas.microsoft.com/office/drawing/2014/main" id="{B9E2E789-F08C-4BC6-9D92-7146EC9B2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17933" r="11674" b="9046"/>
          <a:stretch/>
        </p:blipFill>
        <p:spPr bwMode="auto">
          <a:xfrm>
            <a:off x="3598693" y="973991"/>
            <a:ext cx="5692699" cy="551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844498-34F8-4798-AD78-977A49E48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38" y="78519"/>
            <a:ext cx="10515600" cy="1325563"/>
          </a:xfrm>
        </p:spPr>
        <p:txBody>
          <a:bodyPr/>
          <a:lstStyle/>
          <a:p>
            <a:r>
              <a:rPr lang="en-US"/>
              <a:t>T290 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7334D-89E2-4302-9550-7D35FE75B524}"/>
              </a:ext>
            </a:extLst>
          </p:cNvPr>
          <p:cNvSpPr/>
          <p:nvPr/>
        </p:nvSpPr>
        <p:spPr>
          <a:xfrm>
            <a:off x="8482195" y="3721294"/>
            <a:ext cx="362621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Consistent water pick-up with durable “V” shaped squeegee design and standard </a:t>
            </a:r>
            <a:r>
              <a:rPr lang="en-US" sz="1600" kern="0" err="1">
                <a:solidFill>
                  <a:schemeClr val="bg1">
                    <a:lumMod val="50000"/>
                  </a:schemeClr>
                </a:solidFill>
              </a:rPr>
              <a:t>Linatex</a:t>
            </a:r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® squeegee blades.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32146B-AA20-4229-9DA7-61B079D656C1}"/>
              </a:ext>
            </a:extLst>
          </p:cNvPr>
          <p:cNvCxnSpPr>
            <a:cxnSpLocks/>
          </p:cNvCxnSpPr>
          <p:nvPr/>
        </p:nvCxnSpPr>
        <p:spPr>
          <a:xfrm flipH="1">
            <a:off x="8748215" y="4687552"/>
            <a:ext cx="31526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F804FA-9FAF-405B-9D2C-79400F55B84E}"/>
              </a:ext>
            </a:extLst>
          </p:cNvPr>
          <p:cNvSpPr/>
          <p:nvPr/>
        </p:nvSpPr>
        <p:spPr>
          <a:xfrm>
            <a:off x="9247365" y="613386"/>
            <a:ext cx="2764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Intuitive control panel with an indicator light when solution tank level is low.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3DCAA8-DB24-4262-A31E-6433435E3D4A}"/>
              </a:ext>
            </a:extLst>
          </p:cNvPr>
          <p:cNvSpPr/>
          <p:nvPr/>
        </p:nvSpPr>
        <p:spPr>
          <a:xfrm>
            <a:off x="1198818" y="3082573"/>
            <a:ext cx="3373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Robust construction in a compact scrubber with easy-to-use pad assist or self-propel operation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C9F507-D364-44F4-B1C0-1825D8E20FA1}"/>
              </a:ext>
            </a:extLst>
          </p:cNvPr>
          <p:cNvCxnSpPr>
            <a:cxnSpLocks/>
          </p:cNvCxnSpPr>
          <p:nvPr/>
        </p:nvCxnSpPr>
        <p:spPr>
          <a:xfrm>
            <a:off x="1201003" y="3973005"/>
            <a:ext cx="30800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F0C22F3-EA1B-4DD5-AC6C-E929C7818F4A}"/>
              </a:ext>
            </a:extLst>
          </p:cNvPr>
          <p:cNvSpPr/>
          <p:nvPr/>
        </p:nvSpPr>
        <p:spPr>
          <a:xfrm>
            <a:off x="589278" y="5591621"/>
            <a:ext cx="5191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schemeClr val="bg1">
                    <a:lumMod val="50000"/>
                  </a:schemeClr>
                </a:solidFill>
              </a:rPr>
              <a:t>Avoid kneeling to put the brush on, with hands-free brush replacement with spin-on, spin-off feature.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6B019087-5BF2-4DBC-A98A-1832750369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61364" y="613385"/>
            <a:ext cx="3739485" cy="738915"/>
          </a:xfrm>
          <a:prstGeom prst="bentConnector3">
            <a:avLst>
              <a:gd name="adj1" fmla="val 73723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636E25C-E32F-4089-8061-B856EC93FDC3}"/>
              </a:ext>
            </a:extLst>
          </p:cNvPr>
          <p:cNvCxnSpPr>
            <a:cxnSpLocks/>
          </p:cNvCxnSpPr>
          <p:nvPr/>
        </p:nvCxnSpPr>
        <p:spPr>
          <a:xfrm flipV="1">
            <a:off x="589278" y="5472752"/>
            <a:ext cx="4883474" cy="765488"/>
          </a:xfrm>
          <a:prstGeom prst="bentConnector3">
            <a:avLst>
              <a:gd name="adj1" fmla="val 100025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DC0954F-A291-4C04-A3D1-286DCE51A541}"/>
              </a:ext>
            </a:extLst>
          </p:cNvPr>
          <p:cNvSpPr/>
          <p:nvPr/>
        </p:nvSpPr>
        <p:spPr>
          <a:xfrm>
            <a:off x="604334" y="1131336"/>
            <a:ext cx="3977465" cy="9787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kern="0">
                <a:solidFill>
                  <a:schemeClr val="bg1">
                    <a:lumMod val="50000"/>
                  </a:schemeClr>
                </a:solidFill>
              </a:rPr>
              <a:t>Easy-to-maneuver design, intuitive controls and robust components provide for simple operation and maintenance.</a:t>
            </a:r>
            <a:endParaRPr lang="en-US" sz="1600" b="1" kern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88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B079C-4B76-4536-943E-ABBB4EFD3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t="19719" r="14662" b="13717"/>
          <a:stretch/>
        </p:blipFill>
        <p:spPr>
          <a:xfrm>
            <a:off x="4326975" y="1309720"/>
            <a:ext cx="4441610" cy="43762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77334D-89E2-4302-9550-7D35FE75B524}"/>
              </a:ext>
            </a:extLst>
          </p:cNvPr>
          <p:cNvSpPr/>
          <p:nvPr/>
        </p:nvSpPr>
        <p:spPr>
          <a:xfrm>
            <a:off x="8482195" y="3721294"/>
            <a:ext cx="362621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Consistent water pick-up with durable “V” shaped squeegee design and standard </a:t>
            </a:r>
            <a:r>
              <a:rPr lang="en-US" sz="1600" kern="0" err="1">
                <a:solidFill>
                  <a:schemeClr val="bg1">
                    <a:lumMod val="50000"/>
                  </a:schemeClr>
                </a:solidFill>
              </a:rPr>
              <a:t>Linatex</a:t>
            </a:r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® squeegee blades.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32146B-AA20-4229-9DA7-61B079D656C1}"/>
              </a:ext>
            </a:extLst>
          </p:cNvPr>
          <p:cNvCxnSpPr>
            <a:cxnSpLocks/>
          </p:cNvCxnSpPr>
          <p:nvPr/>
        </p:nvCxnSpPr>
        <p:spPr>
          <a:xfrm flipH="1">
            <a:off x="8748215" y="4687552"/>
            <a:ext cx="31526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F804FA-9FAF-405B-9D2C-79400F55B84E}"/>
              </a:ext>
            </a:extLst>
          </p:cNvPr>
          <p:cNvSpPr/>
          <p:nvPr/>
        </p:nvSpPr>
        <p:spPr>
          <a:xfrm>
            <a:off x="9247365" y="613386"/>
            <a:ext cx="2764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Intuitive control panel with an indicator light when solution tank level is low.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3DCAA8-DB24-4262-A31E-6433435E3D4A}"/>
              </a:ext>
            </a:extLst>
          </p:cNvPr>
          <p:cNvSpPr/>
          <p:nvPr/>
        </p:nvSpPr>
        <p:spPr>
          <a:xfrm>
            <a:off x="716351" y="3429000"/>
            <a:ext cx="337312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Scrub deck made of tough steel material, with roller guide wheels to protect the facility.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C9F507-D364-44F4-B1C0-1825D8E20FA1}"/>
              </a:ext>
            </a:extLst>
          </p:cNvPr>
          <p:cNvCxnSpPr>
            <a:cxnSpLocks/>
          </p:cNvCxnSpPr>
          <p:nvPr/>
        </p:nvCxnSpPr>
        <p:spPr>
          <a:xfrm>
            <a:off x="718536" y="4319432"/>
            <a:ext cx="30800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F0C22F3-EA1B-4DD5-AC6C-E929C7818F4A}"/>
              </a:ext>
            </a:extLst>
          </p:cNvPr>
          <p:cNvSpPr/>
          <p:nvPr/>
        </p:nvSpPr>
        <p:spPr>
          <a:xfrm>
            <a:off x="532265" y="5417885"/>
            <a:ext cx="55067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Increase productivity with the dual disk cleaning path while still having the maneuverability of a mid-size scrubber.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6B019087-5BF2-4DBC-A98A-1832750369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61364" y="613385"/>
            <a:ext cx="3739485" cy="738915"/>
          </a:xfrm>
          <a:prstGeom prst="bentConnector3">
            <a:avLst>
              <a:gd name="adj1" fmla="val 73723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636E25C-E32F-4089-8061-B856EC93FDC3}"/>
              </a:ext>
            </a:extLst>
          </p:cNvPr>
          <p:cNvCxnSpPr>
            <a:cxnSpLocks/>
          </p:cNvCxnSpPr>
          <p:nvPr/>
        </p:nvCxnSpPr>
        <p:spPr>
          <a:xfrm flipV="1">
            <a:off x="525270" y="5299017"/>
            <a:ext cx="5506722" cy="765487"/>
          </a:xfrm>
          <a:prstGeom prst="bentConnector3">
            <a:avLst>
              <a:gd name="adj1" fmla="val 100063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61638AB-FB36-4915-B96A-E8410A130198}"/>
              </a:ext>
            </a:extLst>
          </p:cNvPr>
          <p:cNvSpPr txBox="1">
            <a:spLocks/>
          </p:cNvSpPr>
          <p:nvPr/>
        </p:nvSpPr>
        <p:spPr>
          <a:xfrm>
            <a:off x="592538" y="785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T390 Features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662BF2-558E-426E-A10C-94F2C4242EE8}"/>
              </a:ext>
            </a:extLst>
          </p:cNvPr>
          <p:cNvSpPr/>
          <p:nvPr/>
        </p:nvSpPr>
        <p:spPr>
          <a:xfrm>
            <a:off x="631630" y="1144984"/>
            <a:ext cx="397746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kern="0">
                <a:solidFill>
                  <a:schemeClr val="bg1">
                    <a:lumMod val="50000"/>
                  </a:schemeClr>
                </a:solidFill>
              </a:rPr>
              <a:t>Ease of use and maneuverability allow for quick cleaning in medium sized spaces</a:t>
            </a:r>
            <a:endParaRPr lang="en-US" sz="1600" b="1" kern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784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nnant Company">
      <a:dk1>
        <a:sysClr val="windowText" lastClr="000000"/>
      </a:dk1>
      <a:lt1>
        <a:sysClr val="window" lastClr="FFFFFF"/>
      </a:lt1>
      <a:dk2>
        <a:srgbClr val="44546A"/>
      </a:dk2>
      <a:lt2>
        <a:srgbClr val="F1F2F2"/>
      </a:lt2>
      <a:accent1>
        <a:srgbClr val="009AC7"/>
      </a:accent1>
      <a:accent2>
        <a:srgbClr val="004E66"/>
      </a:accent2>
      <a:accent3>
        <a:srgbClr val="BABCBE"/>
      </a:accent3>
      <a:accent4>
        <a:srgbClr val="8DC63F"/>
      </a:accent4>
      <a:accent5>
        <a:srgbClr val="F47B29"/>
      </a:accent5>
      <a:accent6>
        <a:srgbClr val="009AC7"/>
      </a:accent6>
      <a:hlink>
        <a:srgbClr val="009AC7"/>
      </a:hlink>
      <a:folHlink>
        <a:srgbClr val="004E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5050"/>
      </a:accent1>
      <a:accent2>
        <a:srgbClr val="009AC7"/>
      </a:accent2>
      <a:accent3>
        <a:srgbClr val="77CAE2"/>
      </a:accent3>
      <a:accent4>
        <a:srgbClr val="B6C359"/>
      </a:accent4>
      <a:accent5>
        <a:srgbClr val="E97B24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B06D0E2F43347AECF9234C4F2BB18" ma:contentTypeVersion="10" ma:contentTypeDescription="Create a new document." ma:contentTypeScope="" ma:versionID="74fee132c4cbc568bd2fd8df76523da3">
  <xsd:schema xmlns:xsd="http://www.w3.org/2001/XMLSchema" xmlns:xs="http://www.w3.org/2001/XMLSchema" xmlns:p="http://schemas.microsoft.com/office/2006/metadata/properties" xmlns:ns2="98e6644e-3c82-4c4b-b645-6c9b5cf40ee9" xmlns:ns3="aa02a519-528b-4f53-a7f6-af8c6c1f6469" targetNamespace="http://schemas.microsoft.com/office/2006/metadata/properties" ma:root="true" ma:fieldsID="8451ede2ceb8ba14e56f1c6bd91cf961" ns2:_="" ns3:_="">
    <xsd:import namespace="98e6644e-3c82-4c4b-b645-6c9b5cf40ee9"/>
    <xsd:import namespace="aa02a519-528b-4f53-a7f6-af8c6c1f64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6644e-3c82-4c4b-b645-6c9b5cf40e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2a519-528b-4f53-a7f6-af8c6c1f646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32F1A8-4171-48D9-BF5A-0BB34EE7B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6644e-3c82-4c4b-b645-6c9b5cf40ee9"/>
    <ds:schemaRef ds:uri="aa02a519-528b-4f53-a7f6-af8c6c1f6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DD21B2-449B-46D1-825A-EB17756178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78AD7F-7670-40AC-8A97-2615FCA132E1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8e6644e-3c82-4c4b-b645-6c9b5cf40e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732</Words>
  <Application>Microsoft Office PowerPoint</Application>
  <PresentationFormat>Widescreen</PresentationFormat>
  <Paragraphs>117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Lucida Grande</vt:lpstr>
      <vt:lpstr>Univers</vt:lpstr>
      <vt:lpstr>Wingdings</vt:lpstr>
      <vt:lpstr>Office Theme</vt:lpstr>
      <vt:lpstr>1_Custom Design</vt:lpstr>
      <vt:lpstr>PowerPoint Presentation</vt:lpstr>
      <vt:lpstr>Trusted Advisor</vt:lpstr>
      <vt:lpstr>Why Does Cleaning Matter So Much?</vt:lpstr>
      <vt:lpstr>Benefits of Mechanized Floor Scrubbers</vt:lpstr>
      <vt:lpstr>Scrubbers Designed for Commercial Markets</vt:lpstr>
      <vt:lpstr>Right Product for Your Application</vt:lpstr>
      <vt:lpstr>Tennant Commercial Scrubber Advantages</vt:lpstr>
      <vt:lpstr>T290 Features</vt:lpstr>
      <vt:lpstr>PowerPoint Presentation</vt:lpstr>
      <vt:lpstr>PowerPoint Presentation</vt:lpstr>
      <vt:lpstr>Tennant Service TRUSTED. RESPONSIVE. LOCAL.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Vuchetich, Nicki</dc:creator>
  <cp:lastModifiedBy>Christiansen, Mark</cp:lastModifiedBy>
  <cp:revision>6</cp:revision>
  <dcterms:created xsi:type="dcterms:W3CDTF">2019-12-16T19:32:12Z</dcterms:created>
  <dcterms:modified xsi:type="dcterms:W3CDTF">2021-04-02T16:41:15Z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0x010100BF2B06D0E2F43347AECF9234C4F2BB18</vt:lpwstr>
  </property>
</Properties>
</file>