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348" r:id="rId5"/>
    <p:sldId id="264" r:id="rId6"/>
    <p:sldId id="314" r:id="rId7"/>
    <p:sldId id="305" r:id="rId8"/>
    <p:sldId id="349" r:id="rId9"/>
    <p:sldId id="282" r:id="rId10"/>
    <p:sldId id="311" r:id="rId11"/>
    <p:sldId id="283" r:id="rId12"/>
    <p:sldId id="324" r:id="rId13"/>
    <p:sldId id="336" r:id="rId14"/>
    <p:sldId id="315" r:id="rId15"/>
    <p:sldId id="318" r:id="rId16"/>
    <p:sldId id="306" r:id="rId17"/>
    <p:sldId id="284" r:id="rId18"/>
    <p:sldId id="288" r:id="rId19"/>
    <p:sldId id="287" r:id="rId20"/>
    <p:sldId id="285" r:id="rId21"/>
    <p:sldId id="325" r:id="rId22"/>
    <p:sldId id="330" r:id="rId23"/>
    <p:sldId id="332" r:id="rId24"/>
    <p:sldId id="291" r:id="rId25"/>
    <p:sldId id="333" r:id="rId26"/>
    <p:sldId id="313" r:id="rId27"/>
    <p:sldId id="342" r:id="rId28"/>
    <p:sldId id="350" r:id="rId29"/>
    <p:sldId id="322" r:id="rId30"/>
    <p:sldId id="289" r:id="rId31"/>
    <p:sldId id="320" r:id="rId32"/>
    <p:sldId id="334" r:id="rId33"/>
    <p:sldId id="335" r:id="rId34"/>
    <p:sldId id="326" r:id="rId35"/>
    <p:sldId id="286" r:id="rId36"/>
    <p:sldId id="343" r:id="rId37"/>
    <p:sldId id="340" r:id="rId38"/>
    <p:sldId id="344" r:id="rId39"/>
    <p:sldId id="351" r:id="rId40"/>
    <p:sldId id="294" r:id="rId41"/>
    <p:sldId id="295" r:id="rId42"/>
    <p:sldId id="297" r:id="rId43"/>
    <p:sldId id="298" r:id="rId44"/>
    <p:sldId id="296" r:id="rId45"/>
    <p:sldId id="299" r:id="rId46"/>
    <p:sldId id="302" r:id="rId4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9D8"/>
    <a:srgbClr val="FF0066"/>
    <a:srgbClr val="FFFFFF"/>
    <a:srgbClr val="009AC7"/>
    <a:srgbClr val="939393"/>
    <a:srgbClr val="FFFF99"/>
    <a:srgbClr val="B4CC95"/>
    <a:srgbClr val="D9D9D9"/>
    <a:srgbClr val="E8E8E8"/>
    <a:srgbClr val="E8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99" autoAdjust="0"/>
    <p:restoredTop sz="87868" autoAdjust="0"/>
  </p:normalViewPr>
  <p:slideViewPr>
    <p:cSldViewPr snapToGrid="0">
      <p:cViewPr varScale="1">
        <p:scale>
          <a:sx n="109" d="100"/>
          <a:sy n="109" d="100"/>
        </p:scale>
        <p:origin x="1722" y="96"/>
      </p:cViewPr>
      <p:guideLst>
        <p:guide orient="horz" pos="2160"/>
        <p:guide pos="2880"/>
      </p:guideLst>
    </p:cSldViewPr>
  </p:slideViewPr>
  <p:notesTextViewPr>
    <p:cViewPr>
      <p:scale>
        <a:sx n="3" d="2"/>
        <a:sy n="3" d="2"/>
      </p:scale>
      <p:origin x="0" y="0"/>
    </p:cViewPr>
  </p:notesTextViewPr>
  <p:sorterViewPr>
    <p:cViewPr>
      <p:scale>
        <a:sx n="100" d="100"/>
        <a:sy n="100" d="100"/>
      </p:scale>
      <p:origin x="0" y="-49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68B9CE-54AA-4F3E-B41B-08C9DD9C5114}" type="doc">
      <dgm:prSet loTypeId="urn:microsoft.com/office/officeart/2005/8/layout/gear1" loCatId="cycle" qsTypeId="urn:microsoft.com/office/officeart/2005/8/quickstyle/simple1" qsCatId="simple" csTypeId="urn:microsoft.com/office/officeart/2005/8/colors/accent1_2" csCatId="accent1" phldr="1"/>
      <dgm:spPr/>
    </dgm:pt>
    <dgm:pt modelId="{ACD82F7B-74DD-4A8A-99E6-0165A13AE23B}">
      <dgm:prSet phldrT="[Text]"/>
      <dgm:spPr/>
      <dgm:t>
        <a:bodyPr/>
        <a:lstStyle/>
        <a:p>
          <a:endParaRPr lang="en-US" dirty="0"/>
        </a:p>
      </dgm:t>
    </dgm:pt>
    <dgm:pt modelId="{2A6A5997-209C-41CC-80CB-4A6EA77E167F}" type="parTrans" cxnId="{424663A2-EDB5-422C-BDEE-DD2687827620}">
      <dgm:prSet/>
      <dgm:spPr/>
      <dgm:t>
        <a:bodyPr/>
        <a:lstStyle/>
        <a:p>
          <a:endParaRPr lang="en-US"/>
        </a:p>
      </dgm:t>
    </dgm:pt>
    <dgm:pt modelId="{6D27751C-42F3-419B-A306-ED7992A706EC}" type="sibTrans" cxnId="{424663A2-EDB5-422C-BDEE-DD2687827620}">
      <dgm:prSet/>
      <dgm:spPr/>
      <dgm:t>
        <a:bodyPr/>
        <a:lstStyle/>
        <a:p>
          <a:endParaRPr lang="en-US"/>
        </a:p>
      </dgm:t>
    </dgm:pt>
    <dgm:pt modelId="{BE150085-294F-401F-8825-F18971295937}">
      <dgm:prSet phldrT="[Text]"/>
      <dgm:spPr/>
      <dgm:t>
        <a:bodyPr/>
        <a:lstStyle/>
        <a:p>
          <a:r>
            <a:rPr lang="de-DE" sz="1200" b="0" i="0" dirty="0" smtClean="0">
              <a:solidFill>
                <a:srgbClr val="FFFFFF"/>
              </a:solidFill>
            </a:rPr>
            <a:t>Verbessertes Erscheinungsbild Ihrer Anlage</a:t>
          </a:r>
        </a:p>
      </dgm:t>
    </dgm:pt>
    <dgm:pt modelId="{7CC8ED69-A76F-4911-8758-5622A9267218}" type="parTrans" cxnId="{C0AC06AF-98D1-4631-B9BF-A6958B7084FA}">
      <dgm:prSet/>
      <dgm:spPr/>
      <dgm:t>
        <a:bodyPr/>
        <a:lstStyle/>
        <a:p>
          <a:endParaRPr lang="en-US"/>
        </a:p>
      </dgm:t>
    </dgm:pt>
    <dgm:pt modelId="{1558EF03-4758-4ECD-B503-97C2624D07FE}" type="sibTrans" cxnId="{C0AC06AF-98D1-4631-B9BF-A6958B7084FA}">
      <dgm:prSet/>
      <dgm:spPr/>
      <dgm:t>
        <a:bodyPr/>
        <a:lstStyle/>
        <a:p>
          <a:endParaRPr lang="en-US"/>
        </a:p>
      </dgm:t>
    </dgm:pt>
    <dgm:pt modelId="{C9789164-E619-4109-B98A-8B6F6D05BD01}">
      <dgm:prSet phldrT="[Text]"/>
      <dgm:spPr/>
      <dgm:t>
        <a:bodyPr/>
        <a:lstStyle/>
        <a:p>
          <a:r>
            <a:rPr lang="de-DE" sz="1200" b="0" i="0" dirty="0" smtClean="0">
              <a:solidFill>
                <a:srgbClr val="FFFFFF"/>
              </a:solidFill>
            </a:rPr>
            <a:t>Umweltschutz, Gesundheit und Arbeitssicherheit</a:t>
          </a:r>
        </a:p>
      </dgm:t>
    </dgm:pt>
    <dgm:pt modelId="{61731511-58C3-43D3-8E9F-B3416093DFE0}" type="parTrans" cxnId="{820CD02B-CE75-4A65-A487-D771D79DC209}">
      <dgm:prSet/>
      <dgm:spPr/>
      <dgm:t>
        <a:bodyPr/>
        <a:lstStyle/>
        <a:p>
          <a:endParaRPr lang="en-US"/>
        </a:p>
      </dgm:t>
    </dgm:pt>
    <dgm:pt modelId="{595B5BA9-B631-4B47-AF33-0B241F2342DE}" type="sibTrans" cxnId="{820CD02B-CE75-4A65-A487-D771D79DC209}">
      <dgm:prSet/>
      <dgm:spPr/>
      <dgm:t>
        <a:bodyPr/>
        <a:lstStyle/>
        <a:p>
          <a:endParaRPr lang="en-US"/>
        </a:p>
      </dgm:t>
    </dgm:pt>
    <dgm:pt modelId="{CD61695D-A299-435C-8536-1EACFD5BC882}">
      <dgm:prSet phldrT="[Text]"/>
      <dgm:spPr/>
      <dgm:t>
        <a:bodyPr/>
        <a:lstStyle/>
        <a:p>
          <a:endParaRPr lang="en-US" dirty="0"/>
        </a:p>
      </dgm:t>
    </dgm:pt>
    <dgm:pt modelId="{66536BAD-18B3-45C4-801E-60D8390A1FB4}" type="parTrans" cxnId="{63C242BE-34E6-420A-B10F-6AC41523E2EC}">
      <dgm:prSet/>
      <dgm:spPr/>
      <dgm:t>
        <a:bodyPr/>
        <a:lstStyle/>
        <a:p>
          <a:endParaRPr lang="en-US"/>
        </a:p>
      </dgm:t>
    </dgm:pt>
    <dgm:pt modelId="{24E38A57-4E41-43CE-ADA8-2EE2AAA5F9FD}" type="sibTrans" cxnId="{63C242BE-34E6-420A-B10F-6AC41523E2EC}">
      <dgm:prSet/>
      <dgm:spPr/>
      <dgm:t>
        <a:bodyPr/>
        <a:lstStyle/>
        <a:p>
          <a:endParaRPr lang="en-US"/>
        </a:p>
      </dgm:t>
    </dgm:pt>
    <dgm:pt modelId="{A6B4407E-4493-4989-9C98-CC40ED681E3C}" type="pres">
      <dgm:prSet presAssocID="{7D68B9CE-54AA-4F3E-B41B-08C9DD9C5114}" presName="composite" presStyleCnt="0">
        <dgm:presLayoutVars>
          <dgm:chMax val="3"/>
          <dgm:animLvl val="lvl"/>
          <dgm:resizeHandles val="exact"/>
        </dgm:presLayoutVars>
      </dgm:prSet>
      <dgm:spPr/>
    </dgm:pt>
    <dgm:pt modelId="{46CF6A0B-B218-43EA-B926-5CE3C5E0D1F1}" type="pres">
      <dgm:prSet presAssocID="{ACD82F7B-74DD-4A8A-99E6-0165A13AE23B}" presName="gear1" presStyleLbl="node1" presStyleIdx="0" presStyleCnt="3">
        <dgm:presLayoutVars>
          <dgm:chMax val="1"/>
          <dgm:bulletEnabled val="1"/>
        </dgm:presLayoutVars>
      </dgm:prSet>
      <dgm:spPr/>
      <dgm:t>
        <a:bodyPr/>
        <a:lstStyle/>
        <a:p>
          <a:endParaRPr lang="en-US"/>
        </a:p>
      </dgm:t>
    </dgm:pt>
    <dgm:pt modelId="{4C786056-ACCD-46C7-A26B-EC8D4FDF6CDD}" type="pres">
      <dgm:prSet presAssocID="{ACD82F7B-74DD-4A8A-99E6-0165A13AE23B}" presName="gear1srcNode" presStyleLbl="node1" presStyleIdx="0" presStyleCnt="3"/>
      <dgm:spPr/>
      <dgm:t>
        <a:bodyPr/>
        <a:lstStyle/>
        <a:p>
          <a:endParaRPr lang="en-US"/>
        </a:p>
      </dgm:t>
    </dgm:pt>
    <dgm:pt modelId="{3E954B7E-3E00-4A46-9368-1E1B100D2318}" type="pres">
      <dgm:prSet presAssocID="{ACD82F7B-74DD-4A8A-99E6-0165A13AE23B}" presName="gear1dstNode" presStyleLbl="node1" presStyleIdx="0" presStyleCnt="3"/>
      <dgm:spPr/>
      <dgm:t>
        <a:bodyPr/>
        <a:lstStyle/>
        <a:p>
          <a:endParaRPr lang="en-US"/>
        </a:p>
      </dgm:t>
    </dgm:pt>
    <dgm:pt modelId="{8B60A586-35B5-4627-AA15-5DFB426AD0E9}" type="pres">
      <dgm:prSet presAssocID="{BE150085-294F-401F-8825-F18971295937}" presName="gear2" presStyleLbl="node1" presStyleIdx="1" presStyleCnt="3">
        <dgm:presLayoutVars>
          <dgm:chMax val="1"/>
          <dgm:bulletEnabled val="1"/>
        </dgm:presLayoutVars>
      </dgm:prSet>
      <dgm:spPr/>
      <dgm:t>
        <a:bodyPr/>
        <a:lstStyle/>
        <a:p>
          <a:endParaRPr lang="en-US"/>
        </a:p>
      </dgm:t>
    </dgm:pt>
    <dgm:pt modelId="{765BAE43-5069-4D42-AE78-159287F9F870}" type="pres">
      <dgm:prSet presAssocID="{BE150085-294F-401F-8825-F18971295937}" presName="gear2srcNode" presStyleLbl="node1" presStyleIdx="1" presStyleCnt="3"/>
      <dgm:spPr/>
      <dgm:t>
        <a:bodyPr/>
        <a:lstStyle/>
        <a:p>
          <a:endParaRPr lang="en-US"/>
        </a:p>
      </dgm:t>
    </dgm:pt>
    <dgm:pt modelId="{D1D5F81C-60BB-453A-9A34-7944B6CEA45D}" type="pres">
      <dgm:prSet presAssocID="{BE150085-294F-401F-8825-F18971295937}" presName="gear2dstNode" presStyleLbl="node1" presStyleIdx="1" presStyleCnt="3"/>
      <dgm:spPr/>
      <dgm:t>
        <a:bodyPr/>
        <a:lstStyle/>
        <a:p>
          <a:endParaRPr lang="en-US"/>
        </a:p>
      </dgm:t>
    </dgm:pt>
    <dgm:pt modelId="{9DCAD0C2-3AA1-40EC-B217-65DE0C320E7E}" type="pres">
      <dgm:prSet presAssocID="{C9789164-E619-4109-B98A-8B6F6D05BD01}" presName="gear3" presStyleLbl="node1" presStyleIdx="2" presStyleCnt="3"/>
      <dgm:spPr/>
      <dgm:t>
        <a:bodyPr/>
        <a:lstStyle/>
        <a:p>
          <a:endParaRPr lang="en-US"/>
        </a:p>
      </dgm:t>
    </dgm:pt>
    <dgm:pt modelId="{39E38E33-0084-460C-BD18-88BCB8EA354F}" type="pres">
      <dgm:prSet presAssocID="{C9789164-E619-4109-B98A-8B6F6D05BD01}" presName="gear3tx" presStyleLbl="node1" presStyleIdx="2" presStyleCnt="3">
        <dgm:presLayoutVars>
          <dgm:chMax val="1"/>
          <dgm:bulletEnabled val="1"/>
        </dgm:presLayoutVars>
      </dgm:prSet>
      <dgm:spPr/>
      <dgm:t>
        <a:bodyPr/>
        <a:lstStyle/>
        <a:p>
          <a:endParaRPr lang="en-US"/>
        </a:p>
      </dgm:t>
    </dgm:pt>
    <dgm:pt modelId="{4B5B674E-5D0D-47E5-BA46-1F742F2AA158}" type="pres">
      <dgm:prSet presAssocID="{C9789164-E619-4109-B98A-8B6F6D05BD01}" presName="gear3srcNode" presStyleLbl="node1" presStyleIdx="2" presStyleCnt="3"/>
      <dgm:spPr/>
      <dgm:t>
        <a:bodyPr/>
        <a:lstStyle/>
        <a:p>
          <a:endParaRPr lang="en-US"/>
        </a:p>
      </dgm:t>
    </dgm:pt>
    <dgm:pt modelId="{4CC7FBB0-2998-4EA5-9BBA-8DA26882700A}" type="pres">
      <dgm:prSet presAssocID="{C9789164-E619-4109-B98A-8B6F6D05BD01}" presName="gear3dstNode" presStyleLbl="node1" presStyleIdx="2" presStyleCnt="3"/>
      <dgm:spPr/>
      <dgm:t>
        <a:bodyPr/>
        <a:lstStyle/>
        <a:p>
          <a:endParaRPr lang="en-US"/>
        </a:p>
      </dgm:t>
    </dgm:pt>
    <dgm:pt modelId="{3B5AD1C8-4213-4210-BE3E-FFA497283D0A}" type="pres">
      <dgm:prSet presAssocID="{6D27751C-42F3-419B-A306-ED7992A706EC}" presName="connector1" presStyleLbl="sibTrans2D1" presStyleIdx="0" presStyleCnt="3"/>
      <dgm:spPr/>
      <dgm:t>
        <a:bodyPr/>
        <a:lstStyle/>
        <a:p>
          <a:endParaRPr lang="en-US"/>
        </a:p>
      </dgm:t>
    </dgm:pt>
    <dgm:pt modelId="{DAD9D3FF-ECD6-4769-B604-EF423403535D}" type="pres">
      <dgm:prSet presAssocID="{1558EF03-4758-4ECD-B503-97C2624D07FE}" presName="connector2" presStyleLbl="sibTrans2D1" presStyleIdx="1" presStyleCnt="3"/>
      <dgm:spPr/>
      <dgm:t>
        <a:bodyPr/>
        <a:lstStyle/>
        <a:p>
          <a:endParaRPr lang="en-US"/>
        </a:p>
      </dgm:t>
    </dgm:pt>
    <dgm:pt modelId="{1C53A098-78D4-4BBD-93CA-4A36B93E5C97}" type="pres">
      <dgm:prSet presAssocID="{595B5BA9-B631-4B47-AF33-0B241F2342DE}" presName="connector3" presStyleLbl="sibTrans2D1" presStyleIdx="2" presStyleCnt="3"/>
      <dgm:spPr/>
      <dgm:t>
        <a:bodyPr/>
        <a:lstStyle/>
        <a:p>
          <a:endParaRPr lang="en-US"/>
        </a:p>
      </dgm:t>
    </dgm:pt>
  </dgm:ptLst>
  <dgm:cxnLst>
    <dgm:cxn modelId="{C0AC06AF-98D1-4631-B9BF-A6958B7084FA}" srcId="{7D68B9CE-54AA-4F3E-B41B-08C9DD9C5114}" destId="{BE150085-294F-401F-8825-F18971295937}" srcOrd="1" destOrd="0" parTransId="{7CC8ED69-A76F-4911-8758-5622A9267218}" sibTransId="{1558EF03-4758-4ECD-B503-97C2624D07FE}"/>
    <dgm:cxn modelId="{B18FBA0F-A99C-41A8-A340-A908BDB0C030}" type="presOf" srcId="{ACD82F7B-74DD-4A8A-99E6-0165A13AE23B}" destId="{3E954B7E-3E00-4A46-9368-1E1B100D2318}" srcOrd="2" destOrd="0" presId="urn:microsoft.com/office/officeart/2005/8/layout/gear1"/>
    <dgm:cxn modelId="{603C9C1C-A4C9-452A-92F3-B1420AF25BF1}" type="presOf" srcId="{6D27751C-42F3-419B-A306-ED7992A706EC}" destId="{3B5AD1C8-4213-4210-BE3E-FFA497283D0A}" srcOrd="0" destOrd="0" presId="urn:microsoft.com/office/officeart/2005/8/layout/gear1"/>
    <dgm:cxn modelId="{E7FF5641-7506-4A04-A58A-025AAFAADC16}" type="presOf" srcId="{C9789164-E619-4109-B98A-8B6F6D05BD01}" destId="{9DCAD0C2-3AA1-40EC-B217-65DE0C320E7E}" srcOrd="0" destOrd="0" presId="urn:microsoft.com/office/officeart/2005/8/layout/gear1"/>
    <dgm:cxn modelId="{820CD02B-CE75-4A65-A487-D771D79DC209}" srcId="{7D68B9CE-54AA-4F3E-B41B-08C9DD9C5114}" destId="{C9789164-E619-4109-B98A-8B6F6D05BD01}" srcOrd="2" destOrd="0" parTransId="{61731511-58C3-43D3-8E9F-B3416093DFE0}" sibTransId="{595B5BA9-B631-4B47-AF33-0B241F2342DE}"/>
    <dgm:cxn modelId="{F2C780A1-EE4E-4EEB-BB99-68A9449E24EF}" type="presOf" srcId="{C9789164-E619-4109-B98A-8B6F6D05BD01}" destId="{4B5B674E-5D0D-47E5-BA46-1F742F2AA158}" srcOrd="2" destOrd="0" presId="urn:microsoft.com/office/officeart/2005/8/layout/gear1"/>
    <dgm:cxn modelId="{424663A2-EDB5-422C-BDEE-DD2687827620}" srcId="{7D68B9CE-54AA-4F3E-B41B-08C9DD9C5114}" destId="{ACD82F7B-74DD-4A8A-99E6-0165A13AE23B}" srcOrd="0" destOrd="0" parTransId="{2A6A5997-209C-41CC-80CB-4A6EA77E167F}" sibTransId="{6D27751C-42F3-419B-A306-ED7992A706EC}"/>
    <dgm:cxn modelId="{783DA854-B9D2-4707-9E95-7AF19BC4A940}" type="presOf" srcId="{C9789164-E619-4109-B98A-8B6F6D05BD01}" destId="{4CC7FBB0-2998-4EA5-9BBA-8DA26882700A}" srcOrd="3" destOrd="0" presId="urn:microsoft.com/office/officeart/2005/8/layout/gear1"/>
    <dgm:cxn modelId="{FC597C7C-4E4D-4131-9FBF-ADE2B8482203}" type="presOf" srcId="{C9789164-E619-4109-B98A-8B6F6D05BD01}" destId="{39E38E33-0084-460C-BD18-88BCB8EA354F}" srcOrd="1" destOrd="0" presId="urn:microsoft.com/office/officeart/2005/8/layout/gear1"/>
    <dgm:cxn modelId="{B9613364-72EA-427B-BB03-6A677B6473ED}" type="presOf" srcId="{7D68B9CE-54AA-4F3E-B41B-08C9DD9C5114}" destId="{A6B4407E-4493-4989-9C98-CC40ED681E3C}" srcOrd="0" destOrd="0" presId="urn:microsoft.com/office/officeart/2005/8/layout/gear1"/>
    <dgm:cxn modelId="{2136E4E4-6303-445D-9761-29F38868944C}" type="presOf" srcId="{ACD82F7B-74DD-4A8A-99E6-0165A13AE23B}" destId="{4C786056-ACCD-46C7-A26B-EC8D4FDF6CDD}" srcOrd="1" destOrd="0" presId="urn:microsoft.com/office/officeart/2005/8/layout/gear1"/>
    <dgm:cxn modelId="{DA9298CC-DFF4-4481-B3E6-0ECA8830FCA0}" type="presOf" srcId="{ACD82F7B-74DD-4A8A-99E6-0165A13AE23B}" destId="{46CF6A0B-B218-43EA-B926-5CE3C5E0D1F1}" srcOrd="0" destOrd="0" presId="urn:microsoft.com/office/officeart/2005/8/layout/gear1"/>
    <dgm:cxn modelId="{81256121-6FE8-488D-97D7-F95CE4E3C31B}" type="presOf" srcId="{595B5BA9-B631-4B47-AF33-0B241F2342DE}" destId="{1C53A098-78D4-4BBD-93CA-4A36B93E5C97}" srcOrd="0" destOrd="0" presId="urn:microsoft.com/office/officeart/2005/8/layout/gear1"/>
    <dgm:cxn modelId="{FD1C4D7E-F4FA-422B-BF62-0C1599CDDD59}" type="presOf" srcId="{1558EF03-4758-4ECD-B503-97C2624D07FE}" destId="{DAD9D3FF-ECD6-4769-B604-EF423403535D}" srcOrd="0" destOrd="0" presId="urn:microsoft.com/office/officeart/2005/8/layout/gear1"/>
    <dgm:cxn modelId="{BBAF7E37-8E13-4F0D-A175-F145EBA7C1B3}" type="presOf" srcId="{BE150085-294F-401F-8825-F18971295937}" destId="{8B60A586-35B5-4627-AA15-5DFB426AD0E9}" srcOrd="0" destOrd="0" presId="urn:microsoft.com/office/officeart/2005/8/layout/gear1"/>
    <dgm:cxn modelId="{5A7A4FD7-8520-460C-89E4-A8C317C72144}" type="presOf" srcId="{BE150085-294F-401F-8825-F18971295937}" destId="{765BAE43-5069-4D42-AE78-159287F9F870}" srcOrd="1" destOrd="0" presId="urn:microsoft.com/office/officeart/2005/8/layout/gear1"/>
    <dgm:cxn modelId="{741A30E6-DF2F-492A-87AF-554545E33736}" type="presOf" srcId="{BE150085-294F-401F-8825-F18971295937}" destId="{D1D5F81C-60BB-453A-9A34-7944B6CEA45D}" srcOrd="2" destOrd="0" presId="urn:microsoft.com/office/officeart/2005/8/layout/gear1"/>
    <dgm:cxn modelId="{63C242BE-34E6-420A-B10F-6AC41523E2EC}" srcId="{7D68B9CE-54AA-4F3E-B41B-08C9DD9C5114}" destId="{CD61695D-A299-435C-8536-1EACFD5BC882}" srcOrd="3" destOrd="0" parTransId="{66536BAD-18B3-45C4-801E-60D8390A1FB4}" sibTransId="{24E38A57-4E41-43CE-ADA8-2EE2AAA5F9FD}"/>
    <dgm:cxn modelId="{75038CC2-CD94-4BD1-ACB5-84C67981F091}" type="presParOf" srcId="{A6B4407E-4493-4989-9C98-CC40ED681E3C}" destId="{46CF6A0B-B218-43EA-B926-5CE3C5E0D1F1}" srcOrd="0" destOrd="0" presId="urn:microsoft.com/office/officeart/2005/8/layout/gear1"/>
    <dgm:cxn modelId="{ECAC900C-5E4D-476A-89BF-97D1C89A31C6}" type="presParOf" srcId="{A6B4407E-4493-4989-9C98-CC40ED681E3C}" destId="{4C786056-ACCD-46C7-A26B-EC8D4FDF6CDD}" srcOrd="1" destOrd="0" presId="urn:microsoft.com/office/officeart/2005/8/layout/gear1"/>
    <dgm:cxn modelId="{244596FD-FF57-4D60-AF2F-4D7C681B2001}" type="presParOf" srcId="{A6B4407E-4493-4989-9C98-CC40ED681E3C}" destId="{3E954B7E-3E00-4A46-9368-1E1B100D2318}" srcOrd="2" destOrd="0" presId="urn:microsoft.com/office/officeart/2005/8/layout/gear1"/>
    <dgm:cxn modelId="{466DB3A7-4088-4877-8F4C-13DFE13827F7}" type="presParOf" srcId="{A6B4407E-4493-4989-9C98-CC40ED681E3C}" destId="{8B60A586-35B5-4627-AA15-5DFB426AD0E9}" srcOrd="3" destOrd="0" presId="urn:microsoft.com/office/officeart/2005/8/layout/gear1"/>
    <dgm:cxn modelId="{B076D18A-F898-4838-AAD8-B1C9C86E01EF}" type="presParOf" srcId="{A6B4407E-4493-4989-9C98-CC40ED681E3C}" destId="{765BAE43-5069-4D42-AE78-159287F9F870}" srcOrd="4" destOrd="0" presId="urn:microsoft.com/office/officeart/2005/8/layout/gear1"/>
    <dgm:cxn modelId="{A9EF5632-B4C1-43ED-AF1D-FDDCFC7DC6B3}" type="presParOf" srcId="{A6B4407E-4493-4989-9C98-CC40ED681E3C}" destId="{D1D5F81C-60BB-453A-9A34-7944B6CEA45D}" srcOrd="5" destOrd="0" presId="urn:microsoft.com/office/officeart/2005/8/layout/gear1"/>
    <dgm:cxn modelId="{1DC3944F-CD1A-4F44-9C0C-EB7AC64CD35F}" type="presParOf" srcId="{A6B4407E-4493-4989-9C98-CC40ED681E3C}" destId="{9DCAD0C2-3AA1-40EC-B217-65DE0C320E7E}" srcOrd="6" destOrd="0" presId="urn:microsoft.com/office/officeart/2005/8/layout/gear1"/>
    <dgm:cxn modelId="{E7C3AE01-0F19-48B0-A4BA-09ADE461D40D}" type="presParOf" srcId="{A6B4407E-4493-4989-9C98-CC40ED681E3C}" destId="{39E38E33-0084-460C-BD18-88BCB8EA354F}" srcOrd="7" destOrd="0" presId="urn:microsoft.com/office/officeart/2005/8/layout/gear1"/>
    <dgm:cxn modelId="{3ED8DD0F-2F94-45AA-B151-AFA3038D819B}" type="presParOf" srcId="{A6B4407E-4493-4989-9C98-CC40ED681E3C}" destId="{4B5B674E-5D0D-47E5-BA46-1F742F2AA158}" srcOrd="8" destOrd="0" presId="urn:microsoft.com/office/officeart/2005/8/layout/gear1"/>
    <dgm:cxn modelId="{ED5B6B91-F5BD-4866-AE8B-853E27DFD8B5}" type="presParOf" srcId="{A6B4407E-4493-4989-9C98-CC40ED681E3C}" destId="{4CC7FBB0-2998-4EA5-9BBA-8DA26882700A}" srcOrd="9" destOrd="0" presId="urn:microsoft.com/office/officeart/2005/8/layout/gear1"/>
    <dgm:cxn modelId="{A1CFAE63-3BB0-4E1E-99AA-DF84626A90EC}" type="presParOf" srcId="{A6B4407E-4493-4989-9C98-CC40ED681E3C}" destId="{3B5AD1C8-4213-4210-BE3E-FFA497283D0A}" srcOrd="10" destOrd="0" presId="urn:microsoft.com/office/officeart/2005/8/layout/gear1"/>
    <dgm:cxn modelId="{E0376908-5B34-4CFB-AFE9-5100964D0944}" type="presParOf" srcId="{A6B4407E-4493-4989-9C98-CC40ED681E3C}" destId="{DAD9D3FF-ECD6-4769-B604-EF423403535D}" srcOrd="11" destOrd="0" presId="urn:microsoft.com/office/officeart/2005/8/layout/gear1"/>
    <dgm:cxn modelId="{9BD80FCF-E5A5-4B65-A84F-C9831531BE66}" type="presParOf" srcId="{A6B4407E-4493-4989-9C98-CC40ED681E3C}" destId="{1C53A098-78D4-4BBD-93CA-4A36B93E5C97}"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F6A0B-B218-43EA-B926-5CE3C5E0D1F1}">
      <dsp:nvSpPr>
        <dsp:cNvPr id="0" name=""/>
        <dsp:cNvSpPr/>
      </dsp:nvSpPr>
      <dsp:spPr>
        <a:xfrm>
          <a:off x="2832050" y="2023615"/>
          <a:ext cx="2473307" cy="2473307"/>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endParaRPr lang="en-US" sz="900" kern="1200" dirty="0"/>
        </a:p>
      </dsp:txBody>
      <dsp:txXfrm>
        <a:off x="3329295" y="2602975"/>
        <a:ext cx="1478817" cy="1271331"/>
      </dsp:txXfrm>
    </dsp:sp>
    <dsp:sp modelId="{8B60A586-35B5-4627-AA15-5DFB426AD0E9}">
      <dsp:nvSpPr>
        <dsp:cNvPr id="0" name=""/>
        <dsp:cNvSpPr/>
      </dsp:nvSpPr>
      <dsp:spPr>
        <a:xfrm>
          <a:off x="1393035" y="1439015"/>
          <a:ext cx="1798769" cy="179876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de-DE" sz="900" b="0" i="0" kern="1200" dirty="0" smtClean="0">
              <a:solidFill>
                <a:srgbClr val="FFFFFF"/>
              </a:solidFill>
            </a:rPr>
            <a:t>Verbessertes Erscheinungsbild Ihrer Anlage</a:t>
          </a:r>
        </a:p>
      </dsp:txBody>
      <dsp:txXfrm>
        <a:off x="1845881" y="1894597"/>
        <a:ext cx="893077" cy="887605"/>
      </dsp:txXfrm>
    </dsp:sp>
    <dsp:sp modelId="{9DCAD0C2-3AA1-40EC-B217-65DE0C320E7E}">
      <dsp:nvSpPr>
        <dsp:cNvPr id="0" name=""/>
        <dsp:cNvSpPr/>
      </dsp:nvSpPr>
      <dsp:spPr>
        <a:xfrm rot="20700000">
          <a:off x="2400529" y="198048"/>
          <a:ext cx="1762426" cy="176242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de-DE" sz="900" b="0" i="0" kern="1200" dirty="0" smtClean="0">
              <a:solidFill>
                <a:srgbClr val="FFFFFF"/>
              </a:solidFill>
            </a:rPr>
            <a:t>Umweltschutz, Gesundheit und Arbeitssicherheit</a:t>
          </a:r>
        </a:p>
      </dsp:txBody>
      <dsp:txXfrm rot="-20700000">
        <a:off x="2787081" y="584599"/>
        <a:ext cx="989323" cy="989323"/>
      </dsp:txXfrm>
    </dsp:sp>
    <dsp:sp modelId="{3B5AD1C8-4213-4210-BE3E-FFA497283D0A}">
      <dsp:nvSpPr>
        <dsp:cNvPr id="0" name=""/>
        <dsp:cNvSpPr/>
      </dsp:nvSpPr>
      <dsp:spPr>
        <a:xfrm>
          <a:off x="2645202" y="1648500"/>
          <a:ext cx="3165833" cy="3165833"/>
        </a:xfrm>
        <a:prstGeom prst="circularArrow">
          <a:avLst>
            <a:gd name="adj1" fmla="val 4688"/>
            <a:gd name="adj2" fmla="val 299029"/>
            <a:gd name="adj3" fmla="val 2522969"/>
            <a:gd name="adj4" fmla="val 1584669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D9D3FF-ECD6-4769-B604-EF423403535D}">
      <dsp:nvSpPr>
        <dsp:cNvPr id="0" name=""/>
        <dsp:cNvSpPr/>
      </dsp:nvSpPr>
      <dsp:spPr>
        <a:xfrm>
          <a:off x="1074476" y="1039717"/>
          <a:ext cx="2300176" cy="230017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53A098-78D4-4BBD-93CA-4A36B93E5C97}">
      <dsp:nvSpPr>
        <dsp:cNvPr id="0" name=""/>
        <dsp:cNvSpPr/>
      </dsp:nvSpPr>
      <dsp:spPr>
        <a:xfrm>
          <a:off x="1992862" y="-189288"/>
          <a:ext cx="2480053" cy="248005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lt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r>
              <a:rPr lang="en-US" dirty="0"/>
              <a:t>6/5/2012</a:t>
            </a:r>
          </a:p>
        </p:txBody>
      </p:sp>
      <p:sp>
        <p:nvSpPr>
          <p:cNvPr id="4" name="Footer Placeholder 3"/>
          <p:cNvSpPr>
            <a:spLocks noGrp="1"/>
          </p:cNvSpPr>
          <p:nvPr>
            <p:ph type="ftr" sz="quarter" idx="2"/>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lt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2529750B-B654-4C8C-A36A-8D95A9C8E65C}" type="slidenum">
              <a:rPr lang="en-US" altLang="en-US"/>
              <a:pPr>
                <a:defRPr/>
              </a:pPr>
              <a:t>‹#›</a:t>
            </a:fld>
            <a:endParaRPr lang="en-US" altLang="en-US" dirty="0"/>
          </a:p>
        </p:txBody>
      </p:sp>
    </p:spTree>
    <p:extLst>
      <p:ext uri="{BB962C8B-B14F-4D97-AF65-F5344CB8AC3E}">
        <p14:creationId xmlns:p14="http://schemas.microsoft.com/office/powerpoint/2010/main" val="39438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lt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r>
              <a:rPr lang="en-US" dirty="0"/>
              <a:t>6/5/2012</a:t>
            </a:r>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lt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4CCCF2DF-31DB-44AF-A92E-B0BDDF848338}" type="slidenum">
              <a:rPr lang="en-US" altLang="en-US"/>
              <a:pPr>
                <a:defRPr/>
              </a:pPr>
              <a:t>‹#›</a:t>
            </a:fld>
            <a:endParaRPr lang="en-US" altLang="en-US" dirty="0"/>
          </a:p>
        </p:txBody>
      </p:sp>
    </p:spTree>
    <p:extLst>
      <p:ext uri="{BB962C8B-B14F-4D97-AF65-F5344CB8AC3E}">
        <p14:creationId xmlns:p14="http://schemas.microsoft.com/office/powerpoint/2010/main" val="65248840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2</a:t>
            </a:fld>
            <a:endParaRPr lang="en-US" altLang="en-US" dirty="0" smtClean="0"/>
          </a:p>
        </p:txBody>
      </p:sp>
    </p:spTree>
    <p:extLst>
      <p:ext uri="{BB962C8B-B14F-4D97-AF65-F5344CB8AC3E}">
        <p14:creationId xmlns:p14="http://schemas.microsoft.com/office/powerpoint/2010/main" val="1887976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12</a:t>
            </a:fld>
            <a:endParaRPr lang="en-US" altLang="en-US" dirty="0" smtClean="0"/>
          </a:p>
        </p:txBody>
      </p:sp>
    </p:spTree>
    <p:extLst>
      <p:ext uri="{BB962C8B-B14F-4D97-AF65-F5344CB8AC3E}">
        <p14:creationId xmlns:p14="http://schemas.microsoft.com/office/powerpoint/2010/main" val="1218057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13</a:t>
            </a:fld>
            <a:endParaRPr lang="en-US" altLang="en-US" dirty="0" smtClean="0"/>
          </a:p>
        </p:txBody>
      </p:sp>
    </p:spTree>
    <p:extLst>
      <p:ext uri="{BB962C8B-B14F-4D97-AF65-F5344CB8AC3E}">
        <p14:creationId xmlns:p14="http://schemas.microsoft.com/office/powerpoint/2010/main" val="474175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14</a:t>
            </a:fld>
            <a:endParaRPr lang="en-US" altLang="en-US" dirty="0" smtClean="0"/>
          </a:p>
        </p:txBody>
      </p:sp>
    </p:spTree>
    <p:extLst>
      <p:ext uri="{BB962C8B-B14F-4D97-AF65-F5344CB8AC3E}">
        <p14:creationId xmlns:p14="http://schemas.microsoft.com/office/powerpoint/2010/main" val="2222493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15</a:t>
            </a:fld>
            <a:endParaRPr lang="en-US" altLang="en-US" dirty="0" smtClean="0"/>
          </a:p>
        </p:txBody>
      </p:sp>
    </p:spTree>
    <p:extLst>
      <p:ext uri="{BB962C8B-B14F-4D97-AF65-F5344CB8AC3E}">
        <p14:creationId xmlns:p14="http://schemas.microsoft.com/office/powerpoint/2010/main" val="410388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16</a:t>
            </a:fld>
            <a:endParaRPr lang="en-US" altLang="en-US" dirty="0" smtClean="0"/>
          </a:p>
        </p:txBody>
      </p:sp>
    </p:spTree>
    <p:extLst>
      <p:ext uri="{BB962C8B-B14F-4D97-AF65-F5344CB8AC3E}">
        <p14:creationId xmlns:p14="http://schemas.microsoft.com/office/powerpoint/2010/main" val="2577826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17</a:t>
            </a:fld>
            <a:endParaRPr lang="en-US" altLang="en-US" dirty="0" smtClean="0"/>
          </a:p>
        </p:txBody>
      </p:sp>
    </p:spTree>
    <p:extLst>
      <p:ext uri="{BB962C8B-B14F-4D97-AF65-F5344CB8AC3E}">
        <p14:creationId xmlns:p14="http://schemas.microsoft.com/office/powerpoint/2010/main" val="3423822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18</a:t>
            </a:fld>
            <a:endParaRPr lang="en-US" altLang="en-US" dirty="0" smtClean="0"/>
          </a:p>
        </p:txBody>
      </p:sp>
    </p:spTree>
    <p:extLst>
      <p:ext uri="{BB962C8B-B14F-4D97-AF65-F5344CB8AC3E}">
        <p14:creationId xmlns:p14="http://schemas.microsoft.com/office/powerpoint/2010/main" val="1313132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19</a:t>
            </a:fld>
            <a:endParaRPr lang="en-US" altLang="en-US" dirty="0" smtClean="0"/>
          </a:p>
        </p:txBody>
      </p:sp>
    </p:spTree>
    <p:extLst>
      <p:ext uri="{BB962C8B-B14F-4D97-AF65-F5344CB8AC3E}">
        <p14:creationId xmlns:p14="http://schemas.microsoft.com/office/powerpoint/2010/main" val="103026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20</a:t>
            </a:fld>
            <a:endParaRPr lang="en-US" altLang="en-US" dirty="0" smtClean="0"/>
          </a:p>
        </p:txBody>
      </p:sp>
    </p:spTree>
    <p:extLst>
      <p:ext uri="{BB962C8B-B14F-4D97-AF65-F5344CB8AC3E}">
        <p14:creationId xmlns:p14="http://schemas.microsoft.com/office/powerpoint/2010/main" val="2200806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solidFill>
                  <a:prstClr val="black"/>
                </a:solidFill>
              </a:rPr>
              <a:pPr/>
              <a:t>21</a:t>
            </a:fld>
            <a:endParaRPr lang="en-US" altLang="en-US" dirty="0" smtClean="0">
              <a:solidFill>
                <a:prstClr val="black"/>
              </a:solidFill>
            </a:endParaRPr>
          </a:p>
        </p:txBody>
      </p:sp>
    </p:spTree>
    <p:extLst>
      <p:ext uri="{BB962C8B-B14F-4D97-AF65-F5344CB8AC3E}">
        <p14:creationId xmlns:p14="http://schemas.microsoft.com/office/powerpoint/2010/main" val="95765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3</a:t>
            </a:fld>
            <a:endParaRPr lang="en-US" altLang="en-US" dirty="0" smtClean="0"/>
          </a:p>
        </p:txBody>
      </p:sp>
    </p:spTree>
    <p:extLst>
      <p:ext uri="{BB962C8B-B14F-4D97-AF65-F5344CB8AC3E}">
        <p14:creationId xmlns:p14="http://schemas.microsoft.com/office/powerpoint/2010/main" val="1765752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22</a:t>
            </a:fld>
            <a:endParaRPr lang="en-US" altLang="en-US" dirty="0" smtClean="0"/>
          </a:p>
        </p:txBody>
      </p:sp>
    </p:spTree>
    <p:extLst>
      <p:ext uri="{BB962C8B-B14F-4D97-AF65-F5344CB8AC3E}">
        <p14:creationId xmlns:p14="http://schemas.microsoft.com/office/powerpoint/2010/main" val="906860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23</a:t>
            </a:fld>
            <a:endParaRPr lang="en-US" altLang="en-US" dirty="0" smtClean="0"/>
          </a:p>
        </p:txBody>
      </p:sp>
    </p:spTree>
    <p:extLst>
      <p:ext uri="{BB962C8B-B14F-4D97-AF65-F5344CB8AC3E}">
        <p14:creationId xmlns:p14="http://schemas.microsoft.com/office/powerpoint/2010/main" val="4272821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sz="1200" b="0" i="0" dirty="0" smtClean="0">
                <a:solidFill>
                  <a:srgbClr val="000000"/>
                </a:solidFill>
              </a:rPr>
              <a:t>Beispiel bei 650 mm:</a:t>
            </a:r>
          </a:p>
          <a:p>
            <a:endParaRPr lang="nl-BE" altLang="en-US" dirty="0" smtClean="0"/>
          </a:p>
          <a:p>
            <a:r>
              <a:rPr lang="de-DE" sz="1200" b="0" i="0" dirty="0" smtClean="0">
                <a:solidFill>
                  <a:srgbClr val="000000"/>
                </a:solidFill>
              </a:rPr>
              <a:t>Aktuelle Verwender von Nass-Batterien: Für 660 € (5,5 %) zusätzlich erkaufen Sie sich absolute Sorgenfreiheit.</a:t>
            </a:r>
          </a:p>
          <a:p>
            <a:r>
              <a:rPr lang="de-DE" sz="1200" b="0" i="0" dirty="0" smtClean="0">
                <a:solidFill>
                  <a:srgbClr val="000000"/>
                </a:solidFill>
              </a:rPr>
              <a:t>Aktuelle Verwender von Gelbatterien: Für nur 568 € (4,8 %) zusätzlich können Sie die Laufzeit um 20 % steigern.</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24</a:t>
            </a:fld>
            <a:endParaRPr lang="en-US" altLang="en-US" dirty="0" smtClean="0"/>
          </a:p>
        </p:txBody>
      </p:sp>
    </p:spTree>
    <p:extLst>
      <p:ext uri="{BB962C8B-B14F-4D97-AF65-F5344CB8AC3E}">
        <p14:creationId xmlns:p14="http://schemas.microsoft.com/office/powerpoint/2010/main" val="2163395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CCCF2DF-31DB-44AF-A92E-B0BDDF848338}" type="slidenum">
              <a:rPr lang="en-US" altLang="en-US" smtClean="0"/>
              <a:pPr>
                <a:defRPr/>
              </a:pPr>
              <a:t>25</a:t>
            </a:fld>
            <a:endParaRPr lang="en-US" altLang="en-US" dirty="0"/>
          </a:p>
        </p:txBody>
      </p:sp>
    </p:spTree>
    <p:extLst>
      <p:ext uri="{BB962C8B-B14F-4D97-AF65-F5344CB8AC3E}">
        <p14:creationId xmlns:p14="http://schemas.microsoft.com/office/powerpoint/2010/main" val="3556126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26</a:t>
            </a:fld>
            <a:endParaRPr lang="en-US" altLang="en-US" dirty="0" smtClean="0"/>
          </a:p>
        </p:txBody>
      </p:sp>
    </p:spTree>
    <p:extLst>
      <p:ext uri="{BB962C8B-B14F-4D97-AF65-F5344CB8AC3E}">
        <p14:creationId xmlns:p14="http://schemas.microsoft.com/office/powerpoint/2010/main" val="1597269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27</a:t>
            </a:fld>
            <a:endParaRPr lang="en-US" altLang="en-US" dirty="0" smtClean="0"/>
          </a:p>
        </p:txBody>
      </p:sp>
    </p:spTree>
    <p:extLst>
      <p:ext uri="{BB962C8B-B14F-4D97-AF65-F5344CB8AC3E}">
        <p14:creationId xmlns:p14="http://schemas.microsoft.com/office/powerpoint/2010/main" val="3454592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28</a:t>
            </a:fld>
            <a:endParaRPr lang="en-US" altLang="en-US" dirty="0" smtClean="0"/>
          </a:p>
        </p:txBody>
      </p:sp>
    </p:spTree>
    <p:extLst>
      <p:ext uri="{BB962C8B-B14F-4D97-AF65-F5344CB8AC3E}">
        <p14:creationId xmlns:p14="http://schemas.microsoft.com/office/powerpoint/2010/main" val="3184103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smtClean="0">
              <a:ln>
                <a:noFill/>
              </a:ln>
              <a:solidFill>
                <a:srgbClr val="007EA6"/>
              </a:solidFill>
              <a:effectLst/>
              <a:uLnTx/>
              <a:uFillTx/>
              <a:latin typeface="+mn-lt"/>
              <a:ea typeface="+mn-ea"/>
              <a:cs typeface="+mn-cs"/>
            </a:endParaRPr>
          </a:p>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29</a:t>
            </a:fld>
            <a:endParaRPr lang="en-US" altLang="en-US" dirty="0" smtClean="0"/>
          </a:p>
        </p:txBody>
      </p:sp>
    </p:spTree>
    <p:extLst>
      <p:ext uri="{BB962C8B-B14F-4D97-AF65-F5344CB8AC3E}">
        <p14:creationId xmlns:p14="http://schemas.microsoft.com/office/powerpoint/2010/main" val="3498692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30</a:t>
            </a:fld>
            <a:endParaRPr lang="en-US" altLang="en-US" dirty="0" smtClean="0"/>
          </a:p>
        </p:txBody>
      </p:sp>
    </p:spTree>
    <p:extLst>
      <p:ext uri="{BB962C8B-B14F-4D97-AF65-F5344CB8AC3E}">
        <p14:creationId xmlns:p14="http://schemas.microsoft.com/office/powerpoint/2010/main" val="2627907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31</a:t>
            </a:fld>
            <a:endParaRPr lang="en-US" altLang="en-US" dirty="0" smtClean="0"/>
          </a:p>
        </p:txBody>
      </p:sp>
    </p:spTree>
    <p:extLst>
      <p:ext uri="{BB962C8B-B14F-4D97-AF65-F5344CB8AC3E}">
        <p14:creationId xmlns:p14="http://schemas.microsoft.com/office/powerpoint/2010/main" val="300145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5</a:t>
            </a:fld>
            <a:endParaRPr lang="en-US" altLang="en-US" dirty="0" smtClean="0"/>
          </a:p>
        </p:txBody>
      </p:sp>
    </p:spTree>
    <p:extLst>
      <p:ext uri="{BB962C8B-B14F-4D97-AF65-F5344CB8AC3E}">
        <p14:creationId xmlns:p14="http://schemas.microsoft.com/office/powerpoint/2010/main" val="139929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CCCF2DF-31DB-44AF-A92E-B0BDDF848338}" type="slidenum">
              <a:rPr lang="en-US" altLang="en-US" smtClean="0"/>
              <a:pPr>
                <a:defRPr/>
              </a:pPr>
              <a:t>6</a:t>
            </a:fld>
            <a:endParaRPr lang="en-US" altLang="en-US" dirty="0"/>
          </a:p>
        </p:txBody>
      </p:sp>
    </p:spTree>
    <p:extLst>
      <p:ext uri="{BB962C8B-B14F-4D97-AF65-F5344CB8AC3E}">
        <p14:creationId xmlns:p14="http://schemas.microsoft.com/office/powerpoint/2010/main" val="99318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7</a:t>
            </a:fld>
            <a:endParaRPr lang="en-US" altLang="en-US" dirty="0" smtClean="0"/>
          </a:p>
        </p:txBody>
      </p:sp>
    </p:spTree>
    <p:extLst>
      <p:ext uri="{BB962C8B-B14F-4D97-AF65-F5344CB8AC3E}">
        <p14:creationId xmlns:p14="http://schemas.microsoft.com/office/powerpoint/2010/main" val="2890675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8</a:t>
            </a:fld>
            <a:endParaRPr lang="en-US" altLang="en-US" dirty="0" smtClean="0"/>
          </a:p>
        </p:txBody>
      </p:sp>
    </p:spTree>
    <p:extLst>
      <p:ext uri="{BB962C8B-B14F-4D97-AF65-F5344CB8AC3E}">
        <p14:creationId xmlns:p14="http://schemas.microsoft.com/office/powerpoint/2010/main" val="2406791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9</a:t>
            </a:fld>
            <a:endParaRPr lang="en-US" altLang="en-US" dirty="0" smtClean="0"/>
          </a:p>
        </p:txBody>
      </p:sp>
    </p:spTree>
    <p:extLst>
      <p:ext uri="{BB962C8B-B14F-4D97-AF65-F5344CB8AC3E}">
        <p14:creationId xmlns:p14="http://schemas.microsoft.com/office/powerpoint/2010/main" val="4137497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10</a:t>
            </a:fld>
            <a:endParaRPr lang="en-US" altLang="en-US" dirty="0" smtClean="0"/>
          </a:p>
        </p:txBody>
      </p:sp>
    </p:spTree>
    <p:extLst>
      <p:ext uri="{BB962C8B-B14F-4D97-AF65-F5344CB8AC3E}">
        <p14:creationId xmlns:p14="http://schemas.microsoft.com/office/powerpoint/2010/main" val="3491048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B3442-A4C6-40DC-A6C8-96CC4A0CC09D}" type="slidenum">
              <a:rPr lang="en-US" altLang="en-US" smtClean="0"/>
              <a:pPr/>
              <a:t>11</a:t>
            </a:fld>
            <a:endParaRPr lang="en-US" altLang="en-US" dirty="0" smtClean="0"/>
          </a:p>
        </p:txBody>
      </p:sp>
    </p:spTree>
    <p:extLst>
      <p:ext uri="{BB962C8B-B14F-4D97-AF65-F5344CB8AC3E}">
        <p14:creationId xmlns:p14="http://schemas.microsoft.com/office/powerpoint/2010/main" val="2423231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r>
              <a:rPr lang="en-US" dirty="0" smtClean="0"/>
              <a:t>©2017  The Tennant Company  Rev. Jan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CONFIDENTIAL - For Internal Use Only</a:t>
            </a:r>
          </a:p>
        </p:txBody>
      </p:sp>
      <p:sp>
        <p:nvSpPr>
          <p:cNvPr id="6" name="Slide Number Placeholder 5"/>
          <p:cNvSpPr>
            <a:spLocks noGrp="1"/>
          </p:cNvSpPr>
          <p:nvPr>
            <p:ph type="sldNum" sz="quarter" idx="12"/>
          </p:nvPr>
        </p:nvSpPr>
        <p:spPr/>
        <p:txBody>
          <a:bodyPr/>
          <a:lstStyle>
            <a:lvl1pPr>
              <a:defRPr/>
            </a:lvl1pPr>
          </a:lstStyle>
          <a:p>
            <a:pPr>
              <a:defRPr/>
            </a:pPr>
            <a:fld id="{C42DEE24-FCC0-40D6-9A0E-3609033F9656}" type="slidenum">
              <a:rPr lang="en-US" altLang="en-US" smtClean="0"/>
              <a:pPr>
                <a:defRPr/>
              </a:pPr>
              <a:t>‹#›</a:t>
            </a:fld>
            <a:endParaRPr lang="en-US" altLang="en-US" dirty="0"/>
          </a:p>
        </p:txBody>
      </p:sp>
    </p:spTree>
    <p:extLst>
      <p:ext uri="{BB962C8B-B14F-4D97-AF65-F5344CB8AC3E}">
        <p14:creationId xmlns:p14="http://schemas.microsoft.com/office/powerpoint/2010/main" val="124787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1352"/>
            <a:ext cx="8229600" cy="4519448"/>
          </a:xfrm>
          <a:prstGeom prst="rect">
            <a:avLst/>
          </a:prstGeo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a:t>
            </a:r>
          </a:p>
        </p:txBody>
      </p:sp>
      <p:sp>
        <p:nvSpPr>
          <p:cNvPr id="10" name="Title Placeholder 1"/>
          <p:cNvSpPr>
            <a:spLocks noGrp="1"/>
          </p:cNvSpPr>
          <p:nvPr>
            <p:ph type="title"/>
          </p:nvPr>
        </p:nvSpPr>
        <p:spPr>
          <a:xfrm>
            <a:off x="457200" y="986411"/>
            <a:ext cx="8229600" cy="543325"/>
          </a:xfrm>
          <a:prstGeom prst="rect">
            <a:avLst/>
          </a:prstGeom>
        </p:spPr>
        <p:txBody>
          <a:bodyPr rtlCol="0">
            <a:normAutofit/>
          </a:bodyPr>
          <a:lstStyle/>
          <a:p>
            <a:r>
              <a:rPr lang="en-US" dirty="0" smtClean="0"/>
              <a:t>Click to edit</a:t>
            </a:r>
            <a:endParaRPr lang="en-US" dirty="0"/>
          </a:p>
        </p:txBody>
      </p:sp>
      <p:sp>
        <p:nvSpPr>
          <p:cNvPr id="4" name="Date Placeholder 3"/>
          <p:cNvSpPr>
            <a:spLocks noGrp="1"/>
          </p:cNvSpPr>
          <p:nvPr>
            <p:ph type="dt" sz="half" idx="10"/>
          </p:nvPr>
        </p:nvSpPr>
        <p:spPr/>
        <p:txBody>
          <a:bodyPr/>
          <a:lstStyle>
            <a:lvl1pPr>
              <a:defRPr/>
            </a:lvl1pPr>
          </a:lstStyle>
          <a:p>
            <a:pPr>
              <a:defRPr/>
            </a:pPr>
            <a:r>
              <a:rPr lang="en-US" dirty="0" smtClean="0"/>
              <a:t>©2017  The Tennant Company  Rev. Jan 2017</a:t>
            </a:r>
            <a:endParaRPr lang="en-US" dirty="0"/>
          </a:p>
        </p:txBody>
      </p:sp>
      <p:sp>
        <p:nvSpPr>
          <p:cNvPr id="5" name="Footer Placeholder 4"/>
          <p:cNvSpPr>
            <a:spLocks noGrp="1"/>
          </p:cNvSpPr>
          <p:nvPr>
            <p:ph type="ftr" sz="quarter" idx="11"/>
          </p:nvPr>
        </p:nvSpPr>
        <p:spPr/>
        <p:txBody>
          <a:bodyPr/>
          <a:lstStyle>
            <a:lvl1pPr>
              <a:defRPr>
                <a:solidFill>
                  <a:srgbClr val="FF0000"/>
                </a:solidFill>
              </a:defRPr>
            </a:lvl1pPr>
          </a:lstStyle>
          <a:p>
            <a:pPr>
              <a:defRPr/>
            </a:pPr>
            <a:r>
              <a:rPr lang="en-US" dirty="0" smtClean="0"/>
              <a:t>CONFIDENTIAL - For Internal Use Only</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0BD2EA7-2D18-4D7B-85C6-B4C1B2B21AAB}" type="slidenum">
              <a:rPr lang="en-US" altLang="en-US" smtClean="0"/>
              <a:pPr>
                <a:defRPr/>
              </a:pPr>
              <a:t>‹#›</a:t>
            </a:fld>
            <a:endParaRPr lang="en-US" altLang="en-US" dirty="0"/>
          </a:p>
        </p:txBody>
      </p:sp>
    </p:spTree>
    <p:extLst>
      <p:ext uri="{BB962C8B-B14F-4D97-AF65-F5344CB8AC3E}">
        <p14:creationId xmlns:p14="http://schemas.microsoft.com/office/powerpoint/2010/main" val="341189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dirty="0" smtClean="0"/>
              <a:t>©2017  The Tennant Company  Rev. Jan 2017</a:t>
            </a:r>
            <a:endParaRPr lang="en-US" dirty="0"/>
          </a:p>
        </p:txBody>
      </p:sp>
      <p:sp>
        <p:nvSpPr>
          <p:cNvPr id="4" name="Footer Placeholder 3"/>
          <p:cNvSpPr>
            <a:spLocks noGrp="1"/>
          </p:cNvSpPr>
          <p:nvPr>
            <p:ph type="ftr" sz="quarter" idx="11"/>
          </p:nvPr>
        </p:nvSpPr>
        <p:spPr/>
        <p:txBody>
          <a:bodyPr/>
          <a:lstStyle/>
          <a:p>
            <a:pPr>
              <a:defRPr/>
            </a:pPr>
            <a:r>
              <a:rPr lang="en-US" smtClean="0"/>
              <a:t>CONFIDENTIAL - For Internal Use Only</a:t>
            </a:r>
            <a:endParaRPr lang="en-US" dirty="0"/>
          </a:p>
        </p:txBody>
      </p:sp>
      <p:sp>
        <p:nvSpPr>
          <p:cNvPr id="5" name="Slide Number Placeholder 4"/>
          <p:cNvSpPr>
            <a:spLocks noGrp="1"/>
          </p:cNvSpPr>
          <p:nvPr>
            <p:ph type="sldNum" sz="quarter" idx="12"/>
          </p:nvPr>
        </p:nvSpPr>
        <p:spPr/>
        <p:txBody>
          <a:bodyPr/>
          <a:lstStyle/>
          <a:p>
            <a:pPr>
              <a:defRPr/>
            </a:pPr>
            <a:fld id="{B1A9683B-B112-4496-A737-3130FD58388C}" type="slidenum">
              <a:rPr lang="en-US" altLang="en-US" smtClean="0"/>
              <a:pPr>
                <a:defRPr/>
              </a:pPr>
              <a:t>‹#›</a:t>
            </a:fld>
            <a:endParaRPr lang="en-US" altLang="en-US" dirty="0"/>
          </a:p>
        </p:txBody>
      </p:sp>
    </p:spTree>
    <p:extLst>
      <p:ext uri="{BB962C8B-B14F-4D97-AF65-F5344CB8AC3E}">
        <p14:creationId xmlns:p14="http://schemas.microsoft.com/office/powerpoint/2010/main" val="43178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5C77CD3-3DF5-BE4B-B1E1-A190354ED0F8}" type="datetimeFigureOut">
              <a:rPr lang="en-US" smtClean="0"/>
              <a:pPr/>
              <a:t>4/25/2017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AA1409-9DAC-304E-ADB4-506142B426AA}" type="slidenum">
              <a:rPr lang="en-US" smtClean="0"/>
              <a:pPr/>
              <a:t>‹#›</a:t>
            </a:fld>
            <a:endParaRPr lang="en-US"/>
          </a:p>
        </p:txBody>
      </p:sp>
    </p:spTree>
    <p:extLst>
      <p:ext uri="{BB962C8B-B14F-4D97-AF65-F5344CB8AC3E}">
        <p14:creationId xmlns:p14="http://schemas.microsoft.com/office/powerpoint/2010/main" val="8906467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946275"/>
            <a:ext cx="82296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3" name="Date Placeholder 3"/>
          <p:cNvSpPr>
            <a:spLocks noGrp="1"/>
          </p:cNvSpPr>
          <p:nvPr>
            <p:ph type="dt" sz="half" idx="2"/>
          </p:nvPr>
        </p:nvSpPr>
        <p:spPr>
          <a:xfrm>
            <a:off x="457200" y="6569075"/>
            <a:ext cx="2133600" cy="2889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Arial" pitchFamily="34" charset="0"/>
                <a:cs typeface="Arial" pitchFamily="34" charset="0"/>
              </a:defRPr>
            </a:lvl1pPr>
          </a:lstStyle>
          <a:p>
            <a:pPr>
              <a:defRPr/>
            </a:pPr>
            <a:r>
              <a:rPr lang="en-US" dirty="0" smtClean="0"/>
              <a:t>©2017  The Tennant Company  Rev. Jan 2017</a:t>
            </a:r>
            <a:endParaRPr lang="en-US" dirty="0"/>
          </a:p>
        </p:txBody>
      </p:sp>
      <p:sp>
        <p:nvSpPr>
          <p:cNvPr id="14" name="Footer Placeholder 4"/>
          <p:cNvSpPr>
            <a:spLocks noGrp="1"/>
          </p:cNvSpPr>
          <p:nvPr>
            <p:ph type="ftr" sz="quarter" idx="3"/>
          </p:nvPr>
        </p:nvSpPr>
        <p:spPr>
          <a:xfrm>
            <a:off x="3124200" y="6569075"/>
            <a:ext cx="2895600" cy="288925"/>
          </a:xfrm>
          <a:prstGeom prst="rect">
            <a:avLst/>
          </a:prstGeom>
        </p:spPr>
        <p:txBody>
          <a:bodyPr vert="horz" lIns="91440" tIns="45720" rIns="91440" bIns="45720" rtlCol="0" anchor="ctr"/>
          <a:lstStyle>
            <a:lvl1pPr algn="ctr" eaLnBrk="1" fontAlgn="auto" hangingPunct="1">
              <a:spcBef>
                <a:spcPts val="0"/>
              </a:spcBef>
              <a:spcAft>
                <a:spcPts val="0"/>
              </a:spcAft>
              <a:defRPr sz="800" b="1">
                <a:solidFill>
                  <a:srgbClr val="FF0000"/>
                </a:solidFill>
                <a:latin typeface="Arial" pitchFamily="34" charset="0"/>
                <a:cs typeface="Arial" pitchFamily="34" charset="0"/>
              </a:defRPr>
            </a:lvl1pPr>
          </a:lstStyle>
          <a:p>
            <a:pPr>
              <a:defRPr/>
            </a:pPr>
            <a:r>
              <a:rPr lang="en-US" smtClean="0"/>
              <a:t>CONFIDENTIAL - For Internal Use Only</a:t>
            </a:r>
            <a:endParaRPr lang="en-US" dirty="0"/>
          </a:p>
        </p:txBody>
      </p:sp>
      <p:sp>
        <p:nvSpPr>
          <p:cNvPr id="15" name="Slide Number Placeholder 5"/>
          <p:cNvSpPr>
            <a:spLocks noGrp="1"/>
          </p:cNvSpPr>
          <p:nvPr>
            <p:ph type="sldNum" sz="quarter" idx="4"/>
          </p:nvPr>
        </p:nvSpPr>
        <p:spPr>
          <a:xfrm>
            <a:off x="6553200" y="6569075"/>
            <a:ext cx="2133600" cy="2889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solidFill>
                  <a:srgbClr val="898989"/>
                </a:solidFill>
                <a:latin typeface="Arial" panose="020B0604020202020204" pitchFamily="34" charset="0"/>
              </a:defRPr>
            </a:lvl1pPr>
          </a:lstStyle>
          <a:p>
            <a:pPr>
              <a:defRPr/>
            </a:pPr>
            <a:fld id="{B1A9683B-B112-4496-A737-3130FD58388C}" type="slidenum">
              <a:rPr lang="en-US" altLang="en-US" smtClean="0"/>
              <a:pPr>
                <a:defRPr/>
              </a:pPr>
              <a:t>‹#›</a:t>
            </a:fld>
            <a:endParaRPr lang="en-US" altLang="en-US" dirty="0"/>
          </a:p>
        </p:txBody>
      </p:sp>
      <p:pic>
        <p:nvPicPr>
          <p:cNvPr id="1030" name="Picture 7"/>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162925" y="0"/>
            <a:ext cx="9810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3175" y="0"/>
            <a:ext cx="177800" cy="1219200"/>
          </a:xfrm>
          <a:prstGeom prst="rect">
            <a:avLst/>
          </a:prstGeom>
          <a:solidFill>
            <a:srgbClr val="C1E3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p:cNvSpPr/>
          <p:nvPr userDrawn="1"/>
        </p:nvSpPr>
        <p:spPr>
          <a:xfrm>
            <a:off x="0" y="981075"/>
            <a:ext cx="9144000" cy="514350"/>
          </a:xfrm>
          <a:prstGeom prst="rect">
            <a:avLst/>
          </a:prstGeom>
          <a:solidFill>
            <a:srgbClr val="46B9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33" name="Title Placeholder 1"/>
          <p:cNvSpPr>
            <a:spLocks noGrp="1"/>
          </p:cNvSpPr>
          <p:nvPr>
            <p:ph type="title"/>
          </p:nvPr>
        </p:nvSpPr>
        <p:spPr bwMode="auto">
          <a:xfrm>
            <a:off x="457200" y="985838"/>
            <a:ext cx="822960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a:t>
            </a:r>
          </a:p>
        </p:txBody>
      </p:sp>
      <p:sp>
        <p:nvSpPr>
          <p:cNvPr id="12" name="TextBox 11"/>
          <p:cNvSpPr txBox="1"/>
          <p:nvPr userDrawn="1"/>
        </p:nvSpPr>
        <p:spPr>
          <a:xfrm>
            <a:off x="354013" y="688975"/>
            <a:ext cx="5003800" cy="276999"/>
          </a:xfrm>
          <a:prstGeom prst="rect">
            <a:avLst/>
          </a:prstGeom>
          <a:noFill/>
          <a:ln>
            <a:noFill/>
          </a:ln>
        </p:spPr>
        <p:txBody>
          <a:bodyPr>
            <a:spAutoFit/>
          </a:bodyPr>
          <a:lstStyle/>
          <a:p>
            <a:pPr>
              <a:defRPr/>
            </a:pPr>
            <a:r>
              <a:rPr lang="de-DE" sz="1200" b="0" i="0" spc="150" baseline="0" dirty="0" smtClean="0">
                <a:solidFill>
                  <a:srgbClr val="A6A6A6"/>
                </a:solidFill>
              </a:rPr>
              <a:t>EINE SAUBERE, SICHERE UND GESÜNDERE WELT SCHAFFEN.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hf hdr="0" ftr="0"/>
  <p:txStyles>
    <p:titleStyle>
      <a:lvl1pPr algn="l" rtl="0" eaLnBrk="0" fontAlgn="base" hangingPunct="0">
        <a:spcBef>
          <a:spcPct val="0"/>
        </a:spcBef>
        <a:spcAft>
          <a:spcPct val="0"/>
        </a:spcAft>
        <a:defRPr sz="2400"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400">
          <a:solidFill>
            <a:schemeClr val="bg1"/>
          </a:solidFill>
          <a:latin typeface="Arial" charset="0"/>
          <a:cs typeface="Arial" charset="0"/>
        </a:defRPr>
      </a:lvl2pPr>
      <a:lvl3pPr algn="l" rtl="0" eaLnBrk="0" fontAlgn="base" hangingPunct="0">
        <a:spcBef>
          <a:spcPct val="0"/>
        </a:spcBef>
        <a:spcAft>
          <a:spcPct val="0"/>
        </a:spcAft>
        <a:defRPr sz="2400">
          <a:solidFill>
            <a:schemeClr val="bg1"/>
          </a:solidFill>
          <a:latin typeface="Arial" charset="0"/>
          <a:cs typeface="Arial" charset="0"/>
        </a:defRPr>
      </a:lvl3pPr>
      <a:lvl4pPr algn="l" rtl="0" eaLnBrk="0" fontAlgn="base" hangingPunct="0">
        <a:spcBef>
          <a:spcPct val="0"/>
        </a:spcBef>
        <a:spcAft>
          <a:spcPct val="0"/>
        </a:spcAft>
        <a:defRPr sz="2400">
          <a:solidFill>
            <a:schemeClr val="bg1"/>
          </a:solidFill>
          <a:latin typeface="Arial" charset="0"/>
          <a:cs typeface="Arial" charset="0"/>
        </a:defRPr>
      </a:lvl4pPr>
      <a:lvl5pPr algn="l" rtl="0" eaLnBrk="0" fontAlgn="base" hangingPunct="0">
        <a:spcBef>
          <a:spcPct val="0"/>
        </a:spcBef>
        <a:spcAft>
          <a:spcPct val="0"/>
        </a:spcAft>
        <a:defRPr sz="2400">
          <a:solidFill>
            <a:schemeClr val="bg1"/>
          </a:solidFill>
          <a:latin typeface="Arial" charset="0"/>
          <a:cs typeface="Arial" charset="0"/>
        </a:defRPr>
      </a:lvl5pPr>
      <a:lvl6pPr marL="457200" algn="l" rtl="0" fontAlgn="base">
        <a:spcBef>
          <a:spcPct val="0"/>
        </a:spcBef>
        <a:spcAft>
          <a:spcPct val="0"/>
        </a:spcAft>
        <a:defRPr sz="2400">
          <a:solidFill>
            <a:schemeClr val="bg1"/>
          </a:solidFill>
          <a:latin typeface="Arial" charset="0"/>
          <a:cs typeface="Arial" charset="0"/>
        </a:defRPr>
      </a:lvl6pPr>
      <a:lvl7pPr marL="914400" algn="l" rtl="0" fontAlgn="base">
        <a:spcBef>
          <a:spcPct val="0"/>
        </a:spcBef>
        <a:spcAft>
          <a:spcPct val="0"/>
        </a:spcAft>
        <a:defRPr sz="2400">
          <a:solidFill>
            <a:schemeClr val="bg1"/>
          </a:solidFill>
          <a:latin typeface="Arial" charset="0"/>
          <a:cs typeface="Arial" charset="0"/>
        </a:defRPr>
      </a:lvl7pPr>
      <a:lvl8pPr marL="1371600" algn="l" rtl="0" fontAlgn="base">
        <a:spcBef>
          <a:spcPct val="0"/>
        </a:spcBef>
        <a:spcAft>
          <a:spcPct val="0"/>
        </a:spcAft>
        <a:defRPr sz="2400">
          <a:solidFill>
            <a:schemeClr val="bg1"/>
          </a:solidFill>
          <a:latin typeface="Arial" charset="0"/>
          <a:cs typeface="Arial" charset="0"/>
        </a:defRPr>
      </a:lvl8pPr>
      <a:lvl9pPr marL="1828800" algn="l" rtl="0" fontAlgn="base">
        <a:spcBef>
          <a:spcPct val="0"/>
        </a:spcBef>
        <a:spcAft>
          <a:spcPct val="0"/>
        </a:spcAft>
        <a:defRPr sz="2400">
          <a:solidFill>
            <a:schemeClr val="bg1"/>
          </a:solidFill>
          <a:latin typeface="Arial" charset="0"/>
          <a:cs typeface="Arial" charset="0"/>
        </a:defRPr>
      </a:lvl9pPr>
    </p:titleStyle>
    <p:bodyStyle>
      <a:lvl1pPr marL="346075" indent="-169863" algn="l" rtl="0" eaLnBrk="0" fontAlgn="base" hangingPunct="0">
        <a:spcBef>
          <a:spcPct val="20000"/>
        </a:spcBef>
        <a:spcAft>
          <a:spcPct val="0"/>
        </a:spcAft>
        <a:buClr>
          <a:srgbClr val="009AC7"/>
        </a:buClr>
        <a:buFont typeface="Wingdings" panose="05000000000000000000" pitchFamily="2" charset="2"/>
        <a:buChar char="§"/>
        <a:defRPr lang="en-US" altLang="en-US" sz="1400" kern="1200" dirty="0" smtClean="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4.jpe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9.png"/><Relationship Id="rId10" Type="http://schemas.openxmlformats.org/officeDocument/2006/relationships/image" Target="../media/image64.png"/><Relationship Id="rId4" Type="http://schemas.openxmlformats.org/officeDocument/2006/relationships/image" Target="../media/image59.jpeg"/><Relationship Id="rId9"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emf"/><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81.jpeg"/><Relationship Id="rId4" Type="http://schemas.openxmlformats.org/officeDocument/2006/relationships/image" Target="../media/image97.jpeg"/><Relationship Id="rId9" Type="http://schemas.openxmlformats.org/officeDocument/2006/relationships/image" Target="../media/image102.jpe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39.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19.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4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sz="2400" b="0" i="0" dirty="0" smtClean="0">
                <a:solidFill>
                  <a:srgbClr val="002060"/>
                </a:solidFill>
              </a:rPr>
              <a:t>T500-T500e – Produktanwendung und -lösungen </a:t>
            </a:r>
          </a:p>
        </p:txBody>
      </p:sp>
      <p:sp>
        <p:nvSpPr>
          <p:cNvPr id="4" name="Date Placeholder 3"/>
          <p:cNvSpPr>
            <a:spLocks noGrp="1"/>
          </p:cNvSpPr>
          <p:nvPr>
            <p:ph type="dt" sz="half" idx="10"/>
          </p:nvPr>
        </p:nvSpPr>
        <p:spPr/>
        <p:txBody>
          <a:bodyPr/>
          <a:lstStyle/>
          <a:p>
            <a:pPr>
              <a:defRPr/>
            </a:pPr>
            <a:r>
              <a:rPr lang="de-DE" sz="700" b="0" i="0" dirty="0" smtClean="0">
                <a:solidFill>
                  <a:srgbClr val="BFBFBF"/>
                </a:solidFill>
              </a:rPr>
              <a:t>©2017 Firma Tennant Fassung </a:t>
            </a:r>
            <a:r>
              <a:rPr lang="de-DE" sz="700" b="0" i="0" dirty="0" smtClean="0">
                <a:solidFill>
                  <a:srgbClr val="BFBFBF"/>
                </a:solidFill>
              </a:rPr>
              <a:t>04/2017</a:t>
            </a:r>
            <a:endParaRPr lang="de-DE" sz="700" b="0" i="0" dirty="0" smtClean="0">
              <a:solidFill>
                <a:srgbClr val="BFBFBF"/>
              </a:solidFill>
            </a:endParaRPr>
          </a:p>
        </p:txBody>
      </p:sp>
      <p:sp>
        <p:nvSpPr>
          <p:cNvPr id="5" name="Slide Number Placeholder 4"/>
          <p:cNvSpPr>
            <a:spLocks noGrp="1"/>
          </p:cNvSpPr>
          <p:nvPr>
            <p:ph type="sldNum" sz="quarter" idx="12"/>
          </p:nvPr>
        </p:nvSpPr>
        <p:spPr/>
        <p:txBody>
          <a:bodyPr/>
          <a:lstStyle/>
          <a:p>
            <a:pPr>
              <a:defRPr/>
            </a:pPr>
            <a:fld id="{C42DEE24-FCC0-40D6-9A0E-3609033F9656}" type="slidenum">
              <a:rPr lang="en-US" altLang="en-US" smtClean="0"/>
              <a:pPr>
                <a:defRPr/>
              </a:pPr>
              <a:t>1</a:t>
            </a:fld>
            <a:endParaRPr lang="en-US" altLang="en-US"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 y="3600450"/>
            <a:ext cx="9144793" cy="2310584"/>
          </a:xfrm>
          <a:prstGeom prst="rect">
            <a:avLst/>
          </a:prstGeom>
        </p:spPr>
      </p:pic>
    </p:spTree>
    <p:extLst>
      <p:ext uri="{BB962C8B-B14F-4D97-AF65-F5344CB8AC3E}">
        <p14:creationId xmlns:p14="http://schemas.microsoft.com/office/powerpoint/2010/main" val="1582206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199" y="911225"/>
            <a:ext cx="8466667" cy="685800"/>
          </a:xfrm>
        </p:spPr>
        <p:txBody>
          <a:bodyPr>
            <a:normAutofit fontScale="90000"/>
          </a:bodyPr>
          <a:lstStyle/>
          <a:p>
            <a:pPr eaLnBrk="1" hangingPunct="1"/>
            <a:r>
              <a:rPr lang="de-DE" sz="2400" b="0" i="0" dirty="0" smtClean="0">
                <a:solidFill>
                  <a:srgbClr val="FFFFFF"/>
                </a:solidFill>
              </a:rPr>
              <a:t>Vergleich zwischen der alten T5 und der neuen T500/T500e (2)</a:t>
            </a:r>
          </a:p>
        </p:txBody>
      </p:sp>
      <p:sp>
        <p:nvSpPr>
          <p:cNvPr id="7" name="Content Placeholder 2"/>
          <p:cNvSpPr txBox="1">
            <a:spLocks/>
          </p:cNvSpPr>
          <p:nvPr/>
        </p:nvSpPr>
        <p:spPr bwMode="auto">
          <a:xfrm>
            <a:off x="294320" y="1806241"/>
            <a:ext cx="3629094" cy="488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2pPr>
            <a:lvl3pPr marL="9144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3pPr>
            <a:lvl4pPr marL="13716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4pPr>
            <a:lvl5pPr marL="18288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4163" lvl="1" indent="-169863">
              <a:buClr>
                <a:srgbClr val="009AC7"/>
              </a:buClr>
              <a:buFont typeface="Wingdings" panose="05000000000000000000" pitchFamily="2" charset="2"/>
              <a:buChar char="§"/>
              <a:defRPr/>
            </a:pPr>
            <a:r>
              <a:rPr lang="de-DE" sz="1400" b="0" i="0" dirty="0" smtClean="0">
                <a:solidFill>
                  <a:srgbClr val="000000"/>
                </a:solidFill>
              </a:rPr>
              <a:t>Neu gestaltete Abstreifleiste mit besserer Wasseraufnahme, besserem Abstreifgummiwechsel, Bedienung per Fußpedal, integriertem Rücklaufschutz</a:t>
            </a:r>
          </a:p>
          <a:p>
            <a:pPr marL="284163" lvl="1" indent="-169863">
              <a:buClr>
                <a:srgbClr val="009AC7"/>
              </a:buClr>
              <a:buFont typeface="Wingdings" panose="05000000000000000000" pitchFamily="2" charset="2"/>
              <a:buChar char="§"/>
              <a:defRPr/>
            </a:pPr>
            <a:r>
              <a:rPr lang="de-DE" sz="1400" b="0" i="0" dirty="0" smtClean="0">
                <a:solidFill>
                  <a:srgbClr val="000000"/>
                </a:solidFill>
              </a:rPr>
              <a:t>Höhere Schrubb- und Transportgeschwindigkeit dank Hochgeschwindigkeits-Antriebswelle zur Produktivitätssteigerung</a:t>
            </a:r>
          </a:p>
          <a:p>
            <a:pPr marL="284163" lvl="1" indent="-169863">
              <a:buClr>
                <a:srgbClr val="009AC7"/>
              </a:buClr>
              <a:buFont typeface="Wingdings" panose="05000000000000000000" pitchFamily="2" charset="2"/>
              <a:buChar char="§"/>
              <a:defRPr/>
            </a:pPr>
            <a:endParaRPr lang="en-US" sz="1400" dirty="0"/>
          </a:p>
          <a:p>
            <a:pPr marL="284163" lvl="1" indent="-169863">
              <a:buClr>
                <a:srgbClr val="009AC7"/>
              </a:buClr>
              <a:buFont typeface="Wingdings" panose="05000000000000000000" pitchFamily="2" charset="2"/>
              <a:buChar char="§"/>
              <a:defRPr/>
            </a:pPr>
            <a:r>
              <a:rPr lang="de-DE" sz="1400" b="0" i="0" dirty="0" smtClean="0">
                <a:solidFill>
                  <a:srgbClr val="000000"/>
                </a:solidFill>
              </a:rPr>
              <a:t>Was von der T5 wegfällt:</a:t>
            </a:r>
          </a:p>
          <a:p>
            <a:pPr marL="628650" lvl="1" indent="-171450">
              <a:buClr>
                <a:srgbClr val="009AC7"/>
              </a:buClr>
              <a:buFont typeface="Arial" panose="020B0604020202020204" pitchFamily="34" charset="0"/>
              <a:buChar char="•"/>
              <a:defRPr/>
            </a:pPr>
            <a:r>
              <a:rPr lang="de-DE" b="0" i="0" dirty="0" smtClean="0">
                <a:solidFill>
                  <a:srgbClr val="000000"/>
                </a:solidFill>
              </a:rPr>
              <a:t>obligatorische Feststellbremse</a:t>
            </a:r>
          </a:p>
          <a:p>
            <a:pPr marL="628650" lvl="1" indent="-171450">
              <a:buClr>
                <a:srgbClr val="009AC7"/>
              </a:buClr>
              <a:buFont typeface="Arial" panose="020B0604020202020204" pitchFamily="34" charset="0"/>
              <a:buChar char="•"/>
              <a:defRPr/>
            </a:pPr>
            <a:r>
              <a:rPr lang="de-DE" b="0" i="0" dirty="0" smtClean="0">
                <a:solidFill>
                  <a:srgbClr val="000000"/>
                </a:solidFill>
              </a:rPr>
              <a:t>Großer Ablass des Frischwassertanks </a:t>
            </a:r>
            <a:br>
              <a:rPr lang="de-DE" b="0" i="0" dirty="0" smtClean="0">
                <a:solidFill>
                  <a:srgbClr val="000000"/>
                </a:solidFill>
              </a:rPr>
            </a:br>
            <a:r>
              <a:rPr lang="de-DE" b="0" i="0" dirty="0" smtClean="0">
                <a:solidFill>
                  <a:srgbClr val="000000"/>
                </a:solidFill>
              </a:rPr>
              <a:t>an der Rückseite</a:t>
            </a:r>
          </a:p>
          <a:p>
            <a:pPr marL="628650" lvl="1" indent="-171450">
              <a:buClr>
                <a:srgbClr val="009AC7"/>
              </a:buClr>
              <a:buFont typeface="Arial" panose="020B0604020202020204" pitchFamily="34" charset="0"/>
              <a:buChar char="•"/>
              <a:defRPr/>
            </a:pPr>
            <a:r>
              <a:rPr lang="de-DE" b="0" i="0" dirty="0" smtClean="0">
                <a:solidFill>
                  <a:srgbClr val="000000"/>
                </a:solidFill>
              </a:rPr>
              <a:t>FaST Reinigungstechnologie</a:t>
            </a:r>
          </a:p>
          <a:p>
            <a:pPr marL="628650" lvl="1" indent="-171450">
              <a:buClr>
                <a:srgbClr val="009AC7"/>
              </a:buClr>
              <a:buFont typeface="Arial" panose="020B0604020202020204" pitchFamily="34" charset="0"/>
              <a:buChar char="•"/>
              <a:defRPr/>
            </a:pPr>
            <a:r>
              <a:rPr lang="de-DE" b="0" i="0" dirty="0" smtClean="0">
                <a:solidFill>
                  <a:srgbClr val="000000"/>
                </a:solidFill>
              </a:rPr>
              <a:t>schnellaufladende Batterien </a:t>
            </a:r>
            <a:br>
              <a:rPr lang="de-DE" b="0" i="0" dirty="0" smtClean="0">
                <a:solidFill>
                  <a:srgbClr val="000000"/>
                </a:solidFill>
              </a:rPr>
            </a:br>
            <a:r>
              <a:rPr lang="de-DE" b="0" i="0" dirty="0" smtClean="0">
                <a:solidFill>
                  <a:srgbClr val="000000"/>
                </a:solidFill>
              </a:rPr>
              <a:t>und Ladegerät</a:t>
            </a:r>
          </a:p>
          <a:p>
            <a:pPr marL="628650" lvl="1" indent="-171450">
              <a:buClr>
                <a:srgbClr val="009AC7"/>
              </a:buClr>
              <a:buFont typeface="Arial" panose="020B0604020202020204" pitchFamily="34" charset="0"/>
              <a:buChar char="•"/>
              <a:defRPr/>
            </a:pPr>
            <a:r>
              <a:rPr lang="de-DE" b="0" i="0" dirty="0" smtClean="0">
                <a:solidFill>
                  <a:srgbClr val="000000"/>
                </a:solidFill>
              </a:rPr>
              <a:t>Hochdruckreiniger</a:t>
            </a:r>
          </a:p>
          <a:p>
            <a:pPr marL="284163" lvl="1" indent="-169863">
              <a:buClr>
                <a:srgbClr val="009AC7"/>
              </a:buClr>
              <a:buFont typeface="Wingdings" panose="05000000000000000000" pitchFamily="2" charset="2"/>
              <a:buChar char="§"/>
              <a:defRPr/>
            </a:pPr>
            <a:endParaRPr lang="en-US" altLang="en-US" sz="1400" dirty="0"/>
          </a:p>
          <a:p>
            <a:pPr marL="284163" lvl="1" indent="-169863">
              <a:buClr>
                <a:srgbClr val="009AC7"/>
              </a:buClr>
              <a:buFont typeface="Wingdings" panose="05000000000000000000" pitchFamily="2" charset="2"/>
              <a:buChar char="§"/>
              <a:defRPr/>
            </a:pPr>
            <a:endParaRPr lang="en-US" altLang="en-US" sz="14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600" y="4261514"/>
            <a:ext cx="1680232" cy="2090786"/>
          </a:xfrm>
          <a:prstGeom prst="rect">
            <a:avLst/>
          </a:prstGeom>
        </p:spPr>
      </p:pic>
      <p:sp>
        <p:nvSpPr>
          <p:cNvPr id="23"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24" name="Slide Number Placeholder 5"/>
          <p:cNvSpPr txBox="1">
            <a:spLocks/>
          </p:cNvSpPr>
          <p:nvPr/>
        </p:nvSpPr>
        <p:spPr>
          <a:xfrm>
            <a:off x="3508638" y="6573788"/>
            <a:ext cx="2509389"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3" name="Slide Number Placeholder 2"/>
          <p:cNvSpPr>
            <a:spLocks noGrp="1"/>
          </p:cNvSpPr>
          <p:nvPr>
            <p:ph type="sldNum" sz="quarter" idx="12"/>
          </p:nvPr>
        </p:nvSpPr>
        <p:spPr/>
        <p:txBody>
          <a:bodyPr/>
          <a:lstStyle/>
          <a:p>
            <a:pPr>
              <a:defRPr/>
            </a:pPr>
            <a:fld id="{40BD2EA7-2D18-4D7B-85C6-B4C1B2B21AAB}" type="slidenum">
              <a:rPr lang="en-US" altLang="en-US" smtClean="0"/>
              <a:pPr>
                <a:defRPr/>
              </a:pPr>
              <a:t>10</a:t>
            </a:fld>
            <a:endParaRPr lang="en-US" alt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0683" y="4296464"/>
            <a:ext cx="2065933" cy="206593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7001" y="4296464"/>
            <a:ext cx="2065933" cy="2065933"/>
          </a:xfrm>
          <a:prstGeom prst="rect">
            <a:avLst/>
          </a:prstGeom>
        </p:spPr>
      </p:pic>
      <p:pic>
        <p:nvPicPr>
          <p:cNvPr id="10" name="Picture 9"/>
          <p:cNvPicPr>
            <a:picLocks noChangeAspect="1"/>
          </p:cNvPicPr>
          <p:nvPr/>
        </p:nvPicPr>
        <p:blipFill>
          <a:blip r:embed="rId6" cstate="print"/>
          <a:stretch>
            <a:fillRect/>
          </a:stretch>
        </p:blipFill>
        <p:spPr>
          <a:xfrm>
            <a:off x="3844884" y="2237735"/>
            <a:ext cx="5101067" cy="939670"/>
          </a:xfrm>
          <a:prstGeom prst="rect">
            <a:avLst/>
          </a:prstGeom>
        </p:spPr>
      </p:pic>
    </p:spTree>
    <p:extLst>
      <p:ext uri="{BB962C8B-B14F-4D97-AF65-F5344CB8AC3E}">
        <p14:creationId xmlns:p14="http://schemas.microsoft.com/office/powerpoint/2010/main" val="1100670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199" y="911225"/>
            <a:ext cx="8466667" cy="685800"/>
          </a:xfrm>
        </p:spPr>
        <p:txBody>
          <a:bodyPr>
            <a:normAutofit/>
          </a:bodyPr>
          <a:lstStyle/>
          <a:p>
            <a:pPr eaLnBrk="1" hangingPunct="1"/>
            <a:r>
              <a:rPr lang="de-DE" sz="2400" b="0" i="0" dirty="0" smtClean="0">
                <a:solidFill>
                  <a:srgbClr val="FFFFFF"/>
                </a:solidFill>
              </a:rPr>
              <a:t>Überblick über die Standardausstattung von T500/T500e</a:t>
            </a:r>
          </a:p>
        </p:txBody>
      </p:sp>
      <p:sp>
        <p:nvSpPr>
          <p:cNvPr id="6" name="Content Placeholder 2"/>
          <p:cNvSpPr txBox="1">
            <a:spLocks/>
          </p:cNvSpPr>
          <p:nvPr/>
        </p:nvSpPr>
        <p:spPr bwMode="auto">
          <a:xfrm>
            <a:off x="301063" y="1592482"/>
            <a:ext cx="4472956" cy="433752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2pPr>
            <a:lvl3pPr marL="9144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3pPr>
            <a:lvl4pPr marL="13716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4pPr>
            <a:lvl5pPr marL="18288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indent="-169863">
              <a:buClr>
                <a:srgbClr val="009AC7"/>
              </a:buClr>
              <a:buFont typeface="Wingdings" panose="05000000000000000000" pitchFamily="2" charset="2"/>
              <a:buChar char="§"/>
            </a:pPr>
            <a:r>
              <a:rPr lang="de-DE" sz="1000" b="0" i="0" dirty="0" smtClean="0">
                <a:solidFill>
                  <a:srgbClr val="000000"/>
                </a:solidFill>
              </a:rPr>
              <a:t>1-STEP™ grüner Startknopf und Speicher-Bedienelemente</a:t>
            </a:r>
          </a:p>
          <a:p>
            <a:pPr marL="169863" indent="-169863">
              <a:buClr>
                <a:srgbClr val="009AC7"/>
              </a:buClr>
              <a:buFont typeface="Wingdings" panose="05000000000000000000" pitchFamily="2" charset="2"/>
              <a:buChar char="§"/>
            </a:pPr>
            <a:r>
              <a:rPr lang="de-DE" sz="1000" b="0" i="0" dirty="0" smtClean="0">
                <a:solidFill>
                  <a:srgbClr val="000000"/>
                </a:solidFill>
              </a:rPr>
              <a:t>Tanks: 85 L Frischwassertank – 102 L Aufnahmetank</a:t>
            </a:r>
          </a:p>
          <a:p>
            <a:pPr marL="169863" indent="-169863">
              <a:buClr>
                <a:srgbClr val="009AC7"/>
              </a:buClr>
              <a:buFont typeface="Wingdings" panose="05000000000000000000" pitchFamily="2" charset="2"/>
              <a:buChar char="§"/>
            </a:pPr>
            <a:r>
              <a:rPr lang="de-DE" sz="1000" b="0" i="0" dirty="0" smtClean="0">
                <a:solidFill>
                  <a:srgbClr val="000000"/>
                </a:solidFill>
              </a:rPr>
              <a:t>Höhere Schrubb- und Transportgeschwindigkeiten als bei T5</a:t>
            </a:r>
          </a:p>
          <a:p>
            <a:pPr marL="169863" indent="-169863">
              <a:buClr>
                <a:srgbClr val="009AC7"/>
              </a:buClr>
              <a:buFont typeface="Wingdings" panose="05000000000000000000" pitchFamily="2" charset="2"/>
              <a:buChar char="§"/>
            </a:pPr>
            <a:r>
              <a:rPr lang="de-DE" sz="1000" b="0" i="0" dirty="0" smtClean="0">
                <a:solidFill>
                  <a:srgbClr val="000000"/>
                </a:solidFill>
              </a:rPr>
              <a:t>PU-Ablassschlauch mit Verschluss</a:t>
            </a:r>
          </a:p>
          <a:p>
            <a:pPr marL="169863" indent="-169863">
              <a:buClr>
                <a:srgbClr val="009AC7"/>
              </a:buClr>
              <a:buFont typeface="Wingdings" panose="05000000000000000000" pitchFamily="2" charset="2"/>
              <a:buChar char="§"/>
            </a:pPr>
            <a:r>
              <a:rPr lang="de-DE" sz="1000" b="0" i="0" dirty="0" smtClean="0">
                <a:solidFill>
                  <a:srgbClr val="000000"/>
                </a:solidFill>
              </a:rPr>
              <a:t>Frischwassertank-Schlauch mit Markierung</a:t>
            </a:r>
          </a:p>
          <a:p>
            <a:pPr marL="169863" indent="-169863">
              <a:buClr>
                <a:srgbClr val="009AC7"/>
              </a:buClr>
              <a:buFont typeface="Wingdings" panose="05000000000000000000" pitchFamily="2" charset="2"/>
              <a:buChar char="§"/>
            </a:pPr>
            <a:r>
              <a:rPr lang="de-DE" sz="1000" b="0" i="0" dirty="0" smtClean="0">
                <a:solidFill>
                  <a:srgbClr val="000000"/>
                </a:solidFill>
              </a:rPr>
              <a:t>Belüftungsöffnungen zum Laden der Batterien bei geschlossenem Deckel</a:t>
            </a:r>
          </a:p>
          <a:p>
            <a:pPr marL="169863" indent="-169863">
              <a:buClr>
                <a:srgbClr val="009AC7"/>
              </a:buClr>
              <a:buFont typeface="Wingdings" panose="05000000000000000000" pitchFamily="2" charset="2"/>
              <a:buChar char="§"/>
            </a:pPr>
            <a:r>
              <a:rPr lang="de-DE" sz="1000" b="0" i="0" dirty="0" smtClean="0">
                <a:solidFill>
                  <a:srgbClr val="000000"/>
                </a:solidFill>
              </a:rPr>
              <a:t>Sehr geringer Geräuschpegel</a:t>
            </a:r>
          </a:p>
          <a:p>
            <a:pPr marL="627063" lvl="1" indent="-169863">
              <a:buClr>
                <a:srgbClr val="009AC7"/>
              </a:buClr>
              <a:buFont typeface="Wingdings" panose="05000000000000000000" pitchFamily="2" charset="2"/>
              <a:buChar char="§"/>
            </a:pPr>
            <a:r>
              <a:rPr lang="de-DE" sz="1000" b="0" i="0" dirty="0" smtClean="0">
                <a:solidFill>
                  <a:srgbClr val="000000"/>
                </a:solidFill>
              </a:rPr>
              <a:t>T500: &lt; 67 dB(A)</a:t>
            </a:r>
          </a:p>
          <a:p>
            <a:pPr marL="627063" lvl="1" indent="-169863">
              <a:buClr>
                <a:srgbClr val="009AC7"/>
              </a:buClr>
              <a:buFont typeface="Wingdings" panose="05000000000000000000" pitchFamily="2" charset="2"/>
              <a:buChar char="§"/>
            </a:pPr>
            <a:r>
              <a:rPr lang="de-DE" sz="1000" b="0" i="0" dirty="0" smtClean="0">
                <a:solidFill>
                  <a:srgbClr val="000000"/>
                </a:solidFill>
              </a:rPr>
              <a:t>T500e: &lt; 67,4 (Teller/Orbitalkopf) - &lt; 68,3 (Walze)</a:t>
            </a:r>
          </a:p>
          <a:p>
            <a:pPr marL="169863" indent="-169863">
              <a:buClr>
                <a:srgbClr val="009AC7"/>
              </a:buClr>
              <a:buFont typeface="Wingdings" panose="05000000000000000000" pitchFamily="2" charset="2"/>
              <a:buChar char="§"/>
            </a:pPr>
            <a:r>
              <a:rPr lang="de-DE" sz="1000" b="0" i="0" dirty="0" smtClean="0">
                <a:solidFill>
                  <a:srgbClr val="000000"/>
                </a:solidFill>
              </a:rPr>
              <a:t>Integrierte Diagnosefunktion	</a:t>
            </a:r>
          </a:p>
          <a:p>
            <a:pPr marL="169863" indent="-169863">
              <a:buClr>
                <a:srgbClr val="009AC7"/>
              </a:buClr>
              <a:buFont typeface="Wingdings" panose="05000000000000000000" pitchFamily="2" charset="2"/>
              <a:buChar char="§"/>
            </a:pPr>
            <a:r>
              <a:rPr lang="de-DE" sz="1000" b="0" i="0" dirty="0" smtClean="0">
                <a:solidFill>
                  <a:srgbClr val="000000"/>
                </a:solidFill>
              </a:rPr>
              <a:t>Abstreifleistenrahmen und Bürstendecks (Teller/Walze) aus gegossenem Aluminium</a:t>
            </a:r>
          </a:p>
          <a:p>
            <a:pPr marL="169863" indent="-169863">
              <a:buClr>
                <a:srgbClr val="009AC7"/>
              </a:buClr>
              <a:buFont typeface="Wingdings" panose="05000000000000000000" pitchFamily="2" charset="2"/>
              <a:buChar char="§"/>
            </a:pPr>
            <a:r>
              <a:rPr lang="de-DE" sz="1000" b="0" i="0" dirty="0" smtClean="0">
                <a:solidFill>
                  <a:srgbClr val="000000"/>
                </a:solidFill>
              </a:rPr>
              <a:t>Bürstendeck aus Stahl (Orbital)</a:t>
            </a:r>
          </a:p>
          <a:p>
            <a:pPr marL="169863" indent="-169863">
              <a:buClr>
                <a:srgbClr val="009AC7"/>
              </a:buClr>
              <a:buFont typeface="Wingdings" panose="05000000000000000000" pitchFamily="2" charset="2"/>
              <a:buChar char="§"/>
            </a:pPr>
            <a:r>
              <a:rPr lang="de-DE" sz="1000" b="0" i="0" dirty="0" smtClean="0">
                <a:solidFill>
                  <a:srgbClr val="000000"/>
                </a:solidFill>
              </a:rPr>
              <a:t>Anpressdruck und Frischwassermenge</a:t>
            </a:r>
          </a:p>
          <a:p>
            <a:pPr marL="627063" lvl="1" indent="-169863">
              <a:buClr>
                <a:srgbClr val="009AC7"/>
              </a:buClr>
              <a:buFont typeface="Wingdings" panose="05000000000000000000" pitchFamily="2" charset="2"/>
              <a:buChar char="§"/>
            </a:pPr>
            <a:r>
              <a:rPr lang="de-DE" sz="1000" b="0" i="0" dirty="0" smtClean="0">
                <a:solidFill>
                  <a:srgbClr val="000000"/>
                </a:solidFill>
              </a:rPr>
              <a:t>T500: 3 Anpressdruckeinstellungen, </a:t>
            </a:r>
          </a:p>
          <a:p>
            <a:pPr marL="627063" lvl="1" indent="-169863">
              <a:buClr>
                <a:srgbClr val="009AC7"/>
              </a:buClr>
            </a:pPr>
            <a:r>
              <a:rPr lang="de-DE" sz="1000" dirty="0" smtClean="0">
                <a:solidFill>
                  <a:srgbClr val="000000"/>
                </a:solidFill>
              </a:rPr>
              <a:t>     </a:t>
            </a:r>
            <a:r>
              <a:rPr lang="de-DE" sz="1000" b="0" i="0" dirty="0" smtClean="0">
                <a:solidFill>
                  <a:srgbClr val="000000"/>
                </a:solidFill>
              </a:rPr>
              <a:t>4 Wassermengeneinstellungen</a:t>
            </a:r>
          </a:p>
          <a:p>
            <a:pPr marL="627063" lvl="1" indent="-169863">
              <a:buClr>
                <a:srgbClr val="009AC7"/>
              </a:buClr>
              <a:buFont typeface="Wingdings" panose="05000000000000000000" pitchFamily="2" charset="2"/>
              <a:buChar char="§"/>
            </a:pPr>
            <a:r>
              <a:rPr lang="de-DE" sz="1000" b="0" i="0" dirty="0" smtClean="0">
                <a:solidFill>
                  <a:srgbClr val="000000"/>
                </a:solidFill>
              </a:rPr>
              <a:t>T500e: 2 Anpressdruckeinstellungen, </a:t>
            </a:r>
          </a:p>
          <a:p>
            <a:pPr marL="627063" lvl="1" indent="-169863">
              <a:buClr>
                <a:srgbClr val="009AC7"/>
              </a:buClr>
            </a:pPr>
            <a:r>
              <a:rPr lang="de-DE" sz="1000" dirty="0" smtClean="0">
                <a:solidFill>
                  <a:srgbClr val="000000"/>
                </a:solidFill>
              </a:rPr>
              <a:t>     </a:t>
            </a:r>
            <a:r>
              <a:rPr lang="de-DE" sz="1000" b="0" i="0" dirty="0" smtClean="0">
                <a:solidFill>
                  <a:srgbClr val="000000"/>
                </a:solidFill>
              </a:rPr>
              <a:t>4 Wassermengeneinstellungen</a:t>
            </a:r>
          </a:p>
          <a:p>
            <a:pPr marL="169863" indent="-169863">
              <a:buClr>
                <a:srgbClr val="009AC7"/>
              </a:buClr>
              <a:buFont typeface="Wingdings" panose="05000000000000000000" pitchFamily="2" charset="2"/>
              <a:buChar char="§"/>
            </a:pPr>
            <a:r>
              <a:rPr lang="de-DE" sz="1000" b="0" i="0" dirty="0" smtClean="0">
                <a:solidFill>
                  <a:srgbClr val="000000"/>
                </a:solidFill>
              </a:rPr>
              <a:t>Wasserbefüllung an der Vorderseite</a:t>
            </a:r>
          </a:p>
          <a:p>
            <a:pPr marL="169863" indent="-169863">
              <a:buClr>
                <a:srgbClr val="009AC7"/>
              </a:buClr>
              <a:buFont typeface="Wingdings" panose="05000000000000000000" pitchFamily="2" charset="2"/>
              <a:buChar char="§"/>
            </a:pPr>
            <a:r>
              <a:rPr lang="de-DE" sz="1000" b="0" i="0" dirty="0" smtClean="0">
                <a:solidFill>
                  <a:srgbClr val="000000"/>
                </a:solidFill>
              </a:rPr>
              <a:t>Automatisch bei der Betätigung des Antriebsbügels: </a:t>
            </a:r>
          </a:p>
          <a:p>
            <a:pPr marL="627063" lvl="1" indent="-169863">
              <a:buClr>
                <a:srgbClr val="009AC7"/>
              </a:buClr>
              <a:buFont typeface="Wingdings" panose="05000000000000000000" pitchFamily="2" charset="2"/>
              <a:buChar char="§"/>
            </a:pPr>
            <a:r>
              <a:rPr lang="de-DE" sz="1000" b="0" i="0" dirty="0" smtClean="0">
                <a:solidFill>
                  <a:srgbClr val="000000"/>
                </a:solidFill>
              </a:rPr>
              <a:t>Wasser ein/aus und Bürste ein/aus</a:t>
            </a:r>
          </a:p>
          <a:p>
            <a:pPr marL="627063" lvl="1" indent="-169863">
              <a:buClr>
                <a:srgbClr val="009AC7"/>
              </a:buClr>
              <a:buFont typeface="Wingdings" panose="05000000000000000000" pitchFamily="2" charset="2"/>
              <a:buChar char="§"/>
            </a:pPr>
            <a:r>
              <a:rPr lang="de-DE" sz="1000" b="0" i="0" dirty="0" smtClean="0">
                <a:solidFill>
                  <a:srgbClr val="000000"/>
                </a:solidFill>
              </a:rPr>
              <a:t>Bürstenabschaltung bei 80%iger Entladung der Batterien</a:t>
            </a:r>
          </a:p>
          <a:p>
            <a:pPr marL="169863" indent="-169863">
              <a:buClr>
                <a:srgbClr val="009AC7"/>
              </a:buClr>
              <a:buFont typeface="Wingdings" panose="05000000000000000000" pitchFamily="2" charset="2"/>
              <a:buChar char="§"/>
            </a:pPr>
            <a:r>
              <a:rPr lang="de-DE" sz="1000" b="0" i="0" dirty="0" smtClean="0">
                <a:solidFill>
                  <a:srgbClr val="000000"/>
                </a:solidFill>
              </a:rPr>
              <a:t>Hervorragende ergonomische Bedienelemente</a:t>
            </a:r>
          </a:p>
          <a:p>
            <a:pPr marL="169863" indent="-169863">
              <a:buClr>
                <a:srgbClr val="009AC7"/>
              </a:buClr>
              <a:buFont typeface="Wingdings" panose="05000000000000000000" pitchFamily="2" charset="2"/>
              <a:buChar char="§"/>
            </a:pPr>
            <a:r>
              <a:rPr lang="de-DE" sz="1000" b="0" i="0" dirty="0" smtClean="0">
                <a:solidFill>
                  <a:srgbClr val="000000"/>
                </a:solidFill>
              </a:rPr>
              <a:t>Gelbe Wartungspunkte</a:t>
            </a:r>
          </a:p>
          <a:p>
            <a:pPr marL="169863" indent="-169863">
              <a:buClr>
                <a:srgbClr val="009AC7"/>
              </a:buClr>
              <a:buFont typeface="Wingdings" panose="05000000000000000000" pitchFamily="2" charset="2"/>
              <a:buChar char="§"/>
            </a:pPr>
            <a:r>
              <a:rPr lang="de-DE" sz="1000" b="0" i="0" dirty="0" smtClean="0">
                <a:solidFill>
                  <a:srgbClr val="000000"/>
                </a:solidFill>
              </a:rPr>
              <a:t>Batteriewanne</a:t>
            </a:r>
          </a:p>
          <a:p>
            <a:pPr marL="169863" indent="-169863">
              <a:buClr>
                <a:srgbClr val="009AC7"/>
              </a:buClr>
              <a:buFont typeface="Wingdings" panose="05000000000000000000" pitchFamily="2" charset="2"/>
              <a:buChar char="§"/>
            </a:pPr>
            <a:r>
              <a:rPr lang="de-DE" sz="1000" b="0" i="0" dirty="0" smtClean="0">
                <a:solidFill>
                  <a:srgbClr val="000000"/>
                </a:solidFill>
              </a:rPr>
              <a:t>Robuste Duramer™ Tankkonstruktion</a:t>
            </a:r>
          </a:p>
        </p:txBody>
      </p:sp>
      <p:sp>
        <p:nvSpPr>
          <p:cNvPr id="10" name="Content Placeholder 2"/>
          <p:cNvSpPr txBox="1">
            <a:spLocks/>
          </p:cNvSpPr>
          <p:nvPr/>
        </p:nvSpPr>
        <p:spPr bwMode="auto">
          <a:xfrm>
            <a:off x="4729126" y="1591902"/>
            <a:ext cx="4542465" cy="2290986"/>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2pPr>
            <a:lvl3pPr marL="9144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3pPr>
            <a:lvl4pPr marL="13716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4pPr>
            <a:lvl5pPr marL="18288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indent="-169863">
              <a:buClr>
                <a:srgbClr val="009AC7"/>
              </a:buClr>
              <a:buFont typeface="Wingdings" panose="05000000000000000000" pitchFamily="2" charset="2"/>
              <a:buChar char="§"/>
            </a:pPr>
            <a:r>
              <a:rPr lang="de-DE" sz="1000" b="0" i="0" dirty="0" smtClean="0">
                <a:solidFill>
                  <a:srgbClr val="000000"/>
                </a:solidFill>
              </a:rPr>
              <a:t>Nicht markierende graue Räder</a:t>
            </a:r>
          </a:p>
          <a:p>
            <a:pPr marL="169863" indent="-169863">
              <a:buClr>
                <a:srgbClr val="009AC7"/>
              </a:buClr>
              <a:buFont typeface="Wingdings" panose="05000000000000000000" pitchFamily="2" charset="2"/>
              <a:buChar char="§"/>
            </a:pPr>
            <a:r>
              <a:rPr lang="de-DE" sz="1000" b="0" i="0" dirty="0" smtClean="0">
                <a:solidFill>
                  <a:srgbClr val="000000"/>
                </a:solidFill>
              </a:rPr>
              <a:t>Maximale Rampenneigung von 2 % (Schrubben, Transport, Beladung)</a:t>
            </a:r>
          </a:p>
          <a:p>
            <a:pPr marL="169863" indent="-169863">
              <a:buClr>
                <a:srgbClr val="009AC7"/>
              </a:buClr>
              <a:buFont typeface="Wingdings" panose="05000000000000000000" pitchFamily="2" charset="2"/>
              <a:buChar char="§"/>
            </a:pPr>
            <a:r>
              <a:rPr lang="de-DE" sz="1000" b="0" i="0" dirty="0" smtClean="0">
                <a:solidFill>
                  <a:srgbClr val="000000"/>
                </a:solidFill>
              </a:rPr>
              <a:t>Abstreifleisten-Design per Werkeinstellung zur maximalen Wasseraufnahme</a:t>
            </a:r>
          </a:p>
          <a:p>
            <a:pPr marL="169863" indent="-169863">
              <a:buClr>
                <a:srgbClr val="009AC7"/>
              </a:buClr>
              <a:buFont typeface="Wingdings" panose="05000000000000000000" pitchFamily="2" charset="2"/>
              <a:buChar char="§"/>
            </a:pPr>
            <a:r>
              <a:rPr lang="de-DE" sz="1000" b="0" i="0" dirty="0" smtClean="0">
                <a:solidFill>
                  <a:srgbClr val="000000"/>
                </a:solidFill>
              </a:rPr>
              <a:t>100 % Wasseraufnahme bei 180º-Wendungen</a:t>
            </a:r>
          </a:p>
          <a:p>
            <a:pPr marL="169863" indent="-169863">
              <a:buClr>
                <a:srgbClr val="009AC7"/>
              </a:buClr>
              <a:buFont typeface="Wingdings" panose="05000000000000000000" pitchFamily="2" charset="2"/>
              <a:buChar char="§"/>
            </a:pPr>
            <a:r>
              <a:rPr lang="de-DE" sz="1000" b="0" i="0" dirty="0" smtClean="0">
                <a:solidFill>
                  <a:srgbClr val="000000"/>
                </a:solidFill>
              </a:rPr>
              <a:t>Poliertellerantrieb und Bürste (Teller) können dank Insta-Fit™ </a:t>
            </a:r>
            <a:br>
              <a:rPr lang="de-DE" sz="1000" b="0" i="0" dirty="0" smtClean="0">
                <a:solidFill>
                  <a:srgbClr val="000000"/>
                </a:solidFill>
              </a:rPr>
            </a:br>
            <a:r>
              <a:rPr lang="de-DE" sz="1000" b="0" i="0" dirty="0" smtClean="0">
                <a:solidFill>
                  <a:srgbClr val="000000"/>
                </a:solidFill>
              </a:rPr>
              <a:t>werkzeuglos befestigt werden</a:t>
            </a:r>
          </a:p>
          <a:p>
            <a:pPr marL="169863" indent="-169863">
              <a:buClr>
                <a:srgbClr val="009AC7"/>
              </a:buClr>
              <a:buFont typeface="Wingdings" panose="05000000000000000000" pitchFamily="2" charset="2"/>
              <a:buChar char="§"/>
            </a:pPr>
            <a:r>
              <a:rPr lang="de-DE" sz="1000" b="0" i="0" dirty="0" smtClean="0">
                <a:solidFill>
                  <a:srgbClr val="000000"/>
                </a:solidFill>
              </a:rPr>
              <a:t>Abrissvorrichtung für die Abstreifleiste mit integriertem Rücklaufschutz</a:t>
            </a:r>
          </a:p>
          <a:p>
            <a:pPr marL="169863" indent="-169863">
              <a:buClr>
                <a:srgbClr val="009AC7"/>
              </a:buClr>
              <a:buFont typeface="Wingdings" panose="05000000000000000000" pitchFamily="2" charset="2"/>
              <a:buChar char="§"/>
            </a:pPr>
            <a:r>
              <a:rPr lang="de-DE" sz="1000" b="0" i="0" dirty="0" smtClean="0">
                <a:solidFill>
                  <a:srgbClr val="000000"/>
                </a:solidFill>
              </a:rPr>
              <a:t>Werkzeugloses Auswechseln der Abstreifleiste</a:t>
            </a:r>
          </a:p>
          <a:p>
            <a:pPr marL="169863" indent="-169863">
              <a:buClr>
                <a:srgbClr val="009AC7"/>
              </a:buClr>
              <a:buFont typeface="Wingdings" panose="05000000000000000000" pitchFamily="2" charset="2"/>
              <a:buChar char="§"/>
            </a:pPr>
            <a:r>
              <a:rPr lang="de-DE" sz="1000" b="0" i="0" spc="-50" dirty="0" smtClean="0">
                <a:solidFill>
                  <a:srgbClr val="000000"/>
                </a:solidFill>
              </a:rPr>
              <a:t>Linard (F) und Linatex (R) </a:t>
            </a:r>
            <a:r>
              <a:rPr lang="de-DE" sz="1000" b="0" i="0" spc="-50" dirty="0" smtClean="0">
                <a:solidFill>
                  <a:srgbClr val="000000"/>
                </a:solidFill>
              </a:rPr>
              <a:t>Abstreifleisten-Gummis können ohne Werkzeug ausgetauscht werden</a:t>
            </a:r>
          </a:p>
          <a:p>
            <a:pPr marL="169863" indent="-169863">
              <a:buClr>
                <a:srgbClr val="009AC7"/>
              </a:buClr>
              <a:buFont typeface="Wingdings" panose="05000000000000000000" pitchFamily="2" charset="2"/>
              <a:buChar char="§"/>
            </a:pPr>
            <a:r>
              <a:rPr lang="de-DE" sz="1000" b="0" i="0" spc="-50" dirty="0" smtClean="0">
                <a:solidFill>
                  <a:srgbClr val="000000"/>
                </a:solidFill>
              </a:rPr>
              <a:t>Selbstjustierende Schrubbkopfschürze – muss nicht nachgestellt werden (Teller)</a:t>
            </a:r>
          </a:p>
          <a:p>
            <a:pPr marL="169863" indent="-169863">
              <a:buClr>
                <a:srgbClr val="009AC7"/>
              </a:buClr>
              <a:buFont typeface="Wingdings" panose="05000000000000000000" pitchFamily="2" charset="2"/>
              <a:buChar char="§"/>
            </a:pPr>
            <a:r>
              <a:rPr lang="de-DE" sz="1000" b="0" i="0" dirty="0" smtClean="0">
                <a:solidFill>
                  <a:srgbClr val="000000"/>
                </a:solidFill>
              </a:rPr>
              <a:t>Betriebsstundenzähler</a:t>
            </a:r>
          </a:p>
          <a:p>
            <a:pPr marL="169863" indent="-169863">
              <a:buClr>
                <a:srgbClr val="009AC7"/>
              </a:buClr>
              <a:buFont typeface="Wingdings" panose="05000000000000000000" pitchFamily="2" charset="2"/>
              <a:buChar char="§"/>
            </a:pPr>
            <a:r>
              <a:rPr lang="de-DE" sz="1000" b="0" i="0" dirty="0" smtClean="0">
                <a:solidFill>
                  <a:srgbClr val="000000"/>
                </a:solidFill>
              </a:rPr>
              <a:t>Notstopp-Set</a:t>
            </a:r>
          </a:p>
          <a:p>
            <a:pPr marL="169863" indent="-169863">
              <a:buClr>
                <a:srgbClr val="009AC7"/>
              </a:buClr>
              <a:buFont typeface="Wingdings" panose="05000000000000000000" pitchFamily="2" charset="2"/>
              <a:buChar char="§"/>
            </a:pPr>
            <a:r>
              <a:rPr lang="de-DE" sz="1000" b="0" i="0" dirty="0" smtClean="0">
                <a:solidFill>
                  <a:srgbClr val="000000"/>
                </a:solidFill>
              </a:rPr>
              <a:t>Schlüsselschalter</a:t>
            </a:r>
          </a:p>
          <a:p>
            <a:pPr marL="169863" indent="-169863">
              <a:buClr>
                <a:srgbClr val="009AC7"/>
              </a:buClr>
              <a:buFont typeface="Wingdings" panose="05000000000000000000" pitchFamily="2" charset="2"/>
              <a:buChar char="§"/>
            </a:pPr>
            <a:r>
              <a:rPr lang="de-DE" sz="1000" b="0" i="0" dirty="0" smtClean="0">
                <a:solidFill>
                  <a:srgbClr val="000000"/>
                </a:solidFill>
              </a:rPr>
              <a:t>Betriebsanleitung</a:t>
            </a:r>
          </a:p>
          <a:p>
            <a:pPr marL="169863" indent="-169863">
              <a:buClr>
                <a:srgbClr val="009AC7"/>
              </a:buClr>
              <a:buFont typeface="Wingdings" panose="05000000000000000000" pitchFamily="2" charset="2"/>
              <a:buChar char="§"/>
            </a:pPr>
            <a:r>
              <a:rPr lang="de-DE" sz="1000" b="0" i="0" dirty="0" smtClean="0">
                <a:solidFill>
                  <a:srgbClr val="000000"/>
                </a:solidFill>
              </a:rPr>
              <a:t>Wagenheberansatz- und Verzurrpunkte für den Versand</a:t>
            </a:r>
          </a:p>
          <a:p>
            <a:pPr marL="169863" indent="-169863">
              <a:buClr>
                <a:srgbClr val="009AC7"/>
              </a:buClr>
              <a:buFont typeface="Wingdings" panose="05000000000000000000" pitchFamily="2" charset="2"/>
              <a:buChar char="§"/>
            </a:pPr>
            <a:r>
              <a:rPr lang="de-DE" sz="1000" b="0" i="0" dirty="0" smtClean="0">
                <a:solidFill>
                  <a:srgbClr val="000000"/>
                </a:solidFill>
              </a:rPr>
              <a:t>Versiegelte elektrische Anschlüsse in wichtigen Bereichen</a:t>
            </a:r>
          </a:p>
        </p:txBody>
      </p:sp>
      <p:sp>
        <p:nvSpPr>
          <p:cNvPr id="11" name="Content Placeholder 2"/>
          <p:cNvSpPr txBox="1">
            <a:spLocks/>
          </p:cNvSpPr>
          <p:nvPr/>
        </p:nvSpPr>
        <p:spPr bwMode="auto">
          <a:xfrm>
            <a:off x="4729126" y="4688958"/>
            <a:ext cx="4138433" cy="1900307"/>
          </a:xfrm>
          <a:prstGeom prst="rect">
            <a:avLst/>
          </a:prstGeom>
          <a:noFill/>
          <a:ln w="3175">
            <a:solidFill>
              <a:srgbClr val="009AC7"/>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2pPr>
            <a:lvl3pPr marL="9144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3pPr>
            <a:lvl4pPr marL="13716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4pPr>
            <a:lvl5pPr marL="18288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9AC7"/>
              </a:buClr>
            </a:pPr>
            <a:r>
              <a:rPr lang="de-DE" sz="1200" b="1" i="0" dirty="0" smtClean="0">
                <a:solidFill>
                  <a:srgbClr val="000000"/>
                </a:solidFill>
              </a:rPr>
              <a:t>Standardausstattung, die nur der T500 aufweist</a:t>
            </a:r>
          </a:p>
          <a:p>
            <a:pPr marL="169863" indent="-169863">
              <a:buClr>
                <a:srgbClr val="009AC7"/>
              </a:buClr>
              <a:buFont typeface="Wingdings" panose="05000000000000000000" pitchFamily="2" charset="2"/>
              <a:buChar char="§"/>
            </a:pPr>
            <a:r>
              <a:rPr lang="de-DE" sz="1000" b="0" i="0" dirty="0" smtClean="0">
                <a:solidFill>
                  <a:srgbClr val="000000"/>
                </a:solidFill>
              </a:rPr>
              <a:t>Per Sprühdüse zu reinigender Hygenic® Aufnahmetank	</a:t>
            </a:r>
          </a:p>
          <a:p>
            <a:pPr marL="169863" indent="-169863">
              <a:buClr>
                <a:srgbClr val="009AC7"/>
              </a:buClr>
              <a:buFont typeface="Wingdings" panose="05000000000000000000" pitchFamily="2" charset="2"/>
              <a:buChar char="§"/>
            </a:pPr>
            <a:r>
              <a:rPr lang="de-DE" sz="1000" b="0" i="0" dirty="0" smtClean="0">
                <a:solidFill>
                  <a:srgbClr val="000000"/>
                </a:solidFill>
              </a:rPr>
              <a:t>Supervisor QA Controls™-Einstellungen (Sperrfunktion)</a:t>
            </a:r>
          </a:p>
          <a:p>
            <a:pPr marL="169863" indent="-169863">
              <a:buClr>
                <a:srgbClr val="009AC7"/>
              </a:buClr>
              <a:buFont typeface="Wingdings" panose="05000000000000000000" pitchFamily="2" charset="2"/>
              <a:buChar char="§"/>
            </a:pPr>
            <a:r>
              <a:rPr lang="de-DE" sz="1000" b="0" i="0" dirty="0" smtClean="0">
                <a:solidFill>
                  <a:srgbClr val="000000"/>
                </a:solidFill>
              </a:rPr>
              <a:t>Quiet-Mode™ (senkt den Geräuschpegel auf 62 dB(A) und verlängert die Betriebszeit)</a:t>
            </a:r>
          </a:p>
          <a:p>
            <a:pPr marL="169863" indent="-169863">
              <a:buClr>
                <a:srgbClr val="009AC7"/>
              </a:buClr>
              <a:buFont typeface="Wingdings" panose="05000000000000000000" pitchFamily="2" charset="2"/>
              <a:buChar char="§"/>
            </a:pPr>
            <a:r>
              <a:rPr lang="de-DE" sz="1000" b="0" i="0" dirty="0" smtClean="0">
                <a:solidFill>
                  <a:srgbClr val="000000"/>
                </a:solidFill>
              </a:rPr>
              <a:t>Grobschmutzsieb des Aufnahmetanks	</a:t>
            </a:r>
          </a:p>
          <a:p>
            <a:pPr marL="169863" indent="-169863">
              <a:buClr>
                <a:srgbClr val="009AC7"/>
              </a:buClr>
              <a:buFont typeface="Wingdings" panose="05000000000000000000" pitchFamily="2" charset="2"/>
              <a:buChar char="§"/>
            </a:pPr>
            <a:r>
              <a:rPr lang="de-DE" sz="1000" b="0" i="0" dirty="0" smtClean="0">
                <a:solidFill>
                  <a:srgbClr val="000000"/>
                </a:solidFill>
              </a:rPr>
              <a:t>Integrierte Zubehör-Schienen mit Haken zum Aufhängen </a:t>
            </a:r>
            <a:br>
              <a:rPr lang="de-DE" sz="1000" b="0" i="0" dirty="0" smtClean="0">
                <a:solidFill>
                  <a:srgbClr val="000000"/>
                </a:solidFill>
              </a:rPr>
            </a:br>
            <a:r>
              <a:rPr lang="de-DE" sz="1000" b="0" i="0" dirty="0" smtClean="0">
                <a:solidFill>
                  <a:srgbClr val="000000"/>
                </a:solidFill>
              </a:rPr>
              <a:t>von Beuteln</a:t>
            </a:r>
          </a:p>
          <a:p>
            <a:pPr marL="169863" indent="-169863">
              <a:buClr>
                <a:srgbClr val="009AC7"/>
              </a:buClr>
              <a:buFont typeface="Wingdings" panose="05000000000000000000" pitchFamily="2" charset="2"/>
              <a:buChar char="§"/>
            </a:pPr>
            <a:r>
              <a:rPr lang="de-DE" sz="1000" b="0" i="0" dirty="0" smtClean="0">
                <a:solidFill>
                  <a:srgbClr val="000000"/>
                </a:solidFill>
              </a:rPr>
              <a:t>Pro-Membrane™ Bedienfeld mit 3 Zone Settings™ </a:t>
            </a:r>
          </a:p>
          <a:p>
            <a:pPr marL="169863" indent="-169863">
              <a:buClr>
                <a:srgbClr val="009AC7"/>
              </a:buClr>
              <a:buFont typeface="Wingdings" panose="05000000000000000000" pitchFamily="2" charset="2"/>
              <a:buChar char="§"/>
            </a:pPr>
            <a:r>
              <a:rPr lang="de-DE" sz="1000" b="0" i="0" dirty="0" smtClean="0">
                <a:solidFill>
                  <a:srgbClr val="000000"/>
                </a:solidFill>
              </a:rPr>
              <a:t>Integrierte Hitzesynchronisierung zum Schutz der Elektronik</a:t>
            </a:r>
          </a:p>
        </p:txBody>
      </p:sp>
      <p:sp>
        <p:nvSpPr>
          <p:cNvPr id="8"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9" name="Slide Number Placeholder 5"/>
          <p:cNvSpPr txBox="1">
            <a:spLocks/>
          </p:cNvSpPr>
          <p:nvPr/>
        </p:nvSpPr>
        <p:spPr>
          <a:xfrm>
            <a:off x="3508639" y="6573788"/>
            <a:ext cx="2424328"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3" name="Slide Number Placeholder 2"/>
          <p:cNvSpPr>
            <a:spLocks noGrp="1"/>
          </p:cNvSpPr>
          <p:nvPr>
            <p:ph type="sldNum" sz="quarter" idx="12"/>
          </p:nvPr>
        </p:nvSpPr>
        <p:spPr/>
        <p:txBody>
          <a:bodyPr/>
          <a:lstStyle/>
          <a:p>
            <a:pPr>
              <a:defRPr/>
            </a:pPr>
            <a:fld id="{40BD2EA7-2D18-4D7B-85C6-B4C1B2B21AAB}" type="slidenum">
              <a:rPr lang="en-US" altLang="en-US" smtClean="0"/>
              <a:pPr>
                <a:defRPr/>
              </a:pPr>
              <a:t>11</a:t>
            </a:fld>
            <a:endParaRPr lang="en-US" altLang="en-US" dirty="0"/>
          </a:p>
        </p:txBody>
      </p:sp>
    </p:spTree>
    <p:extLst>
      <p:ext uri="{BB962C8B-B14F-4D97-AF65-F5344CB8AC3E}">
        <p14:creationId xmlns:p14="http://schemas.microsoft.com/office/powerpoint/2010/main" val="4101330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199" y="894293"/>
            <a:ext cx="8466667" cy="685800"/>
          </a:xfrm>
        </p:spPr>
        <p:txBody>
          <a:bodyPr>
            <a:normAutofit/>
          </a:bodyPr>
          <a:lstStyle/>
          <a:p>
            <a:pPr eaLnBrk="1" hangingPunct="1"/>
            <a:r>
              <a:rPr lang="de-DE" sz="2400" b="0" i="0" dirty="0" smtClean="0">
                <a:solidFill>
                  <a:srgbClr val="FFFFFF"/>
                </a:solidFill>
              </a:rPr>
              <a:t>Produktivitätssteigernde Optionen *</a:t>
            </a:r>
          </a:p>
        </p:txBody>
      </p:sp>
      <p:sp>
        <p:nvSpPr>
          <p:cNvPr id="7" name="Content Placeholder 2"/>
          <p:cNvSpPr txBox="1">
            <a:spLocks/>
          </p:cNvSpPr>
          <p:nvPr/>
        </p:nvSpPr>
        <p:spPr bwMode="auto">
          <a:xfrm>
            <a:off x="314526" y="1589558"/>
            <a:ext cx="6742041" cy="442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2pPr>
            <a:lvl3pPr marL="9144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3pPr>
            <a:lvl4pPr marL="13716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4pPr>
            <a:lvl5pPr marL="18288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600" b="1" i="0" dirty="0" smtClean="0">
                <a:solidFill>
                  <a:srgbClr val="000000"/>
                </a:solidFill>
              </a:rPr>
              <a:t>Optionen für T500/T500e</a:t>
            </a:r>
          </a:p>
          <a:p>
            <a:pPr lvl="1" indent="-169863">
              <a:buClr>
                <a:srgbClr val="009AC7"/>
              </a:buClr>
              <a:buFont typeface="Wingdings" panose="05000000000000000000" pitchFamily="2" charset="2"/>
              <a:buChar char="§"/>
              <a:defRPr/>
            </a:pPr>
            <a:r>
              <a:rPr lang="de-DE" sz="1600" b="0" i="0" dirty="0" smtClean="0">
                <a:solidFill>
                  <a:srgbClr val="000000"/>
                </a:solidFill>
              </a:rPr>
              <a:t>Wartungsfreie/Nass-Batterien mit externen oder integrierten Ladegeräten samt Stromkabel</a:t>
            </a:r>
          </a:p>
          <a:p>
            <a:pPr lvl="1" indent="-169863">
              <a:buClr>
                <a:srgbClr val="009AC7"/>
              </a:buClr>
              <a:buFont typeface="Wingdings" panose="05000000000000000000" pitchFamily="2" charset="2"/>
              <a:buChar char="§"/>
              <a:defRPr/>
            </a:pPr>
            <a:r>
              <a:rPr lang="de-DE" sz="1600" b="0" i="0" dirty="0" smtClean="0">
                <a:solidFill>
                  <a:srgbClr val="000000"/>
                </a:solidFill>
              </a:rPr>
              <a:t>ec-H2O NanoClean™ </a:t>
            </a:r>
          </a:p>
          <a:p>
            <a:pPr lvl="1" indent="-169863">
              <a:buClr>
                <a:srgbClr val="009AC7"/>
              </a:buClr>
              <a:buFont typeface="Wingdings" panose="05000000000000000000" pitchFamily="2" charset="2"/>
              <a:buChar char="§"/>
              <a:defRPr/>
            </a:pPr>
            <a:r>
              <a:rPr lang="de-DE" sz="1600" b="0" i="0" dirty="0" smtClean="0">
                <a:solidFill>
                  <a:srgbClr val="000000"/>
                </a:solidFill>
              </a:rPr>
              <a:t>Smart-Fill™ an Bord (automatische Batteriebefüllung)</a:t>
            </a:r>
          </a:p>
          <a:p>
            <a:pPr lvl="1" indent="-169863">
              <a:buClr>
                <a:srgbClr val="009AC7"/>
              </a:buClr>
              <a:buFont typeface="Wingdings" panose="05000000000000000000" pitchFamily="2" charset="2"/>
              <a:buChar char="§"/>
              <a:defRPr/>
            </a:pPr>
            <a:r>
              <a:rPr lang="de-DE" sz="1600" b="0" i="0" dirty="0" smtClean="0">
                <a:solidFill>
                  <a:srgbClr val="000000"/>
                </a:solidFill>
              </a:rPr>
              <a:t>Erweiterte IRIS-Funktion – Batteriemanagement</a:t>
            </a:r>
          </a:p>
          <a:p>
            <a:pPr lvl="1" indent="-169863">
              <a:buClr>
                <a:srgbClr val="009AC7"/>
              </a:buClr>
              <a:buFont typeface="Wingdings" panose="05000000000000000000" pitchFamily="2" charset="2"/>
              <a:buChar char="§"/>
              <a:defRPr/>
            </a:pPr>
            <a:r>
              <a:rPr lang="de-DE" sz="1600" b="0" i="0" dirty="0" smtClean="0">
                <a:solidFill>
                  <a:srgbClr val="000000"/>
                </a:solidFill>
              </a:rPr>
              <a:t>Ablassschlauch mit Regelventil</a:t>
            </a:r>
          </a:p>
          <a:p>
            <a:pPr lvl="1" indent="-169863">
              <a:buClr>
                <a:srgbClr val="009AC7"/>
              </a:buClr>
              <a:buFont typeface="Wingdings" panose="05000000000000000000" pitchFamily="2" charset="2"/>
              <a:buChar char="§"/>
              <a:defRPr/>
            </a:pPr>
            <a:r>
              <a:rPr lang="de-DE" sz="1600" b="0" i="0" dirty="0" smtClean="0">
                <a:solidFill>
                  <a:srgbClr val="000000"/>
                </a:solidFill>
              </a:rPr>
              <a:t>Optimierte Feststellbremse (zur Verwendung des Geräts </a:t>
            </a:r>
            <a:br>
              <a:rPr lang="de-DE" sz="1600" b="0" i="0" dirty="0" smtClean="0">
                <a:solidFill>
                  <a:srgbClr val="000000"/>
                </a:solidFill>
              </a:rPr>
            </a:br>
            <a:r>
              <a:rPr lang="de-DE" sz="1600" b="0" i="0" dirty="0" smtClean="0">
                <a:solidFill>
                  <a:srgbClr val="000000"/>
                </a:solidFill>
              </a:rPr>
              <a:t>auf &gt;2 % Rampen)</a:t>
            </a:r>
          </a:p>
          <a:p>
            <a:r>
              <a:rPr lang="de-DE" sz="2600" b="1" i="0" dirty="0" smtClean="0">
                <a:solidFill>
                  <a:srgbClr val="000000"/>
                </a:solidFill>
              </a:rPr>
              <a:t>Nur für T500 verfügbare Optionen</a:t>
            </a:r>
          </a:p>
          <a:p>
            <a:pPr lvl="1" indent="-169863">
              <a:buClr>
                <a:srgbClr val="009AC7"/>
              </a:buClr>
              <a:buFont typeface="Wingdings" panose="05000000000000000000" pitchFamily="2" charset="2"/>
              <a:buChar char="§"/>
              <a:defRPr/>
            </a:pPr>
            <a:r>
              <a:rPr lang="de-DE" sz="1600" b="0" i="0" dirty="0" smtClean="0">
                <a:solidFill>
                  <a:srgbClr val="000000"/>
                </a:solidFill>
              </a:rPr>
              <a:t>Severe Environment™ Schalter (erfordert ec-H2O NanoClean) </a:t>
            </a:r>
          </a:p>
          <a:p>
            <a:pPr lvl="1" indent="-169863">
              <a:buClr>
                <a:srgbClr val="009AC7"/>
              </a:buClr>
              <a:buFont typeface="Wingdings" panose="05000000000000000000" pitchFamily="2" charset="2"/>
              <a:buChar char="§"/>
              <a:defRPr/>
            </a:pPr>
            <a:r>
              <a:rPr lang="de-DE" sz="1600" b="0" i="0" dirty="0" smtClean="0">
                <a:solidFill>
                  <a:srgbClr val="000000"/>
                </a:solidFill>
              </a:rPr>
              <a:t>Pro-Panel™ LCD-Anzeige mit Video-Tutorials</a:t>
            </a:r>
          </a:p>
          <a:p>
            <a:pPr lvl="1" indent="-169863">
              <a:buClr>
                <a:srgbClr val="009AC7"/>
              </a:buClr>
              <a:buFont typeface="Wingdings" panose="05000000000000000000" pitchFamily="2" charset="2"/>
              <a:buChar char="§"/>
              <a:defRPr/>
            </a:pPr>
            <a:r>
              <a:rPr lang="de-DE" sz="1600" b="0" i="0" dirty="0" smtClean="0">
                <a:solidFill>
                  <a:srgbClr val="000000"/>
                </a:solidFill>
              </a:rPr>
              <a:t>Set zum Ausspülen des Tanks: Sprühdüse und Schlauch</a:t>
            </a:r>
          </a:p>
          <a:p>
            <a:pPr lvl="1" indent="-169863">
              <a:buClr>
                <a:srgbClr val="009AC7"/>
              </a:buClr>
              <a:buFont typeface="Wingdings" panose="05000000000000000000" pitchFamily="2" charset="2"/>
              <a:buChar char="§"/>
              <a:defRPr/>
            </a:pPr>
            <a:r>
              <a:rPr lang="de-DE" sz="1600" b="0" i="0" dirty="0" smtClean="0">
                <a:solidFill>
                  <a:srgbClr val="000000"/>
                </a:solidFill>
              </a:rPr>
              <a:t>Automatische Befüllung des Frischwassertanks</a:t>
            </a:r>
          </a:p>
          <a:p>
            <a:pPr lvl="1" indent="-169863">
              <a:buClr>
                <a:srgbClr val="009AC7"/>
              </a:buClr>
              <a:buFont typeface="Wingdings" panose="05000000000000000000" pitchFamily="2" charset="2"/>
              <a:buChar char="§"/>
              <a:defRPr/>
            </a:pPr>
            <a:r>
              <a:rPr lang="de-DE" sz="1600" b="0" i="0" dirty="0" smtClean="0">
                <a:solidFill>
                  <a:srgbClr val="000000"/>
                </a:solidFill>
              </a:rPr>
              <a:t>Zubehör-Clips</a:t>
            </a:r>
          </a:p>
          <a:p>
            <a:pPr lvl="1" indent="-169863">
              <a:buClr>
                <a:srgbClr val="009AC7"/>
              </a:buClr>
              <a:buFont typeface="Wingdings" panose="05000000000000000000" pitchFamily="2" charset="2"/>
              <a:buChar char="§"/>
              <a:defRPr/>
            </a:pPr>
            <a:endParaRPr lang="en-US" altLang="en-US" sz="1600" dirty="0"/>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7072438" y="4329672"/>
            <a:ext cx="1736257" cy="231500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2875" y="1561702"/>
            <a:ext cx="1775820" cy="1182637"/>
          </a:xfrm>
          <a:prstGeom prst="rect">
            <a:avLst/>
          </a:prstGeom>
        </p:spPr>
      </p:pic>
      <p:sp>
        <p:nvSpPr>
          <p:cNvPr id="22" name="Content Placeholder 2"/>
          <p:cNvSpPr txBox="1">
            <a:spLocks/>
          </p:cNvSpPr>
          <p:nvPr/>
        </p:nvSpPr>
        <p:spPr bwMode="auto">
          <a:xfrm>
            <a:off x="457199" y="6305107"/>
            <a:ext cx="5167424" cy="191386"/>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2pPr>
            <a:lvl3pPr marL="9144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3pPr>
            <a:lvl4pPr marL="13716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4pPr>
            <a:lvl5pPr marL="18288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900" b="0" i="0" dirty="0" smtClean="0">
                <a:solidFill>
                  <a:srgbClr val="000000"/>
                </a:solidFill>
              </a:rPr>
              <a:t>* Weitere Informationen zu optionaler Ausstattung auf den folgenden Seiten</a:t>
            </a:r>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t="27436" b="10772"/>
          <a:stretch/>
        </p:blipFill>
        <p:spPr>
          <a:xfrm>
            <a:off x="7032875" y="2805460"/>
            <a:ext cx="1775820" cy="1463091"/>
          </a:xfrm>
          <a:prstGeom prst="rect">
            <a:avLst/>
          </a:prstGeom>
        </p:spPr>
      </p:pic>
      <p:sp>
        <p:nvSpPr>
          <p:cNvPr id="19"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20" name="Slide Number Placeholder 5"/>
          <p:cNvSpPr txBox="1">
            <a:spLocks/>
          </p:cNvSpPr>
          <p:nvPr/>
        </p:nvSpPr>
        <p:spPr>
          <a:xfrm>
            <a:off x="3508639" y="6573788"/>
            <a:ext cx="2488124"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3" name="Slide Number Placeholder 2"/>
          <p:cNvSpPr>
            <a:spLocks noGrp="1"/>
          </p:cNvSpPr>
          <p:nvPr>
            <p:ph type="sldNum" sz="quarter" idx="12"/>
          </p:nvPr>
        </p:nvSpPr>
        <p:spPr/>
        <p:txBody>
          <a:bodyPr/>
          <a:lstStyle/>
          <a:p>
            <a:pPr>
              <a:defRPr/>
            </a:pPr>
            <a:fld id="{40BD2EA7-2D18-4D7B-85C6-B4C1B2B21AAB}" type="slidenum">
              <a:rPr lang="en-US" altLang="en-US" smtClean="0"/>
              <a:pPr>
                <a:defRPr/>
              </a:pPr>
              <a:t>12</a:t>
            </a:fld>
            <a:endParaRPr lang="en-US" altLang="en-US" dirty="0"/>
          </a:p>
        </p:txBody>
      </p:sp>
      <p:cxnSp>
        <p:nvCxnSpPr>
          <p:cNvPr id="21" name="Straight Connector 20"/>
          <p:cNvCxnSpPr/>
          <p:nvPr/>
        </p:nvCxnSpPr>
        <p:spPr>
          <a:xfrm>
            <a:off x="552892" y="6294476"/>
            <a:ext cx="11589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766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457200" y="1881352"/>
            <a:ext cx="4430889" cy="4519448"/>
          </a:xfrm>
        </p:spPr>
        <p:txBody>
          <a:bodyPr>
            <a:noAutofit/>
          </a:bodyPr>
          <a:lstStyle/>
          <a:p>
            <a:r>
              <a:rPr lang="de-DE" sz="1200" b="0" i="0" dirty="0" smtClean="0">
                <a:solidFill>
                  <a:srgbClr val="000000"/>
                </a:solidFill>
              </a:rPr>
              <a:t>Intelligente Maschinen</a:t>
            </a:r>
          </a:p>
          <a:p>
            <a:pPr lvl="1"/>
            <a:r>
              <a:rPr lang="de-DE" sz="1000" b="0" i="0" u="sng" dirty="0" smtClean="0">
                <a:solidFill>
                  <a:srgbClr val="000000"/>
                </a:solidFill>
              </a:rPr>
              <a:t>T500</a:t>
            </a:r>
            <a:r>
              <a:rPr lang="de-DE" sz="1000" b="0" i="0" dirty="0" smtClean="0">
                <a:solidFill>
                  <a:srgbClr val="000000"/>
                </a:solidFill>
              </a:rPr>
              <a:t> : Hauptbedienfeld (sozusagen das Gehirn der Maschine) </a:t>
            </a:r>
            <a:br>
              <a:rPr lang="de-DE" sz="1000" b="0" i="0" dirty="0" smtClean="0">
                <a:solidFill>
                  <a:srgbClr val="000000"/>
                </a:solidFill>
              </a:rPr>
            </a:br>
            <a:r>
              <a:rPr lang="de-DE" sz="1000" b="0" i="0" dirty="0" smtClean="0">
                <a:solidFill>
                  <a:srgbClr val="000000"/>
                </a:solidFill>
              </a:rPr>
              <a:t>mit programmierbaren Bedienelementen und der Möglichkeit von Zusatzfunktionen</a:t>
            </a:r>
          </a:p>
          <a:p>
            <a:pPr lvl="1"/>
            <a:r>
              <a:rPr lang="de-DE" sz="1000" b="0" i="0" u="sng" dirty="0" smtClean="0">
                <a:solidFill>
                  <a:srgbClr val="000000"/>
                </a:solidFill>
              </a:rPr>
              <a:t>T500e</a:t>
            </a:r>
            <a:r>
              <a:rPr lang="de-DE" sz="1000" b="0" i="0" dirty="0" smtClean="0">
                <a:solidFill>
                  <a:srgbClr val="000000"/>
                </a:solidFill>
              </a:rPr>
              <a:t> : Herkömmliche Relais und Schalter, einfachere Gestaltung</a:t>
            </a:r>
          </a:p>
          <a:p>
            <a:r>
              <a:rPr lang="de-DE" sz="1200" b="0" i="0" dirty="0" smtClean="0">
                <a:solidFill>
                  <a:srgbClr val="000000"/>
                </a:solidFill>
              </a:rPr>
              <a:t>Sauggebläse</a:t>
            </a:r>
          </a:p>
          <a:p>
            <a:pPr lvl="1"/>
            <a:r>
              <a:rPr lang="de-DE" sz="1000" b="0" i="0" u="sng" dirty="0" smtClean="0">
                <a:solidFill>
                  <a:srgbClr val="000000"/>
                </a:solidFill>
              </a:rPr>
              <a:t>T500</a:t>
            </a:r>
            <a:r>
              <a:rPr lang="de-DE" sz="1000" b="0" i="0" dirty="0" smtClean="0">
                <a:solidFill>
                  <a:srgbClr val="000000"/>
                </a:solidFill>
              </a:rPr>
              <a:t> : 2-sekündige programmierte Verzögerung, um das Restwasser in den Schlauch zu saugen (4 Sekunden </a:t>
            </a:r>
            <a:br>
              <a:rPr lang="de-DE" sz="1000" b="0" i="0" dirty="0" smtClean="0">
                <a:solidFill>
                  <a:srgbClr val="000000"/>
                </a:solidFill>
              </a:rPr>
            </a:br>
            <a:r>
              <a:rPr lang="de-DE" sz="1000" b="0" i="0" dirty="0" smtClean="0">
                <a:solidFill>
                  <a:srgbClr val="000000"/>
                </a:solidFill>
              </a:rPr>
              <a:t>im Quiet-Mode</a:t>
            </a:r>
            <a:r>
              <a:rPr lang="de-DE" sz="1050" b="0" i="0" dirty="0" smtClean="0"/>
              <a:t>™)</a:t>
            </a:r>
          </a:p>
          <a:p>
            <a:pPr lvl="1"/>
            <a:r>
              <a:rPr lang="de-DE" sz="1000" b="0" i="0" u="sng" dirty="0" smtClean="0">
                <a:solidFill>
                  <a:srgbClr val="000000"/>
                </a:solidFill>
              </a:rPr>
              <a:t>T500e</a:t>
            </a:r>
            <a:r>
              <a:rPr lang="de-DE" sz="1000" b="0" i="0" dirty="0" smtClean="0">
                <a:solidFill>
                  <a:srgbClr val="000000"/>
                </a:solidFill>
              </a:rPr>
              <a:t> : Keine programmierte Verzögerung</a:t>
            </a:r>
          </a:p>
          <a:p>
            <a:r>
              <a:rPr lang="de-DE" sz="1200" b="0" i="0" dirty="0" smtClean="0">
                <a:solidFill>
                  <a:srgbClr val="000000"/>
                </a:solidFill>
              </a:rPr>
              <a:t>Beschaffenheit des Anpressdrucks</a:t>
            </a:r>
          </a:p>
          <a:p>
            <a:pPr lvl="1"/>
            <a:r>
              <a:rPr lang="de-DE" sz="1000" b="0" i="0" u="sng" dirty="0" smtClean="0">
                <a:solidFill>
                  <a:srgbClr val="000000"/>
                </a:solidFill>
              </a:rPr>
              <a:t>T500</a:t>
            </a:r>
            <a:r>
              <a:rPr lang="de-DE" sz="1000" b="0" i="0" dirty="0" smtClean="0">
                <a:solidFill>
                  <a:srgbClr val="000000"/>
                </a:solidFill>
              </a:rPr>
              <a:t> : Von der Spannung gesteuert – passt sich an die Abnützung der Bürste oder des Tellers an</a:t>
            </a:r>
          </a:p>
          <a:p>
            <a:pPr lvl="1"/>
            <a:r>
              <a:rPr lang="de-DE" sz="1000" b="0" i="0" u="sng" dirty="0" smtClean="0">
                <a:solidFill>
                  <a:srgbClr val="000000"/>
                </a:solidFill>
              </a:rPr>
              <a:t>T500e</a:t>
            </a:r>
            <a:r>
              <a:rPr lang="de-DE" sz="1000" b="0" i="0" dirty="0" smtClean="0">
                <a:solidFill>
                  <a:srgbClr val="000000"/>
                </a:solidFill>
              </a:rPr>
              <a:t> : Feststehende Position – bleibt bei unterschiedlichen Bodenbeschaffenheiten gleich</a:t>
            </a:r>
          </a:p>
          <a:p>
            <a:r>
              <a:rPr lang="de-DE" sz="1200" b="0" i="0" dirty="0" smtClean="0">
                <a:solidFill>
                  <a:srgbClr val="000000"/>
                </a:solidFill>
              </a:rPr>
              <a:t>Supervisor-Modus</a:t>
            </a:r>
          </a:p>
          <a:p>
            <a:pPr lvl="1"/>
            <a:r>
              <a:rPr lang="de-DE" sz="1000" b="0" i="0" u="sng" dirty="0" smtClean="0">
                <a:solidFill>
                  <a:srgbClr val="000000"/>
                </a:solidFill>
              </a:rPr>
              <a:t>T500</a:t>
            </a:r>
            <a:r>
              <a:rPr lang="de-DE" sz="1000" b="0" i="0" dirty="0" smtClean="0">
                <a:solidFill>
                  <a:srgbClr val="000000"/>
                </a:solidFill>
              </a:rPr>
              <a:t> : Ja – sowohl Pro-Membrane™ als auch Pro-Panel</a:t>
            </a:r>
            <a:r>
              <a:rPr lang="de-DE" sz="1050" b="0" i="0" dirty="0" smtClean="0"/>
              <a:t>™</a:t>
            </a:r>
          </a:p>
          <a:p>
            <a:pPr lvl="1"/>
            <a:r>
              <a:rPr lang="de-DE" sz="1000" b="0" i="0" u="sng" dirty="0" smtClean="0">
                <a:solidFill>
                  <a:srgbClr val="000000"/>
                </a:solidFill>
              </a:rPr>
              <a:t>T500e</a:t>
            </a:r>
            <a:r>
              <a:rPr lang="de-DE" sz="1000" b="0" i="0" dirty="0" smtClean="0">
                <a:solidFill>
                  <a:srgbClr val="000000"/>
                </a:solidFill>
              </a:rPr>
              <a:t> : Nein </a:t>
            </a:r>
          </a:p>
          <a:p>
            <a:r>
              <a:rPr lang="de-DE" sz="1200" b="0" i="0" dirty="0" smtClean="0">
                <a:solidFill>
                  <a:srgbClr val="000000"/>
                </a:solidFill>
              </a:rPr>
              <a:t>Bedienkonsole</a:t>
            </a:r>
          </a:p>
          <a:p>
            <a:pPr lvl="1"/>
            <a:r>
              <a:rPr lang="de-DE" sz="1000" b="0" i="0" u="sng" dirty="0" smtClean="0">
                <a:solidFill>
                  <a:srgbClr val="000000"/>
                </a:solidFill>
              </a:rPr>
              <a:t>T500</a:t>
            </a:r>
            <a:r>
              <a:rPr lang="de-DE" sz="1000" b="0" i="0" dirty="0" smtClean="0">
                <a:solidFill>
                  <a:srgbClr val="000000"/>
                </a:solidFill>
              </a:rPr>
              <a:t> : Feststehend</a:t>
            </a:r>
          </a:p>
          <a:p>
            <a:pPr lvl="1"/>
            <a:r>
              <a:rPr lang="de-DE" sz="1000" b="0" i="0" u="sng" dirty="0" smtClean="0">
                <a:solidFill>
                  <a:srgbClr val="000000"/>
                </a:solidFill>
              </a:rPr>
              <a:t>T500e</a:t>
            </a:r>
            <a:r>
              <a:rPr lang="de-DE" sz="1000" b="0" i="0" dirty="0" smtClean="0">
                <a:solidFill>
                  <a:srgbClr val="000000"/>
                </a:solidFill>
              </a:rPr>
              <a:t> : Wird gemeinsam mit dem Aufnahmetank angehoben</a:t>
            </a:r>
          </a:p>
          <a:p>
            <a:r>
              <a:rPr lang="de-DE" sz="1200" b="0" i="0" dirty="0" smtClean="0">
                <a:solidFill>
                  <a:srgbClr val="000000"/>
                </a:solidFill>
              </a:rPr>
              <a:t>Integriertes Ladegerät</a:t>
            </a:r>
          </a:p>
          <a:p>
            <a:pPr lvl="1"/>
            <a:r>
              <a:rPr lang="de-DE" sz="1000" b="0" i="0" u="sng" dirty="0" smtClean="0">
                <a:solidFill>
                  <a:srgbClr val="000000"/>
                </a:solidFill>
              </a:rPr>
              <a:t>T500</a:t>
            </a:r>
            <a:r>
              <a:rPr lang="de-DE" sz="1000" b="0" i="0" dirty="0" smtClean="0">
                <a:solidFill>
                  <a:srgbClr val="000000"/>
                </a:solidFill>
              </a:rPr>
              <a:t> : Verdeckt</a:t>
            </a:r>
          </a:p>
          <a:p>
            <a:pPr lvl="1"/>
            <a:r>
              <a:rPr lang="de-DE" sz="1000" b="0" i="0" u="sng" dirty="0" smtClean="0">
                <a:solidFill>
                  <a:srgbClr val="000000"/>
                </a:solidFill>
              </a:rPr>
              <a:t>T500e</a:t>
            </a:r>
            <a:r>
              <a:rPr lang="de-DE" sz="1000" b="0" i="0" dirty="0" smtClean="0">
                <a:solidFill>
                  <a:srgbClr val="000000"/>
                </a:solidFill>
              </a:rPr>
              <a:t> : Sichtbar an der Außenseite montiert</a:t>
            </a:r>
          </a:p>
        </p:txBody>
      </p:sp>
      <p:sp>
        <p:nvSpPr>
          <p:cNvPr id="4099" name="Title 1"/>
          <p:cNvSpPr>
            <a:spLocks noGrp="1"/>
          </p:cNvSpPr>
          <p:nvPr>
            <p:ph type="title"/>
          </p:nvPr>
        </p:nvSpPr>
        <p:spPr>
          <a:xfrm>
            <a:off x="457199" y="986411"/>
            <a:ext cx="9016409" cy="543325"/>
          </a:xfrm>
        </p:spPr>
        <p:txBody>
          <a:bodyPr>
            <a:normAutofit fontScale="90000"/>
          </a:bodyPr>
          <a:lstStyle/>
          <a:p>
            <a:r>
              <a:rPr lang="de-DE" sz="2400" b="0" i="0" dirty="0" smtClean="0">
                <a:solidFill>
                  <a:srgbClr val="FFFFFF"/>
                </a:solidFill>
              </a:rPr>
              <a:t>Verfügbare Ausstattung und Unterschiede zwischen T500 und T500e</a:t>
            </a:r>
          </a:p>
        </p:txBody>
      </p:sp>
      <p:sp>
        <p:nvSpPr>
          <p:cNvPr id="8" name="Date Placeholder 3"/>
          <p:cNvSpPr>
            <a:spLocks noGrp="1"/>
          </p:cNvSpPr>
          <p:nvPr>
            <p:ph type="dt" sz="half" idx="10"/>
          </p:nvPr>
        </p:nvSpPr>
        <p:spPr/>
        <p:txBody>
          <a:bodyPr/>
          <a:lstStyle/>
          <a:p>
            <a:r>
              <a:rPr lang="de-DE" sz="700" b="0" i="0" dirty="0" smtClean="0">
                <a:solidFill>
                  <a:srgbClr val="BFBFBF"/>
                </a:solidFill>
              </a:rPr>
              <a:t>©2017 Firma Tennant Fassung 01/2017</a:t>
            </a:r>
          </a:p>
        </p:txBody>
      </p:sp>
      <p:sp>
        <p:nvSpPr>
          <p:cNvPr id="4" name="Slide Number Placeholder 3"/>
          <p:cNvSpPr>
            <a:spLocks noGrp="1"/>
          </p:cNvSpPr>
          <p:nvPr>
            <p:ph type="sldNum" sz="quarter" idx="12"/>
          </p:nvPr>
        </p:nvSpPr>
        <p:spPr/>
        <p:txBody>
          <a:bodyPr/>
          <a:lstStyle/>
          <a:p>
            <a:fld id="{40BD2EA7-2D18-4D7B-85C6-B4C1B2B21AAB}" type="slidenum">
              <a:rPr lang="en-US" altLang="en-US" smtClean="0"/>
              <a:pPr/>
              <a:t>13</a:t>
            </a:fld>
            <a:endParaRPr lang="en-US" altLang="en-US" dirty="0"/>
          </a:p>
        </p:txBody>
      </p:sp>
      <p:sp>
        <p:nvSpPr>
          <p:cNvPr id="9" name="Slide Number Placeholder 5"/>
          <p:cNvSpPr txBox="1">
            <a:spLocks/>
          </p:cNvSpPr>
          <p:nvPr/>
        </p:nvSpPr>
        <p:spPr>
          <a:xfrm>
            <a:off x="3508638" y="6573788"/>
            <a:ext cx="2520021"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graphicFrame>
        <p:nvGraphicFramePr>
          <p:cNvPr id="10" name="Table 9"/>
          <p:cNvGraphicFramePr>
            <a:graphicFrameLocks noGrp="1"/>
          </p:cNvGraphicFramePr>
          <p:nvPr>
            <p:extLst>
              <p:ext uri="{D42A27DB-BD31-4B8C-83A1-F6EECF244321}">
                <p14:modId xmlns:p14="http://schemas.microsoft.com/office/powerpoint/2010/main" val="1773741878"/>
              </p:ext>
            </p:extLst>
          </p:nvPr>
        </p:nvGraphicFramePr>
        <p:xfrm>
          <a:off x="4880341" y="2014104"/>
          <a:ext cx="4189227" cy="4007400"/>
        </p:xfrm>
        <a:graphic>
          <a:graphicData uri="http://schemas.openxmlformats.org/drawingml/2006/table">
            <a:tbl>
              <a:tblPr firstRow="1" firstCol="1">
                <a:tableStyleId>{5A111915-BE36-4E01-A7E5-04B1672EAD32}</a:tableStyleId>
              </a:tblPr>
              <a:tblGrid>
                <a:gridCol w="2789362"/>
                <a:gridCol w="817083"/>
                <a:gridCol w="582782"/>
              </a:tblGrid>
              <a:tr h="163105">
                <a:tc>
                  <a:txBody>
                    <a:bodyPr/>
                    <a:lstStyle/>
                    <a:p>
                      <a:pPr algn="ctr" fontAlgn="b"/>
                      <a:r>
                        <a:rPr lang="de-DE" sz="900" b="1" i="0" u="none" dirty="0" smtClean="0">
                          <a:solidFill>
                            <a:srgbClr val="000000"/>
                          </a:solidFill>
                          <a:latin typeface="Arial" pitchFamily="18" charset="0"/>
                        </a:rPr>
                        <a:t>Bezeichnung der Funktion</a:t>
                      </a:r>
                    </a:p>
                  </a:txBody>
                  <a:tcPr marL="45720" marR="45720" marT="18000" marB="36000" anchor="ctr"/>
                </a:tc>
                <a:tc>
                  <a:txBody>
                    <a:bodyPr/>
                    <a:lstStyle/>
                    <a:p>
                      <a:pPr algn="ctr" fontAlgn="ctr"/>
                      <a:r>
                        <a:rPr lang="de-DE" sz="800" b="1" i="0" u="none" dirty="0" smtClean="0">
                          <a:solidFill>
                            <a:srgbClr val="FFFFFF"/>
                          </a:solidFill>
                          <a:latin typeface="Arial" pitchFamily="18" charset="0"/>
                        </a:rPr>
                        <a:t>T500</a:t>
                      </a:r>
                    </a:p>
                  </a:txBody>
                  <a:tcPr marL="45720" marR="45720" marT="18000" marB="36000" anchor="ctr"/>
                </a:tc>
                <a:tc>
                  <a:txBody>
                    <a:bodyPr/>
                    <a:lstStyle/>
                    <a:p>
                      <a:pPr algn="ctr" fontAlgn="ctr"/>
                      <a:r>
                        <a:rPr lang="de-DE" sz="800" b="1" i="0" u="none" dirty="0" smtClean="0">
                          <a:solidFill>
                            <a:srgbClr val="FFFFFF"/>
                          </a:solidFill>
                          <a:latin typeface="Arial" pitchFamily="18" charset="0"/>
                        </a:rPr>
                        <a:t>T500e </a:t>
                      </a:r>
                    </a:p>
                  </a:txBody>
                  <a:tcPr marL="45720" marR="45720" marT="18000" marB="36000" anchor="ctr"/>
                </a:tc>
              </a:tr>
              <a:tr h="163105">
                <a:tc>
                  <a:txBody>
                    <a:bodyPr/>
                    <a:lstStyle/>
                    <a:p>
                      <a:pPr algn="l" fontAlgn="b"/>
                      <a:r>
                        <a:rPr lang="de-DE" sz="800" b="1" i="0" u="none" dirty="0" smtClean="0">
                          <a:solidFill>
                            <a:srgbClr val="00B0F0"/>
                          </a:solidFill>
                          <a:latin typeface="Arial" pitchFamily="18" charset="0"/>
                        </a:rPr>
                        <a:t>Smart-Fill™ automatische Batteriebefüllung</a:t>
                      </a:r>
                    </a:p>
                  </a:txBody>
                  <a:tcPr marL="45720" marR="45720" marT="18000" marB="36000" anchor="ctr"/>
                </a:tc>
                <a:tc>
                  <a:txBody>
                    <a:bodyPr/>
                    <a:lstStyle/>
                    <a:p>
                      <a:pPr algn="ctr" fontAlgn="b"/>
                      <a:r>
                        <a:rPr lang="de-DE" sz="700" b="0" i="0" u="none" dirty="0" smtClean="0">
                          <a:solidFill>
                            <a:srgbClr val="000000"/>
                          </a:solidFill>
                          <a:latin typeface="Arial" pitchFamily="18" charset="0"/>
                        </a:rPr>
                        <a:t>Option</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Option</a:t>
                      </a:r>
                    </a:p>
                  </a:txBody>
                  <a:tcPr marL="45720" marR="45720" marT="18000" marB="36000" anchor="ctr"/>
                </a:tc>
              </a:tr>
              <a:tr h="163105">
                <a:tc>
                  <a:txBody>
                    <a:bodyPr/>
                    <a:lstStyle/>
                    <a:p>
                      <a:pPr algn="l" fontAlgn="b"/>
                      <a:r>
                        <a:rPr lang="de-DE" sz="800" b="1" i="0" u="none" dirty="0" smtClean="0">
                          <a:solidFill>
                            <a:srgbClr val="00B0F0"/>
                          </a:solidFill>
                          <a:latin typeface="Arial" pitchFamily="18" charset="0"/>
                        </a:rPr>
                        <a:t>Pro-Panel™-LCD-Touchscreen</a:t>
                      </a:r>
                    </a:p>
                  </a:txBody>
                  <a:tcPr marL="45720" marR="45720" marT="18000" marB="36000" anchor="ctr"/>
                </a:tc>
                <a:tc>
                  <a:txBody>
                    <a:bodyPr/>
                    <a:lstStyle/>
                    <a:p>
                      <a:pPr algn="ctr" fontAlgn="b"/>
                      <a:r>
                        <a:rPr lang="de-DE" sz="700" b="0" i="0" u="none" dirty="0" smtClean="0">
                          <a:solidFill>
                            <a:srgbClr val="000000"/>
                          </a:solidFill>
                          <a:latin typeface="Arial" pitchFamily="18" charset="0"/>
                        </a:rPr>
                        <a:t>Option</a:t>
                      </a:r>
                    </a:p>
                  </a:txBody>
                  <a:tcPr marL="45720" marR="45720" marT="18000" marB="36000" anchor="ctr"/>
                </a:tc>
                <a:tc>
                  <a:txBody>
                    <a:bodyPr/>
                    <a:lstStyle/>
                    <a:p>
                      <a:pPr algn="ctr" fontAlgn="b"/>
                      <a:r>
                        <a:rPr lang="de-DE" sz="700" b="0" i="0" u="none" spc="-30" baseline="0" dirty="0" smtClean="0">
                          <a:solidFill>
                            <a:srgbClr val="FF0000"/>
                          </a:solidFill>
                          <a:latin typeface="Arial" pitchFamily="18" charset="0"/>
                        </a:rPr>
                        <a:t>Nein</a:t>
                      </a:r>
                    </a:p>
                  </a:txBody>
                  <a:tcPr marL="45720" marR="45720" marT="18000" marB="36000" anchor="ctr"/>
                </a:tc>
              </a:tr>
              <a:tr h="163105">
                <a:tc>
                  <a:txBody>
                    <a:bodyPr/>
                    <a:lstStyle/>
                    <a:p>
                      <a:pPr algn="l" fontAlgn="b"/>
                      <a:r>
                        <a:rPr lang="de-DE" sz="800" b="1" i="0" u="none" dirty="0" smtClean="0">
                          <a:solidFill>
                            <a:srgbClr val="00B0F0"/>
                          </a:solidFill>
                          <a:latin typeface="Arial" pitchFamily="18" charset="0"/>
                        </a:rPr>
                        <a:t>ec-H2O NanoClean™ &amp; S.E. Schalter</a:t>
                      </a:r>
                    </a:p>
                  </a:txBody>
                  <a:tcPr marL="45720" marR="45720" marT="18000" marB="36000" anchor="ctr"/>
                </a:tc>
                <a:tc>
                  <a:txBody>
                    <a:bodyPr/>
                    <a:lstStyle/>
                    <a:p>
                      <a:pPr algn="ctr" fontAlgn="b"/>
                      <a:r>
                        <a:rPr lang="de-DE" sz="700" b="0" i="0" u="none" dirty="0" smtClean="0">
                          <a:solidFill>
                            <a:srgbClr val="000000"/>
                          </a:solidFill>
                          <a:latin typeface="Arial" pitchFamily="18" charset="0"/>
                        </a:rPr>
                        <a:t>Option</a:t>
                      </a:r>
                    </a:p>
                  </a:txBody>
                  <a:tcPr marL="45720" marR="45720" marT="18000" marB="36000" anchor="ctr"/>
                </a:tc>
                <a:tc>
                  <a:txBody>
                    <a:bodyPr/>
                    <a:lstStyle/>
                    <a:p>
                      <a:pPr algn="ctr" fontAlgn="b"/>
                      <a:r>
                        <a:rPr lang="de-DE" sz="700" b="0" i="0" u="none" spc="-30" baseline="0" dirty="0" smtClean="0">
                          <a:solidFill>
                            <a:srgbClr val="FF0000"/>
                          </a:solidFill>
                          <a:latin typeface="Arial" pitchFamily="18" charset="0"/>
                        </a:rPr>
                        <a:t>Nein</a:t>
                      </a:r>
                    </a:p>
                  </a:txBody>
                  <a:tcPr marL="45720" marR="45720" marT="18000" marB="36000" anchor="ctr"/>
                </a:tc>
              </a:tr>
              <a:tr h="163105">
                <a:tc>
                  <a:txBody>
                    <a:bodyPr/>
                    <a:lstStyle/>
                    <a:p>
                      <a:pPr algn="l" fontAlgn="b"/>
                      <a:r>
                        <a:rPr lang="de-DE" sz="800" b="1" i="0" u="none" dirty="0" smtClean="0">
                          <a:solidFill>
                            <a:srgbClr val="00B0F0"/>
                          </a:solidFill>
                          <a:latin typeface="Arial" pitchFamily="18" charset="0"/>
                        </a:rPr>
                        <a:t>ec-H2O </a:t>
                      </a:r>
                      <a:r>
                        <a:rPr lang="de-DE" sz="800" b="1" i="0" u="none" kern="1200" dirty="0" smtClean="0">
                          <a:solidFill>
                            <a:srgbClr val="00B0F0"/>
                          </a:solidFill>
                          <a:latin typeface="Arial" pitchFamily="18" charset="0"/>
                          <a:ea typeface="+mn-ea"/>
                          <a:cs typeface="+mn-cs"/>
                        </a:rPr>
                        <a:t>NanoClean™</a:t>
                      </a:r>
                    </a:p>
                  </a:txBody>
                  <a:tcPr marL="45720" marR="45720" marT="18000" marB="36000" anchor="ctr"/>
                </a:tc>
                <a:tc>
                  <a:txBody>
                    <a:bodyPr/>
                    <a:lstStyle/>
                    <a:p>
                      <a:pPr algn="ctr" fontAlgn="b"/>
                      <a:r>
                        <a:rPr lang="de-DE" sz="700" b="0" i="0" u="none" dirty="0" smtClean="0">
                          <a:solidFill>
                            <a:srgbClr val="000000"/>
                          </a:solidFill>
                          <a:latin typeface="Arial" pitchFamily="18" charset="0"/>
                        </a:rPr>
                        <a:t>Option</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Option</a:t>
                      </a:r>
                    </a:p>
                  </a:txBody>
                  <a:tcPr marL="45720" marR="45720" marT="18000" marB="36000" anchor="ctr"/>
                </a:tc>
              </a:tr>
              <a:tr h="163105">
                <a:tc>
                  <a:txBody>
                    <a:bodyPr/>
                    <a:lstStyle/>
                    <a:p>
                      <a:pPr algn="l" fontAlgn="ctr"/>
                      <a:r>
                        <a:rPr lang="de-DE" sz="800" b="1" i="0" u="none" dirty="0" smtClean="0">
                          <a:solidFill>
                            <a:srgbClr val="00B0F0"/>
                          </a:solidFill>
                          <a:latin typeface="Arial" pitchFamily="18" charset="0"/>
                        </a:rPr>
                        <a:t>IRIS®</a:t>
                      </a:r>
                    </a:p>
                  </a:txBody>
                  <a:tcPr marL="45720" marR="45720" marT="18000" marB="36000" anchor="ctr"/>
                </a:tc>
                <a:tc>
                  <a:txBody>
                    <a:bodyPr/>
                    <a:lstStyle/>
                    <a:p>
                      <a:pPr algn="ctr" fontAlgn="b"/>
                      <a:r>
                        <a:rPr lang="de-DE" sz="700" b="0" i="0" u="none" dirty="0" smtClean="0">
                          <a:solidFill>
                            <a:srgbClr val="000000"/>
                          </a:solidFill>
                          <a:latin typeface="Arial" pitchFamily="18" charset="0"/>
                        </a:rPr>
                        <a:t>Option</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Option</a:t>
                      </a:r>
                    </a:p>
                  </a:txBody>
                  <a:tcPr marL="45720" marR="45720" marT="18000" marB="36000" anchor="ctr"/>
                </a:tc>
              </a:tr>
              <a:tr h="163105">
                <a:tc>
                  <a:txBody>
                    <a:bodyPr/>
                    <a:lstStyle/>
                    <a:p>
                      <a:pPr algn="l" fontAlgn="ctr"/>
                      <a:r>
                        <a:rPr lang="de-DE" sz="800" b="1" i="0" u="none" dirty="0" smtClean="0">
                          <a:solidFill>
                            <a:srgbClr val="00B0F0"/>
                          </a:solidFill>
                          <a:latin typeface="Arial" pitchFamily="18" charset="0"/>
                        </a:rPr>
                        <a:t>Neu gestaltete Abstreifleiste</a:t>
                      </a:r>
                    </a:p>
                  </a:txBody>
                  <a:tcPr marL="45720" marR="45720" marT="18000" marB="36000" anchor="ctr"/>
                </a:tc>
                <a:tc>
                  <a:txBody>
                    <a:bodyPr/>
                    <a:lstStyle/>
                    <a:p>
                      <a:pPr algn="ctr" fontAlgn="b"/>
                      <a:r>
                        <a:rPr lang="de-DE" sz="700" b="0" i="0" u="none" dirty="0" smtClean="0">
                          <a:solidFill>
                            <a:srgbClr val="000000"/>
                          </a:solidFill>
                          <a:latin typeface="Arial" pitchFamily="18" charset="0"/>
                        </a:rPr>
                        <a:t>Serienmäßig</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Serienmäßig</a:t>
                      </a:r>
                    </a:p>
                  </a:txBody>
                  <a:tcPr marL="45720" marR="45720" marT="18000" marB="36000" anchor="ctr"/>
                </a:tc>
              </a:tr>
              <a:tr h="163105">
                <a:tc>
                  <a:txBody>
                    <a:bodyPr/>
                    <a:lstStyle/>
                    <a:p>
                      <a:pPr algn="l" fontAlgn="b"/>
                      <a:r>
                        <a:rPr lang="de-DE" sz="800" b="1" i="0" u="none" dirty="0" smtClean="0">
                          <a:solidFill>
                            <a:srgbClr val="000000"/>
                          </a:solidFill>
                          <a:latin typeface="Arial" pitchFamily="18" charset="0"/>
                        </a:rPr>
                        <a:t>NEUER 700 mm Orbitalkopf</a:t>
                      </a:r>
                    </a:p>
                  </a:txBody>
                  <a:tcPr marL="45720" marR="45720" marT="18000" marB="36000" anchor="ctr"/>
                </a:tc>
                <a:tc>
                  <a:txBody>
                    <a:bodyPr/>
                    <a:lstStyle/>
                    <a:p>
                      <a:pPr algn="ctr" fontAlgn="b"/>
                      <a:r>
                        <a:rPr lang="de-DE" sz="700" b="0" i="0" u="none" dirty="0" smtClean="0">
                          <a:solidFill>
                            <a:srgbClr val="000000"/>
                          </a:solidFill>
                          <a:latin typeface="Arial" pitchFamily="18" charset="0"/>
                        </a:rPr>
                        <a:t>Lieferbar</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Lieferbar</a:t>
                      </a:r>
                    </a:p>
                  </a:txBody>
                  <a:tcPr marL="45720" marR="45720" marT="18000" marB="36000" anchor="ctr"/>
                </a:tc>
              </a:tr>
              <a:tr h="163105">
                <a:tc>
                  <a:txBody>
                    <a:bodyPr/>
                    <a:lstStyle/>
                    <a:p>
                      <a:pPr algn="l" fontAlgn="b"/>
                      <a:r>
                        <a:rPr lang="de-DE" sz="800" b="1" i="0" u="none" dirty="0" smtClean="0">
                          <a:solidFill>
                            <a:srgbClr val="000000"/>
                          </a:solidFill>
                          <a:latin typeface="Arial" pitchFamily="18" charset="0"/>
                        </a:rPr>
                        <a:t>NEUE 700 mm Walze</a:t>
                      </a:r>
                    </a:p>
                  </a:txBody>
                  <a:tcPr marL="45720" marR="45720" marT="18000" marB="36000" anchor="ctr"/>
                </a:tc>
                <a:tc>
                  <a:txBody>
                    <a:bodyPr/>
                    <a:lstStyle/>
                    <a:p>
                      <a:pPr algn="ctr" fontAlgn="b"/>
                      <a:r>
                        <a:rPr lang="de-DE" sz="700" b="0" i="0" u="none" dirty="0" smtClean="0">
                          <a:solidFill>
                            <a:srgbClr val="000000"/>
                          </a:solidFill>
                          <a:latin typeface="Arial" pitchFamily="18" charset="0"/>
                        </a:rPr>
                        <a:t>Lieferbar</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Lieferbar</a:t>
                      </a:r>
                    </a:p>
                  </a:txBody>
                  <a:tcPr marL="45720" marR="45720" marT="18000" marB="36000" anchor="ctr"/>
                </a:tc>
              </a:tr>
              <a:tr h="163105">
                <a:tc>
                  <a:txBody>
                    <a:bodyPr/>
                    <a:lstStyle/>
                    <a:p>
                      <a:pPr algn="l" fontAlgn="b"/>
                      <a:r>
                        <a:rPr lang="de-DE" sz="800" b="1" i="0" u="none" dirty="0" smtClean="0">
                          <a:solidFill>
                            <a:srgbClr val="000000"/>
                          </a:solidFill>
                          <a:latin typeface="Arial" pitchFamily="18" charset="0"/>
                        </a:rPr>
                        <a:t>Sprühdüse und Schlauch zum Ausspülen des Tanks</a:t>
                      </a:r>
                    </a:p>
                  </a:txBody>
                  <a:tcPr marL="45720" marR="45720" marT="18000" marB="36000" anchor="ctr"/>
                </a:tc>
                <a:tc>
                  <a:txBody>
                    <a:bodyPr/>
                    <a:lstStyle/>
                    <a:p>
                      <a:pPr algn="ctr" fontAlgn="b"/>
                      <a:r>
                        <a:rPr lang="de-DE" sz="700" b="0" i="0" u="none" dirty="0" smtClean="0">
                          <a:solidFill>
                            <a:srgbClr val="000000"/>
                          </a:solidFill>
                          <a:latin typeface="Arial" pitchFamily="18" charset="0"/>
                        </a:rPr>
                        <a:t>Option</a:t>
                      </a:r>
                    </a:p>
                  </a:txBody>
                  <a:tcPr marL="45720" marR="45720" marT="18000" marB="36000" anchor="ctr"/>
                </a:tc>
                <a:tc>
                  <a:txBody>
                    <a:bodyPr/>
                    <a:lstStyle/>
                    <a:p>
                      <a:pPr algn="ctr" fontAlgn="b"/>
                      <a:r>
                        <a:rPr lang="de-DE" sz="700" b="0" i="0" u="none" spc="-30" baseline="0" dirty="0" smtClean="0">
                          <a:solidFill>
                            <a:srgbClr val="FF0000"/>
                          </a:solidFill>
                          <a:latin typeface="Arial" pitchFamily="18" charset="0"/>
                        </a:rPr>
                        <a:t>Nein</a:t>
                      </a:r>
                    </a:p>
                  </a:txBody>
                  <a:tcPr marL="45720" marR="45720" marT="18000" marB="36000" anchor="ctr"/>
                </a:tc>
              </a:tr>
              <a:tr h="163105">
                <a:tc>
                  <a:txBody>
                    <a:bodyPr/>
                    <a:lstStyle/>
                    <a:p>
                      <a:pPr algn="l" fontAlgn="b"/>
                      <a:r>
                        <a:rPr lang="de-DE" sz="800" b="1" i="0" u="none" dirty="0" smtClean="0">
                          <a:solidFill>
                            <a:srgbClr val="000000"/>
                          </a:solidFill>
                          <a:latin typeface="Arial" pitchFamily="18" charset="0"/>
                        </a:rPr>
                        <a:t>Automatische Befüllung des Frischwassertanks</a:t>
                      </a:r>
                    </a:p>
                  </a:txBody>
                  <a:tcPr marL="45720" marR="45720" marT="18000" marB="36000" anchor="ctr"/>
                </a:tc>
                <a:tc>
                  <a:txBody>
                    <a:bodyPr/>
                    <a:lstStyle/>
                    <a:p>
                      <a:pPr algn="ctr" fontAlgn="b"/>
                      <a:r>
                        <a:rPr lang="de-DE" sz="700" b="0" i="0" u="none" dirty="0" smtClean="0">
                          <a:solidFill>
                            <a:srgbClr val="000000"/>
                          </a:solidFill>
                          <a:latin typeface="Arial" pitchFamily="18" charset="0"/>
                        </a:rPr>
                        <a:t>Option</a:t>
                      </a:r>
                    </a:p>
                  </a:txBody>
                  <a:tcPr marL="45720" marR="45720" marT="18000" marB="36000" anchor="ctr"/>
                </a:tc>
                <a:tc>
                  <a:txBody>
                    <a:bodyPr/>
                    <a:lstStyle/>
                    <a:p>
                      <a:pPr algn="ctr" fontAlgn="b"/>
                      <a:r>
                        <a:rPr lang="de-DE" sz="700" b="0" i="0" u="none" spc="-30" baseline="0" dirty="0" smtClean="0">
                          <a:solidFill>
                            <a:srgbClr val="FF0000"/>
                          </a:solidFill>
                          <a:latin typeface="Arial" pitchFamily="18" charset="0"/>
                        </a:rPr>
                        <a:t>Nein</a:t>
                      </a:r>
                    </a:p>
                  </a:txBody>
                  <a:tcPr marL="45720" marR="45720" marT="18000" marB="36000" anchor="ctr"/>
                </a:tc>
              </a:tr>
              <a:tr h="163105">
                <a:tc>
                  <a:txBody>
                    <a:bodyPr/>
                    <a:lstStyle/>
                    <a:p>
                      <a:pPr algn="l" fontAlgn="b"/>
                      <a:r>
                        <a:rPr lang="de-DE" sz="800" b="1" i="0" u="none" dirty="0" smtClean="0">
                          <a:solidFill>
                            <a:srgbClr val="000000"/>
                          </a:solidFill>
                          <a:latin typeface="Arial" pitchFamily="18" charset="0"/>
                        </a:rPr>
                        <a:t>Quiet-Mode™ (Ruhemodus) </a:t>
                      </a:r>
                    </a:p>
                  </a:txBody>
                  <a:tcPr marL="45720" marR="45720" marT="18000" marB="36000" anchor="ctr"/>
                </a:tc>
                <a:tc>
                  <a:txBody>
                    <a:bodyPr/>
                    <a:lstStyle/>
                    <a:p>
                      <a:pPr algn="ctr" fontAlgn="b"/>
                      <a:r>
                        <a:rPr lang="de-DE" sz="700" b="0" i="0" u="none" dirty="0" smtClean="0">
                          <a:solidFill>
                            <a:srgbClr val="000000"/>
                          </a:solidFill>
                          <a:latin typeface="Arial" pitchFamily="18" charset="0"/>
                        </a:rPr>
                        <a:t>Serienmäßig</a:t>
                      </a:r>
                    </a:p>
                  </a:txBody>
                  <a:tcPr marL="45720" marR="45720" marT="18000" marB="36000" anchor="ctr"/>
                </a:tc>
                <a:tc>
                  <a:txBody>
                    <a:bodyPr/>
                    <a:lstStyle/>
                    <a:p>
                      <a:pPr algn="ctr" fontAlgn="b"/>
                      <a:r>
                        <a:rPr lang="de-DE" sz="700" b="0" i="0" u="none" spc="-30" baseline="0" dirty="0" smtClean="0">
                          <a:solidFill>
                            <a:srgbClr val="FF0000"/>
                          </a:solidFill>
                          <a:latin typeface="Arial" pitchFamily="18" charset="0"/>
                        </a:rPr>
                        <a:t>Nein</a:t>
                      </a:r>
                    </a:p>
                  </a:txBody>
                  <a:tcPr marL="45720" marR="45720" marT="18000" marB="36000" anchor="ctr"/>
                </a:tc>
              </a:tr>
              <a:tr h="163105">
                <a:tc>
                  <a:txBody>
                    <a:bodyPr/>
                    <a:lstStyle/>
                    <a:p>
                      <a:pPr algn="l" fontAlgn="b"/>
                      <a:r>
                        <a:rPr lang="de-DE" sz="800" b="1" i="0" u="none" dirty="0" smtClean="0">
                          <a:solidFill>
                            <a:srgbClr val="000000"/>
                          </a:solidFill>
                          <a:latin typeface="Arial" pitchFamily="18" charset="0"/>
                        </a:rPr>
                        <a:t>Ablassschlauch mit Regelventil</a:t>
                      </a:r>
                    </a:p>
                  </a:txBody>
                  <a:tcPr marL="45720" marR="45720" marT="18000" marB="36000" anchor="ctr"/>
                </a:tc>
                <a:tc>
                  <a:txBody>
                    <a:bodyPr/>
                    <a:lstStyle/>
                    <a:p>
                      <a:pPr algn="ctr" fontAlgn="b"/>
                      <a:r>
                        <a:rPr lang="de-DE" sz="700" b="0" i="0" u="none" dirty="0" smtClean="0">
                          <a:solidFill>
                            <a:srgbClr val="000000"/>
                          </a:solidFill>
                          <a:latin typeface="Arial" pitchFamily="18" charset="0"/>
                        </a:rPr>
                        <a:t>Option</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Option</a:t>
                      </a:r>
                    </a:p>
                  </a:txBody>
                  <a:tcPr marL="45720" marR="45720" marT="18000" marB="36000" anchor="ctr"/>
                </a:tc>
              </a:tr>
              <a:tr h="163105">
                <a:tc>
                  <a:txBody>
                    <a:bodyPr/>
                    <a:lstStyle/>
                    <a:p>
                      <a:pPr algn="l" fontAlgn="b"/>
                      <a:r>
                        <a:rPr lang="de-DE" sz="800" b="1" i="0" u="none" dirty="0" smtClean="0">
                          <a:solidFill>
                            <a:srgbClr val="000000"/>
                          </a:solidFill>
                          <a:latin typeface="Arial" pitchFamily="18" charset="0"/>
                        </a:rPr>
                        <a:t>Basis-Bedienpult</a:t>
                      </a:r>
                    </a:p>
                  </a:txBody>
                  <a:tcPr marL="45720" marR="45720" marT="18000" marB="36000" anchor="ctr"/>
                </a:tc>
                <a:tc>
                  <a:txBody>
                    <a:bodyPr/>
                    <a:lstStyle/>
                    <a:p>
                      <a:pPr algn="ctr" fontAlgn="b"/>
                      <a:r>
                        <a:rPr lang="de-DE" sz="700" b="0" i="0" u="none" dirty="0" smtClean="0">
                          <a:solidFill>
                            <a:srgbClr val="FF0000"/>
                          </a:solidFill>
                          <a:latin typeface="Arial" pitchFamily="18" charset="0"/>
                        </a:rPr>
                        <a:t>Nein</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Serienmäßig</a:t>
                      </a:r>
                    </a:p>
                  </a:txBody>
                  <a:tcPr marL="45720" marR="45720" marT="18000" marB="36000" anchor="ctr"/>
                </a:tc>
              </a:tr>
              <a:tr h="163105">
                <a:tc>
                  <a:txBody>
                    <a:bodyPr/>
                    <a:lstStyle/>
                    <a:p>
                      <a:pPr algn="l" fontAlgn="b"/>
                      <a:r>
                        <a:rPr lang="de-DE" sz="800" b="1" i="0" u="none" dirty="0" smtClean="0">
                          <a:solidFill>
                            <a:srgbClr val="000000"/>
                          </a:solidFill>
                          <a:latin typeface="Arial" pitchFamily="18" charset="0"/>
                        </a:rPr>
                        <a:t>Pro-Membrane™</a:t>
                      </a:r>
                    </a:p>
                  </a:txBody>
                  <a:tcPr marL="45720" marR="45720" marT="18000" marB="36000" anchor="ctr"/>
                </a:tc>
                <a:tc>
                  <a:txBody>
                    <a:bodyPr/>
                    <a:lstStyle/>
                    <a:p>
                      <a:pPr algn="ctr" fontAlgn="b"/>
                      <a:r>
                        <a:rPr lang="de-DE" sz="700" b="0" i="0" u="none" dirty="0" smtClean="0">
                          <a:solidFill>
                            <a:srgbClr val="000000"/>
                          </a:solidFill>
                          <a:latin typeface="Arial" pitchFamily="18" charset="0"/>
                        </a:rPr>
                        <a:t>Serienmäßig</a:t>
                      </a:r>
                    </a:p>
                  </a:txBody>
                  <a:tcPr marL="45720" marR="45720" marT="18000" marB="36000" anchor="ctr"/>
                </a:tc>
                <a:tc>
                  <a:txBody>
                    <a:bodyPr/>
                    <a:lstStyle/>
                    <a:p>
                      <a:pPr algn="ctr" fontAlgn="b"/>
                      <a:r>
                        <a:rPr lang="de-DE" sz="700" b="0" i="0" u="none" spc="-30" baseline="0" dirty="0" smtClean="0">
                          <a:solidFill>
                            <a:srgbClr val="FF0000"/>
                          </a:solidFill>
                          <a:latin typeface="Arial" pitchFamily="18" charset="0"/>
                        </a:rPr>
                        <a:t>Nein</a:t>
                      </a:r>
                    </a:p>
                  </a:txBody>
                  <a:tcPr marL="45720" marR="45720" marT="18000" marB="36000" anchor="ctr"/>
                </a:tc>
              </a:tr>
              <a:tr h="163105">
                <a:tc>
                  <a:txBody>
                    <a:bodyPr/>
                    <a:lstStyle/>
                    <a:p>
                      <a:pPr algn="l" fontAlgn="b"/>
                      <a:r>
                        <a:rPr lang="de-DE" sz="800" b="1" i="0" u="none" dirty="0" smtClean="0">
                          <a:solidFill>
                            <a:srgbClr val="000000"/>
                          </a:solidFill>
                          <a:latin typeface="Arial" pitchFamily="18" charset="0"/>
                        </a:rPr>
                        <a:t>Hoher orbital Anpressdruck (77kg</a:t>
                      </a:r>
                      <a:r>
                        <a:rPr lang="de-DE" sz="800" b="1" i="0" u="none" kern="1200" dirty="0" smtClean="0">
                          <a:solidFill>
                            <a:srgbClr val="000000"/>
                          </a:solidFill>
                          <a:latin typeface="Arial" pitchFamily="18" charset="0"/>
                          <a:ea typeface="+mn-ea"/>
                          <a:cs typeface="+mn-cs"/>
                        </a:rPr>
                        <a:t>)</a:t>
                      </a:r>
                    </a:p>
                  </a:txBody>
                  <a:tcPr marL="45720" marR="45720" marT="18000" marB="36000" anchor="ctr"/>
                </a:tc>
                <a:tc>
                  <a:txBody>
                    <a:bodyPr/>
                    <a:lstStyle/>
                    <a:p>
                      <a:pPr algn="ctr" fontAlgn="b"/>
                      <a:r>
                        <a:rPr lang="de-DE" sz="700" b="0" i="0" u="none" dirty="0" smtClean="0">
                          <a:solidFill>
                            <a:srgbClr val="000000"/>
                          </a:solidFill>
                          <a:latin typeface="Arial" pitchFamily="18" charset="0"/>
                        </a:rPr>
                        <a:t>Serienmäßig</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Serienmäßig</a:t>
                      </a:r>
                    </a:p>
                  </a:txBody>
                  <a:tcPr marL="45720" marR="45720" marT="18000" marB="36000" anchor="ctr"/>
                </a:tc>
              </a:tr>
              <a:tr h="163105">
                <a:tc>
                  <a:txBody>
                    <a:bodyPr/>
                    <a:lstStyle/>
                    <a:p>
                      <a:pPr algn="l" fontAlgn="ctr"/>
                      <a:r>
                        <a:rPr lang="de-DE" sz="800" b="1" i="0" u="none" dirty="0" smtClean="0">
                          <a:solidFill>
                            <a:srgbClr val="000000"/>
                          </a:solidFill>
                          <a:latin typeface="Arial" pitchFamily="18" charset="0"/>
                        </a:rPr>
                        <a:t>Kardanangetriebene Schrubbköpfe (InstaFit™)</a:t>
                      </a:r>
                    </a:p>
                  </a:txBody>
                  <a:tcPr marL="45720" marR="45720" marT="18000" marB="36000" anchor="ctr"/>
                </a:tc>
                <a:tc>
                  <a:txBody>
                    <a:bodyPr/>
                    <a:lstStyle/>
                    <a:p>
                      <a:pPr algn="ctr" fontAlgn="b"/>
                      <a:r>
                        <a:rPr lang="de-DE" sz="700" b="0" i="0" u="none" dirty="0" smtClean="0">
                          <a:solidFill>
                            <a:srgbClr val="000000"/>
                          </a:solidFill>
                          <a:latin typeface="Arial" pitchFamily="18" charset="0"/>
                        </a:rPr>
                        <a:t>Serienmäßig</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Serienmäßig</a:t>
                      </a:r>
                    </a:p>
                  </a:txBody>
                  <a:tcPr marL="45720" marR="45720" marT="18000" marB="36000" anchor="ctr"/>
                </a:tc>
              </a:tr>
              <a:tr h="163105">
                <a:tc>
                  <a:txBody>
                    <a:bodyPr/>
                    <a:lstStyle/>
                    <a:p>
                      <a:pPr algn="l" fontAlgn="ctr"/>
                      <a:r>
                        <a:rPr lang="de-DE" sz="800" b="1" i="0" u="none" dirty="0" smtClean="0">
                          <a:solidFill>
                            <a:srgbClr val="000000"/>
                          </a:solidFill>
                          <a:latin typeface="Arial" pitchFamily="18" charset="0"/>
                        </a:rPr>
                        <a:t>Gelbe Wartungspunkte</a:t>
                      </a:r>
                    </a:p>
                  </a:txBody>
                  <a:tcPr marL="45720" marR="45720" marT="18000" marB="36000" anchor="ctr"/>
                </a:tc>
                <a:tc>
                  <a:txBody>
                    <a:bodyPr/>
                    <a:lstStyle/>
                    <a:p>
                      <a:pPr algn="ctr" fontAlgn="b"/>
                      <a:r>
                        <a:rPr lang="de-DE" sz="700" b="0" i="0" u="none" dirty="0" smtClean="0">
                          <a:solidFill>
                            <a:srgbClr val="000000"/>
                          </a:solidFill>
                          <a:latin typeface="Arial" pitchFamily="18" charset="0"/>
                        </a:rPr>
                        <a:t>Serienmäßig</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Serienmäßig</a:t>
                      </a:r>
                    </a:p>
                  </a:txBody>
                  <a:tcPr marL="45720" marR="45720" marT="18000" marB="36000" anchor="ctr"/>
                </a:tc>
              </a:tr>
              <a:tr h="163105">
                <a:tc>
                  <a:txBody>
                    <a:bodyPr/>
                    <a:lstStyle/>
                    <a:p>
                      <a:pPr algn="l" fontAlgn="ctr"/>
                      <a:r>
                        <a:rPr lang="de-DE" sz="800" b="1" i="0" u="none" dirty="0" smtClean="0">
                          <a:solidFill>
                            <a:srgbClr val="000000"/>
                          </a:solidFill>
                          <a:latin typeface="Arial" pitchFamily="18" charset="0"/>
                        </a:rPr>
                        <a:t>Schrubbkopf-Hebearm</a:t>
                      </a:r>
                    </a:p>
                  </a:txBody>
                  <a:tcPr marL="45720" marR="45720" marT="18000" marB="36000" anchor="ctr"/>
                </a:tc>
                <a:tc>
                  <a:txBody>
                    <a:bodyPr/>
                    <a:lstStyle/>
                    <a:p>
                      <a:pPr algn="ctr" fontAlgn="b"/>
                      <a:r>
                        <a:rPr lang="de-DE" sz="700" b="0" i="0" u="none" dirty="0" smtClean="0">
                          <a:solidFill>
                            <a:srgbClr val="000000"/>
                          </a:solidFill>
                          <a:latin typeface="Arial" pitchFamily="18" charset="0"/>
                        </a:rPr>
                        <a:t>Serienmäßig</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Serienmäßig</a:t>
                      </a:r>
                    </a:p>
                  </a:txBody>
                  <a:tcPr marL="45720" marR="45720" marT="18000" marB="36000" anchor="ctr"/>
                </a:tc>
              </a:tr>
              <a:tr h="283538">
                <a:tc>
                  <a:txBody>
                    <a:bodyPr/>
                    <a:lstStyle/>
                    <a:p>
                      <a:pPr algn="l" fontAlgn="ctr"/>
                      <a:r>
                        <a:rPr lang="de-DE" sz="800" b="1" i="0" u="none" dirty="0" smtClean="0">
                          <a:solidFill>
                            <a:srgbClr val="000000"/>
                          </a:solidFill>
                          <a:latin typeface="Arial" pitchFamily="18" charset="0"/>
                        </a:rPr>
                        <a:t>Tellerschrubbkopf mit integrierten Führungsrollen aus Gummi</a:t>
                      </a:r>
                    </a:p>
                  </a:txBody>
                  <a:tcPr marL="45720" marR="45720" marT="18000" marB="36000" anchor="ctr"/>
                </a:tc>
                <a:tc>
                  <a:txBody>
                    <a:bodyPr/>
                    <a:lstStyle/>
                    <a:p>
                      <a:pPr algn="ctr" fontAlgn="b"/>
                      <a:r>
                        <a:rPr lang="de-DE" sz="700" b="0" i="0" u="none" dirty="0" smtClean="0">
                          <a:solidFill>
                            <a:srgbClr val="000000"/>
                          </a:solidFill>
                          <a:latin typeface="Arial" pitchFamily="18" charset="0"/>
                        </a:rPr>
                        <a:t>Serienmäßig</a:t>
                      </a:r>
                    </a:p>
                  </a:txBody>
                  <a:tcPr marL="45720" marR="45720" marT="18000" marB="36000" anchor="ctr"/>
                </a:tc>
                <a:tc>
                  <a:txBody>
                    <a:bodyPr/>
                    <a:lstStyle/>
                    <a:p>
                      <a:pPr algn="ctr" fontAlgn="b"/>
                      <a:r>
                        <a:rPr lang="de-DE" sz="700" b="0" i="0" u="none" spc="-30" baseline="0" dirty="0" smtClean="0">
                          <a:solidFill>
                            <a:srgbClr val="000000"/>
                          </a:solidFill>
                          <a:latin typeface="Arial" pitchFamily="18" charset="0"/>
                        </a:rPr>
                        <a:t>Serienmäßig</a:t>
                      </a:r>
                    </a:p>
                  </a:txBody>
                  <a:tcPr marL="45720" marR="45720" marT="18000" marB="36000" anchor="ctr"/>
                </a:tc>
              </a:tr>
              <a:tr h="163105">
                <a:tc>
                  <a:txBody>
                    <a:bodyPr/>
                    <a:lstStyle/>
                    <a:p>
                      <a:pPr algn="l" fontAlgn="ctr"/>
                      <a:r>
                        <a:rPr lang="de-DE" sz="800" b="1" i="0" u="none" dirty="0" smtClean="0">
                          <a:solidFill>
                            <a:srgbClr val="000000"/>
                          </a:solidFill>
                          <a:latin typeface="Arial" pitchFamily="18" charset="0"/>
                        </a:rPr>
                        <a:t>Seitliche Schienen / Zubehör-Clips</a:t>
                      </a:r>
                    </a:p>
                  </a:txBody>
                  <a:tcPr marL="45720" marR="45720" marT="18000" marB="36000" anchor="ctr"/>
                </a:tc>
                <a:tc>
                  <a:txBody>
                    <a:bodyPr/>
                    <a:lstStyle/>
                    <a:p>
                      <a:pPr algn="ctr" fontAlgn="b"/>
                      <a:r>
                        <a:rPr lang="de-DE" sz="700" b="0" i="0" u="none" dirty="0" smtClean="0">
                          <a:solidFill>
                            <a:srgbClr val="000000"/>
                          </a:solidFill>
                          <a:latin typeface="Arial" pitchFamily="18" charset="0"/>
                        </a:rPr>
                        <a:t>Serienm./Option</a:t>
                      </a:r>
                    </a:p>
                  </a:txBody>
                  <a:tcPr marL="45720" marR="45720" marT="18000" marB="36000" anchor="ctr"/>
                </a:tc>
                <a:tc>
                  <a:txBody>
                    <a:bodyPr/>
                    <a:lstStyle/>
                    <a:p>
                      <a:pPr algn="ctr" fontAlgn="b"/>
                      <a:r>
                        <a:rPr lang="de-DE" sz="700" b="0" i="0" u="none" spc="-30" baseline="0" dirty="0" smtClean="0">
                          <a:solidFill>
                            <a:srgbClr val="FF0000"/>
                          </a:solidFill>
                          <a:latin typeface="Arial" pitchFamily="18" charset="0"/>
                        </a:rPr>
                        <a:t>Nein</a:t>
                      </a:r>
                    </a:p>
                  </a:txBody>
                  <a:tcPr marL="45720" marR="45720" marT="18000" marB="36000" anchor="ctr"/>
                </a:tc>
              </a:tr>
              <a:tr h="163105">
                <a:tc>
                  <a:txBody>
                    <a:bodyPr/>
                    <a:lstStyle/>
                    <a:p>
                      <a:pPr algn="l" fontAlgn="ctr"/>
                      <a:r>
                        <a:rPr lang="de-DE" sz="800" b="1" i="0" u="none" dirty="0" smtClean="0">
                          <a:solidFill>
                            <a:srgbClr val="000000"/>
                          </a:solidFill>
                          <a:latin typeface="Arial" pitchFamily="18" charset="0"/>
                        </a:rPr>
                        <a:t>Grobschmutzsieb an einer neuen Stelle</a:t>
                      </a:r>
                    </a:p>
                  </a:txBody>
                  <a:tcPr marL="45720" marR="45720" marT="18000" marB="36000" anchor="ctr"/>
                </a:tc>
                <a:tc>
                  <a:txBody>
                    <a:bodyPr/>
                    <a:lstStyle/>
                    <a:p>
                      <a:pPr algn="ctr" fontAlgn="b"/>
                      <a:r>
                        <a:rPr lang="de-DE" sz="700" b="0" i="0" u="none" dirty="0" smtClean="0">
                          <a:solidFill>
                            <a:srgbClr val="000000"/>
                          </a:solidFill>
                          <a:latin typeface="Arial" pitchFamily="18" charset="0"/>
                        </a:rPr>
                        <a:t>Serienmäßig</a:t>
                      </a:r>
                    </a:p>
                  </a:txBody>
                  <a:tcPr marL="45720" marR="45720" marT="18000" marB="36000" anchor="ctr"/>
                </a:tc>
                <a:tc>
                  <a:txBody>
                    <a:bodyPr/>
                    <a:lstStyle/>
                    <a:p>
                      <a:pPr algn="ctr" fontAlgn="b"/>
                      <a:r>
                        <a:rPr lang="de-DE" sz="700" b="0" i="0" u="none" dirty="0" smtClean="0">
                          <a:solidFill>
                            <a:srgbClr val="FF0000"/>
                          </a:solidFill>
                          <a:latin typeface="Arial" pitchFamily="18" charset="0"/>
                        </a:rPr>
                        <a:t>Nein</a:t>
                      </a:r>
                    </a:p>
                  </a:txBody>
                  <a:tcPr marL="45720" marR="45720" marT="18000" marB="36000" anchor="ctr"/>
                </a:tc>
              </a:tr>
            </a:tbl>
          </a:graphicData>
        </a:graphic>
      </p:graphicFrame>
      <p:sp>
        <p:nvSpPr>
          <p:cNvPr id="3" name="Rectangle 2"/>
          <p:cNvSpPr/>
          <p:nvPr/>
        </p:nvSpPr>
        <p:spPr>
          <a:xfrm>
            <a:off x="6681213" y="1617246"/>
            <a:ext cx="2226892" cy="253916"/>
          </a:xfrm>
          <a:prstGeom prst="rect">
            <a:avLst/>
          </a:prstGeom>
        </p:spPr>
        <p:txBody>
          <a:bodyPr wrap="none">
            <a:spAutoFit/>
          </a:bodyPr>
          <a:lstStyle/>
          <a:p>
            <a:pPr algn="r" fontAlgn="ctr"/>
            <a:r>
              <a:rPr lang="de-DE" sz="1000" b="1" i="0" dirty="0" smtClean="0">
                <a:solidFill>
                  <a:srgbClr val="00B0F0"/>
                </a:solidFill>
                <a:latin typeface="Arial" pitchFamily="18" charset="0"/>
              </a:rPr>
              <a:t>Blau</a:t>
            </a:r>
            <a:r>
              <a:rPr lang="de-DE" sz="1000" b="0" i="0" dirty="0" smtClean="0">
                <a:solidFill>
                  <a:srgbClr val="000000"/>
                </a:solidFill>
                <a:latin typeface="Arial" pitchFamily="18" charset="0"/>
              </a:rPr>
              <a:t>= exklusives Merkmal der Marke Tennant</a:t>
            </a:r>
          </a:p>
        </p:txBody>
      </p:sp>
    </p:spTree>
    <p:extLst>
      <p:ext uri="{BB962C8B-B14F-4D97-AF65-F5344CB8AC3E}">
        <p14:creationId xmlns:p14="http://schemas.microsoft.com/office/powerpoint/2010/main" val="1171154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11225"/>
            <a:ext cx="8229600" cy="685800"/>
          </a:xfrm>
        </p:spPr>
        <p:txBody>
          <a:bodyPr/>
          <a:lstStyle/>
          <a:p>
            <a:pPr eaLnBrk="1" hangingPunct="1"/>
            <a:r>
              <a:rPr lang="de-DE" sz="2400" b="0" i="0" dirty="0" smtClean="0">
                <a:solidFill>
                  <a:srgbClr val="FFFFFF"/>
                </a:solidFill>
              </a:rPr>
              <a:t>T500e und T500 Bedienelemente</a:t>
            </a:r>
          </a:p>
        </p:txBody>
      </p:sp>
      <p:sp>
        <p:nvSpPr>
          <p:cNvPr id="12" name="Rectangle 11"/>
          <p:cNvSpPr/>
          <p:nvPr/>
        </p:nvSpPr>
        <p:spPr>
          <a:xfrm>
            <a:off x="429349" y="4056505"/>
            <a:ext cx="2638999" cy="1107996"/>
          </a:xfrm>
          <a:prstGeom prst="rect">
            <a:avLst/>
          </a:prstGeom>
        </p:spPr>
        <p:txBody>
          <a:bodyPr wrap="square">
            <a:spAutoFit/>
          </a:bodyPr>
          <a:lstStyle/>
          <a:p>
            <a:pPr marL="0" lvl="1" algn="ctr">
              <a:defRPr/>
            </a:pPr>
            <a:r>
              <a:rPr lang="de-DE" sz="1100" b="1" i="0" dirty="0" smtClean="0">
                <a:solidFill>
                  <a:srgbClr val="000000"/>
                </a:solidFill>
                <a:latin typeface="Arial" pitchFamily="18" charset="0"/>
              </a:rPr>
              <a:t>Elektronische Bedienelemente</a:t>
            </a:r>
          </a:p>
          <a:p>
            <a:pPr lvl="0" algn="ctr">
              <a:defRPr/>
            </a:pPr>
            <a:r>
              <a:rPr lang="de-DE" sz="1100" b="0" i="0" dirty="0" smtClean="0">
                <a:solidFill>
                  <a:srgbClr val="000000"/>
                </a:solidFill>
                <a:latin typeface="Arial" pitchFamily="18" charset="0"/>
              </a:rPr>
              <a:t>Membran</a:t>
            </a:r>
          </a:p>
          <a:p>
            <a:pPr lvl="0" algn="ctr">
              <a:defRPr/>
            </a:pPr>
            <a:endParaRPr lang="en-US" sz="1100" dirty="0">
              <a:solidFill>
                <a:srgbClr val="000000"/>
              </a:solidFill>
              <a:latin typeface="Arial" panose="020B0604020202020204" pitchFamily="34" charset="0"/>
            </a:endParaRP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Grüne 1-Step-Starttaste</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4 Wassermengeneinstellungen</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2 Anpressdruck-Einstellungen</a:t>
            </a:r>
          </a:p>
        </p:txBody>
      </p:sp>
      <p:sp>
        <p:nvSpPr>
          <p:cNvPr id="20" name="Rectangle 19"/>
          <p:cNvSpPr/>
          <p:nvPr/>
        </p:nvSpPr>
        <p:spPr>
          <a:xfrm>
            <a:off x="3096062" y="4060056"/>
            <a:ext cx="2680311" cy="2123658"/>
          </a:xfrm>
          <a:prstGeom prst="rect">
            <a:avLst/>
          </a:prstGeom>
        </p:spPr>
        <p:txBody>
          <a:bodyPr wrap="square">
            <a:spAutoFit/>
          </a:bodyPr>
          <a:lstStyle/>
          <a:p>
            <a:pPr lvl="0" algn="ctr">
              <a:defRPr/>
            </a:pPr>
            <a:r>
              <a:rPr lang="de-DE" sz="1100" b="1" i="0" dirty="0" smtClean="0">
                <a:solidFill>
                  <a:srgbClr val="000000"/>
                </a:solidFill>
                <a:latin typeface="Arial" pitchFamily="18" charset="0"/>
              </a:rPr>
              <a:t>Elektronische Bedienelemente</a:t>
            </a:r>
          </a:p>
          <a:p>
            <a:pPr lvl="0" algn="ctr">
              <a:defRPr/>
            </a:pPr>
            <a:r>
              <a:rPr lang="de-DE" sz="1100" b="0" i="0" dirty="0" smtClean="0">
                <a:solidFill>
                  <a:srgbClr val="000000"/>
                </a:solidFill>
                <a:latin typeface="Arial" pitchFamily="18" charset="0"/>
              </a:rPr>
              <a:t>Pro-Membrane™ (Standard)</a:t>
            </a:r>
          </a:p>
          <a:p>
            <a:pPr lvl="0" algn="ctr">
              <a:defRPr/>
            </a:pPr>
            <a:endParaRPr lang="en-US" sz="1100" dirty="0" smtClean="0">
              <a:solidFill>
                <a:srgbClr val="000000"/>
              </a:solidFill>
              <a:latin typeface="Arial" panose="020B0604020202020204" pitchFamily="34" charset="0"/>
            </a:endParaRPr>
          </a:p>
          <a:p>
            <a:pPr marL="177800" indent="-177800">
              <a:buClr>
                <a:srgbClr val="009AC7"/>
              </a:buClr>
              <a:buFont typeface="Wingdings" panose="05000000000000000000" pitchFamily="2" charset="2"/>
              <a:buChar char="§"/>
              <a:defRPr/>
            </a:pPr>
            <a:r>
              <a:rPr lang="de-DE" sz="1100" b="0" i="0" dirty="0" smtClean="0">
                <a:solidFill>
                  <a:srgbClr val="808080"/>
                </a:solidFill>
                <a:latin typeface="Arial" pitchFamily="18" charset="0"/>
              </a:rPr>
              <a:t>Grüne 1-Step-Starttaste</a:t>
            </a:r>
          </a:p>
          <a:p>
            <a:pPr marL="177800" indent="-177800">
              <a:buClr>
                <a:srgbClr val="009AC7"/>
              </a:buClr>
              <a:buFont typeface="Wingdings" panose="05000000000000000000" pitchFamily="2" charset="2"/>
              <a:buChar char="§"/>
              <a:defRPr/>
            </a:pPr>
            <a:r>
              <a:rPr lang="de-DE" sz="1100" b="0" i="0" dirty="0" smtClean="0">
                <a:solidFill>
                  <a:srgbClr val="808080"/>
                </a:solidFill>
                <a:latin typeface="Arial" pitchFamily="18" charset="0"/>
              </a:rPr>
              <a:t>4 Wassermengeneinstellungen</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3 </a:t>
            </a:r>
            <a:r>
              <a:rPr lang="de-DE" sz="1100" b="0" i="0" dirty="0" smtClean="0">
                <a:solidFill>
                  <a:srgbClr val="808080"/>
                </a:solidFill>
                <a:latin typeface="Arial" pitchFamily="18" charset="0"/>
              </a:rPr>
              <a:t>Anpressdruck-Einstellungen</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Quiet-Mode™ (62 dB(A))</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Gesperrter Supervisor-Modus</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Fehlercode-Anzeige, LEDs zur Batteriezustandsanzeige</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3 Zone Settings™</a:t>
            </a:r>
          </a:p>
          <a:p>
            <a:pPr lvl="0" algn="ctr">
              <a:defRPr/>
            </a:pPr>
            <a:endParaRPr lang="en-US" sz="1100" dirty="0" smtClean="0">
              <a:solidFill>
                <a:srgbClr val="000000"/>
              </a:solidFill>
              <a:latin typeface="Arial" panose="020B0604020202020204" pitchFamily="34" charset="0"/>
            </a:endParaRPr>
          </a:p>
        </p:txBody>
      </p:sp>
      <p:sp>
        <p:nvSpPr>
          <p:cNvPr id="25" name="Rectangle 24"/>
          <p:cNvSpPr/>
          <p:nvPr/>
        </p:nvSpPr>
        <p:spPr>
          <a:xfrm>
            <a:off x="5776540" y="4056505"/>
            <a:ext cx="3373407" cy="2677656"/>
          </a:xfrm>
          <a:prstGeom prst="rect">
            <a:avLst/>
          </a:prstGeom>
        </p:spPr>
        <p:txBody>
          <a:bodyPr wrap="square">
            <a:spAutoFit/>
          </a:bodyPr>
          <a:lstStyle/>
          <a:p>
            <a:pPr lvl="0" algn="ctr">
              <a:defRPr/>
            </a:pPr>
            <a:r>
              <a:rPr lang="de-DE" sz="1100" b="1" i="0" dirty="0" smtClean="0">
                <a:solidFill>
                  <a:srgbClr val="000000"/>
                </a:solidFill>
                <a:latin typeface="Arial" pitchFamily="18" charset="0"/>
              </a:rPr>
              <a:t>Elektronische Bedienelemente</a:t>
            </a:r>
          </a:p>
          <a:p>
            <a:pPr lvl="0" algn="ctr">
              <a:defRPr/>
            </a:pPr>
            <a:r>
              <a:rPr lang="de-DE" sz="1100" b="0" i="0" dirty="0" smtClean="0">
                <a:solidFill>
                  <a:srgbClr val="000000"/>
                </a:solidFill>
                <a:latin typeface="Arial" pitchFamily="18" charset="0"/>
              </a:rPr>
              <a:t>Pro-Panel™ LCD-Touchscreen (Option)</a:t>
            </a:r>
          </a:p>
          <a:p>
            <a:pPr lvl="0" algn="ctr">
              <a:defRPr/>
            </a:pPr>
            <a:endParaRPr lang="en-US" sz="1100" dirty="0" smtClean="0">
              <a:solidFill>
                <a:srgbClr val="000000"/>
              </a:solidFill>
              <a:latin typeface="Arial" panose="020B0604020202020204" pitchFamily="34" charset="0"/>
              <a:cs typeface="Arial" panose="020B0604020202020204" pitchFamily="34" charset="0"/>
            </a:endParaRPr>
          </a:p>
          <a:p>
            <a:pPr marL="177800" indent="-177800">
              <a:buClr>
                <a:srgbClr val="009AC7"/>
              </a:buClr>
              <a:buFont typeface="Wingdings" panose="05000000000000000000" pitchFamily="2" charset="2"/>
              <a:buChar char="§"/>
              <a:defRPr/>
            </a:pPr>
            <a:r>
              <a:rPr lang="de-DE" sz="1100" b="0" i="0" dirty="0" smtClean="0">
                <a:solidFill>
                  <a:srgbClr val="808080"/>
                </a:solidFill>
                <a:latin typeface="Arial" pitchFamily="18" charset="0"/>
              </a:rPr>
              <a:t>Grüne 1-Step-Starttaste</a:t>
            </a:r>
          </a:p>
          <a:p>
            <a:pPr marL="177800" indent="-177800">
              <a:buClr>
                <a:srgbClr val="009AC7"/>
              </a:buClr>
              <a:buFont typeface="Wingdings" panose="05000000000000000000" pitchFamily="2" charset="2"/>
              <a:buChar char="§"/>
              <a:defRPr/>
            </a:pPr>
            <a:r>
              <a:rPr lang="de-DE" sz="1100" b="0" i="0" dirty="0" smtClean="0">
                <a:solidFill>
                  <a:srgbClr val="808080"/>
                </a:solidFill>
                <a:latin typeface="Arial" pitchFamily="18" charset="0"/>
              </a:rPr>
              <a:t>4 Wassermengeneinstellungen</a:t>
            </a:r>
          </a:p>
          <a:p>
            <a:pPr marL="177800" indent="-177800">
              <a:buClr>
                <a:srgbClr val="009AC7"/>
              </a:buClr>
              <a:buFont typeface="Wingdings" panose="05000000000000000000" pitchFamily="2" charset="2"/>
              <a:buChar char="§"/>
              <a:defRPr/>
            </a:pPr>
            <a:r>
              <a:rPr lang="de-DE" sz="1100" b="0" i="0" dirty="0" smtClean="0">
                <a:solidFill>
                  <a:srgbClr val="808080"/>
                </a:solidFill>
                <a:latin typeface="Arial" pitchFamily="18" charset="0"/>
              </a:rPr>
              <a:t>3 Anpressdruck-Einstellungen</a:t>
            </a:r>
          </a:p>
          <a:p>
            <a:pPr marL="177800" indent="-177800">
              <a:buClr>
                <a:srgbClr val="009AC7"/>
              </a:buClr>
              <a:buFont typeface="Wingdings" panose="05000000000000000000" pitchFamily="2" charset="2"/>
              <a:buChar char="§"/>
              <a:defRPr/>
            </a:pPr>
            <a:r>
              <a:rPr lang="de-DE" sz="1100" b="0" i="0" dirty="0" smtClean="0">
                <a:solidFill>
                  <a:srgbClr val="808080"/>
                </a:solidFill>
                <a:latin typeface="Arial" pitchFamily="18" charset="0"/>
              </a:rPr>
              <a:t>Quiet-Mode™ (62 dB(A))</a:t>
            </a:r>
          </a:p>
          <a:p>
            <a:pPr marL="177800" indent="-177800">
              <a:buClr>
                <a:srgbClr val="009AC7"/>
              </a:buClr>
              <a:buFont typeface="Wingdings" panose="05000000000000000000" pitchFamily="2" charset="2"/>
              <a:buChar char="§"/>
              <a:defRPr/>
            </a:pPr>
            <a:r>
              <a:rPr lang="de-DE" sz="1100" b="0" i="0" dirty="0" smtClean="0">
                <a:solidFill>
                  <a:srgbClr val="808080"/>
                </a:solidFill>
                <a:latin typeface="Arial" pitchFamily="18" charset="0"/>
              </a:rPr>
              <a:t>Gesperrter Supervisor-Modus</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Fehlercode-Anzeige mit Warnhinweisen </a:t>
            </a:r>
            <a:br>
              <a:rPr lang="de-DE" sz="1100" b="1" i="0" dirty="0" smtClean="0">
                <a:solidFill>
                  <a:srgbClr val="000000"/>
                </a:solidFill>
                <a:latin typeface="Arial" pitchFamily="18" charset="0"/>
              </a:rPr>
            </a:br>
            <a:r>
              <a:rPr lang="de-DE" sz="1100" b="1" i="0" dirty="0" smtClean="0">
                <a:solidFill>
                  <a:srgbClr val="000000"/>
                </a:solidFill>
                <a:latin typeface="Arial" pitchFamily="18" charset="0"/>
              </a:rPr>
              <a:t>am Bildschirm</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4 Zone Settings™ mit anpassbaren Etiketten</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Anmeldung mit Supervisor- und Bediener-ID</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28 Sprachen</a:t>
            </a:r>
          </a:p>
          <a:p>
            <a:pPr marL="177800" indent="-177800">
              <a:buClr>
                <a:srgbClr val="009AC7"/>
              </a:buClr>
              <a:buFont typeface="Wingdings" panose="05000000000000000000" pitchFamily="2" charset="2"/>
              <a:buChar char="§"/>
              <a:defRPr/>
            </a:pPr>
            <a:r>
              <a:rPr lang="de-DE" sz="1100" b="1" i="0" dirty="0" smtClean="0">
                <a:solidFill>
                  <a:srgbClr val="000000"/>
                </a:solidFill>
                <a:latin typeface="Arial" pitchFamily="18" charset="0"/>
              </a:rPr>
              <a:t>Schulungsvideos und Videos mit Wartungsinstruktionen auf Anfrage</a:t>
            </a:r>
          </a:p>
        </p:txBody>
      </p:sp>
      <p:sp>
        <p:nvSpPr>
          <p:cNvPr id="36" name="TextBox 35"/>
          <p:cNvSpPr txBox="1"/>
          <p:nvPr/>
        </p:nvSpPr>
        <p:spPr>
          <a:xfrm rot="16200000">
            <a:off x="-1947738" y="4086826"/>
            <a:ext cx="4436181" cy="369332"/>
          </a:xfrm>
          <a:prstGeom prst="rect">
            <a:avLst/>
          </a:prstGeom>
          <a:solidFill>
            <a:schemeClr val="tx1">
              <a:lumMod val="50000"/>
              <a:lumOff val="50000"/>
            </a:schemeClr>
          </a:solidFill>
        </p:spPr>
        <p:txBody>
          <a:bodyPr wrap="square" rtlCol="0">
            <a:spAutoFit/>
          </a:bodyPr>
          <a:lstStyle/>
          <a:p>
            <a:pPr algn="ctr"/>
            <a:r>
              <a:rPr lang="de-DE" b="1" i="0" dirty="0" smtClean="0">
                <a:solidFill>
                  <a:srgbClr val="FFFFFF"/>
                </a:solidFill>
              </a:rPr>
              <a:t>Bedienfelder</a:t>
            </a:r>
          </a:p>
        </p:txBody>
      </p:sp>
      <p:sp>
        <p:nvSpPr>
          <p:cNvPr id="40" name="TextBox 39"/>
          <p:cNvSpPr txBox="1"/>
          <p:nvPr/>
        </p:nvSpPr>
        <p:spPr>
          <a:xfrm>
            <a:off x="656147" y="1525434"/>
            <a:ext cx="2289065" cy="461665"/>
          </a:xfrm>
          <a:prstGeom prst="rect">
            <a:avLst/>
          </a:prstGeom>
          <a:solidFill>
            <a:schemeClr val="tx1">
              <a:lumMod val="50000"/>
              <a:lumOff val="50000"/>
            </a:schemeClr>
          </a:solidFill>
        </p:spPr>
        <p:txBody>
          <a:bodyPr wrap="square" rtlCol="0">
            <a:spAutoFit/>
          </a:bodyPr>
          <a:lstStyle/>
          <a:p>
            <a:pPr algn="ctr"/>
            <a:r>
              <a:rPr lang="de-DE" sz="2400" b="1" i="0" dirty="0" smtClean="0">
                <a:solidFill>
                  <a:srgbClr val="FFFFFF"/>
                </a:solidFill>
              </a:rPr>
              <a:t>T500e</a:t>
            </a:r>
          </a:p>
        </p:txBody>
      </p:sp>
      <p:cxnSp>
        <p:nvCxnSpPr>
          <p:cNvPr id="42" name="Straight Connector 41"/>
          <p:cNvCxnSpPr/>
          <p:nvPr/>
        </p:nvCxnSpPr>
        <p:spPr>
          <a:xfrm>
            <a:off x="5729313" y="1543182"/>
            <a:ext cx="14652" cy="49464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178206" y="1525434"/>
            <a:ext cx="5797118" cy="461665"/>
          </a:xfrm>
          <a:prstGeom prst="rect">
            <a:avLst/>
          </a:prstGeom>
          <a:solidFill>
            <a:schemeClr val="tx1">
              <a:lumMod val="50000"/>
              <a:lumOff val="50000"/>
            </a:schemeClr>
          </a:solidFill>
        </p:spPr>
        <p:txBody>
          <a:bodyPr wrap="square" rtlCol="0">
            <a:spAutoFit/>
          </a:bodyPr>
          <a:lstStyle/>
          <a:p>
            <a:pPr algn="ctr"/>
            <a:r>
              <a:rPr lang="de-DE" sz="2400" b="1" i="0" dirty="0" smtClean="0">
                <a:solidFill>
                  <a:srgbClr val="FFFFFF"/>
                </a:solidFill>
              </a:rPr>
              <a:t>T500</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070" t="6773" r="9458" b="8877"/>
          <a:stretch/>
        </p:blipFill>
        <p:spPr>
          <a:xfrm>
            <a:off x="6301131" y="2037448"/>
            <a:ext cx="2078557" cy="193625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035" t="4509" r="16617" b="15251"/>
          <a:stretch/>
        </p:blipFill>
        <p:spPr>
          <a:xfrm>
            <a:off x="765918" y="2077371"/>
            <a:ext cx="1966166" cy="189633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6268" t="4356" r="4288" b="11518"/>
          <a:stretch/>
        </p:blipFill>
        <p:spPr>
          <a:xfrm>
            <a:off x="3440008" y="2071456"/>
            <a:ext cx="2002262" cy="1847220"/>
          </a:xfrm>
          <a:prstGeom prst="rect">
            <a:avLst/>
          </a:prstGeom>
        </p:spPr>
      </p:pic>
      <p:cxnSp>
        <p:nvCxnSpPr>
          <p:cNvPr id="18" name="Straight Connector 17"/>
          <p:cNvCxnSpPr/>
          <p:nvPr/>
        </p:nvCxnSpPr>
        <p:spPr>
          <a:xfrm>
            <a:off x="3045936" y="1487810"/>
            <a:ext cx="14652" cy="49464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6" name="Slide Number Placeholder 5"/>
          <p:cNvSpPr txBox="1">
            <a:spLocks/>
          </p:cNvSpPr>
          <p:nvPr/>
        </p:nvSpPr>
        <p:spPr>
          <a:xfrm>
            <a:off x="3508639" y="6573788"/>
            <a:ext cx="2573184"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3" name="Slide Number Placeholder 2"/>
          <p:cNvSpPr>
            <a:spLocks noGrp="1"/>
          </p:cNvSpPr>
          <p:nvPr>
            <p:ph type="sldNum" sz="quarter" idx="12"/>
          </p:nvPr>
        </p:nvSpPr>
        <p:spPr/>
        <p:txBody>
          <a:bodyPr/>
          <a:lstStyle/>
          <a:p>
            <a:pPr>
              <a:defRPr/>
            </a:pPr>
            <a:fld id="{40BD2EA7-2D18-4D7B-85C6-B4C1B2B21AAB}" type="slidenum">
              <a:rPr lang="en-US" altLang="en-US" smtClean="0"/>
              <a:pPr>
                <a:defRPr/>
              </a:pPr>
              <a:t>14</a:t>
            </a:fld>
            <a:endParaRPr lang="en-US" altLang="en-US" dirty="0"/>
          </a:p>
        </p:txBody>
      </p:sp>
      <p:sp>
        <p:nvSpPr>
          <p:cNvPr id="2" name="Rectangle 1"/>
          <p:cNvSpPr/>
          <p:nvPr/>
        </p:nvSpPr>
        <p:spPr>
          <a:xfrm>
            <a:off x="595429" y="6042364"/>
            <a:ext cx="4954772" cy="448295"/>
          </a:xfrm>
          <a:prstGeom prst="rect">
            <a:avLst/>
          </a:prstGeom>
          <a:solidFill>
            <a:srgbClr val="4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0" i="0" dirty="0" smtClean="0">
                <a:solidFill>
                  <a:srgbClr val="FFFFFF"/>
                </a:solidFill>
              </a:rPr>
              <a:t>Genauere Informationen finden Sie in der Bedienungsanleitung</a:t>
            </a:r>
          </a:p>
        </p:txBody>
      </p:sp>
    </p:spTree>
    <p:extLst>
      <p:ext uri="{BB962C8B-B14F-4D97-AF65-F5344CB8AC3E}">
        <p14:creationId xmlns:p14="http://schemas.microsoft.com/office/powerpoint/2010/main" val="12509478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6627" b="3228"/>
          <a:stretch/>
        </p:blipFill>
        <p:spPr>
          <a:xfrm>
            <a:off x="6761111" y="3769400"/>
            <a:ext cx="2183103" cy="1689296"/>
          </a:xfrm>
          <a:prstGeom prst="rect">
            <a:avLst/>
          </a:prstGeom>
        </p:spPr>
      </p:pic>
      <p:sp>
        <p:nvSpPr>
          <p:cNvPr id="4099" name="Title 1"/>
          <p:cNvSpPr>
            <a:spLocks noGrp="1"/>
          </p:cNvSpPr>
          <p:nvPr>
            <p:ph type="title"/>
          </p:nvPr>
        </p:nvSpPr>
        <p:spPr>
          <a:xfrm>
            <a:off x="457200" y="911225"/>
            <a:ext cx="8229600" cy="685800"/>
          </a:xfrm>
        </p:spPr>
        <p:txBody>
          <a:bodyPr/>
          <a:lstStyle/>
          <a:p>
            <a:pPr eaLnBrk="1" hangingPunct="1"/>
            <a:r>
              <a:rPr lang="de-DE" sz="2400" b="0" i="0" dirty="0" smtClean="0">
                <a:solidFill>
                  <a:srgbClr val="FFFFFF"/>
                </a:solidFill>
              </a:rPr>
              <a:t>Doppelteller-Schrubbkopf – 3 Optionen zur Auswahl </a:t>
            </a:r>
          </a:p>
        </p:txBody>
      </p:sp>
      <p:sp>
        <p:nvSpPr>
          <p:cNvPr id="4100" name="Content Placeholder 2"/>
          <p:cNvSpPr>
            <a:spLocks noGrp="1"/>
          </p:cNvSpPr>
          <p:nvPr>
            <p:ph idx="1"/>
          </p:nvPr>
        </p:nvSpPr>
        <p:spPr>
          <a:xfrm>
            <a:off x="259126" y="1597026"/>
            <a:ext cx="6242258" cy="4972050"/>
          </a:xfrm>
        </p:spPr>
        <p:txBody>
          <a:bodyPr>
            <a:normAutofit fontScale="77500" lnSpcReduction="20000"/>
          </a:bodyPr>
          <a:lstStyle/>
          <a:p>
            <a:pPr marL="166688" indent="-166688">
              <a:spcAft>
                <a:spcPts val="0"/>
              </a:spcAft>
              <a:buClr>
                <a:srgbClr val="009AC7"/>
              </a:buClr>
              <a:buFont typeface="Wingdings" panose="05000000000000000000" pitchFamily="2" charset="2"/>
              <a:buChar char="§"/>
            </a:pPr>
            <a:r>
              <a:rPr lang="de-DE" sz="1600" b="0" i="0" dirty="0" smtClean="0">
                <a:solidFill>
                  <a:srgbClr val="000000"/>
                </a:solidFill>
              </a:rPr>
              <a:t>3 Schrubbkopfbreiten: 650 mm, 700 mm, 800 mm</a:t>
            </a:r>
          </a:p>
          <a:p>
            <a:pPr marL="461963" lvl="1" indent="-171450">
              <a:spcAft>
                <a:spcPts val="0"/>
              </a:spcAft>
              <a:buClr>
                <a:srgbClr val="009AC7"/>
              </a:buClr>
              <a:buFont typeface="Wingdings" panose="05000000000000000000" pitchFamily="2" charset="2"/>
              <a:buChar char="§"/>
            </a:pPr>
            <a:r>
              <a:rPr lang="de-DE" sz="1400" b="0" i="0" u="sng" dirty="0" smtClean="0">
                <a:solidFill>
                  <a:srgbClr val="000000"/>
                </a:solidFill>
              </a:rPr>
              <a:t>NEU</a:t>
            </a:r>
            <a:r>
              <a:rPr lang="de-DE" sz="1400" b="0" i="0" dirty="0" smtClean="0">
                <a:solidFill>
                  <a:srgbClr val="000000"/>
                </a:solidFill>
              </a:rPr>
              <a:t> 650 mm – ersetzt den 600 mm Schrubbkopf</a:t>
            </a:r>
          </a:p>
          <a:p>
            <a:pPr marL="685800" lvl="2" indent="-171450">
              <a:spcAft>
                <a:spcPts val="0"/>
              </a:spcAft>
              <a:buClr>
                <a:srgbClr val="009AC7"/>
              </a:buClr>
              <a:buFont typeface="Wingdings" panose="05000000000000000000" pitchFamily="2" charset="2"/>
              <a:buChar char="§"/>
            </a:pPr>
            <a:r>
              <a:rPr lang="de-DE" sz="1400" b="0" i="0" dirty="0" smtClean="0">
                <a:solidFill>
                  <a:srgbClr val="000000"/>
                </a:solidFill>
              </a:rPr>
              <a:t>Die 600 mm-Variante wurde aus markttechnischen Überlegungen verworfen. </a:t>
            </a:r>
            <a:br>
              <a:rPr lang="de-DE" sz="1400" b="0" i="0" dirty="0" smtClean="0">
                <a:solidFill>
                  <a:srgbClr val="000000"/>
                </a:solidFill>
              </a:rPr>
            </a:br>
            <a:r>
              <a:rPr lang="de-DE" sz="1400" b="0" i="0" dirty="0" smtClean="0">
                <a:solidFill>
                  <a:srgbClr val="000000"/>
                </a:solidFill>
              </a:rPr>
              <a:t>Mit einem 650 mm Schrubbkopf ist Tennant mit einer Maschine dieser Größe wettbewerbsfähiger</a:t>
            </a:r>
          </a:p>
          <a:p>
            <a:pPr marL="685800" lvl="2" indent="-171450">
              <a:spcAft>
                <a:spcPts val="0"/>
              </a:spcAft>
              <a:buClr>
                <a:srgbClr val="009AC7"/>
              </a:buClr>
              <a:buFont typeface="Wingdings" panose="05000000000000000000" pitchFamily="2" charset="2"/>
              <a:buChar char="§"/>
            </a:pPr>
            <a:r>
              <a:rPr lang="de-DE" sz="1400" b="0" i="0" dirty="0" smtClean="0">
                <a:solidFill>
                  <a:srgbClr val="000000"/>
                </a:solidFill>
              </a:rPr>
              <a:t>650 mm ermöglichen den Kunden eine produktivere Reinigung – Tennant bietet </a:t>
            </a:r>
            <a:br>
              <a:rPr lang="de-DE" sz="1400" b="0" i="0" dirty="0" smtClean="0">
                <a:solidFill>
                  <a:srgbClr val="000000"/>
                </a:solidFill>
              </a:rPr>
            </a:br>
            <a:r>
              <a:rPr lang="de-DE" sz="1400" b="0" i="0" dirty="0" smtClean="0">
                <a:solidFill>
                  <a:srgbClr val="000000"/>
                </a:solidFill>
              </a:rPr>
              <a:t>einen 600 mm Doppelteller in Kombination mit T300/T300e</a:t>
            </a:r>
          </a:p>
          <a:p>
            <a:pPr>
              <a:spcAft>
                <a:spcPts val="0"/>
              </a:spcAft>
              <a:buClr>
                <a:srgbClr val="009AC7"/>
              </a:buClr>
            </a:pPr>
            <a:endParaRPr lang="en-US" sz="1600" dirty="0" smtClean="0"/>
          </a:p>
          <a:p>
            <a:pPr marL="166688" indent="-166688">
              <a:spcAft>
                <a:spcPts val="0"/>
              </a:spcAft>
              <a:buClr>
                <a:srgbClr val="009AC7"/>
              </a:buClr>
              <a:buFont typeface="Wingdings" panose="05000000000000000000" pitchFamily="2" charset="2"/>
              <a:buChar char="§"/>
            </a:pPr>
            <a:r>
              <a:rPr lang="de-DE" sz="1600" b="0" i="0" dirty="0" smtClean="0">
                <a:solidFill>
                  <a:srgbClr val="000000"/>
                </a:solidFill>
              </a:rPr>
              <a:t>U/min: 220</a:t>
            </a:r>
          </a:p>
          <a:p>
            <a:pPr marL="166688" indent="-166688">
              <a:spcAft>
                <a:spcPts val="0"/>
              </a:spcAft>
              <a:buFont typeface="Wingdings" panose="05000000000000000000" pitchFamily="2" charset="2"/>
              <a:buChar char="§"/>
            </a:pPr>
            <a:r>
              <a:rPr lang="de-DE" sz="1600" b="0" i="0" dirty="0" smtClean="0">
                <a:solidFill>
                  <a:srgbClr val="000000"/>
                </a:solidFill>
              </a:rPr>
              <a:t>T500: 3 Anpressdruckeinstellungen (alle Breiten): 18 – 36 – 54,5 kg</a:t>
            </a:r>
          </a:p>
          <a:p>
            <a:pPr marL="166688" indent="-166688">
              <a:spcAft>
                <a:spcPts val="0"/>
              </a:spcAft>
              <a:buClr>
                <a:srgbClr val="009AC7"/>
              </a:buClr>
              <a:buFont typeface="Wingdings" panose="05000000000000000000" pitchFamily="2" charset="2"/>
              <a:buChar char="§"/>
            </a:pPr>
            <a:r>
              <a:rPr lang="de-DE" sz="1600" b="0" i="0" dirty="0" smtClean="0">
                <a:solidFill>
                  <a:srgbClr val="000000"/>
                </a:solidFill>
              </a:rPr>
              <a:t>T500e: 2 Anpressdruckeinstellungen (je nach Breite unterschiedlich):</a:t>
            </a:r>
          </a:p>
          <a:p>
            <a:pPr marL="461963" lvl="1" indent="-171450">
              <a:spcAft>
                <a:spcPts val="0"/>
              </a:spcAft>
              <a:buClr>
                <a:srgbClr val="009AC7"/>
              </a:buClr>
              <a:buFont typeface="Wingdings" panose="05000000000000000000" pitchFamily="2" charset="2"/>
              <a:buChar char="§"/>
            </a:pPr>
            <a:r>
              <a:rPr lang="de-DE" sz="1400" b="0" i="0" dirty="0" smtClean="0">
                <a:solidFill>
                  <a:srgbClr val="000000"/>
                </a:solidFill>
              </a:rPr>
              <a:t>650 mm = 29,5 – 54,5 kg</a:t>
            </a:r>
          </a:p>
          <a:p>
            <a:pPr marL="461963" lvl="1" indent="-171450">
              <a:spcAft>
                <a:spcPts val="0"/>
              </a:spcAft>
              <a:buClr>
                <a:srgbClr val="009AC7"/>
              </a:buClr>
              <a:buFont typeface="Wingdings" panose="05000000000000000000" pitchFamily="2" charset="2"/>
              <a:buChar char="§"/>
            </a:pPr>
            <a:r>
              <a:rPr lang="de-DE" sz="1400" b="0" i="0" dirty="0" smtClean="0">
                <a:solidFill>
                  <a:srgbClr val="000000"/>
                </a:solidFill>
              </a:rPr>
              <a:t>700 mm = 32 – 54,5 kg</a:t>
            </a:r>
          </a:p>
          <a:p>
            <a:pPr marL="461963" lvl="1" indent="-171450">
              <a:spcAft>
                <a:spcPts val="0"/>
              </a:spcAft>
              <a:buClr>
                <a:srgbClr val="009AC7"/>
              </a:buClr>
              <a:buFont typeface="Wingdings" panose="05000000000000000000" pitchFamily="2" charset="2"/>
              <a:buChar char="§"/>
            </a:pPr>
            <a:r>
              <a:rPr lang="de-DE" sz="1400" b="0" i="0" dirty="0" smtClean="0">
                <a:solidFill>
                  <a:srgbClr val="000000"/>
                </a:solidFill>
              </a:rPr>
              <a:t>800 mm = 34 – 54,5 kg</a:t>
            </a:r>
          </a:p>
          <a:p>
            <a:pPr marL="290513" lvl="1">
              <a:spcAft>
                <a:spcPts val="0"/>
              </a:spcAft>
              <a:buClr>
                <a:srgbClr val="009AC7"/>
              </a:buClr>
            </a:pPr>
            <a:endParaRPr lang="en-US" sz="1400" dirty="0"/>
          </a:p>
          <a:p>
            <a:pPr marL="166688" indent="-166688">
              <a:spcAft>
                <a:spcPts val="0"/>
              </a:spcAft>
              <a:buClr>
                <a:srgbClr val="009AC7"/>
              </a:buClr>
              <a:buFont typeface="Wingdings" panose="05000000000000000000" pitchFamily="2" charset="2"/>
              <a:buChar char="§"/>
            </a:pPr>
            <a:r>
              <a:rPr lang="de-DE" sz="1600" b="0" i="0" dirty="0" smtClean="0">
                <a:solidFill>
                  <a:srgbClr val="000000"/>
                </a:solidFill>
              </a:rPr>
              <a:t>Es wird weiterhin Kardanantrieb beim </a:t>
            </a:r>
            <a:r>
              <a:rPr lang="de-DE" sz="1600" b="0" i="0" dirty="0" err="1" smtClean="0">
                <a:solidFill>
                  <a:srgbClr val="000000"/>
                </a:solidFill>
              </a:rPr>
              <a:t>Insta</a:t>
            </a:r>
            <a:r>
              <a:rPr lang="de-DE" sz="1600" b="0" i="0" dirty="0" smtClean="0">
                <a:solidFill>
                  <a:srgbClr val="000000"/>
                </a:solidFill>
              </a:rPr>
              <a:t>-Fit™ Bürsten/Poliertellerantrieb verwendet</a:t>
            </a:r>
          </a:p>
          <a:p>
            <a:pPr marL="461963" lvl="1" indent="-177800">
              <a:spcAft>
                <a:spcPts val="0"/>
              </a:spcAft>
              <a:buClr>
                <a:srgbClr val="009AC7"/>
              </a:buClr>
              <a:buFont typeface="Wingdings" panose="05000000000000000000" pitchFamily="2" charset="2"/>
              <a:buChar char="§"/>
            </a:pPr>
            <a:r>
              <a:rPr lang="de-DE" sz="1400" b="0" i="0" spc="-30" dirty="0" smtClean="0">
                <a:solidFill>
                  <a:srgbClr val="000000"/>
                </a:solidFill>
              </a:rPr>
              <a:t>Insta-Click™ ist für T500/T500e Maschinen NICHT verfügbar. Vorteile des Kardanantriebes</a:t>
            </a:r>
            <a:r>
              <a:rPr lang="de-DE" sz="1400" b="0" i="0" dirty="0" smtClean="0">
                <a:solidFill>
                  <a:srgbClr val="000000"/>
                </a:solidFill>
              </a:rPr>
              <a:t>:</a:t>
            </a:r>
          </a:p>
          <a:p>
            <a:pPr marL="796925" lvl="2" indent="-166688">
              <a:spcAft>
                <a:spcPts val="0"/>
              </a:spcAft>
              <a:buClr>
                <a:srgbClr val="009AC7"/>
              </a:buClr>
              <a:buFont typeface="Wingdings" panose="05000000000000000000" pitchFamily="2" charset="2"/>
              <a:buChar char="§"/>
            </a:pPr>
            <a:r>
              <a:rPr lang="de-DE" sz="1400" b="0" i="0" spc="-30" dirty="0" smtClean="0">
                <a:solidFill>
                  <a:srgbClr val="000000"/>
                </a:solidFill>
              </a:rPr>
              <a:t>Die Köpfe können gebogen und an verschiedene Oberflächenebenen angepasst werden </a:t>
            </a:r>
          </a:p>
          <a:p>
            <a:pPr marL="796925" lvl="2" indent="-166688">
              <a:spcAft>
                <a:spcPts val="0"/>
              </a:spcAft>
              <a:buClr>
                <a:srgbClr val="009AC7"/>
              </a:buClr>
              <a:buFont typeface="Wingdings" panose="05000000000000000000" pitchFamily="2" charset="2"/>
              <a:buChar char="§"/>
            </a:pPr>
            <a:r>
              <a:rPr lang="de-DE" sz="1400" b="0" i="0" dirty="0" smtClean="0">
                <a:solidFill>
                  <a:srgbClr val="000000"/>
                </a:solidFill>
              </a:rPr>
              <a:t>Insta-Fit™ ermöglicht eine einfache Montage von Poliertellerantrieb und Bürsten </a:t>
            </a:r>
            <a:br>
              <a:rPr lang="de-DE" sz="1400" b="0" i="0" dirty="0" smtClean="0">
                <a:solidFill>
                  <a:srgbClr val="000000"/>
                </a:solidFill>
              </a:rPr>
            </a:br>
            <a:r>
              <a:rPr lang="de-DE" sz="1400" b="0" i="0" dirty="0" smtClean="0">
                <a:solidFill>
                  <a:srgbClr val="000000"/>
                </a:solidFill>
              </a:rPr>
              <a:t>und zeigt die Abnützung an</a:t>
            </a:r>
          </a:p>
          <a:p>
            <a:pPr marL="796925" lvl="2" indent="-166688">
              <a:spcAft>
                <a:spcPts val="0"/>
              </a:spcAft>
              <a:buClr>
                <a:srgbClr val="009AC7"/>
              </a:buClr>
              <a:buFont typeface="Wingdings" panose="05000000000000000000" pitchFamily="2" charset="2"/>
              <a:buChar char="§"/>
            </a:pPr>
            <a:r>
              <a:rPr lang="de-DE" sz="1400" b="0" i="0" dirty="0" smtClean="0">
                <a:solidFill>
                  <a:srgbClr val="000000"/>
                </a:solidFill>
              </a:rPr>
              <a:t>Poliertellerantrieb und Bürsten lassen sich mithilfe von gelben Befestigungen rasch und einfach entfernen</a:t>
            </a:r>
          </a:p>
          <a:p>
            <a:pPr marL="0" lvl="2">
              <a:spcAft>
                <a:spcPts val="0"/>
              </a:spcAft>
              <a:buClr>
                <a:srgbClr val="009AC7"/>
              </a:buClr>
            </a:pPr>
            <a:endParaRPr lang="en-US" sz="1400" dirty="0" smtClean="0"/>
          </a:p>
          <a:p>
            <a:pPr marL="166688" lvl="2" indent="-166688">
              <a:spcAft>
                <a:spcPts val="0"/>
              </a:spcAft>
              <a:buClr>
                <a:srgbClr val="009AC7"/>
              </a:buClr>
              <a:buFont typeface="Wingdings" panose="05000000000000000000" pitchFamily="2" charset="2"/>
              <a:buChar char="§"/>
            </a:pPr>
            <a:r>
              <a:rPr lang="de-DE" sz="1600" b="0" i="0" dirty="0" smtClean="0">
                <a:solidFill>
                  <a:srgbClr val="000000"/>
                </a:solidFill>
              </a:rPr>
              <a:t>Selbstjustierende Schrubbkopfschürze – schützt vor Spritzwasser, das (vor allem in Kurven) von rotierenden Bürsten wegspritzt und beugt Stürzen durch Ausrutschen vor.</a:t>
            </a:r>
          </a:p>
          <a:p>
            <a:pPr marL="166688" lvl="2" indent="-166688">
              <a:spcAft>
                <a:spcPts val="0"/>
              </a:spcAft>
              <a:buClr>
                <a:srgbClr val="009AC7"/>
              </a:buClr>
              <a:buFont typeface="Wingdings" panose="05000000000000000000" pitchFamily="2" charset="2"/>
              <a:buChar char="§"/>
            </a:pPr>
            <a:r>
              <a:rPr lang="de-DE" sz="1600" b="0" i="0" dirty="0" smtClean="0">
                <a:solidFill>
                  <a:srgbClr val="000000"/>
                </a:solidFill>
              </a:rPr>
              <a:t>Neue, integrierte, nach vorne ausgerichtete Abstreifrollen minimieren mögliche Schäden an den Wänden.</a:t>
            </a:r>
          </a:p>
        </p:txBody>
      </p:sp>
      <p:pic>
        <p:nvPicPr>
          <p:cNvPr id="12" name="Picture 1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590" t="8802" r="14590" b="14564"/>
          <a:stretch/>
        </p:blipFill>
        <p:spPr>
          <a:xfrm>
            <a:off x="6762222" y="5266211"/>
            <a:ext cx="1558155" cy="1302864"/>
          </a:xfrm>
          <a:prstGeom prst="rect">
            <a:avLst/>
          </a:prstGeom>
        </p:spPr>
      </p:pic>
      <p:sp>
        <p:nvSpPr>
          <p:cNvPr id="9"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0" name="Slide Number Placeholder 5"/>
          <p:cNvSpPr txBox="1">
            <a:spLocks/>
          </p:cNvSpPr>
          <p:nvPr/>
        </p:nvSpPr>
        <p:spPr>
          <a:xfrm>
            <a:off x="3508639" y="6573788"/>
            <a:ext cx="2456226"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3" name="Slide Number Placeholder 2"/>
          <p:cNvSpPr>
            <a:spLocks noGrp="1"/>
          </p:cNvSpPr>
          <p:nvPr>
            <p:ph type="sldNum" sz="quarter" idx="12"/>
          </p:nvPr>
        </p:nvSpPr>
        <p:spPr/>
        <p:txBody>
          <a:bodyPr/>
          <a:lstStyle/>
          <a:p>
            <a:pPr>
              <a:defRPr/>
            </a:pPr>
            <a:fld id="{40BD2EA7-2D18-4D7B-85C6-B4C1B2B21AAB}" type="slidenum">
              <a:rPr lang="en-US" altLang="en-US" smtClean="0"/>
              <a:pPr>
                <a:defRPr/>
              </a:pPr>
              <a:t>15</a:t>
            </a:fld>
            <a:endParaRPr lang="en-US" alt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4686" y="1533558"/>
            <a:ext cx="1648047" cy="1648047"/>
          </a:xfrm>
          <a:prstGeom prst="rect">
            <a:avLst/>
          </a:prstGeom>
        </p:spPr>
      </p:pic>
      <p:pic>
        <p:nvPicPr>
          <p:cNvPr id="7" name="Picture 6"/>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33461" y="2478149"/>
            <a:ext cx="1286539" cy="1286539"/>
          </a:xfrm>
          <a:prstGeom prst="rect">
            <a:avLst/>
          </a:prstGeom>
        </p:spPr>
      </p:pic>
    </p:spTree>
    <p:extLst>
      <p:ext uri="{BB962C8B-B14F-4D97-AF65-F5344CB8AC3E}">
        <p14:creationId xmlns:p14="http://schemas.microsoft.com/office/powerpoint/2010/main" val="3899779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11225"/>
            <a:ext cx="8229600" cy="685800"/>
          </a:xfrm>
        </p:spPr>
        <p:txBody>
          <a:bodyPr/>
          <a:lstStyle/>
          <a:p>
            <a:pPr eaLnBrk="1" hangingPunct="1"/>
            <a:r>
              <a:rPr lang="de-DE" sz="2400" b="0" i="0" dirty="0" smtClean="0">
                <a:solidFill>
                  <a:srgbClr val="FFFFFF"/>
                </a:solidFill>
              </a:rPr>
              <a:t>NEUE 700 mm Doppelwalze – T500 / T500e</a:t>
            </a:r>
          </a:p>
        </p:txBody>
      </p:sp>
      <p:sp>
        <p:nvSpPr>
          <p:cNvPr id="4100" name="Content Placeholder 2"/>
          <p:cNvSpPr>
            <a:spLocks noGrp="1"/>
          </p:cNvSpPr>
          <p:nvPr>
            <p:ph idx="1"/>
          </p:nvPr>
        </p:nvSpPr>
        <p:spPr>
          <a:xfrm>
            <a:off x="457200" y="1810700"/>
            <a:ext cx="7839075" cy="4626314"/>
          </a:xfrm>
        </p:spPr>
        <p:txBody>
          <a:bodyPr>
            <a:normAutofit fontScale="92500" lnSpcReduction="20000"/>
          </a:bodyPr>
          <a:lstStyle/>
          <a:p>
            <a:pPr marL="285750" indent="-285750">
              <a:lnSpc>
                <a:spcPct val="110000"/>
              </a:lnSpc>
              <a:spcBef>
                <a:spcPts val="0"/>
              </a:spcBef>
              <a:spcAft>
                <a:spcPts val="0"/>
              </a:spcAft>
              <a:buFont typeface="Wingdings" panose="05000000000000000000" pitchFamily="2" charset="2"/>
              <a:buChar char="§"/>
            </a:pPr>
            <a:r>
              <a:rPr lang="de-DE" sz="1600" b="0" i="0" dirty="0" smtClean="0">
                <a:solidFill>
                  <a:srgbClr val="000000"/>
                </a:solidFill>
              </a:rPr>
              <a:t>Die Doppelbürsten maximieren die Produktivität durch </a:t>
            </a:r>
            <a:br>
              <a:rPr lang="de-DE" sz="1600" b="0" i="0" dirty="0" smtClean="0">
                <a:solidFill>
                  <a:srgbClr val="000000"/>
                </a:solidFill>
              </a:rPr>
            </a:br>
            <a:r>
              <a:rPr lang="de-DE" sz="1600" b="0" i="0" dirty="0" smtClean="0">
                <a:solidFill>
                  <a:srgbClr val="000000"/>
                </a:solidFill>
              </a:rPr>
              <a:t>einen gewissen Grad an Vorarbeit</a:t>
            </a:r>
          </a:p>
          <a:p>
            <a:pPr marL="742950" lvl="1" indent="-285750">
              <a:lnSpc>
                <a:spcPct val="110000"/>
              </a:lnSpc>
              <a:spcAft>
                <a:spcPts val="0"/>
              </a:spcAft>
              <a:buClr>
                <a:srgbClr val="009AC7"/>
              </a:buClr>
              <a:buFont typeface="Wingdings" panose="05000000000000000000" pitchFamily="2" charset="2"/>
              <a:buChar char="§"/>
            </a:pPr>
            <a:r>
              <a:rPr lang="de-DE" sz="1400" b="0" i="0" spc="-20" dirty="0" smtClean="0">
                <a:solidFill>
                  <a:srgbClr val="000000"/>
                </a:solidFill>
              </a:rPr>
              <a:t>Walzen helfen dabei, leichtes Kehrgut in den Behälter zu befördern</a:t>
            </a:r>
          </a:p>
          <a:p>
            <a:pPr lvl="1">
              <a:lnSpc>
                <a:spcPct val="110000"/>
              </a:lnSpc>
              <a:spcBef>
                <a:spcPts val="0"/>
              </a:spcBef>
              <a:spcAft>
                <a:spcPts val="0"/>
              </a:spcAft>
              <a:buClr>
                <a:srgbClr val="009AC7"/>
              </a:buClr>
            </a:pPr>
            <a:endParaRPr lang="en-US" sz="700" dirty="0"/>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Die Bürsten lassen sich problemlos ohne Werkzeug </a:t>
            </a:r>
            <a:br>
              <a:rPr lang="de-DE" sz="1600" b="0" i="0" dirty="0" smtClean="0">
                <a:solidFill>
                  <a:srgbClr val="000000"/>
                </a:solidFill>
              </a:rPr>
            </a:br>
            <a:r>
              <a:rPr lang="de-DE" sz="1600" b="0" i="0" dirty="0" smtClean="0">
                <a:solidFill>
                  <a:srgbClr val="000000"/>
                </a:solidFill>
              </a:rPr>
              <a:t>an einer Seite abnehmen</a:t>
            </a:r>
          </a:p>
          <a:p>
            <a:pPr marL="285750" indent="-285750">
              <a:spcAft>
                <a:spcPts val="0"/>
              </a:spcAft>
              <a:buClr>
                <a:srgbClr val="009AC7"/>
              </a:buClr>
              <a:buFont typeface="Wingdings" panose="05000000000000000000" pitchFamily="2" charset="2"/>
              <a:buChar char="§"/>
            </a:pPr>
            <a:r>
              <a:rPr lang="de-DE" sz="1600" b="0" i="0" dirty="0" smtClean="0">
                <a:solidFill>
                  <a:srgbClr val="000000"/>
                </a:solidFill>
              </a:rPr>
              <a:t>Integrierter einteiliger Kehrgutbehälter</a:t>
            </a:r>
          </a:p>
          <a:p>
            <a:pPr marL="742950" lvl="1" indent="-285750">
              <a:spcAft>
                <a:spcPts val="0"/>
              </a:spcAft>
              <a:buClr>
                <a:srgbClr val="009AC7"/>
              </a:buClr>
              <a:buFont typeface="Wingdings" panose="05000000000000000000" pitchFamily="2" charset="2"/>
              <a:buChar char="§"/>
            </a:pPr>
            <a:r>
              <a:rPr lang="de-DE" sz="1400" b="0" i="0" spc="-30" dirty="0" smtClean="0">
                <a:solidFill>
                  <a:srgbClr val="000000"/>
                </a:solidFill>
              </a:rPr>
              <a:t>Kann ganz einfach von beiden Seiten aus herausgenommen werden</a:t>
            </a:r>
          </a:p>
          <a:p>
            <a:pPr marL="742950" lvl="1" indent="-285750">
              <a:spcAft>
                <a:spcPts val="0"/>
              </a:spcAft>
              <a:buClr>
                <a:srgbClr val="009AC7"/>
              </a:buClr>
              <a:buFont typeface="Wingdings" panose="05000000000000000000" pitchFamily="2" charset="2"/>
              <a:buChar char="§"/>
            </a:pPr>
            <a:r>
              <a:rPr lang="de-DE" sz="1400" b="0" i="0" dirty="0" smtClean="0">
                <a:solidFill>
                  <a:srgbClr val="000000"/>
                </a:solidFill>
              </a:rPr>
              <a:t>Funktioniert wie eine Schublade </a:t>
            </a:r>
            <a:endParaRPr lang="de-DE" sz="1400" b="0" i="0" dirty="0" smtClean="0">
              <a:solidFill>
                <a:srgbClr val="000000"/>
              </a:solidFill>
            </a:endParaRPr>
          </a:p>
          <a:p>
            <a:pPr marL="742950" lvl="1" indent="-285750">
              <a:spcAft>
                <a:spcPts val="0"/>
              </a:spcAft>
              <a:buClr>
                <a:srgbClr val="009AC7"/>
              </a:buClr>
              <a:buFont typeface="Wingdings" panose="05000000000000000000" pitchFamily="2" charset="2"/>
              <a:buChar char="§"/>
            </a:pPr>
            <a:r>
              <a:rPr lang="en-US" sz="1400" dirty="0" err="1">
                <a:solidFill>
                  <a:srgbClr val="000000"/>
                </a:solidFill>
              </a:rPr>
              <a:t>Kapazität</a:t>
            </a:r>
            <a:r>
              <a:rPr lang="en-US" sz="1400" dirty="0">
                <a:solidFill>
                  <a:srgbClr val="000000"/>
                </a:solidFill>
              </a:rPr>
              <a:t> 3,2L</a:t>
            </a:r>
            <a:endParaRPr lang="de-DE" sz="1400" dirty="0">
              <a:solidFill>
                <a:srgbClr val="000000"/>
              </a:solidFill>
            </a:endParaRPr>
          </a:p>
          <a:p>
            <a:pPr lvl="1">
              <a:spcAft>
                <a:spcPts val="0"/>
              </a:spcAft>
              <a:buClr>
                <a:srgbClr val="009AC7"/>
              </a:buClr>
            </a:pPr>
            <a:endParaRPr lang="en-US" sz="500" dirty="0" smtClean="0"/>
          </a:p>
          <a:p>
            <a:pPr marL="285750" indent="-285750">
              <a:spcAft>
                <a:spcPts val="0"/>
              </a:spcAft>
              <a:buClr>
                <a:srgbClr val="009AC7"/>
              </a:buClr>
              <a:buFont typeface="Wingdings" panose="05000000000000000000" pitchFamily="2" charset="2"/>
              <a:buChar char="§"/>
            </a:pPr>
            <a:r>
              <a:rPr lang="de-DE" sz="1600" b="0" i="0" dirty="0" smtClean="0">
                <a:solidFill>
                  <a:srgbClr val="000000"/>
                </a:solidFill>
              </a:rPr>
              <a:t>Hervorragende Reinigungsleistung</a:t>
            </a:r>
          </a:p>
          <a:p>
            <a:pPr marL="742950" lvl="1" indent="-285750">
              <a:spcAft>
                <a:spcPts val="0"/>
              </a:spcAft>
              <a:buClr>
                <a:srgbClr val="009AC7"/>
              </a:buClr>
              <a:buFont typeface="Wingdings" panose="05000000000000000000" pitchFamily="2" charset="2"/>
              <a:buChar char="§"/>
            </a:pPr>
            <a:r>
              <a:rPr lang="de-DE" sz="1400" b="0" i="0" dirty="0" smtClean="0">
                <a:solidFill>
                  <a:srgbClr val="000000"/>
                </a:solidFill>
              </a:rPr>
              <a:t>U/min: 1500</a:t>
            </a:r>
          </a:p>
          <a:p>
            <a:pPr marL="742950" lvl="1" indent="-285750">
              <a:spcAft>
                <a:spcPts val="0"/>
              </a:spcAft>
              <a:buClr>
                <a:srgbClr val="009AC7"/>
              </a:buClr>
              <a:buFont typeface="Wingdings" panose="05000000000000000000" pitchFamily="2" charset="2"/>
              <a:buChar char="§"/>
            </a:pPr>
            <a:r>
              <a:rPr lang="de-DE" sz="1400" b="0" i="0" dirty="0" smtClean="0">
                <a:solidFill>
                  <a:srgbClr val="000000"/>
                </a:solidFill>
              </a:rPr>
              <a:t>T500: 3 Anpressdruckeinstellungen: 18 – 36 – 54,5 kg</a:t>
            </a:r>
          </a:p>
          <a:p>
            <a:pPr marL="742950" lvl="1" indent="-285750">
              <a:spcAft>
                <a:spcPts val="0"/>
              </a:spcAft>
              <a:buClr>
                <a:srgbClr val="009AC7"/>
              </a:buClr>
              <a:buFont typeface="Wingdings" panose="05000000000000000000" pitchFamily="2" charset="2"/>
              <a:buChar char="§"/>
            </a:pPr>
            <a:r>
              <a:rPr lang="de-DE" sz="1400" b="0" i="0" dirty="0" smtClean="0">
                <a:solidFill>
                  <a:srgbClr val="000000"/>
                </a:solidFill>
              </a:rPr>
              <a:t>T500e: 2 Anpressdruckeinstellungen: 38,5 – 54,5 kg</a:t>
            </a:r>
          </a:p>
          <a:p>
            <a:pPr marL="285750" indent="-285750">
              <a:spcAft>
                <a:spcPts val="0"/>
              </a:spcAft>
              <a:buClr>
                <a:srgbClr val="009AC7"/>
              </a:buClr>
              <a:buFont typeface="Wingdings" panose="05000000000000000000" pitchFamily="2" charset="2"/>
              <a:buChar char="§"/>
            </a:pPr>
            <a:r>
              <a:rPr lang="de-DE" sz="1600" b="0" i="0" dirty="0" smtClean="0">
                <a:solidFill>
                  <a:srgbClr val="000000"/>
                </a:solidFill>
              </a:rPr>
              <a:t>Bürstentypen</a:t>
            </a:r>
          </a:p>
          <a:p>
            <a:pPr marL="742950" lvl="1" indent="-285750">
              <a:spcAft>
                <a:spcPts val="0"/>
              </a:spcAft>
              <a:buClr>
                <a:srgbClr val="009AC7"/>
              </a:buClr>
              <a:buFont typeface="Wingdings" panose="05000000000000000000" pitchFamily="2" charset="2"/>
              <a:buChar char="§"/>
            </a:pPr>
            <a:r>
              <a:rPr lang="de-DE" sz="1400" b="0" i="0" dirty="0" smtClean="0">
                <a:solidFill>
                  <a:srgbClr val="000000"/>
                </a:solidFill>
              </a:rPr>
              <a:t>Nylon – zur allgemeinen Verwendung</a:t>
            </a:r>
          </a:p>
          <a:p>
            <a:pPr marL="742950" lvl="1" indent="-285750">
              <a:spcAft>
                <a:spcPts val="0"/>
              </a:spcAft>
              <a:buClr>
                <a:srgbClr val="009AC7"/>
              </a:buClr>
              <a:buFont typeface="Wingdings" panose="05000000000000000000" pitchFamily="2" charset="2"/>
              <a:buChar char="§"/>
            </a:pPr>
            <a:r>
              <a:rPr lang="de-DE" sz="1400" b="0" i="0" dirty="0" smtClean="0">
                <a:solidFill>
                  <a:srgbClr val="000000"/>
                </a:solidFill>
              </a:rPr>
              <a:t>Polypropylen – aggressiver</a:t>
            </a:r>
          </a:p>
          <a:p>
            <a:pPr marL="742950" lvl="1" indent="-285750">
              <a:spcAft>
                <a:spcPts val="0"/>
              </a:spcAft>
              <a:buClr>
                <a:srgbClr val="009AC7"/>
              </a:buClr>
              <a:buFont typeface="Wingdings" panose="05000000000000000000" pitchFamily="2" charset="2"/>
              <a:buChar char="§"/>
            </a:pPr>
            <a:r>
              <a:rPr lang="de-DE" sz="1400" b="0" i="0" dirty="0" smtClean="0">
                <a:solidFill>
                  <a:srgbClr val="000000"/>
                </a:solidFill>
              </a:rPr>
              <a:t>Abrassive Bürste – am aggressivsten</a:t>
            </a:r>
          </a:p>
          <a:p>
            <a:pPr marL="285750" indent="-285750">
              <a:spcAft>
                <a:spcPts val="0"/>
              </a:spcAft>
              <a:buClr>
                <a:srgbClr val="009AC7"/>
              </a:buClr>
              <a:buFont typeface="Wingdings" panose="05000000000000000000" pitchFamily="2" charset="2"/>
              <a:buChar char="§"/>
            </a:pPr>
            <a:r>
              <a:rPr lang="de-DE" sz="1600" b="0" i="0" dirty="0" smtClean="0">
                <a:solidFill>
                  <a:srgbClr val="000000"/>
                </a:solidFill>
              </a:rPr>
              <a:t>Selbstjustierende Seitenschürze</a:t>
            </a:r>
          </a:p>
          <a:p>
            <a:pPr marL="742950" lvl="1" indent="-285750">
              <a:spcAft>
                <a:spcPts val="0"/>
              </a:spcAft>
              <a:buClr>
                <a:srgbClr val="009AC7"/>
              </a:buClr>
              <a:buFont typeface="Wingdings" panose="05000000000000000000" pitchFamily="2" charset="2"/>
              <a:buChar char="§"/>
            </a:pPr>
            <a:r>
              <a:rPr lang="de-DE" sz="1400" b="0" i="0" dirty="0" smtClean="0">
                <a:solidFill>
                  <a:srgbClr val="000000"/>
                </a:solidFill>
              </a:rPr>
              <a:t>Hält Spritzwasser zurück, vor allem in den Kurven</a:t>
            </a:r>
          </a:p>
          <a:p>
            <a:endParaRPr lang="en-US" sz="1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399" y="3802635"/>
            <a:ext cx="1275749" cy="15008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3915" y="5558800"/>
            <a:ext cx="1892359" cy="11131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6188" y="3952233"/>
            <a:ext cx="1275748" cy="1500880"/>
          </a:xfrm>
          <a:prstGeom prst="rect">
            <a:avLst/>
          </a:prstGeom>
        </p:spPr>
      </p:pic>
      <p:sp>
        <p:nvSpPr>
          <p:cNvPr id="10"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1" name="Slide Number Placeholder 5"/>
          <p:cNvSpPr txBox="1">
            <a:spLocks/>
          </p:cNvSpPr>
          <p:nvPr/>
        </p:nvSpPr>
        <p:spPr>
          <a:xfrm>
            <a:off x="3508638" y="6573788"/>
            <a:ext cx="2403063"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6" name="Slide Number Placeholder 5"/>
          <p:cNvSpPr>
            <a:spLocks noGrp="1"/>
          </p:cNvSpPr>
          <p:nvPr>
            <p:ph type="sldNum" sz="quarter" idx="12"/>
          </p:nvPr>
        </p:nvSpPr>
        <p:spPr/>
        <p:txBody>
          <a:bodyPr/>
          <a:lstStyle/>
          <a:p>
            <a:pPr>
              <a:defRPr/>
            </a:pPr>
            <a:fld id="{40BD2EA7-2D18-4D7B-85C6-B4C1B2B21AAB}" type="slidenum">
              <a:rPr lang="en-US" altLang="en-US" smtClean="0"/>
              <a:pPr>
                <a:defRPr/>
              </a:pPr>
              <a:t>16</a:t>
            </a:fld>
            <a:endParaRPr lang="en-US" alt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6188" y="2529383"/>
            <a:ext cx="1384193" cy="1384193"/>
          </a:xfrm>
          <a:prstGeom prst="rect">
            <a:avLst/>
          </a:prstGeom>
        </p:spPr>
      </p:pic>
      <p:pic>
        <p:nvPicPr>
          <p:cNvPr id="7" name="Picture 6"/>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325491" y="1527213"/>
            <a:ext cx="1694267" cy="1694267"/>
          </a:xfrm>
          <a:prstGeom prst="rect">
            <a:avLst/>
          </a:prstGeom>
        </p:spPr>
      </p:pic>
    </p:spTree>
    <p:extLst>
      <p:ext uri="{BB962C8B-B14F-4D97-AF65-F5344CB8AC3E}">
        <p14:creationId xmlns:p14="http://schemas.microsoft.com/office/powerpoint/2010/main" val="393839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11225"/>
            <a:ext cx="8229600" cy="685800"/>
          </a:xfrm>
        </p:spPr>
        <p:txBody>
          <a:bodyPr/>
          <a:lstStyle/>
          <a:p>
            <a:pPr eaLnBrk="1" hangingPunct="1"/>
            <a:r>
              <a:rPr lang="de-DE" sz="2400" b="0" i="0" dirty="0" smtClean="0">
                <a:solidFill>
                  <a:srgbClr val="FFFFFF"/>
                </a:solidFill>
              </a:rPr>
              <a:t>NEUER 700 mm Orbitalkopf – T500 / T500e </a:t>
            </a:r>
          </a:p>
        </p:txBody>
      </p:sp>
      <p:sp>
        <p:nvSpPr>
          <p:cNvPr id="4100" name="Content Placeholder 2"/>
          <p:cNvSpPr>
            <a:spLocks noGrp="1"/>
          </p:cNvSpPr>
          <p:nvPr>
            <p:ph idx="1"/>
          </p:nvPr>
        </p:nvSpPr>
        <p:spPr>
          <a:xfrm>
            <a:off x="237435" y="1733506"/>
            <a:ext cx="6982071" cy="4684859"/>
          </a:xfrm>
        </p:spPr>
        <p:txBody>
          <a:bodyPr>
            <a:normAutofit/>
          </a:bodyPr>
          <a:lstStyle/>
          <a:p>
            <a:pPr marL="285750" indent="-285750">
              <a:lnSpc>
                <a:spcPct val="110000"/>
              </a:lnSpc>
              <a:spcBef>
                <a:spcPts val="0"/>
              </a:spcBef>
              <a:spcAft>
                <a:spcPts val="0"/>
              </a:spcAft>
              <a:buClr>
                <a:srgbClr val="009AC7"/>
              </a:buClr>
              <a:buFont typeface="Wingdings" panose="05000000000000000000" pitchFamily="2" charset="2"/>
              <a:buChar char="§"/>
            </a:pPr>
            <a:r>
              <a:rPr lang="de-DE" sz="1600" b="0" i="0" dirty="0" smtClean="0">
                <a:solidFill>
                  <a:srgbClr val="000000"/>
                </a:solidFill>
              </a:rPr>
              <a:t>Unglaublich vielseitig – mit zahlreichen Funktionen</a:t>
            </a:r>
          </a:p>
          <a:p>
            <a:pPr marL="742950" lvl="1" indent="-285750">
              <a:lnSpc>
                <a:spcPct val="110000"/>
              </a:lnSpc>
              <a:spcBef>
                <a:spcPts val="0"/>
              </a:spcBef>
              <a:spcAft>
                <a:spcPts val="0"/>
              </a:spcAft>
              <a:buClr>
                <a:srgbClr val="009AC7"/>
              </a:buClr>
              <a:buFont typeface="Wingdings" panose="05000000000000000000" pitchFamily="2" charset="2"/>
              <a:buChar char="§"/>
            </a:pPr>
            <a:r>
              <a:rPr lang="de-DE" sz="1300" b="0" i="0" dirty="0" smtClean="0">
                <a:solidFill>
                  <a:srgbClr val="000000"/>
                </a:solidFill>
              </a:rPr>
              <a:t>Wirtschaftliche und effiziente tägliche Reinigung</a:t>
            </a:r>
          </a:p>
          <a:p>
            <a:pPr marL="742950" lvl="1" indent="-285750">
              <a:lnSpc>
                <a:spcPct val="110000"/>
              </a:lnSpc>
              <a:spcBef>
                <a:spcPts val="0"/>
              </a:spcBef>
              <a:spcAft>
                <a:spcPts val="0"/>
              </a:spcAft>
              <a:buClr>
                <a:srgbClr val="009AC7"/>
              </a:buClr>
              <a:buFont typeface="Wingdings" panose="05000000000000000000" pitchFamily="2" charset="2"/>
              <a:buChar char="§"/>
            </a:pPr>
            <a:r>
              <a:rPr lang="de-DE" sz="1300" b="0" i="0" dirty="0" smtClean="0">
                <a:solidFill>
                  <a:srgbClr val="000000"/>
                </a:solidFill>
              </a:rPr>
              <a:t>Entfernung der Bodenbeschichtung ohne Chemikalien, nur mithilfe von hohem Anpressdruck und weinroten Pads zur Oberflächenbearbeitung</a:t>
            </a:r>
          </a:p>
          <a:p>
            <a:pPr marL="742950" lvl="1" indent="-285750">
              <a:lnSpc>
                <a:spcPct val="110000"/>
              </a:lnSpc>
              <a:spcBef>
                <a:spcPts val="0"/>
              </a:spcBef>
              <a:spcAft>
                <a:spcPts val="0"/>
              </a:spcAft>
              <a:buClr>
                <a:srgbClr val="009AC7"/>
              </a:buClr>
              <a:buFont typeface="Wingdings" panose="05000000000000000000" pitchFamily="2" charset="2"/>
              <a:buChar char="§"/>
            </a:pPr>
            <a:r>
              <a:rPr lang="de-DE" sz="1300" b="0" i="0" dirty="0" smtClean="0">
                <a:solidFill>
                  <a:srgbClr val="000000"/>
                </a:solidFill>
              </a:rPr>
              <a:t>Reinigung von Kanten und Sockelleisten mit dem 5 cm vorstehenden Bürstenkopf</a:t>
            </a:r>
          </a:p>
          <a:p>
            <a:pPr marL="742950" lvl="1" indent="-285750">
              <a:lnSpc>
                <a:spcPct val="110000"/>
              </a:lnSpc>
              <a:spcBef>
                <a:spcPts val="0"/>
              </a:spcBef>
              <a:spcAft>
                <a:spcPts val="0"/>
              </a:spcAft>
              <a:buClr>
                <a:srgbClr val="009AC7"/>
              </a:buClr>
              <a:buFont typeface="Wingdings" panose="05000000000000000000" pitchFamily="2" charset="2"/>
              <a:buChar char="§"/>
            </a:pPr>
            <a:r>
              <a:rPr lang="de-DE" sz="1300" b="0" i="0" dirty="0" smtClean="0">
                <a:solidFill>
                  <a:srgbClr val="000000"/>
                </a:solidFill>
              </a:rPr>
              <a:t>Effektive Reinigung von Fugen mit dem grünen Turf-Pad</a:t>
            </a:r>
          </a:p>
          <a:p>
            <a:pPr marL="285750" indent="-285750">
              <a:lnSpc>
                <a:spcPct val="110000"/>
              </a:lnSpc>
              <a:spcBef>
                <a:spcPts val="1200"/>
              </a:spcBef>
              <a:spcAft>
                <a:spcPts val="0"/>
              </a:spcAft>
              <a:buClr>
                <a:srgbClr val="009AC7"/>
              </a:buClr>
              <a:buFont typeface="Wingdings" panose="05000000000000000000" pitchFamily="2" charset="2"/>
              <a:buChar char="§"/>
            </a:pPr>
            <a:r>
              <a:rPr lang="de-DE" sz="1600" b="0" i="0" dirty="0" smtClean="0">
                <a:solidFill>
                  <a:srgbClr val="000000"/>
                </a:solidFill>
              </a:rPr>
              <a:t>10 Isolatoren minimieren signifikant Vibrationen</a:t>
            </a:r>
          </a:p>
          <a:p>
            <a:pPr marL="742950" lvl="1" indent="-285750">
              <a:lnSpc>
                <a:spcPct val="110000"/>
              </a:lnSpc>
              <a:spcBef>
                <a:spcPts val="0"/>
              </a:spcBef>
              <a:spcAft>
                <a:spcPts val="0"/>
              </a:spcAft>
              <a:buClr>
                <a:srgbClr val="009AC7"/>
              </a:buClr>
              <a:buFont typeface="Wingdings" panose="05000000000000000000" pitchFamily="2" charset="2"/>
              <a:buChar char="§"/>
            </a:pPr>
            <a:r>
              <a:rPr lang="de-DE" sz="1300" b="0" i="0" dirty="0" smtClean="0">
                <a:solidFill>
                  <a:srgbClr val="000000"/>
                </a:solidFill>
              </a:rPr>
              <a:t>Mehr Komfort für den Bediener und eine längere Lebensdauer </a:t>
            </a:r>
            <a:br>
              <a:rPr lang="de-DE" sz="1300" b="0" i="0" dirty="0" smtClean="0">
                <a:solidFill>
                  <a:srgbClr val="000000"/>
                </a:solidFill>
              </a:rPr>
            </a:br>
            <a:r>
              <a:rPr lang="de-DE" sz="1300" b="0" i="0" dirty="0" smtClean="0">
                <a:solidFill>
                  <a:srgbClr val="000000"/>
                </a:solidFill>
              </a:rPr>
              <a:t>für die Maschine</a:t>
            </a:r>
          </a:p>
          <a:p>
            <a:pPr marL="742950" lvl="1" indent="-285750">
              <a:lnSpc>
                <a:spcPct val="110000"/>
              </a:lnSpc>
              <a:spcBef>
                <a:spcPts val="0"/>
              </a:spcBef>
              <a:spcAft>
                <a:spcPts val="0"/>
              </a:spcAft>
              <a:buClr>
                <a:srgbClr val="009AC7"/>
              </a:buClr>
              <a:buFont typeface="Wingdings" panose="05000000000000000000" pitchFamily="2" charset="2"/>
              <a:buChar char="§"/>
            </a:pPr>
            <a:endParaRPr lang="en-US" sz="1000" dirty="0"/>
          </a:p>
          <a:p>
            <a:pPr marL="285750" indent="-285750">
              <a:buClr>
                <a:srgbClr val="009AC7"/>
              </a:buClr>
              <a:buFont typeface="Wingdings" panose="05000000000000000000" pitchFamily="2" charset="2"/>
              <a:buChar char="§"/>
            </a:pPr>
            <a:r>
              <a:rPr lang="de-DE" sz="1600" b="0" i="0" dirty="0" smtClean="0">
                <a:solidFill>
                  <a:srgbClr val="000000"/>
                </a:solidFill>
              </a:rPr>
              <a:t>Intensives Schrubben</a:t>
            </a:r>
          </a:p>
          <a:p>
            <a:pPr marL="742950" lvl="1" indent="-285750">
              <a:buClr>
                <a:srgbClr val="009AC7"/>
              </a:buClr>
              <a:buFont typeface="Wingdings" panose="05000000000000000000" pitchFamily="2" charset="2"/>
              <a:buChar char="§"/>
            </a:pPr>
            <a:r>
              <a:rPr lang="de-DE" sz="1300" b="0" i="0" dirty="0" smtClean="0">
                <a:solidFill>
                  <a:srgbClr val="000000"/>
                </a:solidFill>
              </a:rPr>
              <a:t>U/min: 2.200</a:t>
            </a:r>
          </a:p>
          <a:p>
            <a:pPr marL="742950" lvl="1" indent="-285750">
              <a:spcBef>
                <a:spcPts val="0"/>
              </a:spcBef>
              <a:spcAft>
                <a:spcPts val="0"/>
              </a:spcAft>
              <a:buClr>
                <a:srgbClr val="009AC7"/>
              </a:buClr>
              <a:buFont typeface="Wingdings" panose="05000000000000000000" pitchFamily="2" charset="2"/>
              <a:buChar char="§"/>
            </a:pPr>
            <a:r>
              <a:rPr lang="de-DE" sz="1300" b="0" i="0" dirty="0" smtClean="0">
                <a:solidFill>
                  <a:srgbClr val="000000"/>
                </a:solidFill>
              </a:rPr>
              <a:t>T500: 3 Anpressdruckeinstellungen: 48 – 63 – 77 kg</a:t>
            </a:r>
            <a:r>
              <a:rPr lang="de-DE" sz="1300" b="0" i="0" dirty="0" smtClean="0"/>
              <a:t>*</a:t>
            </a:r>
          </a:p>
          <a:p>
            <a:pPr marL="742950" lvl="1" indent="-285750">
              <a:spcBef>
                <a:spcPts val="0"/>
              </a:spcBef>
              <a:spcAft>
                <a:spcPts val="0"/>
              </a:spcAft>
              <a:buClr>
                <a:srgbClr val="009AC7"/>
              </a:buClr>
              <a:buFont typeface="Wingdings" panose="05000000000000000000" pitchFamily="2" charset="2"/>
              <a:buChar char="§"/>
            </a:pPr>
            <a:r>
              <a:rPr lang="de-DE" sz="1300" b="0" i="0" dirty="0" smtClean="0">
                <a:solidFill>
                  <a:srgbClr val="000000"/>
                </a:solidFill>
              </a:rPr>
              <a:t>T500e: 2 Anpressdruckeinstellungen: 48 – 77 kg</a:t>
            </a:r>
            <a:r>
              <a:rPr lang="de-DE" sz="1300" b="0" i="0" dirty="0" smtClean="0"/>
              <a:t>*</a:t>
            </a:r>
          </a:p>
          <a:p>
            <a:pPr marL="742950" lvl="1" indent="-285750">
              <a:spcBef>
                <a:spcPts val="0"/>
              </a:spcBef>
              <a:spcAft>
                <a:spcPts val="0"/>
              </a:spcAft>
              <a:buClr>
                <a:srgbClr val="009AC7"/>
              </a:buClr>
              <a:buFont typeface="Wingdings" panose="05000000000000000000" pitchFamily="2" charset="2"/>
              <a:buChar char="§"/>
            </a:pPr>
            <a:endParaRPr lang="en-US" sz="1600" dirty="0"/>
          </a:p>
          <a:p>
            <a:pPr marL="285750" indent="-285750">
              <a:spcBef>
                <a:spcPts val="0"/>
              </a:spcBef>
              <a:spcAft>
                <a:spcPts val="0"/>
              </a:spcAft>
              <a:buClr>
                <a:srgbClr val="009AC7"/>
              </a:buClr>
              <a:buFont typeface="Wingdings" panose="05000000000000000000" pitchFamily="2" charset="2"/>
              <a:buChar char="§"/>
            </a:pPr>
            <a:r>
              <a:rPr lang="de-DE" sz="1600" b="0" i="0" dirty="0" smtClean="0">
                <a:solidFill>
                  <a:srgbClr val="000000"/>
                </a:solidFill>
              </a:rPr>
              <a:t>Gleichmäßige Verteilung des Frischwassers</a:t>
            </a:r>
          </a:p>
          <a:p>
            <a:pPr marL="285750" indent="-285750">
              <a:spcAft>
                <a:spcPts val="1200"/>
              </a:spcAft>
              <a:buClr>
                <a:srgbClr val="009AC7"/>
              </a:buClr>
              <a:buFont typeface="Wingdings" panose="05000000000000000000" pitchFamily="2" charset="2"/>
              <a:buChar char="§"/>
            </a:pPr>
            <a:r>
              <a:rPr lang="de-DE" sz="1600" b="0" i="0" dirty="0" smtClean="0">
                <a:solidFill>
                  <a:srgbClr val="000000"/>
                </a:solidFill>
              </a:rPr>
              <a:t>Einheitliche Entfernung der Bodenbeschichtung </a:t>
            </a:r>
            <a:br>
              <a:rPr lang="de-DE" sz="1600" b="0" i="0" dirty="0" smtClean="0">
                <a:solidFill>
                  <a:srgbClr val="000000"/>
                </a:solidFill>
              </a:rPr>
            </a:br>
            <a:r>
              <a:rPr lang="de-DE" sz="1600" b="0" i="0" dirty="0" smtClean="0">
                <a:solidFill>
                  <a:srgbClr val="000000"/>
                </a:solidFill>
              </a:rPr>
              <a:t>von einem Rand zum anderen</a:t>
            </a:r>
          </a:p>
        </p:txBody>
      </p:sp>
      <p:sp>
        <p:nvSpPr>
          <p:cNvPr id="11"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5" name="Slide Number Placeholder 5"/>
          <p:cNvSpPr txBox="1">
            <a:spLocks/>
          </p:cNvSpPr>
          <p:nvPr/>
        </p:nvSpPr>
        <p:spPr>
          <a:xfrm>
            <a:off x="3508639" y="6573788"/>
            <a:ext cx="2498756"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14" name="Rectangle 13"/>
          <p:cNvSpPr/>
          <p:nvPr/>
        </p:nvSpPr>
        <p:spPr>
          <a:xfrm>
            <a:off x="301232" y="6151440"/>
            <a:ext cx="5950712" cy="244682"/>
          </a:xfrm>
          <a:prstGeom prst="rect">
            <a:avLst/>
          </a:prstGeom>
        </p:spPr>
        <p:txBody>
          <a:bodyPr wrap="square">
            <a:spAutoFit/>
          </a:bodyPr>
          <a:lstStyle/>
          <a:p>
            <a:pPr marL="0" lvl="2">
              <a:lnSpc>
                <a:spcPct val="110000"/>
              </a:lnSpc>
              <a:spcBef>
                <a:spcPts val="0"/>
              </a:spcBef>
              <a:spcAft>
                <a:spcPts val="0"/>
              </a:spcAft>
              <a:buClr>
                <a:srgbClr val="009AC7"/>
              </a:buClr>
            </a:pPr>
            <a:r>
              <a:rPr lang="de-DE" sz="900" b="0" i="0" dirty="0" smtClean="0">
                <a:solidFill>
                  <a:srgbClr val="000000"/>
                </a:solidFill>
                <a:latin typeface="Arial" pitchFamily="18" charset="0"/>
              </a:rPr>
              <a:t>* Beim höchsten Anpressdruckmodus sinkt die Schrubbgeschwindigkeit von 4,0 km/h auf 3,7 km/h</a:t>
            </a:r>
          </a:p>
        </p:txBody>
      </p:sp>
      <p:sp>
        <p:nvSpPr>
          <p:cNvPr id="3" name="Slide Number Placeholder 2"/>
          <p:cNvSpPr>
            <a:spLocks noGrp="1"/>
          </p:cNvSpPr>
          <p:nvPr>
            <p:ph type="sldNum" sz="quarter" idx="12"/>
          </p:nvPr>
        </p:nvSpPr>
        <p:spPr/>
        <p:txBody>
          <a:bodyPr/>
          <a:lstStyle/>
          <a:p>
            <a:pPr>
              <a:defRPr/>
            </a:pPr>
            <a:fld id="{40BD2EA7-2D18-4D7B-85C6-B4C1B2B21AAB}" type="slidenum">
              <a:rPr lang="en-US" altLang="en-US" smtClean="0"/>
              <a:pPr>
                <a:defRPr/>
              </a:pPr>
              <a:t>17</a:t>
            </a:fld>
            <a:endParaRPr lang="en-US" altLang="en-US" dirty="0"/>
          </a:p>
        </p:txBody>
      </p:sp>
      <p:cxnSp>
        <p:nvCxnSpPr>
          <p:cNvPr id="16" name="Straight Connector 15"/>
          <p:cNvCxnSpPr/>
          <p:nvPr/>
        </p:nvCxnSpPr>
        <p:spPr>
          <a:xfrm>
            <a:off x="372133" y="6166881"/>
            <a:ext cx="11589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stretch>
            <a:fillRect/>
          </a:stretch>
        </p:blipFill>
        <p:spPr>
          <a:xfrm>
            <a:off x="6470742" y="4591403"/>
            <a:ext cx="1808408" cy="13653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4356" y="2924284"/>
            <a:ext cx="1314388" cy="1314388"/>
          </a:xfrm>
          <a:prstGeom prst="rect">
            <a:avLst/>
          </a:prstGeom>
        </p:spPr>
      </p:pic>
      <p:pic>
        <p:nvPicPr>
          <p:cNvPr id="5" name="Picture 4"/>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201764" y="1511114"/>
            <a:ext cx="1942236" cy="1942236"/>
          </a:xfrm>
          <a:prstGeom prst="rect">
            <a:avLst/>
          </a:prstGeom>
        </p:spPr>
      </p:pic>
    </p:spTree>
    <p:extLst>
      <p:ext uri="{BB962C8B-B14F-4D97-AF65-F5344CB8AC3E}">
        <p14:creationId xmlns:p14="http://schemas.microsoft.com/office/powerpoint/2010/main" val="1488777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11225"/>
            <a:ext cx="8229600" cy="685800"/>
          </a:xfrm>
        </p:spPr>
        <p:txBody>
          <a:bodyPr>
            <a:normAutofit fontScale="90000"/>
          </a:bodyPr>
          <a:lstStyle/>
          <a:p>
            <a:pPr eaLnBrk="1" hangingPunct="1"/>
            <a:r>
              <a:rPr lang="de-DE" sz="2400" b="0" i="0" dirty="0" smtClean="0">
                <a:solidFill>
                  <a:srgbClr val="FFFFFF"/>
                </a:solidFill>
              </a:rPr>
              <a:t>NEUER 700 mm Orbitalkopf: wichtigste Verkaufsargumente</a:t>
            </a:r>
          </a:p>
        </p:txBody>
      </p:sp>
      <p:sp>
        <p:nvSpPr>
          <p:cNvPr id="4100" name="Content Placeholder 2"/>
          <p:cNvSpPr>
            <a:spLocks noGrp="1"/>
          </p:cNvSpPr>
          <p:nvPr>
            <p:ph idx="1"/>
          </p:nvPr>
        </p:nvSpPr>
        <p:spPr>
          <a:xfrm>
            <a:off x="-11312" y="1753311"/>
            <a:ext cx="7088768" cy="4034174"/>
          </a:xfrm>
        </p:spPr>
        <p:txBody>
          <a:bodyPr>
            <a:normAutofit fontScale="85000" lnSpcReduction="10000"/>
          </a:bodyPr>
          <a:lstStyle/>
          <a:p>
            <a:pPr marL="285750" lvl="1" indent="-171450">
              <a:lnSpc>
                <a:spcPct val="120000"/>
              </a:lnSpc>
              <a:spcBef>
                <a:spcPts val="0"/>
              </a:spcBef>
              <a:spcAft>
                <a:spcPts val="0"/>
              </a:spcAft>
              <a:buClr>
                <a:srgbClr val="009AC7"/>
              </a:buClr>
              <a:buFont typeface="Wingdings" panose="05000000000000000000" pitchFamily="2" charset="2"/>
              <a:buChar char="§"/>
            </a:pPr>
            <a:r>
              <a:rPr lang="de-DE" sz="1600" b="0" i="0" spc="-50" dirty="0" smtClean="0">
                <a:solidFill>
                  <a:srgbClr val="000000"/>
                </a:solidFill>
              </a:rPr>
              <a:t>Eine der höchsten Anpressdruckstärken bei mittelgroßen Scheuersaugmaschinen: 77 kg!</a:t>
            </a:r>
          </a:p>
          <a:p>
            <a:pPr marL="461963" lvl="1" indent="-171450">
              <a:lnSpc>
                <a:spcPct val="120000"/>
              </a:lnSpc>
              <a:spcBef>
                <a:spcPts val="0"/>
              </a:spcBef>
              <a:spcAft>
                <a:spcPts val="0"/>
              </a:spcAft>
              <a:buClr>
                <a:srgbClr val="009AC7"/>
              </a:buClr>
              <a:buFont typeface="Wingdings" panose="05000000000000000000" pitchFamily="2" charset="2"/>
              <a:buChar char="§"/>
            </a:pPr>
            <a:r>
              <a:rPr lang="de-DE" sz="1400" b="0" i="0" dirty="0" smtClean="0">
                <a:solidFill>
                  <a:srgbClr val="000000"/>
                </a:solidFill>
              </a:rPr>
              <a:t>Das bedeutet eine wirkungsvollere Entfernung von Schmutz oder Bodenbeschichtung </a:t>
            </a:r>
            <a:br>
              <a:rPr lang="de-DE" sz="1400" b="0" i="0" dirty="0" smtClean="0">
                <a:solidFill>
                  <a:srgbClr val="000000"/>
                </a:solidFill>
              </a:rPr>
            </a:br>
            <a:r>
              <a:rPr lang="de-DE" sz="1400" b="0" i="0" dirty="0" smtClean="0">
                <a:solidFill>
                  <a:srgbClr val="000000"/>
                </a:solidFill>
              </a:rPr>
              <a:t>bei jedem Durchgang</a:t>
            </a:r>
          </a:p>
          <a:p>
            <a:pPr marL="461963" lvl="1" indent="-171450">
              <a:lnSpc>
                <a:spcPct val="120000"/>
              </a:lnSpc>
              <a:spcBef>
                <a:spcPts val="0"/>
              </a:spcBef>
              <a:spcAft>
                <a:spcPts val="0"/>
              </a:spcAft>
              <a:buClr>
                <a:srgbClr val="009AC7"/>
              </a:buClr>
              <a:buFont typeface="Wingdings" panose="05000000000000000000" pitchFamily="2" charset="2"/>
              <a:buChar char="§"/>
            </a:pPr>
            <a:endParaRPr lang="en-US" sz="1400" dirty="0" smtClean="0"/>
          </a:p>
          <a:p>
            <a:pPr marL="285750" lvl="1" indent="-171450">
              <a:lnSpc>
                <a:spcPct val="120000"/>
              </a:lnSpc>
              <a:spcBef>
                <a:spcPts val="0"/>
              </a:spcBef>
              <a:spcAft>
                <a:spcPts val="0"/>
              </a:spcAft>
              <a:buClr>
                <a:srgbClr val="009AC7"/>
              </a:buClr>
              <a:buFont typeface="Wingdings" panose="05000000000000000000" pitchFamily="2" charset="2"/>
              <a:buChar char="§"/>
            </a:pPr>
            <a:r>
              <a:rPr lang="de-DE" sz="1600" b="0" i="0" dirty="0" smtClean="0">
                <a:solidFill>
                  <a:srgbClr val="000000"/>
                </a:solidFill>
              </a:rPr>
              <a:t>Der Orbitalkopf dieser Größe steht ganz im Zeichen der Produktivität</a:t>
            </a:r>
          </a:p>
          <a:p>
            <a:pPr marL="511175" lvl="2" indent="-171450">
              <a:lnSpc>
                <a:spcPct val="120000"/>
              </a:lnSpc>
              <a:spcBef>
                <a:spcPts val="0"/>
              </a:spcBef>
              <a:spcAft>
                <a:spcPts val="0"/>
              </a:spcAft>
              <a:buClr>
                <a:srgbClr val="009AC7"/>
              </a:buClr>
              <a:buFont typeface="Wingdings" panose="05000000000000000000" pitchFamily="2" charset="2"/>
              <a:buChar char="§"/>
            </a:pPr>
            <a:r>
              <a:rPr lang="de-DE" sz="1400" b="0" i="0" dirty="0" smtClean="0">
                <a:solidFill>
                  <a:srgbClr val="000000"/>
                </a:solidFill>
              </a:rPr>
              <a:t>In Objekten, in denen der 700 mm Orbitalkopf verwendet wird, geht es um hohe Produktivität.</a:t>
            </a:r>
          </a:p>
          <a:p>
            <a:pPr marL="914400" lvl="3" indent="-171450">
              <a:lnSpc>
                <a:spcPct val="120000"/>
              </a:lnSpc>
              <a:spcBef>
                <a:spcPts val="0"/>
              </a:spcBef>
              <a:spcAft>
                <a:spcPts val="0"/>
              </a:spcAft>
              <a:buClr>
                <a:srgbClr val="009AC7"/>
              </a:buClr>
              <a:buFont typeface="Wingdings" panose="05000000000000000000" pitchFamily="2" charset="2"/>
              <a:buChar char="§"/>
            </a:pPr>
            <a:r>
              <a:rPr lang="de-DE" sz="1200" b="0" i="0" dirty="0" smtClean="0">
                <a:solidFill>
                  <a:srgbClr val="000000"/>
                </a:solidFill>
              </a:rPr>
              <a:t>Es ist von großer Bedeutung, die Bodenbeschichtung rasch abzutragen. Das lässt sich mithilfe eines hohen Anpressdrucks erreichen – und Tennant bietet Ihnen eine der höchsten Anpressdruckstärken!</a:t>
            </a:r>
          </a:p>
          <a:p>
            <a:pPr marL="914400" lvl="3" indent="-171450">
              <a:lnSpc>
                <a:spcPct val="120000"/>
              </a:lnSpc>
              <a:spcBef>
                <a:spcPts val="0"/>
              </a:spcBef>
              <a:spcAft>
                <a:spcPts val="0"/>
              </a:spcAft>
              <a:buClr>
                <a:srgbClr val="009AC7"/>
              </a:buClr>
              <a:buFont typeface="Wingdings" panose="05000000000000000000" pitchFamily="2" charset="2"/>
              <a:buChar char="§"/>
            </a:pPr>
            <a:endParaRPr lang="en-US" dirty="0" smtClean="0"/>
          </a:p>
          <a:p>
            <a:pPr marL="511175" lvl="2" indent="-171450">
              <a:lnSpc>
                <a:spcPct val="120000"/>
              </a:lnSpc>
              <a:spcBef>
                <a:spcPts val="0"/>
              </a:spcBef>
              <a:spcAft>
                <a:spcPts val="0"/>
              </a:spcAft>
              <a:buClr>
                <a:srgbClr val="009AC7"/>
              </a:buClr>
              <a:buFont typeface="Wingdings" panose="05000000000000000000" pitchFamily="2" charset="2"/>
              <a:buChar char="§"/>
            </a:pPr>
            <a:r>
              <a:rPr lang="de-DE" sz="1400" b="0" i="0" dirty="0" smtClean="0">
                <a:solidFill>
                  <a:srgbClr val="000000"/>
                </a:solidFill>
              </a:rPr>
              <a:t>Dank des eingelassenen Kopfes sinkt die Wahrscheinlichkeit von Schäden an der Maschine oder am Objekt</a:t>
            </a:r>
          </a:p>
          <a:p>
            <a:pPr marL="968375" lvl="3" indent="-171450">
              <a:lnSpc>
                <a:spcPct val="120000"/>
              </a:lnSpc>
              <a:spcBef>
                <a:spcPts val="0"/>
              </a:spcBef>
              <a:spcAft>
                <a:spcPts val="0"/>
              </a:spcAft>
              <a:buClr>
                <a:srgbClr val="009AC7"/>
              </a:buClr>
              <a:buFont typeface="Wingdings" panose="05000000000000000000" pitchFamily="2" charset="2"/>
              <a:buChar char="§"/>
            </a:pPr>
            <a:r>
              <a:rPr lang="de-DE" sz="1200" b="0" i="0" dirty="0" smtClean="0">
                <a:solidFill>
                  <a:srgbClr val="000000"/>
                </a:solidFill>
              </a:rPr>
              <a:t>Manche Kunden erlauben es den Bedienern nicht einmal, an die Wände anzustoßen</a:t>
            </a:r>
          </a:p>
          <a:p>
            <a:pPr marL="968375" lvl="3" indent="-171450">
              <a:lnSpc>
                <a:spcPct val="120000"/>
              </a:lnSpc>
              <a:spcBef>
                <a:spcPts val="0"/>
              </a:spcBef>
              <a:spcAft>
                <a:spcPts val="0"/>
              </a:spcAft>
              <a:buClr>
                <a:srgbClr val="009AC7"/>
              </a:buClr>
              <a:buFont typeface="Wingdings" panose="05000000000000000000" pitchFamily="2" charset="2"/>
              <a:buChar char="§"/>
            </a:pPr>
            <a:r>
              <a:rPr lang="de-DE" sz="1200" b="0" i="0" dirty="0" smtClean="0">
                <a:solidFill>
                  <a:srgbClr val="000000"/>
                </a:solidFill>
              </a:rPr>
              <a:t>In den Ecken herrscht eine geringe Besucherfrequenz, deshalb müssen sie nicht oft gereinigt werden</a:t>
            </a:r>
          </a:p>
          <a:p>
            <a:pPr marL="796925" lvl="3">
              <a:lnSpc>
                <a:spcPct val="120000"/>
              </a:lnSpc>
              <a:spcBef>
                <a:spcPts val="0"/>
              </a:spcBef>
              <a:spcAft>
                <a:spcPts val="0"/>
              </a:spcAft>
              <a:buClr>
                <a:srgbClr val="009AC7"/>
              </a:buClr>
            </a:pPr>
            <a:endParaRPr lang="nl-BE" dirty="0" smtClean="0"/>
          </a:p>
          <a:p>
            <a:pPr marL="285750" lvl="1" indent="-171450">
              <a:lnSpc>
                <a:spcPct val="120000"/>
              </a:lnSpc>
              <a:spcBef>
                <a:spcPts val="0"/>
              </a:spcBef>
              <a:spcAft>
                <a:spcPts val="0"/>
              </a:spcAft>
              <a:buClr>
                <a:srgbClr val="009AC7"/>
              </a:buClr>
              <a:buFont typeface="Wingdings" panose="05000000000000000000" pitchFamily="2" charset="2"/>
              <a:buChar char="§"/>
            </a:pPr>
            <a:r>
              <a:rPr lang="de-DE" sz="1600" b="0" i="0" dirty="0" smtClean="0">
                <a:solidFill>
                  <a:srgbClr val="000000"/>
                </a:solidFill>
              </a:rPr>
              <a:t>Orbital-Trägerpad mit Streifen im Stil eines Klettverschlusses</a:t>
            </a:r>
          </a:p>
          <a:p>
            <a:pPr marL="511175" lvl="2" indent="-171450">
              <a:lnSpc>
                <a:spcPct val="120000"/>
              </a:lnSpc>
              <a:spcBef>
                <a:spcPts val="0"/>
              </a:spcBef>
              <a:spcAft>
                <a:spcPts val="0"/>
              </a:spcAft>
              <a:buClr>
                <a:srgbClr val="009AC7"/>
              </a:buClr>
              <a:buFont typeface="Wingdings" panose="05000000000000000000" pitchFamily="2" charset="2"/>
              <a:buChar char="§"/>
            </a:pPr>
            <a:r>
              <a:rPr lang="de-DE" sz="1400" b="0" i="0" dirty="0" smtClean="0">
                <a:solidFill>
                  <a:srgbClr val="000000"/>
                </a:solidFill>
              </a:rPr>
              <a:t>Das Trägerpad ermöglicht das Anpressen des gerade verwendeten Pads an den Boden, </a:t>
            </a:r>
            <a:br>
              <a:rPr lang="de-DE" sz="1400" b="0" i="0" dirty="0" smtClean="0">
                <a:solidFill>
                  <a:srgbClr val="000000"/>
                </a:solidFill>
              </a:rPr>
            </a:br>
            <a:r>
              <a:rPr lang="de-DE" sz="1400" b="0" i="0" dirty="0" smtClean="0">
                <a:solidFill>
                  <a:srgbClr val="000000"/>
                </a:solidFill>
              </a:rPr>
              <a:t>um eine optimale Schrubbleistung oder Entfernung der Bodenbeschichtung zu erzielen. </a:t>
            </a:r>
            <a:br>
              <a:rPr lang="de-DE" sz="1400" b="0" i="0" dirty="0" smtClean="0">
                <a:solidFill>
                  <a:srgbClr val="000000"/>
                </a:solidFill>
              </a:rPr>
            </a:br>
            <a:r>
              <a:rPr lang="de-DE" sz="1400" b="0" i="0" dirty="0" smtClean="0">
                <a:solidFill>
                  <a:srgbClr val="000000"/>
                </a:solidFill>
              </a:rPr>
              <a:t>Das einzigartige Design verhindert, dass das verwendete Pad während </a:t>
            </a:r>
            <a:br>
              <a:rPr lang="de-DE" sz="1400" b="0" i="0" dirty="0" smtClean="0">
                <a:solidFill>
                  <a:srgbClr val="000000"/>
                </a:solidFill>
              </a:rPr>
            </a:br>
            <a:r>
              <a:rPr lang="de-DE" sz="1400" b="0" i="0" dirty="0" smtClean="0">
                <a:solidFill>
                  <a:srgbClr val="000000"/>
                </a:solidFill>
              </a:rPr>
              <a:t>der Nutzung oder während des Transports herunterfällt.</a:t>
            </a:r>
          </a:p>
          <a:p>
            <a:pPr marL="53975" lvl="1" indent="-171450">
              <a:lnSpc>
                <a:spcPct val="120000"/>
              </a:lnSpc>
              <a:spcBef>
                <a:spcPts val="0"/>
              </a:spcBef>
              <a:spcAft>
                <a:spcPts val="0"/>
              </a:spcAft>
              <a:buClr>
                <a:srgbClr val="009AC7"/>
              </a:buClr>
              <a:buFont typeface="Wingdings" panose="05000000000000000000" pitchFamily="2" charset="2"/>
              <a:buChar char="§"/>
            </a:pPr>
            <a:endParaRPr lang="en-US" dirty="0" smtClean="0"/>
          </a:p>
        </p:txBody>
      </p:sp>
      <p:sp>
        <p:nvSpPr>
          <p:cNvPr id="7"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8" name="Slide Number Placeholder 5"/>
          <p:cNvSpPr txBox="1">
            <a:spLocks/>
          </p:cNvSpPr>
          <p:nvPr/>
        </p:nvSpPr>
        <p:spPr>
          <a:xfrm>
            <a:off x="3508639" y="6573788"/>
            <a:ext cx="2636980"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4" name="Slide Number Placeholder 3"/>
          <p:cNvSpPr>
            <a:spLocks noGrp="1"/>
          </p:cNvSpPr>
          <p:nvPr>
            <p:ph type="sldNum" sz="quarter" idx="12"/>
          </p:nvPr>
        </p:nvSpPr>
        <p:spPr/>
        <p:txBody>
          <a:bodyPr/>
          <a:lstStyle/>
          <a:p>
            <a:pPr>
              <a:defRPr/>
            </a:pPr>
            <a:fld id="{40BD2EA7-2D18-4D7B-85C6-B4C1B2B21AAB}" type="slidenum">
              <a:rPr lang="en-US" altLang="en-US" smtClean="0"/>
              <a:pPr>
                <a:defRPr/>
              </a:pPr>
              <a:t>18</a:t>
            </a:fld>
            <a:endParaRPr lang="en-US" altLang="en-US" dirty="0"/>
          </a:p>
        </p:txBody>
      </p:sp>
      <p:grpSp>
        <p:nvGrpSpPr>
          <p:cNvPr id="5" name="Group 4"/>
          <p:cNvGrpSpPr/>
          <p:nvPr/>
        </p:nvGrpSpPr>
        <p:grpSpPr>
          <a:xfrm>
            <a:off x="7170959" y="3416161"/>
            <a:ext cx="1642247" cy="1261374"/>
            <a:chOff x="6923199" y="5061099"/>
            <a:chExt cx="1642247" cy="1261374"/>
          </a:xfrm>
        </p:grpSpPr>
        <p:pic>
          <p:nvPicPr>
            <p:cNvPr id="9" name="Picture 8"/>
            <p:cNvPicPr>
              <a:picLocks noChangeAspect="1"/>
            </p:cNvPicPr>
            <p:nvPr/>
          </p:nvPicPr>
          <p:blipFill rotWithShape="1">
            <a:blip r:embed="rId3" cstate="print">
              <a:clrChange>
                <a:clrFrom>
                  <a:srgbClr val="E6E6DB"/>
                </a:clrFrom>
                <a:clrTo>
                  <a:srgbClr val="E6E6DB">
                    <a:alpha val="0"/>
                  </a:srgbClr>
                </a:clrTo>
              </a:clrChange>
            </a:blip>
            <a:srcRect l="57297" t="45816" r="-82"/>
            <a:stretch/>
          </p:blipFill>
          <p:spPr>
            <a:xfrm>
              <a:off x="6923199" y="5061099"/>
              <a:ext cx="1642247" cy="1261374"/>
            </a:xfrm>
            <a:prstGeom prst="rect">
              <a:avLst/>
            </a:prstGeom>
          </p:spPr>
        </p:pic>
        <p:sp>
          <p:nvSpPr>
            <p:cNvPr id="3" name="TextBox 2"/>
            <p:cNvSpPr txBox="1"/>
            <p:nvPr/>
          </p:nvSpPr>
          <p:spPr>
            <a:xfrm>
              <a:off x="7280094" y="5953141"/>
              <a:ext cx="928459" cy="369332"/>
            </a:xfrm>
            <a:prstGeom prst="rect">
              <a:avLst/>
            </a:prstGeom>
            <a:solidFill>
              <a:schemeClr val="bg1"/>
            </a:solidFill>
          </p:spPr>
          <p:txBody>
            <a:bodyPr wrap="none" rtlCol="0">
              <a:spAutoFit/>
            </a:bodyPr>
            <a:lstStyle/>
            <a:p>
              <a:r>
                <a:rPr lang="de-DE" b="0" i="0" dirty="0" smtClean="0">
                  <a:solidFill>
                    <a:srgbClr val="000000"/>
                  </a:solidFill>
                </a:rPr>
                <a:t>13,6 cm</a:t>
              </a:r>
            </a:p>
          </p:txBody>
        </p:sp>
      </p:grpSp>
      <p:pic>
        <p:nvPicPr>
          <p:cNvPr id="12" name="Picture 11"/>
          <p:cNvPicPr>
            <a:picLocks noChangeAspect="1"/>
          </p:cNvPicPr>
          <p:nvPr/>
        </p:nvPicPr>
        <p:blipFill rotWithShape="1">
          <a:blip r:embed="rId4" cstate="print"/>
          <a:srcRect l="13659" t="15630" r="13821" b="14517"/>
          <a:stretch/>
        </p:blipFill>
        <p:spPr>
          <a:xfrm rot="10800000">
            <a:off x="4707482" y="5196862"/>
            <a:ext cx="2009078" cy="1049180"/>
          </a:xfrm>
          <a:prstGeom prst="rect">
            <a:avLst/>
          </a:prstGeom>
        </p:spPr>
      </p:pic>
      <p:sp>
        <p:nvSpPr>
          <p:cNvPr id="2" name="Rectangle 1"/>
          <p:cNvSpPr/>
          <p:nvPr/>
        </p:nvSpPr>
        <p:spPr>
          <a:xfrm>
            <a:off x="265956" y="6246042"/>
            <a:ext cx="2326278" cy="230832"/>
          </a:xfrm>
          <a:prstGeom prst="rect">
            <a:avLst/>
          </a:prstGeom>
        </p:spPr>
        <p:txBody>
          <a:bodyPr wrap="none">
            <a:spAutoFit/>
          </a:bodyPr>
          <a:lstStyle/>
          <a:p>
            <a:r>
              <a:rPr lang="de-DE" sz="900" b="0" i="0" dirty="0" smtClean="0">
                <a:solidFill>
                  <a:srgbClr val="000000"/>
                </a:solidFill>
                <a:latin typeface="Arial" pitchFamily="18" charset="0"/>
              </a:rPr>
              <a:t>Velcro ist eine eingetragene Marke von Velcro Industries </a:t>
            </a:r>
          </a:p>
        </p:txBody>
      </p:sp>
      <p:cxnSp>
        <p:nvCxnSpPr>
          <p:cNvPr id="13" name="Straight Connector 12"/>
          <p:cNvCxnSpPr/>
          <p:nvPr/>
        </p:nvCxnSpPr>
        <p:spPr>
          <a:xfrm>
            <a:off x="356122" y="6246042"/>
            <a:ext cx="11589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7984" b="23566"/>
          <a:stretch/>
        </p:blipFill>
        <p:spPr>
          <a:xfrm>
            <a:off x="7160478" y="1693741"/>
            <a:ext cx="1746334" cy="153108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3343" y="5144008"/>
            <a:ext cx="1873457" cy="1102034"/>
          </a:xfrm>
          <a:prstGeom prst="rect">
            <a:avLst/>
          </a:prstGeom>
        </p:spPr>
      </p:pic>
    </p:spTree>
    <p:extLst>
      <p:ext uri="{BB962C8B-B14F-4D97-AF65-F5344CB8AC3E}">
        <p14:creationId xmlns:p14="http://schemas.microsoft.com/office/powerpoint/2010/main" val="1913705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11225"/>
            <a:ext cx="8229600" cy="685800"/>
          </a:xfrm>
        </p:spPr>
        <p:txBody>
          <a:bodyPr/>
          <a:lstStyle/>
          <a:p>
            <a:pPr eaLnBrk="1" hangingPunct="1"/>
            <a:r>
              <a:rPr lang="de-DE" sz="2400" b="0" i="0" dirty="0" smtClean="0">
                <a:solidFill>
                  <a:srgbClr val="FFFFFF"/>
                </a:solidFill>
              </a:rPr>
              <a:t>Bürsten, Polierteller, Abstreifleisten von T500/T500e </a:t>
            </a:r>
          </a:p>
        </p:txBody>
      </p:sp>
      <p:sp>
        <p:nvSpPr>
          <p:cNvPr id="4100" name="Content Placeholder 2"/>
          <p:cNvSpPr>
            <a:spLocks noGrp="1"/>
          </p:cNvSpPr>
          <p:nvPr>
            <p:ph idx="1"/>
          </p:nvPr>
        </p:nvSpPr>
        <p:spPr>
          <a:xfrm>
            <a:off x="246517" y="1597025"/>
            <a:ext cx="6611483" cy="4883063"/>
          </a:xfrm>
        </p:spPr>
        <p:txBody>
          <a:bodyPr>
            <a:normAutofit/>
          </a:bodyPr>
          <a:lstStyle/>
          <a:p>
            <a:pPr marL="57150" indent="-173038">
              <a:spcAft>
                <a:spcPts val="0"/>
              </a:spcAft>
              <a:buFont typeface="Wingdings" panose="05000000000000000000" pitchFamily="2" charset="2"/>
              <a:buChar char="§"/>
            </a:pPr>
            <a:r>
              <a:rPr lang="de-DE" sz="1800" b="0" i="0" dirty="0" smtClean="0">
                <a:solidFill>
                  <a:srgbClr val="000000"/>
                </a:solidFill>
              </a:rPr>
              <a:t>Insta-Fit™-Adapter (Teller)</a:t>
            </a:r>
          </a:p>
          <a:p>
            <a:pPr marL="514350" lvl="1" indent="-173038">
              <a:spcAft>
                <a:spcPts val="0"/>
              </a:spcAft>
              <a:buClr>
                <a:srgbClr val="009AC7"/>
              </a:buClr>
              <a:buFont typeface="Wingdings" panose="05000000000000000000" pitchFamily="2" charset="2"/>
              <a:buChar char="§"/>
            </a:pPr>
            <a:r>
              <a:rPr lang="de-DE" sz="1100" b="0" i="0" dirty="0" smtClean="0">
                <a:solidFill>
                  <a:srgbClr val="000000"/>
                </a:solidFill>
              </a:rPr>
              <a:t>Der Adapter bringt die Bürste oder den Poliertellerantrieb mühelos an der Maschine an, ohne dass der Bediener diese erst an die Schnittstelle anpassen muss.</a:t>
            </a:r>
          </a:p>
          <a:p>
            <a:pPr marL="514350" lvl="1" indent="-173038">
              <a:spcAft>
                <a:spcPts val="0"/>
              </a:spcAft>
              <a:buClr>
                <a:srgbClr val="009AC7"/>
              </a:buClr>
              <a:buFont typeface="Wingdings" panose="05000000000000000000" pitchFamily="2" charset="2"/>
              <a:buChar char="§"/>
            </a:pPr>
            <a:r>
              <a:rPr lang="de-DE" sz="1100" b="0" i="0" dirty="0" smtClean="0">
                <a:solidFill>
                  <a:srgbClr val="000000"/>
                </a:solidFill>
              </a:rPr>
              <a:t>Verschleisssanzeige der Bürsten – Tennant</a:t>
            </a:r>
            <a:r>
              <a:rPr lang="de-DE" sz="1100" b="0" i="1" dirty="0" smtClean="0">
                <a:solidFill>
                  <a:srgbClr val="000000"/>
                </a:solidFill>
              </a:rPr>
              <a:t>True</a:t>
            </a:r>
            <a:r>
              <a:rPr lang="de-DE" sz="1100" b="0" i="0" dirty="0" smtClean="0">
                <a:solidFill>
                  <a:srgbClr val="000000"/>
                </a:solidFill>
              </a:rPr>
              <a:t>® Tellerbürsten verfügen über eine Anzeige, die Sie genau erkennen lässt, wann eine Bürste gewechselt werden muss, damit weiterhin eine optimale Reinigungsleistung gegeben ist.</a:t>
            </a:r>
          </a:p>
          <a:p>
            <a:pPr marL="168275" indent="-168275">
              <a:spcAft>
                <a:spcPts val="0"/>
              </a:spcAft>
              <a:buClr>
                <a:srgbClr val="009AC7"/>
              </a:buClr>
              <a:buFont typeface="Wingdings" panose="05000000000000000000" pitchFamily="2" charset="2"/>
              <a:buChar char="§"/>
            </a:pPr>
            <a:r>
              <a:rPr lang="de-DE" sz="1800" b="0" i="0" dirty="0" smtClean="0">
                <a:solidFill>
                  <a:srgbClr val="000000"/>
                </a:solidFill>
              </a:rPr>
              <a:t>Bürsten (Teller, Walzen)</a:t>
            </a:r>
          </a:p>
          <a:p>
            <a:pPr marL="514350" lvl="1" indent="-173038">
              <a:spcAft>
                <a:spcPts val="0"/>
              </a:spcAft>
              <a:buClr>
                <a:srgbClr val="009AC7"/>
              </a:buClr>
              <a:buFont typeface="Wingdings" panose="05000000000000000000" pitchFamily="2" charset="2"/>
              <a:buChar char="§"/>
            </a:pPr>
            <a:r>
              <a:rPr lang="de-DE" sz="1100" b="0" i="0" dirty="0" smtClean="0">
                <a:solidFill>
                  <a:srgbClr val="000000"/>
                </a:solidFill>
              </a:rPr>
              <a:t>33 cm, 35 cm und 40 cm Teller sowie 70 cm Walzen</a:t>
            </a:r>
          </a:p>
          <a:p>
            <a:pPr marL="514350" lvl="1" indent="-173038">
              <a:spcAft>
                <a:spcPts val="0"/>
              </a:spcAft>
              <a:buClr>
                <a:srgbClr val="009AC7"/>
              </a:buClr>
              <a:buFont typeface="Wingdings" panose="05000000000000000000" pitchFamily="2" charset="2"/>
              <a:buChar char="§"/>
            </a:pPr>
            <a:r>
              <a:rPr lang="de-DE" sz="1100" b="0" i="0" dirty="0" smtClean="0">
                <a:solidFill>
                  <a:srgbClr val="000000"/>
                </a:solidFill>
              </a:rPr>
              <a:t>Erhältlich in: Nylon, Polypropylen, Abrasiv</a:t>
            </a:r>
          </a:p>
          <a:p>
            <a:pPr marL="168275" indent="-168275">
              <a:spcAft>
                <a:spcPts val="0"/>
              </a:spcAft>
              <a:buClr>
                <a:srgbClr val="009AC7"/>
              </a:buClr>
              <a:buFont typeface="Wingdings" panose="05000000000000000000" pitchFamily="2" charset="2"/>
              <a:buChar char="§"/>
            </a:pPr>
            <a:r>
              <a:rPr lang="de-DE" sz="1800" b="0" i="0" dirty="0" smtClean="0">
                <a:solidFill>
                  <a:srgbClr val="000000"/>
                </a:solidFill>
              </a:rPr>
              <a:t>Pads (Teller, Orbital)</a:t>
            </a:r>
          </a:p>
          <a:p>
            <a:pPr marL="514350" lvl="1" indent="-169863">
              <a:spcAft>
                <a:spcPts val="0"/>
              </a:spcAft>
              <a:buClr>
                <a:srgbClr val="009AC7"/>
              </a:buClr>
              <a:buFont typeface="Wingdings" panose="05000000000000000000" pitchFamily="2" charset="2"/>
              <a:buChar char="§"/>
            </a:pPr>
            <a:r>
              <a:rPr lang="de-DE" sz="1200" b="0" i="0" dirty="0" smtClean="0">
                <a:solidFill>
                  <a:srgbClr val="000000"/>
                </a:solidFill>
              </a:rPr>
              <a:t>33 cm, 35 cm und 40 cm Teller sowie 35 x 70 cm Orbital</a:t>
            </a:r>
          </a:p>
          <a:p>
            <a:pPr marL="514350" lvl="1" indent="-169863">
              <a:spcAft>
                <a:spcPts val="0"/>
              </a:spcAft>
              <a:buClr>
                <a:srgbClr val="009AC7"/>
              </a:buClr>
              <a:buFont typeface="Wingdings" panose="05000000000000000000" pitchFamily="2" charset="2"/>
              <a:buChar char="§"/>
            </a:pPr>
            <a:r>
              <a:rPr lang="de-DE" sz="1200" b="0" i="0" dirty="0" smtClean="0">
                <a:solidFill>
                  <a:srgbClr val="000000"/>
                </a:solidFill>
              </a:rPr>
              <a:t>Standard-Polierpads: weiß zum Polieren, rot zum Reinigen, blau zum Schrubben usw.</a:t>
            </a:r>
          </a:p>
          <a:p>
            <a:pPr marL="514350" lvl="1" indent="-169863">
              <a:spcAft>
                <a:spcPts val="0"/>
              </a:spcAft>
              <a:buClr>
                <a:srgbClr val="009AC7"/>
              </a:buClr>
              <a:buFont typeface="Wingdings" panose="05000000000000000000" pitchFamily="2" charset="2"/>
              <a:buChar char="§"/>
            </a:pPr>
            <a:r>
              <a:rPr lang="de-DE" sz="1200" b="0" i="0" dirty="0" smtClean="0">
                <a:solidFill>
                  <a:srgbClr val="000000"/>
                </a:solidFill>
              </a:rPr>
              <a:t>Besondere Polierpads: Melamin, grüner Rasen usw.</a:t>
            </a:r>
          </a:p>
          <a:p>
            <a:pPr marL="168275" indent="-168275">
              <a:spcAft>
                <a:spcPts val="0"/>
              </a:spcAft>
              <a:buClr>
                <a:srgbClr val="009AC7"/>
              </a:buClr>
              <a:buFont typeface="Wingdings" panose="05000000000000000000" pitchFamily="2" charset="2"/>
              <a:buChar char="§"/>
            </a:pPr>
            <a:r>
              <a:rPr lang="de-DE" sz="1800" b="0" i="0" dirty="0" smtClean="0">
                <a:solidFill>
                  <a:srgbClr val="000000"/>
                </a:solidFill>
              </a:rPr>
              <a:t>Abstreifleisten – Linard &amp; Linatex</a:t>
            </a:r>
          </a:p>
          <a:p>
            <a:pPr marL="514350" lvl="1" indent="-169863">
              <a:spcAft>
                <a:spcPts val="0"/>
              </a:spcAft>
              <a:buClr>
                <a:srgbClr val="009AC7"/>
              </a:buClr>
              <a:buFont typeface="Wingdings" panose="05000000000000000000" pitchFamily="2" charset="2"/>
              <a:buChar char="§"/>
            </a:pPr>
            <a:r>
              <a:rPr lang="de-DE" sz="1200" b="0" i="0" dirty="0" smtClean="0">
                <a:solidFill>
                  <a:srgbClr val="000000"/>
                </a:solidFill>
              </a:rPr>
              <a:t>Aus Gummi und Urethan über den Kundendienst erhältlich</a:t>
            </a:r>
          </a:p>
          <a:p>
            <a:pPr marL="168275" indent="-168275">
              <a:spcAft>
                <a:spcPts val="0"/>
              </a:spcAft>
              <a:buClr>
                <a:srgbClr val="009AC7"/>
              </a:buClr>
              <a:buFont typeface="Wingdings" panose="05000000000000000000" pitchFamily="2" charset="2"/>
              <a:buChar char="§"/>
            </a:pPr>
            <a:endParaRPr lang="nl-BE" dirty="0" smtClean="0"/>
          </a:p>
          <a:p>
            <a:pPr>
              <a:spcAft>
                <a:spcPts val="0"/>
              </a:spcAft>
              <a:buClr>
                <a:srgbClr val="009AC7"/>
              </a:buClr>
            </a:pPr>
            <a:r>
              <a:rPr lang="de-DE" sz="1800" b="0" i="0" dirty="0" smtClean="0">
                <a:solidFill>
                  <a:srgbClr val="000000"/>
                </a:solidFill>
              </a:rPr>
              <a:t>Eine Übersicht finden Sie im Leitfaden </a:t>
            </a:r>
            <a:br>
              <a:rPr lang="de-DE" sz="1800" b="0" i="0" dirty="0" smtClean="0">
                <a:solidFill>
                  <a:srgbClr val="000000"/>
                </a:solidFill>
              </a:rPr>
            </a:br>
            <a:r>
              <a:rPr lang="de-DE" sz="1800" b="0" i="0" dirty="0" smtClean="0">
                <a:solidFill>
                  <a:srgbClr val="000000"/>
                </a:solidFill>
              </a:rPr>
              <a:t>zu Ersatz- und Verschleißteilen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590" t="8802" r="14590" b="14564"/>
          <a:stretch/>
        </p:blipFill>
        <p:spPr>
          <a:xfrm>
            <a:off x="7357553" y="1686268"/>
            <a:ext cx="1167900" cy="97654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3107" b="15858"/>
          <a:stretch/>
        </p:blipFill>
        <p:spPr>
          <a:xfrm>
            <a:off x="7425287" y="2759031"/>
            <a:ext cx="1025614" cy="562529"/>
          </a:xfrm>
          <a:prstGeom prst="rect">
            <a:avLst/>
          </a:prstGeom>
        </p:spPr>
      </p:pic>
      <p:cxnSp>
        <p:nvCxnSpPr>
          <p:cNvPr id="19" name="Straight Arrow Connector 18"/>
          <p:cNvCxnSpPr/>
          <p:nvPr/>
        </p:nvCxnSpPr>
        <p:spPr>
          <a:xfrm flipV="1">
            <a:off x="7920338" y="3222071"/>
            <a:ext cx="0" cy="218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5" name="Slide Number Placeholder 5"/>
          <p:cNvSpPr txBox="1">
            <a:spLocks/>
          </p:cNvSpPr>
          <p:nvPr/>
        </p:nvSpPr>
        <p:spPr>
          <a:xfrm>
            <a:off x="3508638" y="6573788"/>
            <a:ext cx="2434961"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4" name="Slide Number Placeholder 3"/>
          <p:cNvSpPr>
            <a:spLocks noGrp="1"/>
          </p:cNvSpPr>
          <p:nvPr>
            <p:ph type="sldNum" sz="quarter" idx="12"/>
          </p:nvPr>
        </p:nvSpPr>
        <p:spPr/>
        <p:txBody>
          <a:bodyPr/>
          <a:lstStyle/>
          <a:p>
            <a:pPr>
              <a:defRPr/>
            </a:pPr>
            <a:fld id="{40BD2EA7-2D18-4D7B-85C6-B4C1B2B21AAB}" type="slidenum">
              <a:rPr lang="en-US" altLang="en-US" smtClean="0"/>
              <a:pPr>
                <a:defRPr/>
              </a:pPr>
              <a:t>19</a:t>
            </a:fld>
            <a:endParaRPr lang="en-US" altLang="en-US" dirty="0"/>
          </a:p>
        </p:txBody>
      </p:sp>
      <p:cxnSp>
        <p:nvCxnSpPr>
          <p:cNvPr id="13" name="Straight Arrow Connector 12"/>
          <p:cNvCxnSpPr/>
          <p:nvPr/>
        </p:nvCxnSpPr>
        <p:spPr>
          <a:xfrm>
            <a:off x="7687201" y="2003586"/>
            <a:ext cx="218799" cy="86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653" y="4929854"/>
            <a:ext cx="1006019" cy="1301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p:cNvGrpSpPr/>
          <p:nvPr/>
        </p:nvGrpSpPr>
        <p:grpSpPr>
          <a:xfrm rot="16200000">
            <a:off x="7507017" y="2883234"/>
            <a:ext cx="826642" cy="2220040"/>
            <a:chOff x="577520" y="4013417"/>
            <a:chExt cx="553582" cy="1486707"/>
          </a:xfrm>
        </p:grpSpPr>
        <p:pic>
          <p:nvPicPr>
            <p:cNvPr id="23" name="Picture 2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9944" y="4013417"/>
              <a:ext cx="551158" cy="366254"/>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9944" y="4386901"/>
              <a:ext cx="551158" cy="366254"/>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79943" y="5133870"/>
              <a:ext cx="551158" cy="366254"/>
            </a:xfrm>
            <a:prstGeom prst="rect">
              <a:avLst/>
            </a:prstGeom>
          </p:spPr>
        </p:pic>
        <p:pic>
          <p:nvPicPr>
            <p:cNvPr id="26" name="Picture 2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77520" y="4760385"/>
              <a:ext cx="551158" cy="366254"/>
            </a:xfrm>
            <a:prstGeom prst="rect">
              <a:avLst/>
            </a:prstGeom>
          </p:spPr>
        </p:pic>
      </p:grpSp>
      <p:pic>
        <p:nvPicPr>
          <p:cNvPr id="6" name="Picture 5"/>
          <p:cNvPicPr>
            <a:picLocks noChangeAspect="1"/>
          </p:cNvPicPr>
          <p:nvPr/>
        </p:nvPicPr>
        <p:blipFill>
          <a:blip r:embed="rId10" cstate="print"/>
          <a:stretch>
            <a:fillRect/>
          </a:stretch>
        </p:blipFill>
        <p:spPr>
          <a:xfrm>
            <a:off x="7390067" y="4489532"/>
            <a:ext cx="1049744" cy="698327"/>
          </a:xfrm>
          <a:prstGeom prst="rect">
            <a:avLst/>
          </a:prstGeom>
        </p:spPr>
      </p:pic>
    </p:spTree>
    <p:extLst>
      <p:ext uri="{BB962C8B-B14F-4D97-AF65-F5344CB8AC3E}">
        <p14:creationId xmlns:p14="http://schemas.microsoft.com/office/powerpoint/2010/main" val="2231229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11225"/>
            <a:ext cx="8229600" cy="685800"/>
          </a:xfrm>
        </p:spPr>
        <p:txBody>
          <a:bodyPr>
            <a:normAutofit/>
          </a:bodyPr>
          <a:lstStyle/>
          <a:p>
            <a:pPr eaLnBrk="1" hangingPunct="1"/>
            <a:r>
              <a:rPr lang="de-DE" sz="2400" b="0" i="0" dirty="0" smtClean="0">
                <a:solidFill>
                  <a:srgbClr val="FFFFFF"/>
                </a:solidFill>
              </a:rPr>
              <a:t>Produktanwendung und -lösungen</a:t>
            </a:r>
          </a:p>
        </p:txBody>
      </p:sp>
      <p:sp>
        <p:nvSpPr>
          <p:cNvPr id="4100" name="Content Placeholder 2"/>
          <p:cNvSpPr>
            <a:spLocks noGrp="1"/>
          </p:cNvSpPr>
          <p:nvPr>
            <p:ph idx="1"/>
          </p:nvPr>
        </p:nvSpPr>
        <p:spPr>
          <a:xfrm>
            <a:off x="457200" y="1781173"/>
            <a:ext cx="8056485" cy="2773071"/>
          </a:xfrm>
        </p:spPr>
        <p:txBody>
          <a:bodyPr>
            <a:normAutofit/>
          </a:bodyPr>
          <a:lstStyle/>
          <a:p>
            <a:pPr>
              <a:spcBef>
                <a:spcPts val="300"/>
              </a:spcBef>
            </a:pPr>
            <a:r>
              <a:rPr lang="de-DE" sz="1800" b="0" i="0" dirty="0" smtClean="0">
                <a:solidFill>
                  <a:srgbClr val="000000"/>
                </a:solidFill>
              </a:rPr>
              <a:t>Ziel dieses internen Produktleitfadens: Informationen zu T500/T500e zum selbstständigen Lernen</a:t>
            </a:r>
          </a:p>
          <a:p>
            <a:pPr>
              <a:spcBef>
                <a:spcPts val="300"/>
              </a:spcBef>
            </a:pPr>
            <a:endParaRPr lang="en-US" sz="1050" dirty="0"/>
          </a:p>
          <a:p>
            <a:pPr>
              <a:spcBef>
                <a:spcPts val="300"/>
              </a:spcBef>
            </a:pPr>
            <a:r>
              <a:rPr lang="de-DE" sz="1800" b="0" i="0" dirty="0" smtClean="0">
                <a:solidFill>
                  <a:srgbClr val="000000"/>
                </a:solidFill>
              </a:rPr>
              <a:t>Weitere nützliche Ressourcen zum besseren Verständnis dieser Produkte:</a:t>
            </a:r>
          </a:p>
          <a:p>
            <a:pPr marL="346075" indent="-169863">
              <a:buClr>
                <a:srgbClr val="009AC7"/>
              </a:buClr>
              <a:buFont typeface="Wingdings" panose="05000000000000000000" pitchFamily="2" charset="2"/>
              <a:buChar char="§"/>
            </a:pPr>
            <a:r>
              <a:rPr lang="de-DE" sz="1600" b="0" i="0" dirty="0" smtClean="0">
                <a:solidFill>
                  <a:srgbClr val="000000"/>
                </a:solidFill>
              </a:rPr>
              <a:t>Betriebsanleitung </a:t>
            </a:r>
          </a:p>
          <a:p>
            <a:pPr marL="346075" indent="-169863">
              <a:buClr>
                <a:srgbClr val="009AC7"/>
              </a:buClr>
              <a:buFont typeface="Wingdings" panose="05000000000000000000" pitchFamily="2" charset="2"/>
              <a:buChar char="§"/>
            </a:pPr>
            <a:r>
              <a:rPr lang="de-DE" sz="1600" b="0" i="0" dirty="0" smtClean="0">
                <a:solidFill>
                  <a:srgbClr val="000000"/>
                </a:solidFill>
              </a:rPr>
              <a:t>Produktbroschüre</a:t>
            </a:r>
          </a:p>
        </p:txBody>
      </p:sp>
      <p:sp>
        <p:nvSpPr>
          <p:cNvPr id="4102" name="TextBox 10"/>
          <p:cNvSpPr txBox="1">
            <a:spLocks noChangeArrowheads="1"/>
          </p:cNvSpPr>
          <p:nvPr/>
        </p:nvSpPr>
        <p:spPr bwMode="auto">
          <a:xfrm>
            <a:off x="2590800" y="6078007"/>
            <a:ext cx="71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b="1" i="0" dirty="0" smtClean="0">
                <a:solidFill>
                  <a:srgbClr val="000000"/>
                </a:solidFill>
              </a:rPr>
              <a:t>T500</a:t>
            </a:r>
          </a:p>
        </p:txBody>
      </p:sp>
      <p:sp>
        <p:nvSpPr>
          <p:cNvPr id="4103" name="TextBox 10"/>
          <p:cNvSpPr txBox="1">
            <a:spLocks noChangeArrowheads="1"/>
          </p:cNvSpPr>
          <p:nvPr/>
        </p:nvSpPr>
        <p:spPr bwMode="auto">
          <a:xfrm>
            <a:off x="5980750" y="6078007"/>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b="1" i="0" dirty="0" smtClean="0">
                <a:solidFill>
                  <a:srgbClr val="000000"/>
                </a:solidFill>
              </a:rPr>
              <a:t>T500e</a:t>
            </a:r>
          </a:p>
        </p:txBody>
      </p:sp>
      <p:sp>
        <p:nvSpPr>
          <p:cNvPr id="13"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0" name="Slide Number Placeholder 5"/>
          <p:cNvSpPr txBox="1">
            <a:spLocks/>
          </p:cNvSpPr>
          <p:nvPr/>
        </p:nvSpPr>
        <p:spPr>
          <a:xfrm>
            <a:off x="3327878" y="6573788"/>
            <a:ext cx="2615714"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2" name="Slide Number Placeholder 1"/>
          <p:cNvSpPr>
            <a:spLocks noGrp="1"/>
          </p:cNvSpPr>
          <p:nvPr>
            <p:ph type="sldNum" sz="quarter" idx="12"/>
          </p:nvPr>
        </p:nvSpPr>
        <p:spPr/>
        <p:txBody>
          <a:bodyPr/>
          <a:lstStyle/>
          <a:p>
            <a:pPr>
              <a:defRPr/>
            </a:pPr>
            <a:fld id="{40BD2EA7-2D18-4D7B-85C6-B4C1B2B21AAB}" type="slidenum">
              <a:rPr lang="en-US" altLang="en-US" smtClean="0"/>
              <a:pPr>
                <a:defRPr/>
              </a:pPr>
              <a:t>2</a:t>
            </a:fld>
            <a:endParaRPr lang="en-US" alt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2551" y="3608040"/>
            <a:ext cx="2512499" cy="25124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949" y="3608040"/>
            <a:ext cx="2448151" cy="244815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11225"/>
            <a:ext cx="8605024" cy="685800"/>
          </a:xfrm>
        </p:spPr>
        <p:txBody>
          <a:bodyPr>
            <a:normAutofit/>
          </a:bodyPr>
          <a:lstStyle/>
          <a:p>
            <a:pPr eaLnBrk="1" hangingPunct="1"/>
            <a:r>
              <a:rPr lang="de-DE" sz="2400" b="0" i="0" dirty="0" smtClean="0">
                <a:solidFill>
                  <a:srgbClr val="FFFFFF"/>
                </a:solidFill>
              </a:rPr>
              <a:t>Besondere Pads</a:t>
            </a:r>
          </a:p>
        </p:txBody>
      </p:sp>
      <p:sp>
        <p:nvSpPr>
          <p:cNvPr id="4100" name="Content Placeholder 2"/>
          <p:cNvSpPr>
            <a:spLocks noGrp="1"/>
          </p:cNvSpPr>
          <p:nvPr>
            <p:ph idx="1"/>
          </p:nvPr>
        </p:nvSpPr>
        <p:spPr>
          <a:xfrm>
            <a:off x="457200" y="1597026"/>
            <a:ext cx="6404518" cy="4729346"/>
          </a:xfrm>
        </p:spPr>
        <p:txBody>
          <a:bodyPr>
            <a:normAutofit fontScale="92500"/>
          </a:bodyPr>
          <a:lstStyle/>
          <a:p>
            <a:pPr marL="285750" indent="-285750">
              <a:spcAft>
                <a:spcPts val="0"/>
              </a:spcAft>
              <a:buClr>
                <a:srgbClr val="009AC7"/>
              </a:buClr>
              <a:buFont typeface="Wingdings" panose="05000000000000000000" pitchFamily="2" charset="2"/>
              <a:buChar char="§"/>
            </a:pPr>
            <a:r>
              <a:rPr lang="de-DE" sz="2100" b="0" i="0" dirty="0" smtClean="0">
                <a:solidFill>
                  <a:srgbClr val="000000"/>
                </a:solidFill>
              </a:rPr>
              <a:t>Melaminpad</a:t>
            </a:r>
          </a:p>
          <a:p>
            <a:pPr marL="282575">
              <a:spcAft>
                <a:spcPts val="0"/>
              </a:spcAft>
              <a:buClr>
                <a:srgbClr val="009AC7"/>
              </a:buClr>
            </a:pPr>
            <a:r>
              <a:rPr lang="de-DE" sz="1200" b="0" i="0" dirty="0" smtClean="0">
                <a:solidFill>
                  <a:srgbClr val="000000"/>
                </a:solidFill>
              </a:rPr>
              <a:t>Der neue Melaminpad wird aus einem offenporigem Polymerschaum hergestellt, der bei der Reinigung von PVC-, Terrazzo-, Fliesen-, Beton- und Epoxidböden hervorragende Ergebnisse erzielt. Schwarze Abriebspuren werden auf effiziente Art und Weise entfernt und Fliesen und Fugen erhalten ihren alten Glanz zurück, ohne dass dafür aggressive Chemikalien nötig wären. Der Pad ist eine ausgezeichnete Wahl für Teknoflor® und Marmoleum® Böden. Melaminpads sind nur in Orbitalversion verfügbar.</a:t>
            </a:r>
          </a:p>
          <a:p>
            <a:pPr marL="285750" indent="-285750">
              <a:spcAft>
                <a:spcPts val="0"/>
              </a:spcAft>
              <a:buClr>
                <a:srgbClr val="009AC7"/>
              </a:buClr>
              <a:buFont typeface="Wingdings" panose="05000000000000000000" pitchFamily="2" charset="2"/>
              <a:buChar char="§"/>
            </a:pPr>
            <a:r>
              <a:rPr lang="de-DE" sz="2100" b="0" i="0" dirty="0" smtClean="0">
                <a:solidFill>
                  <a:srgbClr val="000000"/>
                </a:solidFill>
              </a:rPr>
              <a:t>Grünes Turf-Pad</a:t>
            </a:r>
          </a:p>
          <a:p>
            <a:pPr marL="282575">
              <a:spcAft>
                <a:spcPts val="0"/>
              </a:spcAft>
              <a:buClr>
                <a:srgbClr val="009AC7"/>
              </a:buClr>
            </a:pPr>
            <a:r>
              <a:rPr lang="de-DE" sz="1200" b="0" i="0" dirty="0" smtClean="0">
                <a:solidFill>
                  <a:srgbClr val="000000"/>
                </a:solidFill>
              </a:rPr>
              <a:t>Der grüne Rasen-Orbitalpad wurde zur Reinigung von verfugten Fliesenböden entworfen </a:t>
            </a:r>
            <a:br>
              <a:rPr lang="de-DE" sz="1200" b="0" i="0" dirty="0" smtClean="0">
                <a:solidFill>
                  <a:srgbClr val="000000"/>
                </a:solidFill>
              </a:rPr>
            </a:br>
            <a:r>
              <a:rPr lang="de-DE" sz="1200" b="0" i="0" dirty="0" smtClean="0">
                <a:solidFill>
                  <a:srgbClr val="000000"/>
                </a:solidFill>
              </a:rPr>
              <a:t>und sorgt für Sauberkeit bis tief in die Fugenrillen. Er eignet sich aber auch für Terrazzo-Böden, rutschfeste Oberflächen, Beton, Teknoflor®, Marmoleum® und andere unebene Böden.</a:t>
            </a:r>
          </a:p>
          <a:p>
            <a:pPr marL="285750" indent="-285750">
              <a:spcAft>
                <a:spcPts val="0"/>
              </a:spcAft>
              <a:buClr>
                <a:srgbClr val="009AC7"/>
              </a:buClr>
              <a:buFont typeface="Wingdings" panose="05000000000000000000" pitchFamily="2" charset="2"/>
              <a:buChar char="§"/>
            </a:pPr>
            <a:r>
              <a:rPr lang="de-DE" sz="2100" b="0" i="0" dirty="0" smtClean="0">
                <a:solidFill>
                  <a:srgbClr val="000000"/>
                </a:solidFill>
              </a:rPr>
              <a:t>Weinrote Polierpads zur Oberflächenbearbeitung</a:t>
            </a:r>
          </a:p>
          <a:p>
            <a:pPr marL="282575">
              <a:spcAft>
                <a:spcPts val="0"/>
              </a:spcAft>
              <a:buClr>
                <a:srgbClr val="009AC7"/>
              </a:buClr>
            </a:pPr>
            <a:r>
              <a:rPr lang="de-DE" sz="1200" b="0" i="0" dirty="0" smtClean="0">
                <a:solidFill>
                  <a:srgbClr val="000000"/>
                </a:solidFill>
              </a:rPr>
              <a:t>Diese Polierpads sind für intensives Schrubben und zur Entfernung von Bodenbeschichtungen vor dem erneuten Einlassen gedacht. Sie dienen zur Vorbereitung von Holz, Vinylfliesen, Vinylböden, Marmor, Terrazzo und Betonböden vor der Beschichtung. Die Pads ist als Teller und Orbitalversion erhältlich.</a:t>
            </a:r>
          </a:p>
          <a:p>
            <a:pPr marL="285750" indent="-285750">
              <a:spcAft>
                <a:spcPts val="0"/>
              </a:spcAft>
              <a:buFont typeface="Wingdings" panose="05000000000000000000" pitchFamily="2" charset="2"/>
              <a:buChar char="§"/>
            </a:pPr>
            <a:r>
              <a:rPr lang="de-DE" sz="2100" b="0" i="0" dirty="0" smtClean="0">
                <a:solidFill>
                  <a:srgbClr val="000000"/>
                </a:solidFill>
              </a:rPr>
              <a:t>Violette und ockerfarbene Polierpads</a:t>
            </a:r>
          </a:p>
          <a:p>
            <a:pPr marL="282575">
              <a:spcAft>
                <a:spcPts val="0"/>
              </a:spcAft>
            </a:pPr>
            <a:r>
              <a:rPr lang="de-DE" sz="1200" b="0" i="0" dirty="0" smtClean="0">
                <a:solidFill>
                  <a:srgbClr val="000000"/>
                </a:solidFill>
              </a:rPr>
              <a:t>Sorgen Sie dafür, dass der Boden seinen Glanz behält und kleine Reparaturarbeiten (samt </a:t>
            </a:r>
            <a:br>
              <a:rPr lang="de-DE" sz="1200" b="0" i="0" dirty="0" smtClean="0">
                <a:solidFill>
                  <a:srgbClr val="000000"/>
                </a:solidFill>
              </a:rPr>
            </a:br>
            <a:r>
              <a:rPr lang="de-DE" sz="1200" b="0" i="0" dirty="0" smtClean="0">
                <a:solidFill>
                  <a:srgbClr val="000000"/>
                </a:solidFill>
              </a:rPr>
              <a:t>der damit verbundenen Kosten und des Zeitaufwands) später erforderlich werden. Der violette Polierpad reinigt, pflegt und poliert abgenutzte und matte Böden und verleiht ihnen einen Hauch von Glanz. Der ockerfarbene Pad reinigt und poliert und verwandelt den Hauch von Glanz </a:t>
            </a:r>
            <a:br>
              <a:rPr lang="de-DE" sz="1200" b="0" i="0" dirty="0" smtClean="0">
                <a:solidFill>
                  <a:srgbClr val="000000"/>
                </a:solidFill>
              </a:rPr>
            </a:br>
            <a:r>
              <a:rPr lang="de-DE" sz="1200" b="0" i="0" dirty="0" smtClean="0">
                <a:solidFill>
                  <a:srgbClr val="000000"/>
                </a:solidFill>
              </a:rPr>
              <a:t>in ein regelrechtes Strahlen. Beide Pads sind nur als Teller erhältlich.</a:t>
            </a:r>
          </a:p>
        </p:txBody>
      </p:sp>
      <p:pic>
        <p:nvPicPr>
          <p:cNvPr id="3" name="Picture 2"/>
          <p:cNvPicPr>
            <a:picLocks noChangeAspect="1"/>
          </p:cNvPicPr>
          <p:nvPr/>
        </p:nvPicPr>
        <p:blipFill rotWithShape="1">
          <a:blip r:embed="rId3" cstate="print"/>
          <a:srcRect l="5122" t="5024" r="3820" b="6000"/>
          <a:stretch/>
        </p:blipFill>
        <p:spPr>
          <a:xfrm>
            <a:off x="6939775" y="2926677"/>
            <a:ext cx="2044389" cy="1080554"/>
          </a:xfrm>
          <a:prstGeom prst="rect">
            <a:avLst/>
          </a:prstGeom>
        </p:spPr>
      </p:pic>
      <p:pic>
        <p:nvPicPr>
          <p:cNvPr id="4" name="Picture 3"/>
          <p:cNvPicPr>
            <a:picLocks noChangeAspect="1"/>
          </p:cNvPicPr>
          <p:nvPr/>
        </p:nvPicPr>
        <p:blipFill rotWithShape="1">
          <a:blip r:embed="rId4" cstate="print"/>
          <a:srcRect l="13903" t="14391" r="14553" b="13805"/>
          <a:stretch/>
        </p:blipFill>
        <p:spPr>
          <a:xfrm>
            <a:off x="6939776" y="4007231"/>
            <a:ext cx="2044389" cy="1013476"/>
          </a:xfrm>
          <a:prstGeom prst="rect">
            <a:avLst/>
          </a:prstGeom>
        </p:spPr>
      </p:pic>
      <p:pic>
        <p:nvPicPr>
          <p:cNvPr id="5" name="Picture 4"/>
          <p:cNvPicPr>
            <a:picLocks noChangeAspect="1"/>
          </p:cNvPicPr>
          <p:nvPr/>
        </p:nvPicPr>
        <p:blipFill>
          <a:blip r:embed="rId5" cstate="print"/>
          <a:stretch>
            <a:fillRect/>
          </a:stretch>
        </p:blipFill>
        <p:spPr>
          <a:xfrm>
            <a:off x="6861718" y="1821288"/>
            <a:ext cx="2044389" cy="1020668"/>
          </a:xfrm>
          <a:prstGeom prst="rect">
            <a:avLst/>
          </a:prstGeom>
        </p:spPr>
      </p:pic>
      <p:sp>
        <p:nvSpPr>
          <p:cNvPr id="8"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9" name="Slide Number Placeholder 5"/>
          <p:cNvSpPr txBox="1">
            <a:spLocks/>
          </p:cNvSpPr>
          <p:nvPr/>
        </p:nvSpPr>
        <p:spPr>
          <a:xfrm>
            <a:off x="3508639" y="6573788"/>
            <a:ext cx="2381798"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6" name="Slide Number Placeholder 5"/>
          <p:cNvSpPr>
            <a:spLocks noGrp="1"/>
          </p:cNvSpPr>
          <p:nvPr>
            <p:ph type="sldNum" sz="quarter" idx="12"/>
          </p:nvPr>
        </p:nvSpPr>
        <p:spPr/>
        <p:txBody>
          <a:bodyPr/>
          <a:lstStyle/>
          <a:p>
            <a:pPr>
              <a:defRPr/>
            </a:pPr>
            <a:fld id="{40BD2EA7-2D18-4D7B-85C6-B4C1B2B21AAB}" type="slidenum">
              <a:rPr lang="en-US" altLang="en-US" smtClean="0"/>
              <a:pPr>
                <a:defRPr/>
              </a:pPr>
              <a:t>20</a:t>
            </a:fld>
            <a:endParaRPr lang="en-US" altLang="en-US"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177" y="5015794"/>
            <a:ext cx="1514545" cy="1514545"/>
          </a:xfrm>
          <a:prstGeom prst="rect">
            <a:avLst/>
          </a:prstGeom>
        </p:spPr>
      </p:pic>
      <p:pic>
        <p:nvPicPr>
          <p:cNvPr id="11" name="Picture 1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92220" y="5199004"/>
            <a:ext cx="1514545" cy="1514545"/>
          </a:xfrm>
          <a:prstGeom prst="rect">
            <a:avLst/>
          </a:prstGeom>
        </p:spPr>
      </p:pic>
    </p:spTree>
    <p:extLst>
      <p:ext uri="{BB962C8B-B14F-4D97-AF65-F5344CB8AC3E}">
        <p14:creationId xmlns:p14="http://schemas.microsoft.com/office/powerpoint/2010/main" val="2389113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452244" y="5315017"/>
            <a:ext cx="5667375" cy="10287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69147"/>
          <a:stretch/>
        </p:blipFill>
        <p:spPr>
          <a:xfrm>
            <a:off x="886338" y="2741554"/>
            <a:ext cx="6858000" cy="2115879"/>
          </a:xfrm>
          <a:prstGeom prst="rect">
            <a:avLst/>
          </a:prstGeom>
        </p:spPr>
      </p:pic>
      <p:sp>
        <p:nvSpPr>
          <p:cNvPr id="4099" name="Title 1"/>
          <p:cNvSpPr>
            <a:spLocks noGrp="1"/>
          </p:cNvSpPr>
          <p:nvPr>
            <p:ph type="title"/>
          </p:nvPr>
        </p:nvSpPr>
        <p:spPr>
          <a:xfrm>
            <a:off x="457200" y="911225"/>
            <a:ext cx="8229600" cy="685800"/>
          </a:xfrm>
        </p:spPr>
        <p:txBody>
          <a:bodyPr/>
          <a:lstStyle/>
          <a:p>
            <a:pPr eaLnBrk="1" hangingPunct="1"/>
            <a:r>
              <a:rPr lang="de-DE" sz="2400" b="0" i="0" dirty="0" smtClean="0">
                <a:solidFill>
                  <a:srgbClr val="FFFFFF"/>
                </a:solidFill>
              </a:rPr>
              <a:t>Neues Abstreifleisten-Design – T500 / T500e </a:t>
            </a:r>
          </a:p>
        </p:txBody>
      </p:sp>
      <p:sp>
        <p:nvSpPr>
          <p:cNvPr id="4100" name="Content Placeholder 2"/>
          <p:cNvSpPr>
            <a:spLocks noGrp="1"/>
          </p:cNvSpPr>
          <p:nvPr>
            <p:ph idx="1"/>
          </p:nvPr>
        </p:nvSpPr>
        <p:spPr>
          <a:xfrm>
            <a:off x="457200" y="1655914"/>
            <a:ext cx="9080205" cy="1743076"/>
          </a:xfrm>
        </p:spPr>
        <p:txBody>
          <a:bodyPr>
            <a:normAutofit/>
          </a:bodyPr>
          <a:lstStyle/>
          <a:p>
            <a:pPr marL="285750" indent="-285750">
              <a:buClr>
                <a:srgbClr val="009AC7"/>
              </a:buClr>
              <a:buFont typeface="Wingdings" panose="05000000000000000000" pitchFamily="2" charset="2"/>
              <a:buChar char="§"/>
            </a:pPr>
            <a:r>
              <a:rPr lang="de-DE" sz="1200" b="0" i="0" dirty="0" smtClean="0">
                <a:solidFill>
                  <a:srgbClr val="000000"/>
                </a:solidFill>
              </a:rPr>
              <a:t>Benutzerfreundlich – die Abstreifleiste lässt sich über das Fußpedal höher und tiefer stellen</a:t>
            </a:r>
          </a:p>
          <a:p>
            <a:pPr marL="285750" indent="-285750">
              <a:buClr>
                <a:srgbClr val="009AC7"/>
              </a:buClr>
              <a:buFont typeface="Wingdings" panose="05000000000000000000" pitchFamily="2" charset="2"/>
              <a:buChar char="§"/>
            </a:pPr>
            <a:r>
              <a:rPr lang="de-DE" sz="1200" b="0" i="0" dirty="0" smtClean="0">
                <a:solidFill>
                  <a:srgbClr val="000000"/>
                </a:solidFill>
              </a:rPr>
              <a:t>2 Sekunden Verzögerung vor dem Abschalten des Sauggebläses </a:t>
            </a:r>
            <a:br>
              <a:rPr lang="de-DE" sz="1200" b="0" i="0" dirty="0" smtClean="0">
                <a:solidFill>
                  <a:srgbClr val="000000"/>
                </a:solidFill>
              </a:rPr>
            </a:br>
            <a:r>
              <a:rPr lang="de-DE" sz="1200" b="0" i="0" dirty="0" smtClean="0">
                <a:solidFill>
                  <a:srgbClr val="000000"/>
                </a:solidFill>
              </a:rPr>
              <a:t>(4 Sekunden im Quiet-Mode) (nur bei T500)</a:t>
            </a:r>
          </a:p>
          <a:p>
            <a:pPr marL="285750" indent="-285750">
              <a:buClr>
                <a:srgbClr val="009AC7"/>
              </a:buClr>
              <a:buFont typeface="Wingdings" panose="05000000000000000000" pitchFamily="2" charset="2"/>
              <a:buChar char="§"/>
            </a:pPr>
            <a:r>
              <a:rPr lang="de-DE" sz="1200" b="0" i="0" dirty="0" smtClean="0">
                <a:solidFill>
                  <a:srgbClr val="000000"/>
                </a:solidFill>
              </a:rPr>
              <a:t>Ausgezeichnete Wasseraufnahme, selbst auf verfugten </a:t>
            </a:r>
            <a:r>
              <a:rPr lang="de-DE" sz="1200" b="0" i="0" dirty="0" smtClean="0">
                <a:solidFill>
                  <a:srgbClr val="000000"/>
                </a:solidFill>
              </a:rPr>
              <a:t>Fliesenböden</a:t>
            </a:r>
          </a:p>
          <a:p>
            <a:pPr marL="285750" indent="-285750">
              <a:buFont typeface="Wingdings" panose="05000000000000000000" pitchFamily="2" charset="2"/>
              <a:buChar char="§"/>
            </a:pPr>
            <a:r>
              <a:rPr lang="nl-BE" altLang="en-US" sz="1200" dirty="0">
                <a:solidFill>
                  <a:srgbClr val="000000"/>
                </a:solidFill>
              </a:rPr>
              <a:t>Linard® </a:t>
            </a:r>
            <a:r>
              <a:rPr lang="nl-BE" altLang="en-US" sz="1200" dirty="0">
                <a:solidFill>
                  <a:srgbClr val="000000"/>
                </a:solidFill>
              </a:rPr>
              <a:t>(Front) </a:t>
            </a:r>
            <a:r>
              <a:rPr lang="nl-BE" altLang="en-US" sz="1200" dirty="0">
                <a:solidFill>
                  <a:srgbClr val="000000"/>
                </a:solidFill>
              </a:rPr>
              <a:t>u</a:t>
            </a:r>
            <a:r>
              <a:rPr lang="nl-BE" altLang="en-US" sz="1200" dirty="0">
                <a:solidFill>
                  <a:srgbClr val="000000"/>
                </a:solidFill>
              </a:rPr>
              <a:t>nd </a:t>
            </a:r>
            <a:r>
              <a:rPr lang="nl-BE" altLang="en-US" sz="1200" dirty="0">
                <a:solidFill>
                  <a:srgbClr val="000000"/>
                </a:solidFill>
              </a:rPr>
              <a:t>Linatex® </a:t>
            </a:r>
            <a:r>
              <a:rPr lang="nl-BE" altLang="en-US" sz="1200" dirty="0">
                <a:solidFill>
                  <a:srgbClr val="000000"/>
                </a:solidFill>
              </a:rPr>
              <a:t>(Rückseite) </a:t>
            </a:r>
            <a:r>
              <a:rPr lang="de-DE" altLang="en-US" sz="1200" dirty="0">
                <a:solidFill>
                  <a:srgbClr val="000000"/>
                </a:solidFill>
              </a:rPr>
              <a:t>Abstreifleisten-Gummis</a:t>
            </a:r>
            <a:endParaRPr lang="en-US" altLang="en-US" sz="1200" dirty="0">
              <a:solidFill>
                <a:srgbClr val="000000"/>
              </a:solidFill>
            </a:endParaRPr>
          </a:p>
          <a:p>
            <a:endParaRPr lang="en-US" sz="1500" dirty="0"/>
          </a:p>
        </p:txBody>
      </p:sp>
      <p:sp>
        <p:nvSpPr>
          <p:cNvPr id="17" name="TextBox 16"/>
          <p:cNvSpPr txBox="1"/>
          <p:nvPr/>
        </p:nvSpPr>
        <p:spPr>
          <a:xfrm>
            <a:off x="0" y="2886158"/>
            <a:ext cx="2746924" cy="600164"/>
          </a:xfrm>
          <a:prstGeom prst="rect">
            <a:avLst/>
          </a:prstGeom>
          <a:noFill/>
        </p:spPr>
        <p:txBody>
          <a:bodyPr wrap="square">
            <a:spAutoFit/>
          </a:bodyPr>
          <a:lstStyle/>
          <a:p>
            <a:pPr algn="ctr">
              <a:defRPr/>
            </a:pPr>
            <a:r>
              <a:rPr lang="de-DE" sz="1100" b="1" i="0" dirty="0" smtClean="0">
                <a:solidFill>
                  <a:srgbClr val="000000"/>
                </a:solidFill>
                <a:latin typeface="Arial" pitchFamily="18" charset="0"/>
              </a:rPr>
              <a:t>Keine Rücklauf-Schlaufe im Schlauch</a:t>
            </a:r>
          </a:p>
          <a:p>
            <a:pPr algn="ctr">
              <a:defRPr/>
            </a:pPr>
            <a:r>
              <a:rPr lang="de-DE" sz="1100" b="0" i="0" dirty="0" smtClean="0">
                <a:solidFill>
                  <a:srgbClr val="000000"/>
                </a:solidFill>
                <a:latin typeface="Arial" pitchFamily="18" charset="0"/>
              </a:rPr>
              <a:t>(deshalb müssen Luft und Wasser eine geringere Entfernung zurücklegen)</a:t>
            </a:r>
          </a:p>
        </p:txBody>
      </p:sp>
      <p:sp>
        <p:nvSpPr>
          <p:cNvPr id="19" name="TextBox 18"/>
          <p:cNvSpPr txBox="1"/>
          <p:nvPr/>
        </p:nvSpPr>
        <p:spPr>
          <a:xfrm>
            <a:off x="4199858" y="4855659"/>
            <a:ext cx="2551815" cy="600164"/>
          </a:xfrm>
          <a:prstGeom prst="rect">
            <a:avLst/>
          </a:prstGeom>
          <a:noFill/>
        </p:spPr>
        <p:txBody>
          <a:bodyPr wrap="square">
            <a:spAutoFit/>
          </a:bodyPr>
          <a:lstStyle/>
          <a:p>
            <a:pPr algn="ctr">
              <a:defRPr/>
            </a:pPr>
            <a:r>
              <a:rPr lang="de-DE" sz="1100" b="1" i="0" dirty="0" smtClean="0">
                <a:solidFill>
                  <a:srgbClr val="000000"/>
                </a:solidFill>
                <a:latin typeface="Arial" pitchFamily="18" charset="0"/>
              </a:rPr>
              <a:t>Kann mit dem Fußpedal höher </a:t>
            </a:r>
            <a:br>
              <a:rPr lang="de-DE" sz="1100" b="1" i="0" dirty="0" smtClean="0">
                <a:solidFill>
                  <a:srgbClr val="000000"/>
                </a:solidFill>
                <a:latin typeface="Arial" pitchFamily="18" charset="0"/>
              </a:rPr>
            </a:br>
            <a:r>
              <a:rPr lang="de-DE" sz="1100" b="1" i="0" dirty="0" smtClean="0">
                <a:solidFill>
                  <a:srgbClr val="000000"/>
                </a:solidFill>
                <a:latin typeface="Arial" pitchFamily="18" charset="0"/>
              </a:rPr>
              <a:t>und tiefer gestellt werden</a:t>
            </a:r>
          </a:p>
          <a:p>
            <a:pPr algn="ctr">
              <a:defRPr/>
            </a:pPr>
            <a:r>
              <a:rPr lang="de-DE" sz="1100" b="0" i="0" dirty="0" smtClean="0">
                <a:solidFill>
                  <a:srgbClr val="000000"/>
                </a:solidFill>
                <a:latin typeface="Arial" pitchFamily="18" charset="0"/>
              </a:rPr>
              <a:t>(kein Bücken und keine losen Kabel)</a:t>
            </a:r>
          </a:p>
        </p:txBody>
      </p:sp>
      <p:sp>
        <p:nvSpPr>
          <p:cNvPr id="21" name="TextBox 20"/>
          <p:cNvSpPr txBox="1"/>
          <p:nvPr/>
        </p:nvSpPr>
        <p:spPr>
          <a:xfrm>
            <a:off x="2286000" y="4855659"/>
            <a:ext cx="1954192" cy="769441"/>
          </a:xfrm>
          <a:prstGeom prst="rect">
            <a:avLst/>
          </a:prstGeom>
          <a:noFill/>
        </p:spPr>
        <p:txBody>
          <a:bodyPr wrap="square">
            <a:spAutoFit/>
          </a:bodyPr>
          <a:lstStyle/>
          <a:p>
            <a:pPr algn="ctr">
              <a:defRPr/>
            </a:pPr>
            <a:r>
              <a:rPr lang="de-DE" sz="1100" b="1" i="0" dirty="0" smtClean="0">
                <a:solidFill>
                  <a:srgbClr val="000000"/>
                </a:solidFill>
                <a:latin typeface="Arial" pitchFamily="18" charset="0"/>
              </a:rPr>
              <a:t>Integrierter Rücklaufschutz </a:t>
            </a:r>
          </a:p>
          <a:p>
            <a:pPr algn="ctr">
              <a:defRPr/>
            </a:pPr>
            <a:r>
              <a:rPr lang="de-DE" sz="1100" b="0" i="0" dirty="0" smtClean="0">
                <a:solidFill>
                  <a:srgbClr val="000000"/>
                </a:solidFill>
                <a:latin typeface="Arial" pitchFamily="18" charset="0"/>
              </a:rPr>
              <a:t>(damit kaum noch Wasser aus dem Schlauch tropft)</a:t>
            </a:r>
          </a:p>
        </p:txBody>
      </p:sp>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656" y="5521560"/>
            <a:ext cx="815013" cy="711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171434" y="3587749"/>
            <a:ext cx="1573213" cy="430887"/>
          </a:xfrm>
          <a:prstGeom prst="rect">
            <a:avLst/>
          </a:prstGeom>
          <a:noFill/>
        </p:spPr>
        <p:txBody>
          <a:bodyPr>
            <a:spAutoFit/>
          </a:bodyPr>
          <a:lstStyle/>
          <a:p>
            <a:pPr algn="ctr">
              <a:defRPr/>
            </a:pPr>
            <a:r>
              <a:rPr lang="de-DE" sz="1100" b="1" i="0" dirty="0" smtClean="0">
                <a:solidFill>
                  <a:srgbClr val="000000"/>
                </a:solidFill>
                <a:latin typeface="Arial" pitchFamily="18" charset="0"/>
              </a:rPr>
              <a:t>Engere Versiegelung</a:t>
            </a:r>
          </a:p>
          <a:p>
            <a:pPr algn="ctr">
              <a:defRPr/>
            </a:pPr>
            <a:r>
              <a:rPr lang="de-DE" sz="1100" b="0" i="0" dirty="0" smtClean="0">
                <a:solidFill>
                  <a:srgbClr val="000000"/>
                </a:solidFill>
                <a:latin typeface="Arial" pitchFamily="18" charset="0"/>
              </a:rPr>
              <a:t>(bessere Saugleistung)</a:t>
            </a:r>
          </a:p>
        </p:txBody>
      </p:sp>
      <p:sp>
        <p:nvSpPr>
          <p:cNvPr id="28" name="TextBox 27"/>
          <p:cNvSpPr txBox="1"/>
          <p:nvPr/>
        </p:nvSpPr>
        <p:spPr>
          <a:xfrm>
            <a:off x="-45348" y="4395262"/>
            <a:ext cx="2107726" cy="769441"/>
          </a:xfrm>
          <a:prstGeom prst="rect">
            <a:avLst/>
          </a:prstGeom>
          <a:noFill/>
        </p:spPr>
        <p:txBody>
          <a:bodyPr wrap="square">
            <a:spAutoFit/>
          </a:bodyPr>
          <a:lstStyle/>
          <a:p>
            <a:pPr algn="ctr">
              <a:defRPr/>
            </a:pPr>
            <a:r>
              <a:rPr lang="de-DE" sz="1100" b="1" i="0" dirty="0" smtClean="0">
                <a:solidFill>
                  <a:srgbClr val="000000"/>
                </a:solidFill>
                <a:latin typeface="Arial" pitchFamily="18" charset="0"/>
              </a:rPr>
              <a:t>Abstreifgummiwechsel</a:t>
            </a:r>
          </a:p>
          <a:p>
            <a:pPr algn="ctr">
              <a:defRPr/>
            </a:pPr>
            <a:r>
              <a:rPr lang="de-DE" sz="1100" b="0" i="0" dirty="0" smtClean="0">
                <a:solidFill>
                  <a:srgbClr val="000000"/>
                </a:solidFill>
                <a:latin typeface="Arial" pitchFamily="18" charset="0"/>
              </a:rPr>
              <a:t>(Abstreifleisten-Gummies problemlos auswechseln </a:t>
            </a:r>
            <a:br>
              <a:rPr lang="de-DE" sz="1100" b="0" i="0" dirty="0" smtClean="0">
                <a:solidFill>
                  <a:srgbClr val="000000"/>
                </a:solidFill>
                <a:latin typeface="Arial" pitchFamily="18" charset="0"/>
              </a:rPr>
            </a:br>
            <a:r>
              <a:rPr lang="de-DE" sz="1100" b="0" i="0" dirty="0" smtClean="0">
                <a:solidFill>
                  <a:srgbClr val="000000"/>
                </a:solidFill>
                <a:latin typeface="Arial" pitchFamily="18" charset="0"/>
              </a:rPr>
              <a:t>oder wenden)</a:t>
            </a:r>
          </a:p>
        </p:txBody>
      </p:sp>
      <p:sp>
        <p:nvSpPr>
          <p:cNvPr id="31" name="TextBox 30"/>
          <p:cNvSpPr txBox="1"/>
          <p:nvPr/>
        </p:nvSpPr>
        <p:spPr bwMode="auto">
          <a:xfrm>
            <a:off x="7179514" y="5326912"/>
            <a:ext cx="182592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de-DE" sz="1000" b="1" i="0" dirty="0" smtClean="0">
                <a:solidFill>
                  <a:srgbClr val="000000"/>
                </a:solidFill>
                <a:latin typeface="Arial" pitchFamily="18" charset="0"/>
              </a:rPr>
              <a:t>Tote Winkel </a:t>
            </a:r>
            <a:r>
              <a:rPr lang="de-DE" sz="1000" b="0" i="0" dirty="0" smtClean="0">
                <a:solidFill>
                  <a:srgbClr val="000000"/>
                </a:solidFill>
                <a:latin typeface="Arial" pitchFamily="18" charset="0"/>
              </a:rPr>
              <a:t>verursachen Spritzer, wenn die Abstreifleiste über Bodenunebenheiten gezogen wird.</a:t>
            </a:r>
          </a:p>
          <a:p>
            <a:pPr>
              <a:defRPr/>
            </a:pPr>
            <a:r>
              <a:rPr lang="de-DE" sz="1000" b="0" i="0" dirty="0" smtClean="0">
                <a:solidFill>
                  <a:srgbClr val="000000"/>
                </a:solidFill>
                <a:latin typeface="Arial" pitchFamily="18" charset="0"/>
              </a:rPr>
              <a:t>Durch die rasche Luftzirkulation kommt es zu weniger toten Winkeln</a:t>
            </a:r>
          </a:p>
        </p:txBody>
      </p:sp>
      <p:sp>
        <p:nvSpPr>
          <p:cNvPr id="34" name="TextBox 33"/>
          <p:cNvSpPr txBox="1"/>
          <p:nvPr/>
        </p:nvSpPr>
        <p:spPr>
          <a:xfrm>
            <a:off x="6553200" y="4324872"/>
            <a:ext cx="2452238" cy="430887"/>
          </a:xfrm>
          <a:prstGeom prst="rect">
            <a:avLst/>
          </a:prstGeom>
          <a:noFill/>
        </p:spPr>
        <p:txBody>
          <a:bodyPr wrap="square">
            <a:spAutoFit/>
          </a:bodyPr>
          <a:lstStyle/>
          <a:p>
            <a:pPr algn="ctr">
              <a:defRPr/>
            </a:pPr>
            <a:r>
              <a:rPr lang="de-DE" sz="1100" b="1" i="0" dirty="0" smtClean="0">
                <a:solidFill>
                  <a:srgbClr val="000000"/>
                </a:solidFill>
                <a:latin typeface="Arial" pitchFamily="18" charset="0"/>
              </a:rPr>
              <a:t>Die Stoßstangenführung vermeidet, dass die Maschine hängenbleibt</a:t>
            </a:r>
          </a:p>
          <a:p>
            <a:pPr algn="ctr">
              <a:defRPr/>
            </a:pPr>
            <a:r>
              <a:rPr lang="de-DE" sz="1100" b="0" i="0" dirty="0" smtClean="0">
                <a:solidFill>
                  <a:srgbClr val="000000"/>
                </a:solidFill>
                <a:latin typeface="Arial" pitchFamily="18" charset="0"/>
              </a:rPr>
              <a:t>(lenkt die Abstreifleiste)</a:t>
            </a:r>
          </a:p>
        </p:txBody>
      </p:sp>
      <p:sp>
        <p:nvSpPr>
          <p:cNvPr id="37"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38" name="Slide Number Placeholder 5"/>
          <p:cNvSpPr txBox="1">
            <a:spLocks/>
          </p:cNvSpPr>
          <p:nvPr/>
        </p:nvSpPr>
        <p:spPr>
          <a:xfrm>
            <a:off x="3508638" y="6573788"/>
            <a:ext cx="2434961"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3" name="Slide Number Placeholder 2"/>
          <p:cNvSpPr>
            <a:spLocks noGrp="1"/>
          </p:cNvSpPr>
          <p:nvPr>
            <p:ph type="sldNum" sz="quarter" idx="12"/>
          </p:nvPr>
        </p:nvSpPr>
        <p:spPr/>
        <p:txBody>
          <a:bodyPr/>
          <a:lstStyle/>
          <a:p>
            <a:pPr>
              <a:defRPr/>
            </a:pPr>
            <a:fld id="{40BD2EA7-2D18-4D7B-85C6-B4C1B2B21AAB}" type="slidenum">
              <a:rPr lang="en-US" altLang="en-US" smtClean="0"/>
              <a:pPr>
                <a:defRPr/>
              </a:pPr>
              <a:t>21</a:t>
            </a:fld>
            <a:endParaRPr lang="en-US" altLang="en-US" dirty="0"/>
          </a:p>
        </p:txBody>
      </p:sp>
      <p:cxnSp>
        <p:nvCxnSpPr>
          <p:cNvPr id="6" name="Straight Arrow Connector 5"/>
          <p:cNvCxnSpPr>
            <a:stCxn id="17" idx="3"/>
          </p:cNvCxnSpPr>
          <p:nvPr/>
        </p:nvCxnSpPr>
        <p:spPr>
          <a:xfrm>
            <a:off x="2746924" y="3186240"/>
            <a:ext cx="1318267" cy="221593"/>
          </a:xfrm>
          <a:prstGeom prst="straightConnector1">
            <a:avLst/>
          </a:prstGeom>
          <a:ln w="19050">
            <a:solidFill>
              <a:srgbClr val="46B9D8"/>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120669" y="3799493"/>
            <a:ext cx="331575" cy="11054"/>
          </a:xfrm>
          <a:prstGeom prst="straightConnector1">
            <a:avLst/>
          </a:prstGeom>
          <a:ln w="19050">
            <a:solidFill>
              <a:srgbClr val="46B9D8"/>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1535211" y="3859048"/>
            <a:ext cx="811949" cy="579120"/>
          </a:xfrm>
          <a:prstGeom prst="straightConnector1">
            <a:avLst/>
          </a:prstGeom>
          <a:ln w="19050">
            <a:solidFill>
              <a:srgbClr val="46B9D8"/>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6971162" y="3693473"/>
            <a:ext cx="0" cy="625270"/>
          </a:xfrm>
          <a:prstGeom prst="straightConnector1">
            <a:avLst/>
          </a:prstGeom>
          <a:ln w="19050">
            <a:solidFill>
              <a:srgbClr val="46B9D8"/>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780496" y="4185788"/>
            <a:ext cx="323130" cy="695894"/>
          </a:xfrm>
          <a:prstGeom prst="straightConnector1">
            <a:avLst/>
          </a:prstGeom>
          <a:ln w="19050">
            <a:solidFill>
              <a:srgbClr val="46B9D8"/>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315338" y="3870816"/>
            <a:ext cx="969043" cy="956365"/>
          </a:xfrm>
          <a:prstGeom prst="straightConnector1">
            <a:avLst/>
          </a:prstGeom>
          <a:ln w="19050">
            <a:solidFill>
              <a:srgbClr val="46B9D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963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p:txBody>
          <a:bodyPr>
            <a:normAutofit/>
          </a:bodyPr>
          <a:lstStyle/>
          <a:p>
            <a:r>
              <a:rPr lang="de-DE" sz="2400" b="0" i="0" dirty="0" smtClean="0">
                <a:solidFill>
                  <a:srgbClr val="FFFFFF"/>
                </a:solidFill>
              </a:rPr>
              <a:t>Batterieleistung: Längere Laufzeit – T500 / T500e</a:t>
            </a:r>
          </a:p>
        </p:txBody>
      </p:sp>
      <p:sp>
        <p:nvSpPr>
          <p:cNvPr id="13" name="Date Placeholder 3"/>
          <p:cNvSpPr>
            <a:spLocks noGrp="1"/>
          </p:cNvSpPr>
          <p:nvPr>
            <p:ph type="dt" sz="half" idx="10"/>
          </p:nvPr>
        </p:nvSpPr>
        <p:spPr/>
        <p:txBody>
          <a:bodyPr/>
          <a:lstStyle/>
          <a:p>
            <a:r>
              <a:rPr lang="de-DE" sz="700" b="0" i="0" dirty="0" smtClean="0">
                <a:solidFill>
                  <a:srgbClr val="BFBFBF"/>
                </a:solidFill>
              </a:rPr>
              <a:t>©2017 Firma Tennant Fassung 01/2017</a:t>
            </a:r>
          </a:p>
        </p:txBody>
      </p:sp>
      <p:sp>
        <p:nvSpPr>
          <p:cNvPr id="12" name="Slide Number Placeholder 11"/>
          <p:cNvSpPr>
            <a:spLocks noGrp="1"/>
          </p:cNvSpPr>
          <p:nvPr>
            <p:ph type="sldNum" sz="quarter" idx="12"/>
          </p:nvPr>
        </p:nvSpPr>
        <p:spPr/>
        <p:txBody>
          <a:bodyPr/>
          <a:lstStyle/>
          <a:p>
            <a:fld id="{40BD2EA7-2D18-4D7B-85C6-B4C1B2B21AAB}" type="slidenum">
              <a:rPr lang="en-US" altLang="en-US" smtClean="0"/>
              <a:pPr/>
              <a:t>22</a:t>
            </a:fld>
            <a:endParaRPr lang="en-US" altLang="en-US" dirty="0"/>
          </a:p>
        </p:txBody>
      </p:sp>
      <p:sp>
        <p:nvSpPr>
          <p:cNvPr id="7" name="Content Placeholder 2"/>
          <p:cNvSpPr txBox="1">
            <a:spLocks/>
          </p:cNvSpPr>
          <p:nvPr/>
        </p:nvSpPr>
        <p:spPr bwMode="auto">
          <a:xfrm>
            <a:off x="97830" y="1491879"/>
            <a:ext cx="5683427" cy="226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2pPr>
            <a:lvl3pPr marL="9144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3pPr>
            <a:lvl4pPr marL="13716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4pPr>
            <a:lvl5pPr marL="18288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indent="-169863">
              <a:buClr>
                <a:srgbClr val="009AC7"/>
              </a:buClr>
              <a:buFont typeface="Wingdings" panose="05000000000000000000" pitchFamily="2" charset="2"/>
              <a:buChar char="§"/>
            </a:pPr>
            <a:r>
              <a:rPr lang="de-DE" b="0" i="0" dirty="0" smtClean="0">
                <a:solidFill>
                  <a:srgbClr val="000000"/>
                </a:solidFill>
              </a:rPr>
              <a:t>Zwei Arten von Batterien:</a:t>
            </a:r>
          </a:p>
          <a:p>
            <a:pPr marL="398463" lvl="1" indent="-165100">
              <a:buClr>
                <a:srgbClr val="009AC7"/>
              </a:buClr>
              <a:buFont typeface="Wingdings" panose="05000000000000000000" pitchFamily="2" charset="2"/>
              <a:buChar char="§"/>
            </a:pPr>
            <a:r>
              <a:rPr lang="de-DE" b="0" i="0" dirty="0" smtClean="0">
                <a:solidFill>
                  <a:srgbClr val="000000"/>
                </a:solidFill>
              </a:rPr>
              <a:t>Nass 210Ah C/5</a:t>
            </a:r>
          </a:p>
          <a:p>
            <a:pPr marL="855663" lvl="2" indent="-165100">
              <a:buClr>
                <a:srgbClr val="009AC7"/>
              </a:buClr>
              <a:buFont typeface="Wingdings" panose="05000000000000000000" pitchFamily="2" charset="2"/>
              <a:buChar char="§"/>
            </a:pPr>
            <a:r>
              <a:rPr lang="de-DE" b="0" i="0" dirty="0" smtClean="0">
                <a:solidFill>
                  <a:srgbClr val="000000"/>
                </a:solidFill>
              </a:rPr>
              <a:t>Vorteile: Längere Laufzeit und höhere Leistung. Diese Batterie sollte sich als nützlicher erweisen, weil sie sich nicht so schnell entlädt (Hinweis: hängt jedoch von der Entladungstiefe ab</a:t>
            </a:r>
            <a:r>
              <a:rPr lang="de-DE" b="0" i="0" dirty="0" smtClean="0"/>
              <a:t>)</a:t>
            </a:r>
          </a:p>
          <a:p>
            <a:pPr marL="398463" lvl="1" indent="-165100">
              <a:buClr>
                <a:srgbClr val="009AC7"/>
              </a:buClr>
              <a:buFont typeface="Wingdings" panose="05000000000000000000" pitchFamily="2" charset="2"/>
              <a:buChar char="§"/>
            </a:pPr>
            <a:r>
              <a:rPr lang="de-DE" b="0" i="0" dirty="0" smtClean="0">
                <a:solidFill>
                  <a:srgbClr val="000000"/>
                </a:solidFill>
              </a:rPr>
              <a:t>Dicht/MF Gel 180Ah C/5</a:t>
            </a:r>
          </a:p>
          <a:p>
            <a:pPr marL="855663" lvl="2" indent="-165100">
              <a:buClr>
                <a:srgbClr val="009AC7"/>
              </a:buClr>
              <a:buFont typeface="Wingdings" panose="05000000000000000000" pitchFamily="2" charset="2"/>
              <a:buChar char="§"/>
            </a:pPr>
            <a:r>
              <a:rPr lang="de-DE" b="0" i="0" dirty="0" smtClean="0">
                <a:solidFill>
                  <a:srgbClr val="000000"/>
                </a:solidFill>
              </a:rPr>
              <a:t>Vorteil: wartungsarm, muss nicht mit Wasser befüllt werden. Hat jedoch eine kürzere Laufzeit, kann weniger genutzt werden und ist teurer. Eine Alternative stellen Nass-Batterien + Smart-Fill™ dar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7850" y="2442958"/>
            <a:ext cx="816053" cy="6120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8732" t="47117" r="32262" b="22804"/>
          <a:stretch/>
        </p:blipFill>
        <p:spPr>
          <a:xfrm>
            <a:off x="7451438" y="2273654"/>
            <a:ext cx="1163088" cy="904623"/>
          </a:xfrm>
          <a:prstGeom prst="rect">
            <a:avLst/>
          </a:prstGeom>
        </p:spPr>
      </p:pic>
      <p:cxnSp>
        <p:nvCxnSpPr>
          <p:cNvPr id="4" name="Straight Connector 3"/>
          <p:cNvCxnSpPr/>
          <p:nvPr/>
        </p:nvCxnSpPr>
        <p:spPr>
          <a:xfrm flipV="1">
            <a:off x="6644013" y="2319233"/>
            <a:ext cx="807425" cy="4297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44013" y="2872703"/>
            <a:ext cx="807425" cy="2542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Content Placeholder 2"/>
          <p:cNvSpPr txBox="1">
            <a:spLocks/>
          </p:cNvSpPr>
          <p:nvPr/>
        </p:nvSpPr>
        <p:spPr bwMode="auto">
          <a:xfrm>
            <a:off x="5781258" y="1519634"/>
            <a:ext cx="3340360" cy="77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0" indent="0" algn="l" rtl="0" eaLnBrk="0" fontAlgn="base" hangingPunct="0">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2pPr>
            <a:lvl3pPr marL="9144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3pPr>
            <a:lvl4pPr marL="13716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4pPr>
            <a:lvl5pPr marL="18288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indent="-169863">
              <a:buClr>
                <a:srgbClr val="009AC7"/>
              </a:buClr>
              <a:buFont typeface="Wingdings" panose="05000000000000000000" pitchFamily="2" charset="2"/>
              <a:buChar char="§"/>
            </a:pPr>
            <a:r>
              <a:rPr lang="de-DE" b="0" i="0" dirty="0" smtClean="0">
                <a:solidFill>
                  <a:srgbClr val="000000"/>
                </a:solidFill>
              </a:rPr>
              <a:t>Das Batterie-Ablassloch befindet sich unter dem Batteriebehälter</a:t>
            </a:r>
          </a:p>
        </p:txBody>
      </p:sp>
      <p:sp>
        <p:nvSpPr>
          <p:cNvPr id="15" name="Slide Number Placeholder 5"/>
          <p:cNvSpPr txBox="1">
            <a:spLocks/>
          </p:cNvSpPr>
          <p:nvPr/>
        </p:nvSpPr>
        <p:spPr>
          <a:xfrm>
            <a:off x="3508639" y="6573788"/>
            <a:ext cx="2381798"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graphicFrame>
        <p:nvGraphicFramePr>
          <p:cNvPr id="16" name="Table 15"/>
          <p:cNvGraphicFramePr>
            <a:graphicFrameLocks noGrp="1"/>
          </p:cNvGraphicFramePr>
          <p:nvPr>
            <p:extLst>
              <p:ext uri="{D42A27DB-BD31-4B8C-83A1-F6EECF244321}">
                <p14:modId xmlns:p14="http://schemas.microsoft.com/office/powerpoint/2010/main" val="1347964586"/>
              </p:ext>
            </p:extLst>
          </p:nvPr>
        </p:nvGraphicFramePr>
        <p:xfrm>
          <a:off x="796078" y="3540232"/>
          <a:ext cx="3556001" cy="3042285"/>
        </p:xfrm>
        <a:graphic>
          <a:graphicData uri="http://schemas.openxmlformats.org/drawingml/2006/table">
            <a:tbl>
              <a:tblPr/>
              <a:tblGrid>
                <a:gridCol w="607972"/>
                <a:gridCol w="712467"/>
                <a:gridCol w="560474"/>
                <a:gridCol w="560474"/>
                <a:gridCol w="557307"/>
                <a:gridCol w="557307"/>
              </a:tblGrid>
              <a:tr h="113794">
                <a:tc rowSpan="3"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1400" b="1" i="0" u="none" dirty="0" smtClean="0">
                          <a:solidFill>
                            <a:srgbClr val="000000"/>
                          </a:solidFill>
                        </a:rPr>
                        <a:t>Nass 210Ah</a:t>
                      </a:r>
                      <a:r>
                        <a:rPr lang="de-DE" sz="1600" b="0" i="0" dirty="0" smtClean="0"/>
                        <a:t> </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3"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1050" b="0" i="0" u="none" dirty="0" smtClean="0">
                          <a:solidFill>
                            <a:srgbClr val="000000"/>
                          </a:solidFill>
                        </a:rPr>
                        <a:t>Versprochene maximale Laufzeit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36087">
                <a:tc gridSpan="2"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hMerge="1" vMerge="1">
                  <a:txBody>
                    <a:bodyPr/>
                    <a:lstStyle/>
                    <a:p>
                      <a:endParaRPr lang="en-US"/>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1050" b="0" i="0" u="none" dirty="0" smtClean="0">
                          <a:solidFill>
                            <a:srgbClr val="000000"/>
                          </a:solidFill>
                        </a:rPr>
                        <a:t>Niedrigste Variante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1050" b="0" i="0" u="none" dirty="0" smtClean="0">
                          <a:solidFill>
                            <a:srgbClr val="000000"/>
                          </a:solidFill>
                        </a:rPr>
                        <a:t>Höchste Variante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807">
                <a:tc gridSpan="2"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v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de-DE" sz="1050" b="0" i="0" u="none" dirty="0" smtClean="0">
                          <a:solidFill>
                            <a:srgbClr val="000000"/>
                          </a:solidFill>
                        </a:rPr>
                        <a:t>Betriebsstunden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050" b="0" i="0" u="none" dirty="0" smtClean="0">
                          <a:solidFill>
                            <a:srgbClr val="000000"/>
                          </a:solidFill>
                        </a:rPr>
                        <a:t>Minuten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050" b="0" i="0" u="none" dirty="0" smtClean="0">
                          <a:solidFill>
                            <a:srgbClr val="000000"/>
                          </a:solidFill>
                        </a:rPr>
                        <a:t>Betriebsstunden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050" b="0" i="0" u="none" dirty="0" smtClean="0">
                          <a:solidFill>
                            <a:srgbClr val="000000"/>
                          </a:solidFill>
                        </a:rPr>
                        <a:t>Minuten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794">
                <a:tc>
                  <a:txBody>
                    <a:bodyPr/>
                    <a:lstStyle/>
                    <a:p>
                      <a:pPr algn="l" fontAlgn="ctr"/>
                      <a:r>
                        <a:rPr lang="de-DE" sz="1050" b="0" i="0" u="none" dirty="0" smtClean="0">
                          <a:solidFill>
                            <a:srgbClr val="000000"/>
                          </a:solidFill>
                        </a:rPr>
                        <a:t>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ctr"/>
                      <a:r>
                        <a:rPr lang="de-DE" sz="1050" b="0" i="0" u="none" dirty="0" smtClean="0">
                          <a:solidFill>
                            <a:srgbClr val="000000"/>
                          </a:solidFill>
                        </a:rPr>
                        <a:t>650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336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156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13794">
                <a:tc>
                  <a:txBody>
                    <a:bodyPr/>
                    <a:lstStyle/>
                    <a:p>
                      <a:pPr algn="l" fontAlgn="ctr"/>
                      <a:r>
                        <a:rPr lang="de-DE" sz="1050" b="0" i="0" u="none" dirty="0" smtClean="0">
                          <a:solidFill>
                            <a:srgbClr val="000000"/>
                          </a:solidFill>
                        </a:rPr>
                        <a:t>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ctr"/>
                      <a:r>
                        <a:rPr lang="de-DE" sz="1050" b="0" i="0" u="none" dirty="0" smtClean="0">
                          <a:solidFill>
                            <a:srgbClr val="000000"/>
                          </a:solidFill>
                        </a:rPr>
                        <a:t>700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336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156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13794">
                <a:tc>
                  <a:txBody>
                    <a:bodyPr/>
                    <a:lstStyle/>
                    <a:p>
                      <a:pPr algn="l" fontAlgn="ctr"/>
                      <a:r>
                        <a:rPr lang="de-DE" sz="1050" b="0" i="0" u="none" dirty="0" smtClean="0">
                          <a:solidFill>
                            <a:srgbClr val="000000"/>
                          </a:solidFill>
                        </a:rPr>
                        <a:t>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ctr"/>
                      <a:r>
                        <a:rPr lang="de-DE" sz="1050" b="0" i="0" u="none" dirty="0" smtClean="0">
                          <a:solidFill>
                            <a:srgbClr val="000000"/>
                          </a:solidFill>
                        </a:rPr>
                        <a:t>700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306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144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13794">
                <a:tc>
                  <a:txBody>
                    <a:bodyPr/>
                    <a:lstStyle/>
                    <a:p>
                      <a:pPr algn="l" fontAlgn="ctr"/>
                      <a:r>
                        <a:rPr lang="de-DE" sz="1050" b="0" i="0" u="none" dirty="0" smtClean="0">
                          <a:solidFill>
                            <a:srgbClr val="000000"/>
                          </a:solidFill>
                        </a:rPr>
                        <a:t>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ctr"/>
                      <a:r>
                        <a:rPr lang="de-DE" sz="1050" b="0" i="0" u="none" dirty="0" smtClean="0">
                          <a:solidFill>
                            <a:srgbClr val="000000"/>
                          </a:solidFill>
                        </a:rPr>
                        <a:t>700 Walze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306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13794">
                <a:tc>
                  <a:txBody>
                    <a:bodyPr/>
                    <a:lstStyle/>
                    <a:p>
                      <a:pPr algn="l" fontAlgn="ctr"/>
                      <a:r>
                        <a:rPr lang="de-DE" sz="1050" b="0" i="0" u="none" dirty="0" smtClean="0">
                          <a:solidFill>
                            <a:srgbClr val="000000"/>
                          </a:solidFill>
                        </a:rPr>
                        <a:t>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ctr"/>
                      <a:r>
                        <a:rPr lang="de-DE" sz="1050" b="0" i="0" u="none" kern="1200" dirty="0" smtClean="0">
                          <a:solidFill>
                            <a:srgbClr val="000000"/>
                          </a:solidFill>
                          <a:latin typeface="+mn-lt"/>
                          <a:ea typeface="+mn-ea"/>
                          <a:cs typeface="+mn-cs"/>
                        </a:rPr>
                        <a:t>700 Orbital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kern="1200" dirty="0" smtClean="0">
                          <a:solidFill>
                            <a:srgbClr val="000000"/>
                          </a:solidFill>
                          <a:latin typeface="+mn-lt"/>
                          <a:ea typeface="+mn-ea"/>
                          <a:cs typeface="+mn-cs"/>
                        </a:rPr>
                        <a:t>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282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174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13794">
                <a:tc>
                  <a:txBody>
                    <a:bodyPr/>
                    <a:lstStyle/>
                    <a:p>
                      <a:pPr algn="l" fontAlgn="ctr"/>
                      <a:r>
                        <a:rPr lang="de-DE" sz="1050" b="0" i="0" u="none" dirty="0" smtClean="0">
                          <a:solidFill>
                            <a:srgbClr val="000000"/>
                          </a:solidFill>
                        </a:rPr>
                        <a:t>T500E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ctr"/>
                      <a:r>
                        <a:rPr lang="de-DE" sz="1050" b="0" i="0" u="none" kern="1200" dirty="0" smtClean="0">
                          <a:solidFill>
                            <a:srgbClr val="000000"/>
                          </a:solidFill>
                          <a:latin typeface="+mn-lt"/>
                          <a:ea typeface="+mn-ea"/>
                          <a:cs typeface="+mn-cs"/>
                        </a:rPr>
                        <a:t>650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kern="1200" dirty="0" smtClean="0">
                          <a:solidFill>
                            <a:srgbClr val="000000"/>
                          </a:solidFill>
                          <a:latin typeface="+mn-lt"/>
                          <a:ea typeface="+mn-ea"/>
                          <a:cs typeface="+mn-cs"/>
                        </a:rPr>
                        <a:t>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258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13794">
                <a:tc>
                  <a:txBody>
                    <a:bodyPr/>
                    <a:lstStyle/>
                    <a:p>
                      <a:pPr algn="l" fontAlgn="ctr"/>
                      <a:r>
                        <a:rPr lang="de-DE" sz="1050" b="0" i="0" u="none" dirty="0" smtClean="0">
                          <a:solidFill>
                            <a:srgbClr val="000000"/>
                          </a:solidFill>
                        </a:rPr>
                        <a:t>T500E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ctr"/>
                      <a:r>
                        <a:rPr lang="de-DE" sz="1050" b="0" i="0" u="none" kern="1200" dirty="0" smtClean="0">
                          <a:solidFill>
                            <a:srgbClr val="000000"/>
                          </a:solidFill>
                          <a:latin typeface="+mn-lt"/>
                          <a:ea typeface="+mn-ea"/>
                          <a:cs typeface="+mn-cs"/>
                        </a:rPr>
                        <a:t>700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kern="1200" dirty="0" smtClean="0">
                          <a:solidFill>
                            <a:srgbClr val="000000"/>
                          </a:solidFill>
                          <a:latin typeface="+mn-lt"/>
                          <a:ea typeface="+mn-ea"/>
                          <a:cs typeface="+mn-cs"/>
                        </a:rPr>
                        <a:t>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258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13794">
                <a:tc>
                  <a:txBody>
                    <a:bodyPr/>
                    <a:lstStyle/>
                    <a:p>
                      <a:pPr algn="l" fontAlgn="ctr"/>
                      <a:r>
                        <a:rPr lang="de-DE" sz="1050" b="0" i="0" u="none" dirty="0" smtClean="0">
                          <a:solidFill>
                            <a:srgbClr val="000000"/>
                          </a:solidFill>
                        </a:rPr>
                        <a:t>T500E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ctr"/>
                      <a:r>
                        <a:rPr lang="de-DE" sz="1050" b="0" i="0" u="none" kern="1200" dirty="0" smtClean="0">
                          <a:solidFill>
                            <a:srgbClr val="000000"/>
                          </a:solidFill>
                          <a:latin typeface="+mn-lt"/>
                          <a:ea typeface="+mn-ea"/>
                          <a:cs typeface="+mn-cs"/>
                        </a:rPr>
                        <a:t>700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kern="1200" dirty="0" smtClean="0">
                          <a:solidFill>
                            <a:srgbClr val="000000"/>
                          </a:solidFill>
                          <a:latin typeface="+mn-lt"/>
                          <a:ea typeface="+mn-ea"/>
                          <a:cs typeface="+mn-cs"/>
                        </a:rPr>
                        <a:t>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240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13794">
                <a:tc>
                  <a:txBody>
                    <a:bodyPr/>
                    <a:lstStyle/>
                    <a:p>
                      <a:pPr algn="l" fontAlgn="ctr"/>
                      <a:r>
                        <a:rPr lang="de-DE" sz="1050" b="0" i="0" u="none" dirty="0" smtClean="0">
                          <a:solidFill>
                            <a:srgbClr val="000000"/>
                          </a:solidFill>
                        </a:rPr>
                        <a:t>T500E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ctr"/>
                      <a:r>
                        <a:rPr lang="de-DE" sz="1050" b="0" i="0" u="none" kern="1200" dirty="0" smtClean="0">
                          <a:solidFill>
                            <a:srgbClr val="000000"/>
                          </a:solidFill>
                          <a:latin typeface="+mn-lt"/>
                          <a:ea typeface="+mn-ea"/>
                          <a:cs typeface="+mn-cs"/>
                        </a:rPr>
                        <a:t>700 Walze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kern="1200" dirty="0" smtClean="0">
                          <a:solidFill>
                            <a:srgbClr val="000000"/>
                          </a:solidFill>
                          <a:latin typeface="+mn-lt"/>
                          <a:ea typeface="+mn-ea"/>
                          <a:cs typeface="+mn-cs"/>
                        </a:rPr>
                        <a:t>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204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13794">
                <a:tc>
                  <a:txBody>
                    <a:bodyPr/>
                    <a:lstStyle/>
                    <a:p>
                      <a:pPr algn="l" fontAlgn="ctr"/>
                      <a:r>
                        <a:rPr lang="de-DE" sz="1050" b="0" i="0" u="none" dirty="0" smtClean="0">
                          <a:solidFill>
                            <a:srgbClr val="000000"/>
                          </a:solidFill>
                        </a:rPr>
                        <a:t>T500E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ctr"/>
                      <a:r>
                        <a:rPr lang="de-DE" sz="1050" b="0" i="0" u="none" kern="1200" dirty="0" smtClean="0">
                          <a:solidFill>
                            <a:srgbClr val="000000"/>
                          </a:solidFill>
                          <a:latin typeface="+mn-lt"/>
                          <a:ea typeface="+mn-ea"/>
                          <a:cs typeface="+mn-cs"/>
                        </a:rPr>
                        <a:t>700 Orbital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kern="1200" dirty="0" smtClean="0">
                          <a:solidFill>
                            <a:srgbClr val="000000"/>
                          </a:solidFill>
                          <a:latin typeface="+mn-lt"/>
                          <a:ea typeface="+mn-ea"/>
                          <a:cs typeface="+mn-cs"/>
                        </a:rPr>
                        <a:t>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228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13794">
                <a:tc>
                  <a:txBody>
                    <a:bodyPr/>
                    <a:lstStyle/>
                    <a:p>
                      <a:pPr algn="l" fontAlgn="ctr"/>
                      <a:r>
                        <a:rPr lang="de-DE" sz="1050" b="0" i="0" u="none" dirty="0" smtClean="0">
                          <a:solidFill>
                            <a:srgbClr val="000000"/>
                          </a:solidFill>
                        </a:rPr>
                        <a:t>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ctr"/>
                      <a:r>
                        <a:rPr lang="de-DE" sz="1050" b="0" i="0" u="none" kern="1200" dirty="0" smtClean="0">
                          <a:solidFill>
                            <a:srgbClr val="000000"/>
                          </a:solidFill>
                          <a:latin typeface="+mn-lt"/>
                          <a:ea typeface="+mn-ea"/>
                          <a:cs typeface="+mn-cs"/>
                        </a:rPr>
                        <a:t>600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kern="1200" dirty="0" smtClean="0">
                          <a:solidFill>
                            <a:srgbClr val="000000"/>
                          </a:solidFill>
                          <a:latin typeface="+mn-lt"/>
                          <a:ea typeface="+mn-ea"/>
                          <a:cs typeface="+mn-cs"/>
                        </a:rPr>
                        <a:t>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252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144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13794">
                <a:tc>
                  <a:txBody>
                    <a:bodyPr/>
                    <a:lstStyle/>
                    <a:p>
                      <a:pPr algn="l" fontAlgn="ctr"/>
                      <a:r>
                        <a:rPr lang="de-DE" sz="1050" b="0" i="0" u="none" dirty="0" smtClean="0">
                          <a:solidFill>
                            <a:srgbClr val="000000"/>
                          </a:solidFill>
                        </a:rPr>
                        <a:t>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ctr"/>
                      <a:r>
                        <a:rPr lang="de-DE" sz="1050" b="0" i="0" u="none" dirty="0" smtClean="0">
                          <a:solidFill>
                            <a:srgbClr val="000000"/>
                          </a:solidFill>
                        </a:rPr>
                        <a:t>700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252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144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13794">
                <a:tc>
                  <a:txBody>
                    <a:bodyPr/>
                    <a:lstStyle/>
                    <a:p>
                      <a:pPr algn="l" fontAlgn="ctr"/>
                      <a:r>
                        <a:rPr lang="de-DE" sz="1050" b="0" i="0" u="none" dirty="0" smtClean="0">
                          <a:solidFill>
                            <a:srgbClr val="000000"/>
                          </a:solidFill>
                        </a:rPr>
                        <a:t>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ctr"/>
                      <a:r>
                        <a:rPr lang="de-DE" sz="1050" b="0" i="0" u="none" dirty="0" smtClean="0">
                          <a:solidFill>
                            <a:srgbClr val="000000"/>
                          </a:solidFill>
                        </a:rPr>
                        <a:t>800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228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126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13794">
                <a:tc>
                  <a:txBody>
                    <a:bodyPr/>
                    <a:lstStyle/>
                    <a:p>
                      <a:pPr algn="l" fontAlgn="ctr"/>
                      <a:r>
                        <a:rPr lang="de-DE" sz="1050" b="0" i="0" u="none" dirty="0" smtClean="0">
                          <a:solidFill>
                            <a:srgbClr val="000000"/>
                          </a:solidFill>
                        </a:rPr>
                        <a:t>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ctr"/>
                      <a:r>
                        <a:rPr lang="de-DE" sz="1050" b="0" i="0" u="none" dirty="0" smtClean="0">
                          <a:solidFill>
                            <a:srgbClr val="000000"/>
                          </a:solidFill>
                        </a:rPr>
                        <a:t>650 Walze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240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de-DE" sz="1050" b="0" i="0" u="none" dirty="0" smtClean="0">
                          <a:solidFill>
                            <a:srgbClr val="000000"/>
                          </a:solidFill>
                        </a:rPr>
                        <a:t>114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517282398"/>
              </p:ext>
            </p:extLst>
          </p:nvPr>
        </p:nvGraphicFramePr>
        <p:xfrm>
          <a:off x="4644179" y="3540233"/>
          <a:ext cx="3378200" cy="2372148"/>
        </p:xfrm>
        <a:graphic>
          <a:graphicData uri="http://schemas.openxmlformats.org/drawingml/2006/table">
            <a:tbl>
              <a:tblPr/>
              <a:tblGrid>
                <a:gridCol w="430586"/>
                <a:gridCol w="712366"/>
                <a:gridCol w="560395"/>
                <a:gridCol w="560395"/>
                <a:gridCol w="557229"/>
                <a:gridCol w="557229"/>
              </a:tblGrid>
              <a:tr h="130647">
                <a:tc rowSpan="3"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1400" b="1" i="0" u="none" dirty="0" smtClean="0">
                          <a:solidFill>
                            <a:srgbClr val="000000"/>
                          </a:solidFill>
                        </a:rPr>
                        <a:t>Gel 180Ah</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3"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1050" b="0" i="0" u="none" dirty="0" smtClean="0">
                          <a:solidFill>
                            <a:srgbClr val="000000"/>
                          </a:solidFill>
                        </a:rPr>
                        <a:t>Versprochene maximale Laufzeit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77588">
                <a:tc gridSpan="2"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b="1" i="0" u="none" strike="noStrike" dirty="0" smtClean="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hMerge="1" vMerge="1">
                  <a:txBody>
                    <a:bodyPr/>
                    <a:lstStyle/>
                    <a:p>
                      <a:endParaRPr lang="en-US"/>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1050" b="0" i="0" u="none" dirty="0" smtClean="0">
                          <a:solidFill>
                            <a:srgbClr val="000000"/>
                          </a:solidFill>
                        </a:rPr>
                        <a:t>Niedrigste Variante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1050" b="0" i="0" u="none" dirty="0" smtClean="0">
                          <a:solidFill>
                            <a:srgbClr val="000000"/>
                          </a:solidFill>
                        </a:rPr>
                        <a:t>Höchste Variante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588">
                <a:tc gridSpan="2"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b="1" i="0" u="none" strike="noStrike" dirty="0" smtClean="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v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de-DE" sz="1050" b="0" i="0" u="none" dirty="0" smtClean="0">
                          <a:solidFill>
                            <a:srgbClr val="000000"/>
                          </a:solidFill>
                        </a:rPr>
                        <a:t>Betriebsstunden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050" b="0" i="0" u="none" dirty="0" smtClean="0">
                          <a:solidFill>
                            <a:srgbClr val="000000"/>
                          </a:solidFill>
                        </a:rPr>
                        <a:t>Minuten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050" b="0" i="0" u="none" dirty="0" smtClean="0">
                          <a:solidFill>
                            <a:srgbClr val="000000"/>
                          </a:solidFill>
                        </a:rPr>
                        <a:t>Betriebsstunden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050" b="0" i="0" u="none" dirty="0" smtClean="0">
                          <a:solidFill>
                            <a:srgbClr val="000000"/>
                          </a:solidFill>
                        </a:rPr>
                        <a:t>Minuten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647">
                <a:tc>
                  <a:txBody>
                    <a:bodyPr/>
                    <a:lstStyle/>
                    <a:p>
                      <a:pPr algn="l" fontAlgn="ctr"/>
                      <a:r>
                        <a:rPr lang="de-DE" sz="1050" b="0" i="0" u="none" dirty="0" smtClean="0">
                          <a:solidFill>
                            <a:srgbClr val="000000"/>
                          </a:solidFill>
                        </a:rPr>
                        <a:t>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ctr"/>
                      <a:r>
                        <a:rPr lang="de-DE" sz="1050" b="0" i="0" u="none" dirty="0" smtClean="0">
                          <a:solidFill>
                            <a:srgbClr val="000000"/>
                          </a:solidFill>
                        </a:rPr>
                        <a:t>650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126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30647">
                <a:tc>
                  <a:txBody>
                    <a:bodyPr/>
                    <a:lstStyle/>
                    <a:p>
                      <a:pPr algn="l" fontAlgn="ctr"/>
                      <a:r>
                        <a:rPr lang="de-DE" sz="1050" b="0" i="0" u="none" dirty="0" smtClean="0">
                          <a:solidFill>
                            <a:srgbClr val="000000"/>
                          </a:solidFill>
                        </a:rPr>
                        <a:t>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ctr"/>
                      <a:r>
                        <a:rPr lang="de-DE" sz="1050" b="0" i="0" u="none" dirty="0" smtClean="0">
                          <a:solidFill>
                            <a:srgbClr val="000000"/>
                          </a:solidFill>
                        </a:rPr>
                        <a:t>700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126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30647">
                <a:tc>
                  <a:txBody>
                    <a:bodyPr/>
                    <a:lstStyle/>
                    <a:p>
                      <a:pPr algn="l" fontAlgn="ctr"/>
                      <a:r>
                        <a:rPr lang="de-DE" sz="1050" b="0" i="0" u="none" dirty="0" smtClean="0">
                          <a:solidFill>
                            <a:srgbClr val="000000"/>
                          </a:solidFill>
                        </a:rPr>
                        <a:t>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ctr"/>
                      <a:r>
                        <a:rPr lang="de-DE" sz="1050" b="0" i="0" u="none" dirty="0" smtClean="0">
                          <a:solidFill>
                            <a:srgbClr val="000000"/>
                          </a:solidFill>
                        </a:rPr>
                        <a:t>700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114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30647">
                <a:tc>
                  <a:txBody>
                    <a:bodyPr/>
                    <a:lstStyle/>
                    <a:p>
                      <a:pPr algn="l" fontAlgn="ctr"/>
                      <a:r>
                        <a:rPr lang="de-DE" sz="1050" b="0" i="0" u="none" dirty="0" smtClean="0">
                          <a:solidFill>
                            <a:srgbClr val="000000"/>
                          </a:solidFill>
                        </a:rPr>
                        <a:t>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ctr"/>
                      <a:r>
                        <a:rPr lang="de-DE" sz="1050" b="0" i="0" u="none" dirty="0" smtClean="0">
                          <a:solidFill>
                            <a:srgbClr val="000000"/>
                          </a:solidFill>
                        </a:rPr>
                        <a:t>700 Walze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30647">
                <a:tc>
                  <a:txBody>
                    <a:bodyPr/>
                    <a:lstStyle/>
                    <a:p>
                      <a:pPr algn="l" fontAlgn="ctr"/>
                      <a:r>
                        <a:rPr lang="de-DE" sz="1050" b="0" i="0" u="none" dirty="0" smtClean="0">
                          <a:solidFill>
                            <a:srgbClr val="000000"/>
                          </a:solidFill>
                        </a:rPr>
                        <a:t>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700 Orbital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de-DE" sz="1050" b="0" i="0" u="none" dirty="0" smtClean="0">
                          <a:solidFill>
                            <a:srgbClr val="000000"/>
                          </a:solidFill>
                        </a:rPr>
                        <a:t>144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30647">
                <a:tc>
                  <a:txBody>
                    <a:bodyPr/>
                    <a:lstStyle/>
                    <a:p>
                      <a:pPr algn="l" fontAlgn="ctr"/>
                      <a:r>
                        <a:rPr lang="de-DE" sz="1050" b="0" i="0" u="none" dirty="0" smtClean="0">
                          <a:solidFill>
                            <a:srgbClr val="000000"/>
                          </a:solidFill>
                        </a:rPr>
                        <a:t>T500E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650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204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30647">
                <a:tc>
                  <a:txBody>
                    <a:bodyPr/>
                    <a:lstStyle/>
                    <a:p>
                      <a:pPr algn="l" fontAlgn="ctr"/>
                      <a:r>
                        <a:rPr lang="de-DE" sz="1050" b="0" i="0" u="none" dirty="0" smtClean="0">
                          <a:solidFill>
                            <a:srgbClr val="000000"/>
                          </a:solidFill>
                        </a:rPr>
                        <a:t>T500E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700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204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30647">
                <a:tc>
                  <a:txBody>
                    <a:bodyPr/>
                    <a:lstStyle/>
                    <a:p>
                      <a:pPr algn="l" fontAlgn="ctr"/>
                      <a:r>
                        <a:rPr lang="de-DE" sz="1050" b="0" i="0" u="none" dirty="0" smtClean="0">
                          <a:solidFill>
                            <a:srgbClr val="000000"/>
                          </a:solidFill>
                        </a:rPr>
                        <a:t>T500E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700 Teller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192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30647">
                <a:tc>
                  <a:txBody>
                    <a:bodyPr/>
                    <a:lstStyle/>
                    <a:p>
                      <a:pPr algn="l" fontAlgn="ctr"/>
                      <a:r>
                        <a:rPr lang="de-DE" sz="1050" b="0" i="0" u="none" dirty="0" smtClean="0">
                          <a:solidFill>
                            <a:srgbClr val="000000"/>
                          </a:solidFill>
                        </a:rPr>
                        <a:t>T500E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700 Walze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30647">
                <a:tc>
                  <a:txBody>
                    <a:bodyPr/>
                    <a:lstStyle/>
                    <a:p>
                      <a:pPr algn="l" fontAlgn="ctr"/>
                      <a:r>
                        <a:rPr lang="de-DE" sz="1050" b="0" i="0" u="none" dirty="0" smtClean="0">
                          <a:solidFill>
                            <a:srgbClr val="000000"/>
                          </a:solidFill>
                        </a:rPr>
                        <a:t>T500E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700 Orbital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ctr" defTabSz="914400" rtl="0" eaLnBrk="1" fontAlgn="ctr" latinLnBrk="0" hangingPunct="1"/>
                      <a:r>
                        <a:rPr lang="de-DE" sz="1050" b="0" i="0" u="none" kern="1200" dirty="0" smtClean="0">
                          <a:solidFill>
                            <a:srgbClr val="000000"/>
                          </a:solidFill>
                          <a:latin typeface="+mn-lt"/>
                          <a:ea typeface="+mn-ea"/>
                          <a:cs typeface="+mn-cs"/>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de-DE" sz="1050" b="0" i="0" u="none" dirty="0" smtClean="0">
                          <a:solidFill>
                            <a:srgbClr val="000000"/>
                          </a:solidFill>
                        </a:rPr>
                        <a:t>144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509600176"/>
              </p:ext>
            </p:extLst>
          </p:nvPr>
        </p:nvGraphicFramePr>
        <p:xfrm>
          <a:off x="4623859" y="6068129"/>
          <a:ext cx="4233062" cy="293370"/>
        </p:xfrm>
        <a:graphic>
          <a:graphicData uri="http://schemas.openxmlformats.org/drawingml/2006/table">
            <a:tbl>
              <a:tblPr>
                <a:tableStyleId>{5A111915-BE36-4E01-A7E5-04B1672EAD32}</a:tableStyleId>
              </a:tblPr>
              <a:tblGrid>
                <a:gridCol w="981805"/>
                <a:gridCol w="3251257"/>
              </a:tblGrid>
              <a:tr h="113940">
                <a:tc>
                  <a:txBody>
                    <a:bodyPr/>
                    <a:lstStyle/>
                    <a:p>
                      <a:pPr algn="l" fontAlgn="b"/>
                      <a:r>
                        <a:rPr lang="de-DE" sz="900" b="0" i="0" u="none" dirty="0" smtClean="0">
                          <a:solidFill>
                            <a:srgbClr val="000000"/>
                          </a:solidFill>
                        </a:rPr>
                        <a:t>Niedrigste Variante:</a:t>
                      </a:r>
                    </a:p>
                  </a:txBody>
                  <a:tcPr marL="9525" marR="9525" marT="9525"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900" b="0" i="0" u="none" dirty="0" smtClean="0">
                          <a:solidFill>
                            <a:srgbClr val="000000"/>
                          </a:solidFill>
                        </a:rPr>
                        <a:t>Quiet-Mode ein (T500) / geringer Anpressdruck / ec-H2O aus </a:t>
                      </a:r>
                    </a:p>
                  </a:txBody>
                  <a:tcPr marL="9525" marR="9525" marT="9525" marB="0"/>
                </a:tc>
              </a:tr>
              <a:tr h="6403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900" b="0" i="0" u="none" dirty="0" smtClean="0">
                          <a:solidFill>
                            <a:srgbClr val="000000"/>
                          </a:solidFill>
                        </a:rPr>
                        <a:t>Höchste Variante:</a:t>
                      </a:r>
                    </a:p>
                  </a:txBody>
                  <a:tcPr marL="9525" marR="9525" marT="9525"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900" b="0" i="0" u="none" dirty="0" smtClean="0">
                          <a:solidFill>
                            <a:srgbClr val="000000"/>
                          </a:solidFill>
                        </a:rPr>
                        <a:t>Hoher Anpressdruck auf rauemBoden / ec-H2O ein</a:t>
                      </a:r>
                    </a:p>
                  </a:txBody>
                  <a:tcPr marL="9525" marR="9525" marT="9525" marB="0"/>
                </a:tc>
              </a:tr>
            </a:tbl>
          </a:graphicData>
        </a:graphic>
      </p:graphicFrame>
    </p:spTree>
    <p:extLst>
      <p:ext uri="{BB962C8B-B14F-4D97-AF65-F5344CB8AC3E}">
        <p14:creationId xmlns:p14="http://schemas.microsoft.com/office/powerpoint/2010/main" val="34855938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199" y="911225"/>
            <a:ext cx="8576734" cy="685800"/>
          </a:xfrm>
        </p:spPr>
        <p:txBody>
          <a:bodyPr>
            <a:normAutofit/>
          </a:bodyPr>
          <a:lstStyle/>
          <a:p>
            <a:pPr eaLnBrk="1" hangingPunct="1"/>
            <a:r>
              <a:rPr lang="de-DE" sz="2400" b="0" i="0" dirty="0" smtClean="0">
                <a:solidFill>
                  <a:srgbClr val="FFFFFF"/>
                </a:solidFill>
              </a:rPr>
              <a:t>Smart-Fill™ automatische Batteriebefüllung – T500/T500e</a:t>
            </a:r>
          </a:p>
        </p:txBody>
      </p:sp>
      <p:sp>
        <p:nvSpPr>
          <p:cNvPr id="4100" name="Content Placeholder 2"/>
          <p:cNvSpPr>
            <a:spLocks noGrp="1"/>
          </p:cNvSpPr>
          <p:nvPr>
            <p:ph idx="1"/>
          </p:nvPr>
        </p:nvSpPr>
        <p:spPr>
          <a:xfrm>
            <a:off x="171699" y="1757280"/>
            <a:ext cx="7228561" cy="4643520"/>
          </a:xfrm>
        </p:spPr>
        <p:txBody>
          <a:bodyPr>
            <a:normAutofit fontScale="77500" lnSpcReduction="20000"/>
          </a:bodyPr>
          <a:lstStyle/>
          <a:p>
            <a:pPr marL="174625" indent="-174625">
              <a:lnSpc>
                <a:spcPct val="110000"/>
              </a:lnSpc>
              <a:buClr>
                <a:srgbClr val="009AC7"/>
              </a:buClr>
              <a:buFont typeface="Wingdings" panose="05000000000000000000" pitchFamily="2" charset="2"/>
              <a:buChar char="§"/>
            </a:pPr>
            <a:r>
              <a:rPr lang="de-DE" sz="1600" b="0" i="0" dirty="0" smtClean="0">
                <a:solidFill>
                  <a:srgbClr val="000000"/>
                </a:solidFill>
              </a:rPr>
              <a:t>Vorteile – als Patent angemeldetes, integriertes System</a:t>
            </a:r>
          </a:p>
          <a:p>
            <a:pPr marL="403225" lvl="1" indent="-174625">
              <a:lnSpc>
                <a:spcPct val="110000"/>
              </a:lnSpc>
              <a:buClr>
                <a:srgbClr val="009AC7"/>
              </a:buClr>
              <a:buFont typeface="Wingdings" panose="05000000000000000000" pitchFamily="2" charset="2"/>
              <a:buChar char="§"/>
              <a:tabLst>
                <a:tab pos="1147763" algn="l"/>
              </a:tabLst>
            </a:pPr>
            <a:r>
              <a:rPr lang="de-DE" sz="1400" b="1" i="0" dirty="0" smtClean="0">
                <a:solidFill>
                  <a:srgbClr val="000000"/>
                </a:solidFill>
              </a:rPr>
              <a:t>Einfach</a:t>
            </a:r>
            <a:r>
              <a:rPr lang="de-DE" sz="1400" b="0" i="0" dirty="0" smtClean="0">
                <a:solidFill>
                  <a:srgbClr val="000000"/>
                </a:solidFill>
              </a:rPr>
              <a:t> – problemlose Batteriewartung</a:t>
            </a:r>
          </a:p>
          <a:p>
            <a:pPr marL="403225" lvl="1" indent="-174625">
              <a:lnSpc>
                <a:spcPct val="110000"/>
              </a:lnSpc>
              <a:buClr>
                <a:srgbClr val="009AC7"/>
              </a:buClr>
              <a:buFont typeface="Wingdings" panose="05000000000000000000" pitchFamily="2" charset="2"/>
              <a:buChar char="§"/>
              <a:tabLst>
                <a:tab pos="1147763" algn="l"/>
              </a:tabLst>
            </a:pPr>
            <a:r>
              <a:rPr lang="de-DE" sz="1400" b="1" i="0" dirty="0" smtClean="0">
                <a:solidFill>
                  <a:srgbClr val="000000"/>
                </a:solidFill>
              </a:rPr>
              <a:t>Raffiniert</a:t>
            </a:r>
            <a:r>
              <a:rPr lang="de-DE" sz="1400" b="0" i="0" dirty="0" smtClean="0">
                <a:solidFill>
                  <a:srgbClr val="000000"/>
                </a:solidFill>
              </a:rPr>
              <a:t> – befüllt die Batterien automatisch zum günstigsten Zeitpunkt des Ladezyklus</a:t>
            </a:r>
          </a:p>
          <a:p>
            <a:pPr marL="403225" lvl="1" indent="-174625">
              <a:lnSpc>
                <a:spcPct val="110000"/>
              </a:lnSpc>
              <a:buClr>
                <a:srgbClr val="009AC7"/>
              </a:buClr>
              <a:buFont typeface="Wingdings" panose="05000000000000000000" pitchFamily="2" charset="2"/>
              <a:buChar char="§"/>
              <a:tabLst>
                <a:tab pos="1147763" algn="l"/>
              </a:tabLst>
            </a:pPr>
            <a:r>
              <a:rPr lang="de-DE" sz="1400" b="1" i="0" dirty="0" smtClean="0">
                <a:solidFill>
                  <a:srgbClr val="000000"/>
                </a:solidFill>
              </a:rPr>
              <a:t>Sicher</a:t>
            </a:r>
            <a:r>
              <a:rPr lang="de-DE" sz="1400" b="0" i="0" dirty="0" smtClean="0">
                <a:solidFill>
                  <a:srgbClr val="000000"/>
                </a:solidFill>
              </a:rPr>
              <a:t> – der Bediener braucht die Batterien nicht mehr von Hand zu überprüfen, </a:t>
            </a:r>
            <a:br>
              <a:rPr lang="de-DE" sz="1400" b="0" i="0" dirty="0" smtClean="0">
                <a:solidFill>
                  <a:srgbClr val="000000"/>
                </a:solidFill>
              </a:rPr>
            </a:br>
            <a:r>
              <a:rPr lang="de-DE" sz="1400" b="0" i="0" dirty="0" smtClean="0">
                <a:solidFill>
                  <a:srgbClr val="000000"/>
                </a:solidFill>
              </a:rPr>
              <a:t>zu öffnen und zu befüllen</a:t>
            </a:r>
          </a:p>
          <a:p>
            <a:pPr lvl="1">
              <a:lnSpc>
                <a:spcPct val="110000"/>
              </a:lnSpc>
              <a:buClr>
                <a:srgbClr val="009AC7"/>
              </a:buClr>
            </a:pPr>
            <a:endParaRPr lang="en-US" sz="1300" dirty="0">
              <a:ea typeface="ＭＳ Ｐゴシック" panose="020B0600070205080204" pitchFamily="34" charset="-128"/>
            </a:endParaRPr>
          </a:p>
          <a:p>
            <a:pPr marL="174625" indent="-174625">
              <a:lnSpc>
                <a:spcPct val="110000"/>
              </a:lnSpc>
              <a:buClr>
                <a:srgbClr val="009AC7"/>
              </a:buClr>
              <a:buFont typeface="Wingdings" panose="05000000000000000000" pitchFamily="2" charset="2"/>
              <a:buChar char="§"/>
            </a:pPr>
            <a:r>
              <a:rPr lang="de-DE" sz="1600" b="0" i="0" dirty="0" smtClean="0">
                <a:solidFill>
                  <a:srgbClr val="000000"/>
                </a:solidFill>
              </a:rPr>
              <a:t>Hauptmerkmale</a:t>
            </a:r>
          </a:p>
          <a:p>
            <a:pPr marL="403225" lvl="1" indent="-174625">
              <a:lnSpc>
                <a:spcPct val="110000"/>
              </a:lnSpc>
              <a:spcBef>
                <a:spcPts val="400"/>
              </a:spcBef>
              <a:buClr>
                <a:srgbClr val="009AC7"/>
              </a:buClr>
              <a:buFont typeface="Wingdings" panose="05000000000000000000" pitchFamily="2" charset="2"/>
              <a:buChar char="§"/>
            </a:pPr>
            <a:r>
              <a:rPr lang="de-DE" sz="1400" b="1" i="0" dirty="0" smtClean="0">
                <a:solidFill>
                  <a:srgbClr val="000000"/>
                </a:solidFill>
              </a:rPr>
              <a:t>Hindert den Bediener an der Inbetriebnahme der Maschine, wenn die Batterien trocken sind </a:t>
            </a:r>
            <a:br>
              <a:rPr lang="de-DE" sz="1400" b="1" i="0" dirty="0" smtClean="0">
                <a:solidFill>
                  <a:srgbClr val="000000"/>
                </a:solidFill>
              </a:rPr>
            </a:br>
            <a:r>
              <a:rPr lang="de-DE" sz="1400" b="0" i="0" u="sng" dirty="0" smtClean="0">
                <a:solidFill>
                  <a:srgbClr val="000000"/>
                </a:solidFill>
              </a:rPr>
              <a:t>– schaltet die Schrubbfunktionen 10 Stunden nach dem Warnhinweis ab, dass der Wasserstand an destilliertem Wasser im Tank niedrig ist</a:t>
            </a:r>
          </a:p>
          <a:p>
            <a:pPr marL="403225" lvl="1" indent="-174625">
              <a:lnSpc>
                <a:spcPct val="110000"/>
              </a:lnSpc>
              <a:spcBef>
                <a:spcPts val="400"/>
              </a:spcBef>
              <a:buClr>
                <a:srgbClr val="009AC7"/>
              </a:buClr>
              <a:buFont typeface="Wingdings" panose="05000000000000000000" pitchFamily="2" charset="2"/>
              <a:buChar char="§"/>
            </a:pPr>
            <a:r>
              <a:rPr lang="de-DE" sz="1400" b="1" i="0" dirty="0" smtClean="0">
                <a:solidFill>
                  <a:srgbClr val="000000"/>
                </a:solidFill>
              </a:rPr>
              <a:t>Bedienfeld-Warnhinweis </a:t>
            </a:r>
            <a:r>
              <a:rPr lang="de-DE" sz="1400" b="0" i="0" dirty="0" smtClean="0">
                <a:solidFill>
                  <a:srgbClr val="000000"/>
                </a:solidFill>
              </a:rPr>
              <a:t>wenn der Wasserstand im 2,5 L-Tank an Bord niedrig ist</a:t>
            </a:r>
          </a:p>
          <a:p>
            <a:pPr marL="860425" lvl="3" indent="-174625">
              <a:lnSpc>
                <a:spcPct val="110000"/>
              </a:lnSpc>
              <a:spcBef>
                <a:spcPts val="400"/>
              </a:spcBef>
              <a:buClr>
                <a:srgbClr val="009AC7"/>
              </a:buClr>
              <a:buFont typeface="Wingdings" panose="05000000000000000000" pitchFamily="2" charset="2"/>
              <a:buChar char="§"/>
            </a:pPr>
            <a:r>
              <a:rPr lang="de-DE" sz="1300" b="0" i="0" dirty="0" smtClean="0">
                <a:solidFill>
                  <a:srgbClr val="000000"/>
                </a:solidFill>
              </a:rPr>
              <a:t>Der Bediener muss den Tank für destilliertes Wasser regelmäßig auffüllen – wie oft, hängt von der Art der Nutzung ab</a:t>
            </a:r>
          </a:p>
          <a:p>
            <a:pPr marL="403225" lvl="1" indent="-174625">
              <a:lnSpc>
                <a:spcPct val="110000"/>
              </a:lnSpc>
              <a:spcBef>
                <a:spcPts val="400"/>
              </a:spcBef>
              <a:buClr>
                <a:srgbClr val="009AC7"/>
              </a:buClr>
              <a:buFont typeface="Wingdings" panose="05000000000000000000" pitchFamily="2" charset="2"/>
              <a:buChar char="§"/>
            </a:pPr>
            <a:r>
              <a:rPr lang="de-DE" sz="1400" b="1" i="0" dirty="0" smtClean="0">
                <a:solidFill>
                  <a:srgbClr val="000000"/>
                </a:solidFill>
              </a:rPr>
              <a:t>Ein als Patent angemeldetes</a:t>
            </a:r>
            <a:r>
              <a:rPr lang="de-DE" sz="1400" b="0" i="0" dirty="0" smtClean="0">
                <a:solidFill>
                  <a:srgbClr val="000000"/>
                </a:solidFill>
              </a:rPr>
              <a:t> System, das feststellen kann, wann der günstigste Zeitpunkt </a:t>
            </a:r>
            <a:br>
              <a:rPr lang="de-DE" sz="1400" b="0" i="0" dirty="0" smtClean="0">
                <a:solidFill>
                  <a:srgbClr val="000000"/>
                </a:solidFill>
              </a:rPr>
            </a:br>
            <a:r>
              <a:rPr lang="de-DE" sz="1400" b="0" i="0" dirty="0" smtClean="0">
                <a:solidFill>
                  <a:srgbClr val="000000"/>
                </a:solidFill>
              </a:rPr>
              <a:t>zum automatischen Befüllen der Batterien aus dem an Bord befindlichen Tank mit destilliertem Wasser ist</a:t>
            </a:r>
          </a:p>
          <a:p>
            <a:pPr marL="342900" lvl="1">
              <a:lnSpc>
                <a:spcPct val="110000"/>
              </a:lnSpc>
              <a:spcBef>
                <a:spcPts val="400"/>
              </a:spcBef>
              <a:buClr>
                <a:srgbClr val="009AC7"/>
              </a:buClr>
            </a:pPr>
            <a:endParaRPr lang="en-US" sz="1300" dirty="0" smtClean="0">
              <a:ea typeface="ＭＳ Ｐゴシック" panose="020B0600070205080204" pitchFamily="34" charset="-128"/>
            </a:endParaRPr>
          </a:p>
          <a:p>
            <a:pPr marL="174625" indent="-174625">
              <a:lnSpc>
                <a:spcPct val="110000"/>
              </a:lnSpc>
              <a:spcAft>
                <a:spcPts val="600"/>
              </a:spcAft>
              <a:buClr>
                <a:srgbClr val="009AC7"/>
              </a:buClr>
              <a:buFont typeface="Wingdings" panose="05000000000000000000" pitchFamily="2" charset="2"/>
              <a:buChar char="§"/>
            </a:pPr>
            <a:r>
              <a:rPr lang="de-DE" sz="1600" b="0" i="0" dirty="0" smtClean="0">
                <a:solidFill>
                  <a:srgbClr val="000000"/>
                </a:solidFill>
              </a:rPr>
              <a:t>Erfordert nasse 210Ah C/5 Batterien und ein integriertes Ladegerät</a:t>
            </a:r>
          </a:p>
          <a:p>
            <a:pPr marL="174625" indent="-174625">
              <a:lnSpc>
                <a:spcPct val="110000"/>
              </a:lnSpc>
              <a:spcAft>
                <a:spcPts val="600"/>
              </a:spcAft>
              <a:buClr>
                <a:srgbClr val="009AC7"/>
              </a:buClr>
              <a:buFont typeface="Wingdings" panose="05000000000000000000" pitchFamily="2" charset="2"/>
              <a:buChar char="§"/>
            </a:pPr>
            <a:r>
              <a:rPr lang="de-DE" sz="1600" b="0" i="0" dirty="0" smtClean="0">
                <a:solidFill>
                  <a:srgbClr val="000000"/>
                </a:solidFill>
              </a:rPr>
              <a:t>Nicht zur Montage durch den Kunden oder Feldinstallation verfügbar. Muss im Werk installiert werden</a:t>
            </a:r>
          </a:p>
          <a:p>
            <a:pPr marL="174625" indent="-174625">
              <a:lnSpc>
                <a:spcPct val="110000"/>
              </a:lnSpc>
              <a:spcAft>
                <a:spcPts val="600"/>
              </a:spcAft>
              <a:buClr>
                <a:srgbClr val="009AC7"/>
              </a:buClr>
              <a:buFont typeface="Wingdings" panose="05000000000000000000" pitchFamily="2" charset="2"/>
              <a:buChar char="§"/>
            </a:pPr>
            <a:r>
              <a:rPr lang="de-DE" sz="1600" b="0" i="0" dirty="0" smtClean="0">
                <a:solidFill>
                  <a:srgbClr val="000000"/>
                </a:solidFill>
              </a:rPr>
              <a:t>Hinweise zum Gefrierschutz finden Sie in der Bedienungsanleitung – es gibt ein Ablassventil für </a:t>
            </a:r>
            <a:br>
              <a:rPr lang="de-DE" sz="1600" b="0" i="0" dirty="0" smtClean="0">
                <a:solidFill>
                  <a:srgbClr val="000000"/>
                </a:solidFill>
              </a:rPr>
            </a:br>
            <a:r>
              <a:rPr lang="de-DE" sz="1600" b="0" i="0" dirty="0" smtClean="0">
                <a:solidFill>
                  <a:srgbClr val="000000"/>
                </a:solidFill>
              </a:rPr>
              <a:t>den Tank mit destilliertem Wasser</a:t>
            </a:r>
          </a:p>
          <a:p>
            <a:pPr marL="174625" indent="-174625">
              <a:lnSpc>
                <a:spcPct val="110000"/>
              </a:lnSpc>
              <a:spcAft>
                <a:spcPts val="600"/>
              </a:spcAft>
              <a:buClr>
                <a:srgbClr val="009AC7"/>
              </a:buClr>
              <a:buFont typeface="Wingdings" panose="05000000000000000000" pitchFamily="2" charset="2"/>
              <a:buChar char="§"/>
            </a:pPr>
            <a:r>
              <a:rPr lang="de-DE" sz="1600" b="0" i="0" dirty="0" smtClean="0">
                <a:solidFill>
                  <a:srgbClr val="000000"/>
                </a:solidFill>
              </a:rPr>
              <a:t>Verfügbare Verkaufsinstrumente: Videoanimation „How it works“ („So funktioniert es</a:t>
            </a:r>
            <a:r>
              <a:rPr lang="de-DE" b="0" i="0" dirty="0" smtClean="0"/>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6160" y="2857191"/>
            <a:ext cx="1104908" cy="736605"/>
          </a:xfrm>
          <a:prstGeom prst="rect">
            <a:avLst/>
          </a:prstGeom>
        </p:spPr>
      </p:pic>
      <p:grpSp>
        <p:nvGrpSpPr>
          <p:cNvPr id="3" name="Group 2"/>
          <p:cNvGrpSpPr>
            <a:grpSpLocks noChangeAspect="1"/>
          </p:cNvGrpSpPr>
          <p:nvPr/>
        </p:nvGrpSpPr>
        <p:grpSpPr>
          <a:xfrm>
            <a:off x="7411161" y="3729342"/>
            <a:ext cx="1406821" cy="2806988"/>
            <a:chOff x="8348867" y="2485177"/>
            <a:chExt cx="1644267" cy="328075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8867" y="2485177"/>
              <a:ext cx="1644267" cy="219235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2181" y="4673114"/>
              <a:ext cx="1640953" cy="1092820"/>
            </a:xfrm>
            <a:prstGeom prst="rect">
              <a:avLst/>
            </a:prstGeom>
          </p:spPr>
        </p:pic>
      </p:grpSp>
      <p:pic>
        <p:nvPicPr>
          <p:cNvPr id="10" name="Picture 9"/>
          <p:cNvPicPr>
            <a:picLocks noChangeAspect="1"/>
          </p:cNvPicPr>
          <p:nvPr/>
        </p:nvPicPr>
        <p:blipFill rotWithShape="1">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l="7128" t="11892" r="15958" b="6974"/>
          <a:stretch/>
        </p:blipFill>
        <p:spPr>
          <a:xfrm>
            <a:off x="7072120" y="1599814"/>
            <a:ext cx="1966615" cy="116691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9631" t="11796" r="22759" b="9180"/>
          <a:stretch/>
        </p:blipFill>
        <p:spPr>
          <a:xfrm>
            <a:off x="7024985" y="2857191"/>
            <a:ext cx="896645" cy="734261"/>
          </a:xfrm>
          <a:prstGeom prst="rect">
            <a:avLst/>
          </a:prstGeom>
        </p:spPr>
      </p:pic>
      <p:sp>
        <p:nvSpPr>
          <p:cNvPr id="15"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6" name="Slide Number Placeholder 5"/>
          <p:cNvSpPr txBox="1">
            <a:spLocks/>
          </p:cNvSpPr>
          <p:nvPr/>
        </p:nvSpPr>
        <p:spPr>
          <a:xfrm>
            <a:off x="3508638" y="6573788"/>
            <a:ext cx="2562553"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5" name="Slide Number Placeholder 4"/>
          <p:cNvSpPr>
            <a:spLocks noGrp="1"/>
          </p:cNvSpPr>
          <p:nvPr>
            <p:ph type="sldNum" sz="quarter" idx="12"/>
          </p:nvPr>
        </p:nvSpPr>
        <p:spPr/>
        <p:txBody>
          <a:bodyPr/>
          <a:lstStyle/>
          <a:p>
            <a:pPr>
              <a:defRPr/>
            </a:pPr>
            <a:fld id="{40BD2EA7-2D18-4D7B-85C6-B4C1B2B21AAB}" type="slidenum">
              <a:rPr lang="en-US" altLang="en-US" smtClean="0"/>
              <a:pPr>
                <a:defRPr/>
              </a:pPr>
              <a:t>23</a:t>
            </a:fld>
            <a:endParaRPr lang="en-US" altLang="en-US" dirty="0"/>
          </a:p>
        </p:txBody>
      </p:sp>
    </p:spTree>
    <p:extLst>
      <p:ext uri="{BB962C8B-B14F-4D97-AF65-F5344CB8AC3E}">
        <p14:creationId xmlns:p14="http://schemas.microsoft.com/office/powerpoint/2010/main" val="1789011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199" y="911225"/>
            <a:ext cx="8576734" cy="685800"/>
          </a:xfrm>
        </p:spPr>
        <p:txBody>
          <a:bodyPr>
            <a:normAutofit/>
          </a:bodyPr>
          <a:lstStyle/>
          <a:p>
            <a:pPr eaLnBrk="1" hangingPunct="1"/>
            <a:r>
              <a:rPr lang="de-DE" sz="2400" b="0" i="0" dirty="0" smtClean="0">
                <a:solidFill>
                  <a:srgbClr val="FFFFFF"/>
                </a:solidFill>
              </a:rPr>
              <a:t>Hypothetische Verkaufsszenarien für Smart-Fill™ *</a:t>
            </a:r>
          </a:p>
        </p:txBody>
      </p:sp>
      <p:sp>
        <p:nvSpPr>
          <p:cNvPr id="4100" name="Content Placeholder 2"/>
          <p:cNvSpPr>
            <a:spLocks noGrp="1"/>
          </p:cNvSpPr>
          <p:nvPr>
            <p:ph idx="1"/>
          </p:nvPr>
        </p:nvSpPr>
        <p:spPr>
          <a:xfrm>
            <a:off x="141970" y="1719576"/>
            <a:ext cx="8719225" cy="4894515"/>
          </a:xfrm>
        </p:spPr>
        <p:txBody>
          <a:bodyPr>
            <a:normAutofit/>
          </a:bodyPr>
          <a:lstStyle/>
          <a:p>
            <a:pPr marL="174625" indent="-174625">
              <a:spcBef>
                <a:spcPts val="600"/>
              </a:spcBef>
              <a:buFont typeface="Wingdings" panose="05000000000000000000" pitchFamily="2" charset="2"/>
              <a:buChar char="§"/>
            </a:pPr>
            <a:r>
              <a:rPr lang="de-DE" sz="1400" b="0" i="0" dirty="0" smtClean="0">
                <a:solidFill>
                  <a:srgbClr val="000000"/>
                </a:solidFill>
              </a:rPr>
              <a:t>Was spricht für Smart-Fill wenn ein Kunde üblicherweise WARTUNGSFREIE Batterien kauft oder </a:t>
            </a:r>
            <a:br>
              <a:rPr lang="de-DE" sz="1400" b="0" i="0" dirty="0" smtClean="0">
                <a:solidFill>
                  <a:srgbClr val="000000"/>
                </a:solidFill>
              </a:rPr>
            </a:br>
            <a:r>
              <a:rPr lang="de-DE" sz="1400" b="0" i="0" dirty="0" smtClean="0">
                <a:solidFill>
                  <a:srgbClr val="000000"/>
                </a:solidFill>
              </a:rPr>
              <a:t>zu WARTUNGSFREIEN Batterien wechseln möchte?</a:t>
            </a:r>
          </a:p>
          <a:p>
            <a:pPr marL="395288" lvl="1" indent="-174625">
              <a:spcBef>
                <a:spcPts val="300"/>
              </a:spcBef>
              <a:buClr>
                <a:srgbClr val="009AC7"/>
              </a:buClr>
              <a:buFont typeface="Wingdings" panose="05000000000000000000" pitchFamily="2" charset="2"/>
              <a:buChar char="§"/>
            </a:pPr>
            <a:r>
              <a:rPr lang="de-DE" b="0" i="0" dirty="0" smtClean="0">
                <a:solidFill>
                  <a:srgbClr val="000000"/>
                </a:solidFill>
              </a:rPr>
              <a:t>Sie sind ähnlich wartungsarm wie WARTUNGSFREIE Batterien, bieten aber gleichzeitig sämtliche Vorteile </a:t>
            </a:r>
            <a:br>
              <a:rPr lang="de-DE" b="0" i="0" dirty="0" smtClean="0">
                <a:solidFill>
                  <a:srgbClr val="000000"/>
                </a:solidFill>
              </a:rPr>
            </a:br>
            <a:r>
              <a:rPr lang="de-DE" b="0" i="0" dirty="0" smtClean="0">
                <a:solidFill>
                  <a:srgbClr val="000000"/>
                </a:solidFill>
              </a:rPr>
              <a:t>von NASS-Batterien.</a:t>
            </a:r>
          </a:p>
          <a:p>
            <a:pPr marL="395288" lvl="1" indent="-174625">
              <a:spcBef>
                <a:spcPts val="300"/>
              </a:spcBef>
              <a:buClr>
                <a:srgbClr val="009AC7"/>
              </a:buClr>
              <a:buFont typeface="Wingdings" panose="05000000000000000000" pitchFamily="2" charset="2"/>
              <a:buChar char="§"/>
            </a:pPr>
            <a:r>
              <a:rPr lang="de-DE" b="0" i="0" dirty="0" smtClean="0">
                <a:solidFill>
                  <a:srgbClr val="000000"/>
                </a:solidFill>
              </a:rPr>
              <a:t>Der Kunde kann sich sicher sein, dass die Batterien ständig und sicher befüllt werden, was die Laufzeit verlängert.</a:t>
            </a:r>
          </a:p>
          <a:p>
            <a:pPr marL="395288" lvl="1" indent="-174625">
              <a:spcBef>
                <a:spcPts val="300"/>
              </a:spcBef>
              <a:buClr>
                <a:srgbClr val="009AC7"/>
              </a:buClr>
              <a:buFont typeface="Wingdings" panose="05000000000000000000" pitchFamily="2" charset="2"/>
              <a:buChar char="§"/>
            </a:pPr>
            <a:r>
              <a:rPr lang="de-DE" b="0" i="0" dirty="0" smtClean="0">
                <a:solidFill>
                  <a:srgbClr val="000000"/>
                </a:solidFill>
              </a:rPr>
              <a:t>Im Vergleich zu WARTUNGSFREIEN Batterien haben NASS-Batterien eine längere Betriebsdauer.</a:t>
            </a:r>
          </a:p>
          <a:p>
            <a:pPr marL="395288" lvl="1" indent="-174625">
              <a:spcBef>
                <a:spcPts val="300"/>
              </a:spcBef>
              <a:buClr>
                <a:srgbClr val="009AC7"/>
              </a:buClr>
              <a:buFont typeface="Wingdings" panose="05000000000000000000" pitchFamily="2" charset="2"/>
              <a:buChar char="§"/>
            </a:pPr>
            <a:r>
              <a:rPr lang="de-DE" b="0" i="0" dirty="0" smtClean="0">
                <a:solidFill>
                  <a:srgbClr val="000000"/>
                </a:solidFill>
              </a:rPr>
              <a:t>Eine Konfigurierung mit NASS-Batterien </a:t>
            </a:r>
            <a:r>
              <a:rPr lang="de-DE" b="0" i="0" u="sng" dirty="0" smtClean="0">
                <a:solidFill>
                  <a:srgbClr val="000000"/>
                </a:solidFill>
              </a:rPr>
              <a:t>bedeutet, dass die Ersatzbeschaffung in Zukunft deutlich geringer</a:t>
            </a:r>
            <a:r>
              <a:rPr lang="de-DE" b="0" i="0" dirty="0" smtClean="0">
                <a:solidFill>
                  <a:srgbClr val="000000"/>
                </a:solidFill>
              </a:rPr>
              <a:t> sein wird, </a:t>
            </a:r>
            <a:br>
              <a:rPr lang="de-DE" b="0" i="0" dirty="0" smtClean="0">
                <a:solidFill>
                  <a:srgbClr val="000000"/>
                </a:solidFill>
              </a:rPr>
            </a:br>
            <a:r>
              <a:rPr lang="de-DE" b="0" i="0" dirty="0" smtClean="0">
                <a:solidFill>
                  <a:srgbClr val="000000"/>
                </a:solidFill>
              </a:rPr>
              <a:t>als wenn jedes Mal WARTUNGSFREIE Ersatzbatterien angeschafft werden müssen</a:t>
            </a:r>
            <a:r>
              <a:rPr lang="de-DE" sz="1100" b="0" i="0" dirty="0" smtClean="0"/>
              <a:t>.</a:t>
            </a:r>
          </a:p>
          <a:p>
            <a:pPr marL="174625" indent="-174625">
              <a:spcBef>
                <a:spcPts val="600"/>
              </a:spcBef>
              <a:buFont typeface="Wingdings" panose="05000000000000000000" pitchFamily="2" charset="2"/>
              <a:buChar char="§"/>
            </a:pPr>
            <a:r>
              <a:rPr lang="de-DE" sz="1400" b="0" i="0" dirty="0" smtClean="0">
                <a:solidFill>
                  <a:srgbClr val="000000"/>
                </a:solidFill>
              </a:rPr>
              <a:t>Was, wenn ein Kunde bereits NASS-Batterien kauft, aber die Sinnhaftigkeit von Smart-Fill in Frage stellt?</a:t>
            </a:r>
          </a:p>
          <a:p>
            <a:pPr marL="395288" lvl="1" indent="-174625">
              <a:spcBef>
                <a:spcPts val="0"/>
              </a:spcBef>
              <a:buClr>
                <a:srgbClr val="009AC7"/>
              </a:buClr>
              <a:buFont typeface="Wingdings" panose="05000000000000000000" pitchFamily="2" charset="2"/>
              <a:buChar char="§"/>
            </a:pPr>
            <a:r>
              <a:rPr lang="de-DE" b="0" i="0" dirty="0" smtClean="0">
                <a:solidFill>
                  <a:srgbClr val="000000"/>
                </a:solidFill>
              </a:rPr>
              <a:t>Der Kunde kann sich sicher sein, dass die Batterien ständig und sicher befüllt werden, was die Laufzeit verlängert.</a:t>
            </a:r>
          </a:p>
          <a:p>
            <a:pPr marL="220663" lvl="1">
              <a:buClr>
                <a:srgbClr val="009AC7"/>
              </a:buClr>
            </a:pPr>
            <a:endParaRPr lang="en-US" sz="700" dirty="0">
              <a:ea typeface="ＭＳ Ｐゴシック" panose="020B0600070205080204" pitchFamily="34" charset="-128"/>
            </a:endParaRPr>
          </a:p>
          <a:p>
            <a:pPr marL="174625" indent="-174625">
              <a:spcBef>
                <a:spcPts val="600"/>
              </a:spcBef>
              <a:buFont typeface="Wingdings" panose="05000000000000000000" pitchFamily="2" charset="2"/>
              <a:buChar char="§"/>
            </a:pPr>
            <a:r>
              <a:rPr lang="de-DE" sz="1400" b="0" i="0" dirty="0" smtClean="0">
                <a:solidFill>
                  <a:srgbClr val="000000"/>
                </a:solidFill>
              </a:rPr>
              <a:t>Er braucht sich über einen längeren Zeitraum keine Gedanken darüber zu machen und bekommt </a:t>
            </a:r>
            <a:br>
              <a:rPr lang="de-DE" sz="1400" b="0" i="0" dirty="0" smtClean="0">
                <a:solidFill>
                  <a:srgbClr val="000000"/>
                </a:solidFill>
              </a:rPr>
            </a:br>
            <a:r>
              <a:rPr lang="de-DE" sz="1400" b="0" i="0" dirty="0" smtClean="0">
                <a:solidFill>
                  <a:srgbClr val="000000"/>
                </a:solidFill>
              </a:rPr>
              <a:t>eine bessere Leistung bei geringen Anschaffungskosten:</a:t>
            </a:r>
          </a:p>
        </p:txBody>
      </p:sp>
      <p:sp>
        <p:nvSpPr>
          <p:cNvPr id="11" name="Date Placeholder 3"/>
          <p:cNvSpPr txBox="1">
            <a:spLocks/>
          </p:cNvSpPr>
          <p:nvPr/>
        </p:nvSpPr>
        <p:spPr>
          <a:xfrm>
            <a:off x="259177" y="6156251"/>
            <a:ext cx="8427623" cy="454781"/>
          </a:xfrm>
          <a:prstGeom prst="rect">
            <a:avLst/>
          </a:prstGeom>
        </p:spPr>
        <p:txBody>
          <a:bodyPr vert="horz" lIns="91440" tIns="45720" rIns="91440" bIns="45720" rtlCol="0" anchor="ct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700" kern="1200">
                <a:solidFill>
                  <a:schemeClr val="tx1">
                    <a:tint val="75000"/>
                  </a:schemeClr>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r>
              <a:rPr lang="de-DE" sz="900" b="0" i="0" dirty="0" smtClean="0">
                <a:solidFill>
                  <a:srgbClr val="000000"/>
                </a:solidFill>
              </a:rPr>
              <a:t>* Die Laufzeit einer vollständig aufgeladenen Batterien kann durch viele Faktoren beeinflusst werden: die Umgebungstemperatur, die Entladungstiefe, Fehler beim Aufladen, Ausbleiben der regelmäßigen Wartung usw. Es kann nicht garantiert werden, dass Smart-Fill die Ausgaben für Ersatzbatterien senkt.</a:t>
            </a:r>
          </a:p>
          <a:p>
            <a:pPr>
              <a:defRPr/>
            </a:pPr>
            <a:r>
              <a:rPr lang="de-DE" sz="900" b="0" i="0" dirty="0" smtClean="0">
                <a:solidFill>
                  <a:srgbClr val="000000"/>
                </a:solidFill>
              </a:rPr>
              <a:t>** Eine herkömmliche Maschine mit Ladegerät an Bord, ohne optionale Ausstattung oder Ersatzteile</a:t>
            </a:r>
          </a:p>
          <a:p>
            <a:pPr marL="171450" indent="-171450">
              <a:buFont typeface="Arial" panose="020B0604020202020204" pitchFamily="34" charset="0"/>
              <a:buChar char="•"/>
              <a:defRPr/>
            </a:pPr>
            <a:endParaRPr lang="en-US" sz="900" dirty="0">
              <a:solidFill>
                <a:schemeClr val="tx1"/>
              </a:solidFill>
            </a:endParaRPr>
          </a:p>
        </p:txBody>
      </p:sp>
      <p:sp>
        <p:nvSpPr>
          <p:cNvPr id="10"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3" name="Slide Number Placeholder 5"/>
          <p:cNvSpPr txBox="1">
            <a:spLocks/>
          </p:cNvSpPr>
          <p:nvPr/>
        </p:nvSpPr>
        <p:spPr>
          <a:xfrm>
            <a:off x="3508638" y="6573788"/>
            <a:ext cx="2520021"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4" name="Slide Number Placeholder 3"/>
          <p:cNvSpPr>
            <a:spLocks noGrp="1"/>
          </p:cNvSpPr>
          <p:nvPr>
            <p:ph type="sldNum" sz="quarter" idx="12"/>
          </p:nvPr>
        </p:nvSpPr>
        <p:spPr/>
        <p:txBody>
          <a:bodyPr/>
          <a:lstStyle/>
          <a:p>
            <a:pPr>
              <a:defRPr/>
            </a:pPr>
            <a:fld id="{40BD2EA7-2D18-4D7B-85C6-B4C1B2B21AAB}" type="slidenum">
              <a:rPr lang="en-US" altLang="en-US" smtClean="0"/>
              <a:pPr>
                <a:defRPr/>
              </a:pPr>
              <a:t>24</a:t>
            </a:fld>
            <a:endParaRPr lang="en-US" altLang="en-US" dirty="0"/>
          </a:p>
        </p:txBody>
      </p:sp>
      <p:graphicFrame>
        <p:nvGraphicFramePr>
          <p:cNvPr id="9" name="Table 8"/>
          <p:cNvGraphicFramePr>
            <a:graphicFrameLocks noGrp="1"/>
          </p:cNvGraphicFramePr>
          <p:nvPr>
            <p:extLst>
              <p:ext uri="{D42A27DB-BD31-4B8C-83A1-F6EECF244321}">
                <p14:modId xmlns:p14="http://schemas.microsoft.com/office/powerpoint/2010/main" val="1339495505"/>
              </p:ext>
            </p:extLst>
          </p:nvPr>
        </p:nvGraphicFramePr>
        <p:xfrm>
          <a:off x="457199" y="4605063"/>
          <a:ext cx="7985054" cy="1441536"/>
        </p:xfrm>
        <a:graphic>
          <a:graphicData uri="http://schemas.openxmlformats.org/drawingml/2006/table">
            <a:tbl>
              <a:tblPr/>
              <a:tblGrid>
                <a:gridCol w="523649"/>
                <a:gridCol w="502138"/>
                <a:gridCol w="431184"/>
                <a:gridCol w="721823"/>
                <a:gridCol w="806134"/>
                <a:gridCol w="734479"/>
                <a:gridCol w="502138"/>
                <a:gridCol w="413107"/>
                <a:gridCol w="502138"/>
                <a:gridCol w="502138"/>
                <a:gridCol w="627672"/>
                <a:gridCol w="734479"/>
                <a:gridCol w="473406"/>
                <a:gridCol w="510569"/>
              </a:tblGrid>
              <a:tr h="70688">
                <a:tc rowSpan="3" gridSpan="2">
                  <a:txBody>
                    <a:bodyPr/>
                    <a:lstStyle/>
                    <a:p>
                      <a:pPr algn="ctr" rtl="0" fontAlgn="ctr"/>
                      <a:r>
                        <a:rPr lang="de-DE" sz="1200" b="1" i="0" u="none" dirty="0" smtClean="0">
                          <a:solidFill>
                            <a:srgbClr val="000000"/>
                          </a:solidFill>
                        </a:rPr>
                        <a:t>Nass 210Ah </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3" hMerge="1">
                  <a:txBody>
                    <a:bodyPr/>
                    <a:lstStyle/>
                    <a:p>
                      <a:endParaRPr lang="en-US"/>
                    </a:p>
                  </a:txBody>
                  <a:tcPr/>
                </a:tc>
                <a:tc gridSpan="2">
                  <a:txBody>
                    <a:bodyPr/>
                    <a:lstStyle/>
                    <a:p>
                      <a:pPr algn="ctr" rtl="0" fontAlgn="b"/>
                      <a:r>
                        <a:rPr lang="de-DE" sz="800" b="0" i="0" u="none" dirty="0" smtClean="0">
                          <a:solidFill>
                            <a:srgbClr val="000000"/>
                          </a:solidFill>
                        </a:rPr>
                        <a:t>Versprochene maximale Laufzeit</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rtl="0" fontAlgn="b"/>
                      <a:r>
                        <a:rPr lang="de-DE" sz="800" b="0" i="0" u="none" dirty="0" smtClean="0">
                          <a:solidFill>
                            <a:srgbClr val="000000"/>
                          </a:solidFill>
                        </a:rPr>
                        <a:t>Smart-Fill™</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3">
                  <a:txBody>
                    <a:bodyPr/>
                    <a:lstStyle/>
                    <a:p>
                      <a:pPr algn="ctr" rtl="0" fontAlgn="ctr"/>
                      <a:r>
                        <a:rPr lang="de-DE" sz="800" b="0" i="0" u="none" dirty="0" smtClean="0">
                          <a:solidFill>
                            <a:srgbClr val="000000"/>
                          </a:solidFill>
                        </a:rPr>
                        <a:t>Δ</a:t>
                      </a:r>
                    </a:p>
                    <a:p>
                      <a:pPr algn="ctr" rtl="0" fontAlgn="ctr"/>
                      <a:r>
                        <a:rPr lang="de-DE" sz="800" b="0" i="0" u="none" dirty="0" smtClean="0">
                          <a:solidFill>
                            <a:srgbClr val="000000"/>
                          </a:solidFill>
                        </a:rPr>
                        <a:t>660 €</a:t>
                      </a:r>
                    </a:p>
                  </a:txBody>
                  <a:tcPr marL="8742" marR="8742" marT="8742"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3" gridSpan="2">
                  <a:txBody>
                    <a:bodyPr/>
                    <a:lstStyle/>
                    <a:p>
                      <a:pPr algn="ctr" rtl="0" fontAlgn="ctr"/>
                      <a:r>
                        <a:rPr lang="de-DE" sz="1200" b="1" i="0" u="none" dirty="0" smtClean="0">
                          <a:solidFill>
                            <a:srgbClr val="000000"/>
                          </a:solidFill>
                        </a:rPr>
                        <a:t>Gel 180Ah</a:t>
                      </a:r>
                    </a:p>
                  </a:txBody>
                  <a:tcPr marL="8742" marR="8742" marT="8742"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rowSpan="3" hMerge="1">
                  <a:txBody>
                    <a:bodyPr/>
                    <a:lstStyle/>
                    <a:p>
                      <a:endParaRPr lang="en-US"/>
                    </a:p>
                  </a:txBody>
                  <a:tcPr/>
                </a:tc>
                <a:tc gridSpan="2">
                  <a:txBody>
                    <a:bodyPr/>
                    <a:lstStyle/>
                    <a:p>
                      <a:pPr algn="ctr" rtl="0" fontAlgn="b"/>
                      <a:r>
                        <a:rPr lang="de-DE" sz="800" b="0" i="0" u="none" dirty="0" smtClean="0">
                          <a:solidFill>
                            <a:srgbClr val="000000"/>
                          </a:solidFill>
                        </a:rPr>
                        <a:t>Versprochene maximale Laufzeit</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endParaRPr lang="en-US" sz="800" b="0" i="0" u="none" strike="noStrike" dirty="0">
                        <a:solidFill>
                          <a:srgbClr val="000000"/>
                        </a:solidFill>
                        <a:effectLst/>
                        <a:latin typeface="+mn-lt"/>
                      </a:endParaRP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800" b="0" i="0" u="none" dirty="0" smtClean="0">
                          <a:solidFill>
                            <a:srgbClr val="000000"/>
                          </a:solidFill>
                        </a:rPr>
                        <a:t>Δ</a:t>
                      </a:r>
                    </a:p>
                    <a:p>
                      <a:pPr algn="ctr" rtl="0" fontAlgn="ctr"/>
                      <a:r>
                        <a:rPr lang="de-DE" sz="800" b="0" i="0" u="none" dirty="0" smtClean="0">
                          <a:solidFill>
                            <a:srgbClr val="000000"/>
                          </a:solidFill>
                        </a:rPr>
                        <a:t>92,96 €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800" b="0" i="0" u="none" dirty="0" smtClean="0">
                          <a:solidFill>
                            <a:srgbClr val="000000"/>
                          </a:solidFill>
                        </a:rPr>
                        <a:t>Δ</a:t>
                      </a:r>
                    </a:p>
                    <a:p>
                      <a:pPr algn="ctr" rtl="0" fontAlgn="ctr"/>
                      <a:r>
                        <a:rPr lang="de-DE" sz="800" b="0" i="0" u="none" dirty="0" smtClean="0">
                          <a:solidFill>
                            <a:srgbClr val="000000"/>
                          </a:solidFill>
                        </a:rPr>
                        <a:t>Laufzeit</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1007">
                <a:tc gridSpan="2" vMerge="1">
                  <a:txBody>
                    <a:bodyPr/>
                    <a:lstStyle/>
                    <a:p>
                      <a:endParaRPr lang="en-US"/>
                    </a:p>
                  </a:txBody>
                  <a:tcPr/>
                </a:tc>
                <a:tc hMerge="1" vMerge="1">
                  <a:txBody>
                    <a:bodyPr/>
                    <a:lstStyle/>
                    <a:p>
                      <a:endParaRPr lang="en-US"/>
                    </a:p>
                  </a:txBody>
                  <a:tcPr/>
                </a:tc>
                <a:tc gridSpan="2">
                  <a:txBody>
                    <a:bodyPr/>
                    <a:lstStyle/>
                    <a:p>
                      <a:pPr algn="ctr" rtl="0" fontAlgn="ctr"/>
                      <a:r>
                        <a:rPr lang="de-DE" sz="800" b="0" i="0" u="none" dirty="0" smtClean="0">
                          <a:solidFill>
                            <a:srgbClr val="000000"/>
                          </a:solidFill>
                        </a:rPr>
                        <a:t>Niedrigste Variante</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de-DE" sz="800" b="0" i="0" u="none" dirty="0" smtClean="0">
                          <a:solidFill>
                            <a:srgbClr val="000000"/>
                          </a:solidFill>
                        </a:rPr>
                        <a:t>Nein</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de-DE" sz="800" b="0" i="0" u="none" dirty="0" smtClean="0">
                          <a:solidFill>
                            <a:srgbClr val="000000"/>
                          </a:solidFill>
                        </a:rPr>
                        <a:t>Ja</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fontAlgn="ctr"/>
                      <a:endParaRPr lang="en-US" sz="1000" b="0" i="0" u="none" strike="noStrike" dirty="0">
                        <a:solidFill>
                          <a:srgbClr val="000000"/>
                        </a:solidFill>
                        <a:effectLst/>
                        <a:latin typeface="Calibri" panose="020F0502020204030204" pitchFamily="34" charset="0"/>
                      </a:endParaRPr>
                    </a:p>
                  </a:txBody>
                  <a:tcPr marL="8742" marR="8742" marT="8742"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gridSpan="2" vMerge="1">
                  <a:txBody>
                    <a:bodyPr/>
                    <a:lstStyle/>
                    <a:p>
                      <a:endParaRPr lang="en-US"/>
                    </a:p>
                  </a:txBody>
                  <a:tcPr/>
                </a:tc>
                <a:tc hMerge="1" vMerge="1">
                  <a:txBody>
                    <a:bodyPr/>
                    <a:lstStyle/>
                    <a:p>
                      <a:endParaRPr lang="en-US"/>
                    </a:p>
                  </a:txBody>
                  <a:tcPr/>
                </a:tc>
                <a:tc gridSpan="2">
                  <a:txBody>
                    <a:bodyPr/>
                    <a:lstStyle/>
                    <a:p>
                      <a:pPr algn="ctr" rtl="0" fontAlgn="ctr"/>
                      <a:r>
                        <a:rPr lang="de-DE" sz="800" b="0" i="0" u="none" dirty="0" smtClean="0">
                          <a:solidFill>
                            <a:srgbClr val="000000"/>
                          </a:solidFill>
                        </a:rPr>
                        <a:t>Niedrigste Variante</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endParaRPr lang="en-US" sz="800" b="0" i="0" u="none" strike="noStrike" dirty="0">
                        <a:solidFill>
                          <a:srgbClr val="000000"/>
                        </a:solidFill>
                        <a:effectLst/>
                        <a:latin typeface="+mn-lt"/>
                      </a:endParaRP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8742" marR="8742" marT="8742" marB="0" anchor="b">
                    <a:lnL>
                      <a:noFill/>
                    </a:lnL>
                    <a:lnR>
                      <a:noFill/>
                    </a:lnR>
                    <a:lnT>
                      <a:noFill/>
                    </a:lnT>
                    <a:lnB w="12700" cap="flat" cmpd="sng" algn="ctr">
                      <a:solidFill>
                        <a:schemeClr val="tx1"/>
                      </a:solidFill>
                      <a:prstDash val="solid"/>
                      <a:round/>
                      <a:headEnd type="none" w="med" len="med"/>
                      <a:tailEnd type="none" w="med" len="med"/>
                    </a:lnB>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8742" marR="8742" marT="8742" marB="0" anchor="b">
                    <a:lnL>
                      <a:noFill/>
                    </a:lnL>
                    <a:lnR>
                      <a:noFill/>
                    </a:lnR>
                    <a:lnT>
                      <a:noFill/>
                    </a:lnT>
                    <a:lnB w="12700" cap="flat" cmpd="sng" algn="ctr">
                      <a:solidFill>
                        <a:schemeClr val="tx1"/>
                      </a:solidFill>
                      <a:prstDash val="solid"/>
                      <a:round/>
                      <a:headEnd type="none" w="med" len="med"/>
                      <a:tailEnd type="none" w="med" len="med"/>
                    </a:lnB>
                  </a:tcPr>
                </a:tc>
              </a:tr>
              <a:tr h="80061">
                <a:tc gridSpan="2" vMerge="1">
                  <a:txBody>
                    <a:bodyPr/>
                    <a:lstStyle/>
                    <a:p>
                      <a:endParaRPr lang="en-US"/>
                    </a:p>
                  </a:txBody>
                  <a:tcPr/>
                </a:tc>
                <a:tc hMerge="1" vMerge="1">
                  <a:txBody>
                    <a:bodyPr/>
                    <a:lstStyle/>
                    <a:p>
                      <a:endParaRPr lang="en-US"/>
                    </a:p>
                  </a:txBody>
                  <a:tcPr/>
                </a:tc>
                <a:tc>
                  <a:txBody>
                    <a:bodyPr/>
                    <a:lstStyle/>
                    <a:p>
                      <a:pPr algn="ctr" rtl="0" fontAlgn="ctr"/>
                      <a:r>
                        <a:rPr lang="de-DE" sz="800" b="0" i="0" u="none" dirty="0" smtClean="0">
                          <a:solidFill>
                            <a:srgbClr val="000000"/>
                          </a:solidFill>
                        </a:rPr>
                        <a:t>Betriebsstunden</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de-DE" sz="800" b="0" i="0" u="none" dirty="0" smtClean="0">
                          <a:solidFill>
                            <a:srgbClr val="000000"/>
                          </a:solidFill>
                        </a:rPr>
                        <a:t>Minuten</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de-DE" sz="800" b="0" i="0" u="none" dirty="0" smtClean="0">
                          <a:solidFill>
                            <a:srgbClr val="000000"/>
                          </a:solidFill>
                        </a:rPr>
                        <a:t>Preis </a:t>
                      </a:r>
                      <a:r>
                        <a:rPr lang="de-DE" sz="1400" b="0" i="0" dirty="0" smtClean="0"/>
                        <a:t>**</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de-DE" sz="800" b="0" i="0" u="none" dirty="0" smtClean="0">
                          <a:solidFill>
                            <a:srgbClr val="000000"/>
                          </a:solidFill>
                        </a:rPr>
                        <a:t>Preis **</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fontAlgn="ctr"/>
                      <a:endParaRPr lang="en-US" sz="1000" b="0" i="0" u="none" strike="noStrike" dirty="0">
                        <a:solidFill>
                          <a:srgbClr val="000000"/>
                        </a:solidFill>
                        <a:effectLst/>
                        <a:latin typeface="Calibri" panose="020F0502020204030204" pitchFamily="34" charset="0"/>
                      </a:endParaRPr>
                    </a:p>
                  </a:txBody>
                  <a:tcPr marL="8742" marR="8742" marT="8742"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tc>
                <a:tc hMerge="1" vMerge="1">
                  <a:txBody>
                    <a:bodyPr/>
                    <a:lstStyle/>
                    <a:p>
                      <a:endParaRPr lang="en-US"/>
                    </a:p>
                  </a:txBody>
                  <a:tcPr/>
                </a:tc>
                <a:tc>
                  <a:txBody>
                    <a:bodyPr/>
                    <a:lstStyle/>
                    <a:p>
                      <a:pPr algn="ctr" rtl="0" fontAlgn="ctr"/>
                      <a:r>
                        <a:rPr lang="de-DE" sz="800" b="0" i="0" u="none" dirty="0" smtClean="0">
                          <a:solidFill>
                            <a:srgbClr val="000000"/>
                          </a:solidFill>
                        </a:rPr>
                        <a:t>Betriebsstunden</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de-DE" sz="800" b="0" i="0" u="none" dirty="0" smtClean="0">
                          <a:solidFill>
                            <a:srgbClr val="000000"/>
                          </a:solidFill>
                        </a:rPr>
                        <a:t>Minuten</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de-DE" sz="800" b="0" i="0" u="none" dirty="0" smtClean="0">
                          <a:solidFill>
                            <a:srgbClr val="000000"/>
                          </a:solidFill>
                        </a:rPr>
                        <a:t>Preis **</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688">
                <a:tc>
                  <a:txBody>
                    <a:bodyPr/>
                    <a:lstStyle/>
                    <a:p>
                      <a:pPr algn="l" rtl="0" fontAlgn="ctr"/>
                      <a:r>
                        <a:rPr lang="de-DE" sz="1000" b="0" i="0" u="none" dirty="0" smtClean="0">
                          <a:solidFill>
                            <a:srgbClr val="000000"/>
                          </a:solidFill>
                        </a:rPr>
                        <a:t>T500</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fontAlgn="ctr"/>
                      <a:r>
                        <a:rPr lang="de-DE" sz="800" b="0" i="0" u="none" dirty="0" smtClean="0">
                          <a:solidFill>
                            <a:srgbClr val="000000"/>
                          </a:solidFill>
                        </a:rPr>
                        <a:t>650 Teller</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de-DE" sz="800" b="0" i="0" u="none" dirty="0" smtClean="0">
                          <a:solidFill>
                            <a:srgbClr val="000000"/>
                          </a:solidFill>
                        </a:rPr>
                        <a:t>5,6</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336</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r" fontAlgn="b"/>
                      <a:r>
                        <a:rPr lang="de-DE" sz="800" b="0" i="0" u="none" dirty="0" smtClean="0">
                          <a:solidFill>
                            <a:srgbClr val="000000"/>
                          </a:solidFill>
                        </a:rPr>
                        <a:t> 11.283,08 €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 11.943,08 € </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5,85</a:t>
                      </a:r>
                      <a:r>
                        <a:rPr lang="de-DE" sz="800" b="0" i="0" u="none" baseline="0" dirty="0" smtClean="0">
                          <a:solidFill>
                            <a:srgbClr val="000000"/>
                          </a:solidFill>
                        </a:rPr>
                        <a:t> </a:t>
                      </a:r>
                      <a:r>
                        <a:rPr lang="de-DE" sz="800" b="0" i="0" u="none" dirty="0" smtClean="0">
                          <a:solidFill>
                            <a:srgbClr val="000000"/>
                          </a:solidFill>
                        </a:rPr>
                        <a:t>%</a:t>
                      </a:r>
                    </a:p>
                  </a:txBody>
                  <a:tcPr marL="8742" marR="8742" marT="8742"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rtl="0" fontAlgn="ctr"/>
                      <a:r>
                        <a:rPr lang="de-DE" sz="800" b="0" i="0" u="none" dirty="0" smtClean="0">
                          <a:solidFill>
                            <a:srgbClr val="000000"/>
                          </a:solidFill>
                        </a:rPr>
                        <a:t> T500</a:t>
                      </a:r>
                    </a:p>
                  </a:txBody>
                  <a:tcPr marL="8742" marR="8742" marT="8742"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rtl="0" fontAlgn="ctr"/>
                      <a:r>
                        <a:rPr lang="de-DE" sz="800" b="0" i="0" u="none" dirty="0" smtClean="0">
                          <a:solidFill>
                            <a:srgbClr val="000000"/>
                          </a:solidFill>
                        </a:rPr>
                        <a:t>650 Teller</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de-DE" sz="800" b="0" i="0" u="none" dirty="0" smtClean="0">
                          <a:solidFill>
                            <a:srgbClr val="000000"/>
                          </a:solidFill>
                        </a:rPr>
                        <a:t>4,5</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rtl="0" fontAlgn="ctr"/>
                      <a:r>
                        <a:rPr lang="de-DE" sz="800" b="0" i="0" u="none" dirty="0" smtClean="0">
                          <a:solidFill>
                            <a:srgbClr val="000000"/>
                          </a:solidFill>
                        </a:rPr>
                        <a:t>270</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b"/>
                      <a:r>
                        <a:rPr lang="de-DE" sz="800" b="0" i="0" u="none" dirty="0" smtClean="0">
                          <a:solidFill>
                            <a:srgbClr val="000000"/>
                          </a:solidFill>
                        </a:rPr>
                        <a:t> 11.376,04 €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de-DE" sz="800" b="0" i="0" u="none" dirty="0" smtClean="0">
                          <a:solidFill>
                            <a:srgbClr val="000000"/>
                          </a:solidFill>
                        </a:rPr>
                        <a:t>0,82 %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de-DE" sz="800" b="0" i="0" u="none" dirty="0" smtClean="0">
                          <a:solidFill>
                            <a:srgbClr val="000000"/>
                          </a:solidFill>
                        </a:rPr>
                        <a:t>-20%</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70688">
                <a:tc>
                  <a:txBody>
                    <a:bodyPr/>
                    <a:lstStyle/>
                    <a:p>
                      <a:pPr algn="l" rtl="0" fontAlgn="ctr"/>
                      <a:r>
                        <a:rPr lang="de-DE" sz="1000" b="0" i="0" u="none" dirty="0" smtClean="0">
                          <a:solidFill>
                            <a:srgbClr val="000000"/>
                          </a:solidFill>
                        </a:rPr>
                        <a:t>T500</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fontAlgn="ctr"/>
                      <a:r>
                        <a:rPr lang="de-DE" sz="800" b="0" i="0" u="none" dirty="0" smtClean="0">
                          <a:solidFill>
                            <a:srgbClr val="000000"/>
                          </a:solidFill>
                        </a:rPr>
                        <a:t>700 Teller</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de-DE" sz="800" b="0" i="0" u="none" dirty="0" smtClean="0">
                          <a:solidFill>
                            <a:srgbClr val="000000"/>
                          </a:solidFill>
                        </a:rPr>
                        <a:t>5,6</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336</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r" fontAlgn="b"/>
                      <a:r>
                        <a:rPr lang="de-DE" sz="800" b="0" i="0" u="none" dirty="0" smtClean="0">
                          <a:solidFill>
                            <a:srgbClr val="000000"/>
                          </a:solidFill>
                        </a:rPr>
                        <a:t> 12.121,78 €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 12.781,78 € </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5,44 %</a:t>
                      </a:r>
                    </a:p>
                  </a:txBody>
                  <a:tcPr marL="8742" marR="8742" marT="8742"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rtl="0" fontAlgn="ctr"/>
                      <a:r>
                        <a:rPr lang="de-DE" sz="800" b="0" i="0" u="none" dirty="0" smtClean="0">
                          <a:solidFill>
                            <a:srgbClr val="000000"/>
                          </a:solidFill>
                        </a:rPr>
                        <a:t> T500</a:t>
                      </a:r>
                    </a:p>
                  </a:txBody>
                  <a:tcPr marL="8742" marR="8742" marT="8742"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rtl="0" fontAlgn="ctr"/>
                      <a:r>
                        <a:rPr lang="de-DE" sz="800" b="0" i="0" u="none" dirty="0" smtClean="0">
                          <a:solidFill>
                            <a:srgbClr val="000000"/>
                          </a:solidFill>
                        </a:rPr>
                        <a:t>700 Teller</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de-DE" sz="800" b="0" i="0" u="none" dirty="0" smtClean="0">
                          <a:solidFill>
                            <a:srgbClr val="000000"/>
                          </a:solidFill>
                        </a:rPr>
                        <a:t>4,5</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rtl="0" fontAlgn="ctr"/>
                      <a:r>
                        <a:rPr lang="de-DE" sz="800" b="0" i="0" u="none" dirty="0" smtClean="0">
                          <a:solidFill>
                            <a:srgbClr val="000000"/>
                          </a:solidFill>
                        </a:rPr>
                        <a:t>270</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b"/>
                      <a:r>
                        <a:rPr lang="de-DE" sz="800" b="0" i="0" u="none" dirty="0" smtClean="0">
                          <a:solidFill>
                            <a:srgbClr val="000000"/>
                          </a:solidFill>
                        </a:rPr>
                        <a:t> 12.214,74 €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de-DE" sz="800" b="0" i="0" u="none" dirty="0" smtClean="0">
                          <a:solidFill>
                            <a:srgbClr val="000000"/>
                          </a:solidFill>
                        </a:rPr>
                        <a:t>0,77</a:t>
                      </a:r>
                      <a:r>
                        <a:rPr lang="de-DE" sz="800" b="0" i="0" u="none" baseline="0" dirty="0" smtClean="0">
                          <a:solidFill>
                            <a:srgbClr val="000000"/>
                          </a:solidFill>
                        </a:rPr>
                        <a:t> </a:t>
                      </a:r>
                      <a:r>
                        <a:rPr lang="de-DE" sz="800" b="0" i="0" u="none" dirty="0" smtClean="0">
                          <a:solidFill>
                            <a:srgbClr val="000000"/>
                          </a:solidFill>
                        </a:rPr>
                        <a:t>%</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de-DE" sz="800" b="0" i="0" u="none" dirty="0" smtClean="0">
                          <a:solidFill>
                            <a:srgbClr val="000000"/>
                          </a:solidFill>
                        </a:rPr>
                        <a:t>-20%</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70688">
                <a:tc>
                  <a:txBody>
                    <a:bodyPr/>
                    <a:lstStyle/>
                    <a:p>
                      <a:pPr algn="l" rtl="0" fontAlgn="ctr"/>
                      <a:r>
                        <a:rPr lang="de-DE" sz="1000" b="0" i="0" u="none" dirty="0" smtClean="0">
                          <a:solidFill>
                            <a:srgbClr val="000000"/>
                          </a:solidFill>
                        </a:rPr>
                        <a:t>T500</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fontAlgn="ctr"/>
                      <a:r>
                        <a:rPr lang="de-DE" sz="800" b="0" i="0" u="none" dirty="0" smtClean="0">
                          <a:solidFill>
                            <a:srgbClr val="000000"/>
                          </a:solidFill>
                        </a:rPr>
                        <a:t>700 Teller</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de-DE" sz="800" b="0" i="0" u="none" dirty="0" smtClean="0">
                          <a:solidFill>
                            <a:srgbClr val="000000"/>
                          </a:solidFill>
                        </a:rPr>
                        <a:t>5,1</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306</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r" fontAlgn="b"/>
                      <a:r>
                        <a:rPr lang="de-DE" sz="800" b="0" i="0" u="none" dirty="0" smtClean="0">
                          <a:solidFill>
                            <a:srgbClr val="000000"/>
                          </a:solidFill>
                        </a:rPr>
                        <a:t> 12.826,68 €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 13.486,68 € </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5,15</a:t>
                      </a:r>
                      <a:r>
                        <a:rPr lang="de-DE" sz="800" b="0" i="0" u="none" baseline="0" dirty="0" smtClean="0">
                          <a:solidFill>
                            <a:srgbClr val="000000"/>
                          </a:solidFill>
                        </a:rPr>
                        <a:t> </a:t>
                      </a:r>
                      <a:r>
                        <a:rPr lang="de-DE" sz="800" b="0" i="0" u="none" dirty="0" smtClean="0">
                          <a:solidFill>
                            <a:srgbClr val="000000"/>
                          </a:solidFill>
                        </a:rPr>
                        <a:t>%</a:t>
                      </a:r>
                    </a:p>
                  </a:txBody>
                  <a:tcPr marL="8742" marR="8742" marT="8742"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rtl="0" fontAlgn="ctr"/>
                      <a:r>
                        <a:rPr lang="de-DE" sz="800" b="0" i="0" u="none" dirty="0" smtClean="0">
                          <a:solidFill>
                            <a:srgbClr val="000000"/>
                          </a:solidFill>
                        </a:rPr>
                        <a:t> T500</a:t>
                      </a:r>
                    </a:p>
                  </a:txBody>
                  <a:tcPr marL="8742" marR="8742" marT="8742"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rtl="0" fontAlgn="ctr"/>
                      <a:r>
                        <a:rPr lang="de-DE" sz="800" b="0" i="0" u="none" dirty="0" smtClean="0">
                          <a:solidFill>
                            <a:srgbClr val="000000"/>
                          </a:solidFill>
                        </a:rPr>
                        <a:t>700 Teller</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de-DE" sz="800" b="0" i="0" u="none" dirty="0" smtClean="0">
                          <a:solidFill>
                            <a:srgbClr val="000000"/>
                          </a:solidFill>
                        </a:rPr>
                        <a:t>4,1</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rtl="0" fontAlgn="ctr"/>
                      <a:r>
                        <a:rPr lang="de-DE" sz="800" b="0" i="0" u="none" dirty="0" smtClean="0">
                          <a:solidFill>
                            <a:srgbClr val="000000"/>
                          </a:solidFill>
                        </a:rPr>
                        <a:t>246</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b"/>
                      <a:r>
                        <a:rPr lang="de-DE" sz="800" b="0" i="0" u="none" dirty="0" smtClean="0">
                          <a:solidFill>
                            <a:srgbClr val="000000"/>
                          </a:solidFill>
                        </a:rPr>
                        <a:t> 12.919,64 €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de-DE" sz="800" b="0" i="0" u="none" dirty="0" smtClean="0">
                          <a:solidFill>
                            <a:srgbClr val="000000"/>
                          </a:solidFill>
                        </a:rPr>
                        <a:t>0,72</a:t>
                      </a:r>
                      <a:r>
                        <a:rPr lang="de-DE" sz="800" b="0" i="0" u="none" baseline="0" dirty="0" smtClean="0">
                          <a:solidFill>
                            <a:srgbClr val="000000"/>
                          </a:solidFill>
                        </a:rPr>
                        <a:t> </a:t>
                      </a:r>
                      <a:r>
                        <a:rPr lang="de-DE" sz="800" b="0" i="0" u="none" dirty="0" smtClean="0">
                          <a:solidFill>
                            <a:srgbClr val="000000"/>
                          </a:solidFill>
                        </a:rPr>
                        <a:t>%</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de-DE" sz="800" b="0" i="0" u="none" dirty="0" smtClean="0">
                          <a:solidFill>
                            <a:srgbClr val="000000"/>
                          </a:solidFill>
                        </a:rPr>
                        <a:t>-20%</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70688">
                <a:tc>
                  <a:txBody>
                    <a:bodyPr/>
                    <a:lstStyle/>
                    <a:p>
                      <a:pPr algn="l" rtl="0" fontAlgn="ctr"/>
                      <a:r>
                        <a:rPr lang="de-DE" sz="1000" b="0" i="0" u="none" dirty="0" smtClean="0">
                          <a:solidFill>
                            <a:srgbClr val="000000"/>
                          </a:solidFill>
                        </a:rPr>
                        <a:t>T500</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fontAlgn="ctr"/>
                      <a:r>
                        <a:rPr lang="de-DE" sz="800" b="0" i="0" u="none" dirty="0" smtClean="0">
                          <a:solidFill>
                            <a:srgbClr val="000000"/>
                          </a:solidFill>
                        </a:rPr>
                        <a:t>700 Walze</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de-DE" sz="800" b="0" i="0" u="none" dirty="0" smtClean="0">
                          <a:solidFill>
                            <a:srgbClr val="000000"/>
                          </a:solidFill>
                        </a:rPr>
                        <a:t>5,1</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306</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r" fontAlgn="b"/>
                      <a:r>
                        <a:rPr lang="de-DE" sz="800" b="0" i="0" u="none" dirty="0" smtClean="0">
                          <a:solidFill>
                            <a:srgbClr val="000000"/>
                          </a:solidFill>
                        </a:rPr>
                        <a:t> 13.456,84 €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 14.116,84 € </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4,,90</a:t>
                      </a:r>
                      <a:r>
                        <a:rPr lang="de-DE" sz="800" b="0" i="0" u="none" baseline="0" dirty="0" smtClean="0">
                          <a:solidFill>
                            <a:srgbClr val="000000"/>
                          </a:solidFill>
                        </a:rPr>
                        <a:t> </a:t>
                      </a:r>
                      <a:r>
                        <a:rPr lang="de-DE" sz="800" b="0" i="0" u="none" dirty="0" smtClean="0">
                          <a:solidFill>
                            <a:srgbClr val="000000"/>
                          </a:solidFill>
                        </a:rPr>
                        <a:t>%</a:t>
                      </a:r>
                    </a:p>
                  </a:txBody>
                  <a:tcPr marL="8742" marR="8742" marT="8742"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rtl="0" fontAlgn="ctr"/>
                      <a:r>
                        <a:rPr lang="de-DE" sz="800" b="0" i="0" u="none" dirty="0" smtClean="0">
                          <a:solidFill>
                            <a:srgbClr val="000000"/>
                          </a:solidFill>
                        </a:rPr>
                        <a:t> T500</a:t>
                      </a:r>
                    </a:p>
                  </a:txBody>
                  <a:tcPr marL="8742" marR="8742" marT="8742"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rtl="0" fontAlgn="ctr"/>
                      <a:r>
                        <a:rPr lang="de-DE" sz="800" b="0" i="0" u="none" dirty="0" smtClean="0">
                          <a:solidFill>
                            <a:srgbClr val="000000"/>
                          </a:solidFill>
                        </a:rPr>
                        <a:t>700 Walze</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de-DE" sz="800" b="0" i="0" u="none" dirty="0" smtClean="0">
                          <a:solidFill>
                            <a:srgbClr val="000000"/>
                          </a:solidFill>
                        </a:rPr>
                        <a:t>4,1</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rtl="0" fontAlgn="ctr"/>
                      <a:r>
                        <a:rPr lang="de-DE" sz="800" b="0" i="0" u="none" dirty="0" smtClean="0">
                          <a:solidFill>
                            <a:srgbClr val="000000"/>
                          </a:solidFill>
                        </a:rPr>
                        <a:t>246</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b"/>
                      <a:r>
                        <a:rPr lang="de-DE" sz="800" b="0" i="0" u="none" dirty="0" smtClean="0">
                          <a:solidFill>
                            <a:srgbClr val="000000"/>
                          </a:solidFill>
                        </a:rPr>
                        <a:t> 13.549,80 €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de-DE" sz="800" b="0" i="0" u="none" dirty="0" smtClean="0">
                          <a:solidFill>
                            <a:srgbClr val="000000"/>
                          </a:solidFill>
                        </a:rPr>
                        <a:t>0,69</a:t>
                      </a:r>
                      <a:r>
                        <a:rPr lang="de-DE" sz="800" b="0" i="0" u="none" baseline="0" dirty="0" smtClean="0">
                          <a:solidFill>
                            <a:srgbClr val="000000"/>
                          </a:solidFill>
                        </a:rPr>
                        <a:t> </a:t>
                      </a:r>
                      <a:r>
                        <a:rPr lang="de-DE" sz="800" b="0" i="0" u="none" dirty="0" smtClean="0">
                          <a:solidFill>
                            <a:srgbClr val="000000"/>
                          </a:solidFill>
                        </a:rPr>
                        <a:t>%</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de-DE" sz="800" b="0" i="0" u="none" dirty="0" smtClean="0">
                          <a:solidFill>
                            <a:srgbClr val="000000"/>
                          </a:solidFill>
                        </a:rPr>
                        <a:t>-20%</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70688">
                <a:tc>
                  <a:txBody>
                    <a:bodyPr/>
                    <a:lstStyle/>
                    <a:p>
                      <a:pPr algn="l" rtl="0" fontAlgn="ctr"/>
                      <a:r>
                        <a:rPr lang="de-DE" sz="1000" b="0" i="0" u="none" dirty="0" smtClean="0">
                          <a:solidFill>
                            <a:srgbClr val="000000"/>
                          </a:solidFill>
                        </a:rPr>
                        <a:t>T500</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fontAlgn="ctr"/>
                      <a:r>
                        <a:rPr lang="de-DE" sz="800" b="0" i="0" u="none" dirty="0" smtClean="0">
                          <a:solidFill>
                            <a:srgbClr val="000000"/>
                          </a:solidFill>
                        </a:rPr>
                        <a:t>700 Orbital</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de-DE" sz="800" b="0" i="0" u="none" dirty="0" smtClean="0">
                          <a:solidFill>
                            <a:srgbClr val="000000"/>
                          </a:solidFill>
                        </a:rPr>
                        <a:t>4,7</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282</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r" fontAlgn="b"/>
                      <a:r>
                        <a:rPr lang="de-DE" sz="800" b="0" i="0" u="none" dirty="0" smtClean="0">
                          <a:solidFill>
                            <a:srgbClr val="000000"/>
                          </a:solidFill>
                        </a:rPr>
                        <a:t> 13.228,47 €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 13.888,47 € </a:t>
                      </a:r>
                    </a:p>
                  </a:txBody>
                  <a:tcPr marL="8742" marR="8742" marT="8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ctr"/>
                      <a:r>
                        <a:rPr lang="de-DE" sz="800" b="0" i="0" u="none" dirty="0" smtClean="0">
                          <a:solidFill>
                            <a:srgbClr val="000000"/>
                          </a:solidFill>
                        </a:rPr>
                        <a:t>4,99 %</a:t>
                      </a:r>
                    </a:p>
                  </a:txBody>
                  <a:tcPr marL="8742" marR="8742" marT="8742"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rtl="0" fontAlgn="ctr"/>
                      <a:r>
                        <a:rPr lang="de-DE" sz="800" b="0" i="0" u="none" dirty="0" smtClean="0">
                          <a:solidFill>
                            <a:srgbClr val="000000"/>
                          </a:solidFill>
                        </a:rPr>
                        <a:t> T500</a:t>
                      </a:r>
                    </a:p>
                  </a:txBody>
                  <a:tcPr marL="8742" marR="8742" marT="8742"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rtl="0" fontAlgn="ctr"/>
                      <a:r>
                        <a:rPr lang="de-DE" sz="800" b="0" i="0" u="none" dirty="0" smtClean="0">
                          <a:solidFill>
                            <a:srgbClr val="000000"/>
                          </a:solidFill>
                        </a:rPr>
                        <a:t>700 Orbital</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de-DE" sz="800" b="0" i="0" u="none" dirty="0" smtClean="0">
                          <a:solidFill>
                            <a:srgbClr val="000000"/>
                          </a:solidFill>
                        </a:rPr>
                        <a:t>3,7</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rtl="0" fontAlgn="ctr"/>
                      <a:r>
                        <a:rPr lang="de-DE" sz="800" b="0" i="0" u="none" dirty="0" smtClean="0">
                          <a:solidFill>
                            <a:srgbClr val="000000"/>
                          </a:solidFill>
                        </a:rPr>
                        <a:t>222</a:t>
                      </a:r>
                    </a:p>
                  </a:txBody>
                  <a:tcPr marL="8742" marR="8742" marT="8742"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b"/>
                      <a:r>
                        <a:rPr lang="de-DE" sz="800" b="0" i="0" u="none" dirty="0" smtClean="0">
                          <a:solidFill>
                            <a:srgbClr val="000000"/>
                          </a:solidFill>
                        </a:rPr>
                        <a:t> 13.321,43 € </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de-DE" sz="800" b="0" i="0" u="none" dirty="0" smtClean="0">
                          <a:solidFill>
                            <a:srgbClr val="000000"/>
                          </a:solidFill>
                        </a:rPr>
                        <a:t>0,70</a:t>
                      </a:r>
                      <a:r>
                        <a:rPr lang="de-DE" sz="800" b="0" i="0" u="none" baseline="0" dirty="0" smtClean="0">
                          <a:solidFill>
                            <a:srgbClr val="000000"/>
                          </a:solidFill>
                        </a:rPr>
                        <a:t> </a:t>
                      </a:r>
                      <a:r>
                        <a:rPr lang="de-DE" sz="800" b="0" i="0" u="none" dirty="0" smtClean="0">
                          <a:solidFill>
                            <a:srgbClr val="000000"/>
                          </a:solidFill>
                        </a:rPr>
                        <a:t>%</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de-DE" sz="800" b="0" i="0" u="none" dirty="0" smtClean="0">
                          <a:solidFill>
                            <a:srgbClr val="000000"/>
                          </a:solidFill>
                        </a:rPr>
                        <a:t>-21%</a:t>
                      </a:r>
                    </a:p>
                  </a:txBody>
                  <a:tcPr marL="8742" marR="8742" marT="87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38255011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81352"/>
            <a:ext cx="8686800" cy="4519448"/>
          </a:xfrm>
        </p:spPr>
        <p:txBody>
          <a:bodyPr>
            <a:normAutofit/>
          </a:bodyPr>
          <a:lstStyle/>
          <a:p>
            <a:pPr marL="285750" lvl="0" indent="-285750">
              <a:spcBef>
                <a:spcPct val="30000"/>
              </a:spcBef>
              <a:buFont typeface="Arial" panose="020B0604020202020204" pitchFamily="34" charset="0"/>
              <a:buChar char="•"/>
              <a:defRPr/>
            </a:pPr>
            <a:r>
              <a:rPr lang="de-DE" b="0" i="0" dirty="0" smtClean="0">
                <a:solidFill>
                  <a:srgbClr val="000000"/>
                </a:solidFill>
              </a:rPr>
              <a:t>Die Feststellbremse war bei der T5 verpflichtend, ist bei T500/T500e </a:t>
            </a:r>
            <a:br>
              <a:rPr lang="de-DE" b="0" i="0" dirty="0" smtClean="0">
                <a:solidFill>
                  <a:srgbClr val="000000"/>
                </a:solidFill>
              </a:rPr>
            </a:br>
            <a:r>
              <a:rPr lang="de-DE" b="0" i="0" dirty="0" smtClean="0">
                <a:solidFill>
                  <a:srgbClr val="000000"/>
                </a:solidFill>
              </a:rPr>
              <a:t>jedoch optional</a:t>
            </a:r>
          </a:p>
          <a:p>
            <a:pPr marL="285750" indent="-285750">
              <a:spcBef>
                <a:spcPct val="30000"/>
              </a:spcBef>
              <a:buFont typeface="Arial" panose="020B0604020202020204" pitchFamily="34" charset="0"/>
              <a:buChar char="•"/>
              <a:defRPr/>
            </a:pPr>
            <a:r>
              <a:rPr lang="de-DE" b="0" i="0" dirty="0" smtClean="0">
                <a:solidFill>
                  <a:srgbClr val="000000"/>
                </a:solidFill>
              </a:rPr>
              <a:t>Dank der mechanischen Feststellbremse kann die Maschine auch auf Rampen mit einer Neigung von mehr als 2 % verwendet werden</a:t>
            </a:r>
          </a:p>
          <a:p>
            <a:pPr marL="285750" indent="-285750">
              <a:spcBef>
                <a:spcPct val="30000"/>
              </a:spcBef>
              <a:buFont typeface="Arial" panose="020B0604020202020204" pitchFamily="34" charset="0"/>
              <a:buChar char="•"/>
              <a:defRPr/>
            </a:pPr>
            <a:r>
              <a:rPr lang="de-DE" b="0" i="0" dirty="0" smtClean="0">
                <a:solidFill>
                  <a:srgbClr val="000000"/>
                </a:solidFill>
              </a:rPr>
              <a:t>Optimiertes Design der Feststellbremse: mehr Kontakt mit den Rädern</a:t>
            </a:r>
          </a:p>
          <a:p>
            <a:pPr marL="285750" lvl="0" indent="-285750">
              <a:spcBef>
                <a:spcPct val="30000"/>
              </a:spcBef>
              <a:buFont typeface="Arial" panose="020B0604020202020204" pitchFamily="34" charset="0"/>
              <a:buChar char="•"/>
              <a:defRPr/>
            </a:pPr>
            <a:r>
              <a:rPr lang="de-DE" b="1" i="0" dirty="0" smtClean="0">
                <a:solidFill>
                  <a:srgbClr val="FF0000"/>
                </a:solidFill>
              </a:rPr>
              <a:t>Kein</a:t>
            </a:r>
            <a:r>
              <a:rPr lang="de-DE" b="0" i="0" dirty="0" smtClean="0">
                <a:solidFill>
                  <a:srgbClr val="000000"/>
                </a:solidFill>
              </a:rPr>
              <a:t> Warnsignal auf der Bedienungskonsole (wie bei T300</a:t>
            </a:r>
            <a:r>
              <a:rPr lang="de-DE" sz="1600" b="0" i="0" dirty="0" smtClean="0"/>
              <a:t>)</a:t>
            </a:r>
          </a:p>
          <a:p>
            <a:pPr marL="285750" indent="-285750">
              <a:spcBef>
                <a:spcPct val="30000"/>
              </a:spcBef>
              <a:buFont typeface="Arial" panose="020B0604020202020204" pitchFamily="34" charset="0"/>
              <a:buChar char="•"/>
              <a:defRPr/>
            </a:pPr>
            <a:r>
              <a:rPr lang="de-DE" b="0" i="0" dirty="0" smtClean="0">
                <a:solidFill>
                  <a:srgbClr val="000000"/>
                </a:solidFill>
              </a:rPr>
              <a:t>VOC hat gezeigt, dass die meisten Bediener die Feststellbremse nicht nutzen</a:t>
            </a:r>
          </a:p>
          <a:p>
            <a:pPr lvl="0">
              <a:spcBef>
                <a:spcPct val="30000"/>
              </a:spcBef>
              <a:buClrTx/>
              <a:defRPr/>
            </a:pPr>
            <a:endParaRPr lang="en-US" altLang="en-US" dirty="0"/>
          </a:p>
        </p:txBody>
      </p:sp>
      <p:sp>
        <p:nvSpPr>
          <p:cNvPr id="3" name="Title 2"/>
          <p:cNvSpPr>
            <a:spLocks noGrp="1"/>
          </p:cNvSpPr>
          <p:nvPr>
            <p:ph type="title"/>
          </p:nvPr>
        </p:nvSpPr>
        <p:spPr/>
        <p:txBody>
          <a:bodyPr/>
          <a:lstStyle/>
          <a:p>
            <a:r>
              <a:rPr lang="de-DE" sz="2400" b="0" i="0" dirty="0" smtClean="0">
                <a:solidFill>
                  <a:srgbClr val="FFFFFF"/>
                </a:solidFill>
              </a:rPr>
              <a:t>Optionale Feststellbremse – T500/T500e </a:t>
            </a:r>
          </a:p>
        </p:txBody>
      </p:sp>
      <p:sp>
        <p:nvSpPr>
          <p:cNvPr id="4" name="Date Placeholder 3"/>
          <p:cNvSpPr>
            <a:spLocks noGrp="1"/>
          </p:cNvSpPr>
          <p:nvPr>
            <p:ph type="dt" sz="half" idx="10"/>
          </p:nvPr>
        </p:nvSpPr>
        <p:spPr/>
        <p:txBody>
          <a:bodyPr/>
          <a:lstStyle/>
          <a:p>
            <a:pPr>
              <a:defRPr/>
            </a:pPr>
            <a:r>
              <a:rPr lang="de-DE" sz="700" b="0" i="0" dirty="0" smtClean="0">
                <a:solidFill>
                  <a:srgbClr val="BFBFBF"/>
                </a:solidFill>
              </a:rPr>
              <a:t>©2017 Firma Tennant Fassung 01/2017</a:t>
            </a:r>
          </a:p>
        </p:txBody>
      </p:sp>
      <p:sp>
        <p:nvSpPr>
          <p:cNvPr id="5" name="Slide Number Placeholder 4"/>
          <p:cNvSpPr>
            <a:spLocks noGrp="1"/>
          </p:cNvSpPr>
          <p:nvPr>
            <p:ph type="sldNum" sz="quarter" idx="12"/>
          </p:nvPr>
        </p:nvSpPr>
        <p:spPr/>
        <p:txBody>
          <a:bodyPr/>
          <a:lstStyle/>
          <a:p>
            <a:pPr>
              <a:defRPr/>
            </a:pPr>
            <a:fld id="{40BD2EA7-2D18-4D7B-85C6-B4C1B2B21AAB}" type="slidenum">
              <a:rPr lang="en-US" altLang="en-US" smtClean="0"/>
              <a:pPr>
                <a:defRPr/>
              </a:pPr>
              <a:t>25</a:t>
            </a:fld>
            <a:endParaRPr lang="en-US" altLang="en-US" dirty="0"/>
          </a:p>
        </p:txBody>
      </p:sp>
      <p:sp>
        <p:nvSpPr>
          <p:cNvPr id="6" name="Rectangle 5"/>
          <p:cNvSpPr/>
          <p:nvPr/>
        </p:nvSpPr>
        <p:spPr>
          <a:xfrm>
            <a:off x="457199" y="4306186"/>
            <a:ext cx="5124893" cy="2308324"/>
          </a:xfrm>
          <a:prstGeom prst="rect">
            <a:avLst/>
          </a:prstGeom>
        </p:spPr>
        <p:txBody>
          <a:bodyPr wrap="square">
            <a:spAutoFit/>
          </a:bodyPr>
          <a:lstStyle/>
          <a:p>
            <a:pPr lvl="0">
              <a:spcBef>
                <a:spcPct val="30000"/>
              </a:spcBef>
              <a:buClrTx/>
              <a:defRPr/>
            </a:pPr>
            <a:r>
              <a:rPr lang="de-DE" b="1" i="0" u="sng" dirty="0" smtClean="0">
                <a:solidFill>
                  <a:srgbClr val="000000"/>
                </a:solidFill>
              </a:rPr>
              <a:t>IEC 60335-2-72</a:t>
            </a:r>
          </a:p>
          <a:p>
            <a:r>
              <a:rPr lang="de-DE" b="0" i="1" dirty="0" smtClean="0">
                <a:solidFill>
                  <a:srgbClr val="000000"/>
                </a:solidFill>
              </a:rPr>
              <a:t>20.104: Handgeführte Maschinen mit Bürstenantrieb, die zur Verwendung auf Rampen mit einem Neigungswinkel von über 2 % gedacht sind, sollten mit einer Feststellbremsenfunktion ausgestattet sein. Diese Funktion kann von einer separaten Feststellbremse übernommen werden </a:t>
            </a:r>
            <a:br>
              <a:rPr lang="de-DE" b="0" i="1" dirty="0" smtClean="0">
                <a:solidFill>
                  <a:srgbClr val="000000"/>
                </a:solidFill>
              </a:rPr>
            </a:br>
            <a:r>
              <a:rPr lang="de-DE" b="0" i="1" dirty="0" smtClean="0">
                <a:solidFill>
                  <a:srgbClr val="000000"/>
                </a:solidFill>
              </a:rPr>
              <a:t>oder durch Ausschalten des Bürstenantriebs erfolgen.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9354" y="4345567"/>
            <a:ext cx="1857292" cy="2185049"/>
          </a:xfrm>
          <a:prstGeom prst="rect">
            <a:avLst/>
          </a:prstGeom>
        </p:spPr>
      </p:pic>
    </p:spTree>
    <p:extLst>
      <p:ext uri="{BB962C8B-B14F-4D97-AF65-F5344CB8AC3E}">
        <p14:creationId xmlns:p14="http://schemas.microsoft.com/office/powerpoint/2010/main" val="191021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11225"/>
            <a:ext cx="8229600" cy="685800"/>
          </a:xfrm>
        </p:spPr>
        <p:txBody>
          <a:bodyPr/>
          <a:lstStyle/>
          <a:p>
            <a:pPr eaLnBrk="1" hangingPunct="1"/>
            <a:r>
              <a:rPr lang="de-DE" sz="2400" b="0" i="0" dirty="0" smtClean="0">
                <a:solidFill>
                  <a:srgbClr val="FFFFFF"/>
                </a:solidFill>
              </a:rPr>
              <a:t>Pro-Panel™-LCD-Touchscreen – nur bei T500</a:t>
            </a:r>
          </a:p>
        </p:txBody>
      </p:sp>
      <p:sp>
        <p:nvSpPr>
          <p:cNvPr id="4100" name="Content Placeholder 2"/>
          <p:cNvSpPr>
            <a:spLocks noGrp="1"/>
          </p:cNvSpPr>
          <p:nvPr>
            <p:ph idx="1"/>
          </p:nvPr>
        </p:nvSpPr>
        <p:spPr>
          <a:xfrm>
            <a:off x="325661" y="1820532"/>
            <a:ext cx="7914571" cy="4246075"/>
          </a:xfrm>
        </p:spPr>
        <p:txBody>
          <a:bodyPr>
            <a:normAutofit/>
          </a:bodyPr>
          <a:lstStyle/>
          <a:p>
            <a:pPr marL="166688" indent="-166688">
              <a:spcBef>
                <a:spcPts val="0"/>
              </a:spcBef>
              <a:spcAft>
                <a:spcPts val="0"/>
              </a:spcAft>
              <a:buClr>
                <a:srgbClr val="009AC7"/>
              </a:buClr>
              <a:buFont typeface="Wingdings" panose="05000000000000000000" pitchFamily="2" charset="2"/>
              <a:buChar char="§"/>
            </a:pPr>
            <a:r>
              <a:rPr lang="de-DE" sz="1600" b="0" i="0" dirty="0" smtClean="0">
                <a:solidFill>
                  <a:srgbClr val="000000"/>
                </a:solidFill>
              </a:rPr>
              <a:t>Vorteile: rasche und effiziente Reinigung und Schulung</a:t>
            </a:r>
          </a:p>
          <a:p>
            <a:pPr>
              <a:spcBef>
                <a:spcPts val="0"/>
              </a:spcBef>
              <a:spcAft>
                <a:spcPts val="0"/>
              </a:spcAft>
              <a:buClr>
                <a:srgbClr val="009AC7"/>
              </a:buClr>
            </a:pPr>
            <a:endParaRPr lang="en-US" sz="1200" dirty="0" smtClean="0">
              <a:ea typeface="ＭＳ Ｐゴシック" panose="020B0600070205080204" pitchFamily="34" charset="-128"/>
            </a:endParaRPr>
          </a:p>
          <a:p>
            <a:pPr marL="166688" indent="-166688">
              <a:spcBef>
                <a:spcPts val="0"/>
              </a:spcBef>
              <a:spcAft>
                <a:spcPts val="0"/>
              </a:spcAft>
              <a:buClr>
                <a:srgbClr val="009AC7"/>
              </a:buClr>
              <a:buFont typeface="Wingdings" panose="05000000000000000000" pitchFamily="2" charset="2"/>
              <a:buChar char="§"/>
            </a:pPr>
            <a:r>
              <a:rPr lang="de-DE" sz="1600" b="0" i="0" dirty="0" smtClean="0">
                <a:solidFill>
                  <a:srgbClr val="000000"/>
                </a:solidFill>
              </a:rPr>
              <a:t>Wichtigste Unterschiede im Vergleich zum herkömmlichen Pro-Membrane</a:t>
            </a:r>
          </a:p>
          <a:p>
            <a:pPr marL="461963" lvl="1" indent="-177800">
              <a:spcBef>
                <a:spcPts val="0"/>
              </a:spcBef>
              <a:spcAft>
                <a:spcPts val="0"/>
              </a:spcAft>
              <a:buClr>
                <a:srgbClr val="009AC7"/>
              </a:buClr>
              <a:buFont typeface="Wingdings" panose="05000000000000000000" pitchFamily="2" charset="2"/>
              <a:buChar char="§"/>
              <a:defRPr/>
            </a:pPr>
            <a:r>
              <a:rPr lang="de-DE" sz="1400" b="0" i="0" dirty="0" smtClean="0">
                <a:solidFill>
                  <a:srgbClr val="000000"/>
                </a:solidFill>
              </a:rPr>
              <a:t>Fehlercode-Anzeige mit Warnhinweisen am Bildschirm</a:t>
            </a:r>
          </a:p>
          <a:p>
            <a:pPr marL="461963" lvl="1" indent="-177800">
              <a:spcBef>
                <a:spcPts val="0"/>
              </a:spcBef>
              <a:spcAft>
                <a:spcPts val="0"/>
              </a:spcAft>
              <a:buClr>
                <a:srgbClr val="009AC7"/>
              </a:buClr>
              <a:buFont typeface="Wingdings" panose="05000000000000000000" pitchFamily="2" charset="2"/>
              <a:buChar char="§"/>
              <a:defRPr/>
            </a:pPr>
            <a:r>
              <a:rPr lang="de-DE" sz="1400" b="0" i="0" dirty="0" smtClean="0">
                <a:solidFill>
                  <a:srgbClr val="000000"/>
                </a:solidFill>
              </a:rPr>
              <a:t>4 Zone Settings™ mit anpassbaren Etiketten</a:t>
            </a:r>
          </a:p>
          <a:p>
            <a:pPr marL="461963" lvl="1" indent="-177800">
              <a:spcBef>
                <a:spcPts val="0"/>
              </a:spcBef>
              <a:buClr>
                <a:srgbClr val="009AC7"/>
              </a:buClr>
              <a:buFont typeface="Wingdings" panose="05000000000000000000" pitchFamily="2" charset="2"/>
              <a:buChar char="§"/>
              <a:defRPr/>
            </a:pPr>
            <a:r>
              <a:rPr lang="de-DE" sz="1400" b="0" i="0" dirty="0" smtClean="0">
                <a:solidFill>
                  <a:srgbClr val="000000"/>
                </a:solidFill>
              </a:rPr>
              <a:t>Anmeldung mit Supervisor- und Bediener-ID</a:t>
            </a:r>
          </a:p>
          <a:p>
            <a:pPr marL="461963" lvl="1" indent="-177800">
              <a:spcBef>
                <a:spcPts val="0"/>
              </a:spcBef>
              <a:buClr>
                <a:srgbClr val="009AC7"/>
              </a:buClr>
              <a:buFont typeface="Wingdings" panose="05000000000000000000" pitchFamily="2" charset="2"/>
              <a:buChar char="§"/>
              <a:defRPr/>
            </a:pPr>
            <a:r>
              <a:rPr lang="de-DE" sz="1400" b="0" i="0" dirty="0" smtClean="0">
                <a:solidFill>
                  <a:srgbClr val="000000"/>
                </a:solidFill>
              </a:rPr>
              <a:t>In 28 Sprachen verfügbar </a:t>
            </a:r>
            <a:br>
              <a:rPr lang="de-DE" sz="1400" b="0" i="0" dirty="0" smtClean="0">
                <a:solidFill>
                  <a:srgbClr val="000000"/>
                </a:solidFill>
              </a:rPr>
            </a:br>
            <a:r>
              <a:rPr lang="de-DE" sz="1400" b="0" i="0" dirty="0" smtClean="0">
                <a:solidFill>
                  <a:srgbClr val="000000"/>
                </a:solidFill>
              </a:rPr>
              <a:t>(werden je nach ID zugewiesen)</a:t>
            </a:r>
          </a:p>
          <a:p>
            <a:pPr marL="461963" lvl="1" indent="-177800">
              <a:spcBef>
                <a:spcPts val="0"/>
              </a:spcBef>
              <a:buClr>
                <a:srgbClr val="009AC7"/>
              </a:buClr>
              <a:buFont typeface="Wingdings" panose="05000000000000000000" pitchFamily="2" charset="2"/>
              <a:buChar char="§"/>
              <a:defRPr/>
            </a:pPr>
            <a:r>
              <a:rPr lang="de-DE" sz="1400" b="0" i="0" dirty="0" smtClean="0">
                <a:solidFill>
                  <a:srgbClr val="000000"/>
                </a:solidFill>
              </a:rPr>
              <a:t>Schulungsvideos und Videos </a:t>
            </a:r>
            <a:br>
              <a:rPr lang="de-DE" sz="1400" b="0" i="0" dirty="0" smtClean="0">
                <a:solidFill>
                  <a:srgbClr val="000000"/>
                </a:solidFill>
              </a:rPr>
            </a:br>
            <a:r>
              <a:rPr lang="de-DE" sz="1400" b="0" i="0" dirty="0" smtClean="0">
                <a:solidFill>
                  <a:srgbClr val="000000"/>
                </a:solidFill>
              </a:rPr>
              <a:t>mit Wartungsinstruktionen auf Anfrage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681" y="2938687"/>
            <a:ext cx="1765368" cy="10538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1999" y="2938254"/>
            <a:ext cx="1765368" cy="105431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1999" y="4065828"/>
            <a:ext cx="1765369" cy="105922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3966" y="5223954"/>
            <a:ext cx="1776935" cy="106616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0433" y="5223954"/>
            <a:ext cx="1776935" cy="106616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0681" y="4058890"/>
            <a:ext cx="1776935" cy="106616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297" y="4065828"/>
            <a:ext cx="3095583" cy="1857350"/>
          </a:xfrm>
          <a:prstGeom prst="rect">
            <a:avLst/>
          </a:prstGeom>
        </p:spPr>
      </p:pic>
      <p:sp>
        <p:nvSpPr>
          <p:cNvPr id="12"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3" name="Slide Number Placeholder 5"/>
          <p:cNvSpPr txBox="1">
            <a:spLocks/>
          </p:cNvSpPr>
          <p:nvPr/>
        </p:nvSpPr>
        <p:spPr>
          <a:xfrm>
            <a:off x="3508638" y="6573788"/>
            <a:ext cx="2392431"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8" name="Slide Number Placeholder 7"/>
          <p:cNvSpPr>
            <a:spLocks noGrp="1"/>
          </p:cNvSpPr>
          <p:nvPr>
            <p:ph type="sldNum" sz="quarter" idx="12"/>
          </p:nvPr>
        </p:nvSpPr>
        <p:spPr/>
        <p:txBody>
          <a:bodyPr/>
          <a:lstStyle/>
          <a:p>
            <a:pPr>
              <a:defRPr/>
            </a:pPr>
            <a:fld id="{40BD2EA7-2D18-4D7B-85C6-B4C1B2B21AAB}" type="slidenum">
              <a:rPr lang="en-US" altLang="en-US" smtClean="0"/>
              <a:pPr>
                <a:defRPr/>
              </a:pPr>
              <a:t>26</a:t>
            </a:fld>
            <a:endParaRPr lang="en-US" altLang="en-US" dirty="0"/>
          </a:p>
        </p:txBody>
      </p:sp>
    </p:spTree>
    <p:extLst>
      <p:ext uri="{BB962C8B-B14F-4D97-AF65-F5344CB8AC3E}">
        <p14:creationId xmlns:p14="http://schemas.microsoft.com/office/powerpoint/2010/main" val="2687022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11225"/>
            <a:ext cx="8229600" cy="685800"/>
          </a:xfrm>
        </p:spPr>
        <p:txBody>
          <a:bodyPr>
            <a:normAutofit fontScale="90000"/>
          </a:bodyPr>
          <a:lstStyle/>
          <a:p>
            <a:pPr eaLnBrk="1" hangingPunct="1"/>
            <a:r>
              <a:rPr lang="de-DE" sz="2400" b="0" i="0" dirty="0" smtClean="0">
                <a:solidFill>
                  <a:srgbClr val="FFFFFF"/>
                </a:solidFill>
              </a:rPr>
              <a:t>Severe Environment™ Schalter (S.E.-Schalter) – nur bei T500</a:t>
            </a:r>
          </a:p>
        </p:txBody>
      </p:sp>
      <p:sp>
        <p:nvSpPr>
          <p:cNvPr id="4100" name="Content Placeholder 2"/>
          <p:cNvSpPr>
            <a:spLocks noGrp="1"/>
          </p:cNvSpPr>
          <p:nvPr>
            <p:ph idx="1"/>
          </p:nvPr>
        </p:nvSpPr>
        <p:spPr>
          <a:xfrm>
            <a:off x="130238" y="1759937"/>
            <a:ext cx="6004747" cy="4832244"/>
          </a:xfrm>
        </p:spPr>
        <p:txBody>
          <a:bodyPr>
            <a:normAutofit fontScale="85000" lnSpcReduction="20000"/>
          </a:bodyPr>
          <a:lstStyle/>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Als Option für T500 Maschinen verfügbar; muss mit ec-H2O </a:t>
            </a:r>
            <a:br>
              <a:rPr lang="de-DE" sz="1600" b="0" i="0" dirty="0" smtClean="0">
                <a:solidFill>
                  <a:srgbClr val="000000"/>
                </a:solidFill>
              </a:rPr>
            </a:br>
            <a:r>
              <a:rPr lang="de-DE" sz="1600" b="0" i="0" dirty="0" smtClean="0">
                <a:solidFill>
                  <a:srgbClr val="000000"/>
                </a:solidFill>
              </a:rPr>
              <a:t>NanoClean™-Technologie konfiguriert werden</a:t>
            </a:r>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Bei Bedarf einsetzbares System, das die wenigen Arten von Bodenbeschaffenheiten reinigen kann, für die ec-H2O NanoClean </a:t>
            </a:r>
            <a:br>
              <a:rPr lang="de-DE" sz="1600" b="0" i="0" dirty="0" smtClean="0">
                <a:solidFill>
                  <a:srgbClr val="000000"/>
                </a:solidFill>
              </a:rPr>
            </a:br>
            <a:r>
              <a:rPr lang="de-DE" sz="1600" b="0" i="0" dirty="0" smtClean="0">
                <a:solidFill>
                  <a:srgbClr val="000000"/>
                </a:solidFill>
              </a:rPr>
              <a:t>nicht geeignet ist</a:t>
            </a:r>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Erweitert die Nutzung des chemikalienfreien ec-H2O NanoClean</a:t>
            </a:r>
          </a:p>
          <a:p>
            <a:pPr marL="742950" lvl="1" indent="-285750">
              <a:spcAft>
                <a:spcPts val="600"/>
              </a:spcAft>
              <a:buClr>
                <a:srgbClr val="009AC7"/>
              </a:buClr>
              <a:buFont typeface="Wingdings" panose="05000000000000000000" pitchFamily="2" charset="2"/>
              <a:buChar char="§"/>
            </a:pPr>
            <a:r>
              <a:rPr lang="de-DE" sz="1400" b="0" i="0" dirty="0" smtClean="0">
                <a:solidFill>
                  <a:srgbClr val="000000"/>
                </a:solidFill>
              </a:rPr>
              <a:t>Ermöglicht den Einsatz von ec-H2O NanoClean in Objekten, die dem zuvor skeptisch gegenüberstanden, weil kleine Bereiche mit aggressiveren Reinigungsmitteln behandelt werden müssen</a:t>
            </a:r>
          </a:p>
          <a:p>
            <a:pPr marL="742950" lvl="1" indent="-285750">
              <a:spcAft>
                <a:spcPts val="600"/>
              </a:spcAft>
              <a:buClr>
                <a:srgbClr val="009AC7"/>
              </a:buClr>
              <a:buFont typeface="Wingdings" panose="05000000000000000000" pitchFamily="2" charset="2"/>
              <a:buChar char="§"/>
            </a:pPr>
            <a:r>
              <a:rPr lang="de-DE" sz="1400" b="0" i="0" dirty="0" smtClean="0">
                <a:solidFill>
                  <a:srgbClr val="000000"/>
                </a:solidFill>
              </a:rPr>
              <a:t>Beispiel: In einem Lebensmittelladen macht der Bereich für Obst und Gemüse nur 20 % der Fläche aus. Auf dieser Fläche kann der S.E. Schalter aktiviert werden, während für die restlichen 80 % des Ladens das reinigungsmittelfreie ec-H2O NanoClean genutzt wird. So wird vermieden, Reinigungsmittel unnötigerweise auf der gesamten Ladenfläche zu verwenden, wodurch die Kosten gesenkt werden</a:t>
            </a:r>
            <a:r>
              <a:rPr lang="de-DE" b="0" i="0" dirty="0" smtClean="0"/>
              <a:t>.</a:t>
            </a:r>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Das System verwendet ein Reinigungsmittelkonzentrat – es umfasst einen eigenen Regler zur Einstellung des Mischverhältnisses. Das Reinigungsmittel wird direkt im Schrubbkopf gemischt und kommt daher nicht mit dem ec-H2O NanoClean System in Berührung</a:t>
            </a:r>
            <a:r>
              <a:rPr lang="de-DE" b="0" i="0" dirty="0" smtClean="0"/>
              <a:t>.</a:t>
            </a:r>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Zwei Modi:</a:t>
            </a:r>
          </a:p>
          <a:p>
            <a:pPr marL="742950" lvl="1" indent="-285750">
              <a:spcBef>
                <a:spcPts val="0"/>
              </a:spcBef>
              <a:spcAft>
                <a:spcPts val="0"/>
              </a:spcAft>
              <a:buClr>
                <a:srgbClr val="009AC7"/>
              </a:buClr>
              <a:buFont typeface="Wingdings" panose="05000000000000000000" pitchFamily="2" charset="2"/>
              <a:buChar char="§"/>
            </a:pPr>
            <a:r>
              <a:rPr lang="de-DE" sz="1400" b="0" i="0" dirty="0" smtClean="0">
                <a:solidFill>
                  <a:srgbClr val="000000"/>
                </a:solidFill>
              </a:rPr>
              <a:t>1) 30 Sekunden lang punktuelle Reinigung – Pro-Panel zeigt einen </a:t>
            </a:r>
            <a:br>
              <a:rPr lang="de-DE" sz="1400" b="0" i="0" dirty="0" smtClean="0">
                <a:solidFill>
                  <a:srgbClr val="000000"/>
                </a:solidFill>
              </a:rPr>
            </a:br>
            <a:r>
              <a:rPr lang="de-DE" sz="1400" b="0" i="0" dirty="0" smtClean="0">
                <a:solidFill>
                  <a:srgbClr val="000000"/>
                </a:solidFill>
              </a:rPr>
              <a:t>30-sekundigen Countdown an</a:t>
            </a:r>
          </a:p>
          <a:p>
            <a:pPr marL="742950" lvl="1" indent="-285750">
              <a:spcBef>
                <a:spcPts val="0"/>
              </a:spcBef>
              <a:spcAft>
                <a:spcPts val="0"/>
              </a:spcAft>
              <a:buClr>
                <a:srgbClr val="009AC7"/>
              </a:buClr>
              <a:buFont typeface="Wingdings" panose="05000000000000000000" pitchFamily="2" charset="2"/>
              <a:buChar char="§"/>
            </a:pPr>
            <a:r>
              <a:rPr lang="de-DE" sz="1400" b="0" i="0" dirty="0" smtClean="0">
                <a:solidFill>
                  <a:srgbClr val="000000"/>
                </a:solidFill>
              </a:rPr>
              <a:t>2) System bleibt für größere Bereiche dauerhaft eingeschaltet </a:t>
            </a:r>
            <a:br>
              <a:rPr lang="de-DE" sz="1400" b="0" i="0" dirty="0" smtClean="0">
                <a:solidFill>
                  <a:srgbClr val="000000"/>
                </a:solidFill>
              </a:rPr>
            </a:br>
            <a:r>
              <a:rPr lang="de-DE" sz="1400" b="0" i="0" dirty="0" smtClean="0">
                <a:solidFill>
                  <a:srgbClr val="000000"/>
                </a:solidFill>
              </a:rPr>
              <a:t>(dazu den Knopf 2 Sekunden lang gedrückt halten)</a:t>
            </a:r>
          </a:p>
          <a:p>
            <a:pPr lvl="1">
              <a:spcBef>
                <a:spcPts val="0"/>
              </a:spcBef>
              <a:spcAft>
                <a:spcPts val="0"/>
              </a:spcAft>
              <a:buClr>
                <a:srgbClr val="009AC7"/>
              </a:buClr>
            </a:pPr>
            <a:endParaRPr lang="en-US" altLang="en-US" sz="1400" dirty="0">
              <a:ea typeface="ＭＳ Ｐゴシック" panose="020B0600070205080204" pitchFamily="34" charset="-128"/>
            </a:endParaRPr>
          </a:p>
          <a:p>
            <a:endParaRPr lang="en-US" sz="16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417" b="7125"/>
          <a:stretch/>
        </p:blipFill>
        <p:spPr>
          <a:xfrm>
            <a:off x="6227393" y="3146139"/>
            <a:ext cx="2473134" cy="181038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2518" y="1581941"/>
            <a:ext cx="1927860" cy="1299115"/>
          </a:xfrm>
          <a:prstGeom prst="rect">
            <a:avLst/>
          </a:prstGeom>
        </p:spPr>
      </p:pic>
      <p:pic>
        <p:nvPicPr>
          <p:cNvPr id="4" name="Picture 3"/>
          <p:cNvPicPr>
            <a:picLocks noChangeAspect="1"/>
          </p:cNvPicPr>
          <p:nvPr/>
        </p:nvPicPr>
        <p:blipFill>
          <a:blip r:embed="rId5" cstate="print"/>
          <a:stretch>
            <a:fillRect/>
          </a:stretch>
        </p:blipFill>
        <p:spPr>
          <a:xfrm>
            <a:off x="5706584" y="5440782"/>
            <a:ext cx="1661983" cy="993679"/>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6268" t="4356" r="4288" b="11518"/>
          <a:stretch/>
        </p:blipFill>
        <p:spPr>
          <a:xfrm>
            <a:off x="7535333" y="5182549"/>
            <a:ext cx="1413971" cy="1304483"/>
          </a:xfrm>
          <a:prstGeom prst="rect">
            <a:avLst/>
          </a:prstGeom>
        </p:spPr>
      </p:pic>
      <p:sp>
        <p:nvSpPr>
          <p:cNvPr id="5" name="Oval 4"/>
          <p:cNvSpPr/>
          <p:nvPr/>
        </p:nvSpPr>
        <p:spPr>
          <a:xfrm>
            <a:off x="8014727" y="5943601"/>
            <a:ext cx="291073" cy="2818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370284" y="5361314"/>
            <a:ext cx="317647" cy="31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4991" y="1597026"/>
            <a:ext cx="1075014" cy="1264722"/>
          </a:xfrm>
          <a:prstGeom prst="rect">
            <a:avLst/>
          </a:prstGeom>
        </p:spPr>
      </p:pic>
      <p:sp>
        <p:nvSpPr>
          <p:cNvPr id="15"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7" name="Slide Number Placeholder 5"/>
          <p:cNvSpPr txBox="1">
            <a:spLocks/>
          </p:cNvSpPr>
          <p:nvPr/>
        </p:nvSpPr>
        <p:spPr>
          <a:xfrm>
            <a:off x="3508639" y="6573788"/>
            <a:ext cx="2424328"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7" name="Slide Number Placeholder 6"/>
          <p:cNvSpPr>
            <a:spLocks noGrp="1"/>
          </p:cNvSpPr>
          <p:nvPr>
            <p:ph type="sldNum" sz="quarter" idx="12"/>
          </p:nvPr>
        </p:nvSpPr>
        <p:spPr/>
        <p:txBody>
          <a:bodyPr/>
          <a:lstStyle/>
          <a:p>
            <a:pPr>
              <a:defRPr/>
            </a:pPr>
            <a:fld id="{40BD2EA7-2D18-4D7B-85C6-B4C1B2B21AAB}" type="slidenum">
              <a:rPr lang="en-US" altLang="en-US" smtClean="0"/>
              <a:pPr>
                <a:defRPr/>
              </a:pPr>
              <a:t>27</a:t>
            </a:fld>
            <a:endParaRPr lang="en-US" altLang="en-US" dirty="0"/>
          </a:p>
        </p:txBody>
      </p:sp>
    </p:spTree>
    <p:extLst>
      <p:ext uri="{BB962C8B-B14F-4D97-AF65-F5344CB8AC3E}">
        <p14:creationId xmlns:p14="http://schemas.microsoft.com/office/powerpoint/2010/main" val="2428531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199" y="911225"/>
            <a:ext cx="8466667" cy="685800"/>
          </a:xfrm>
        </p:spPr>
        <p:txBody>
          <a:bodyPr>
            <a:normAutofit/>
          </a:bodyPr>
          <a:lstStyle/>
          <a:p>
            <a:pPr eaLnBrk="1" hangingPunct="1"/>
            <a:r>
              <a:rPr lang="de-DE" sz="2400" b="0" i="0" dirty="0" smtClean="0">
                <a:solidFill>
                  <a:srgbClr val="FFFFFF"/>
                </a:solidFill>
              </a:rPr>
              <a:t>Produktivitätssteigernde Optionen – nur für T500 </a:t>
            </a:r>
          </a:p>
        </p:txBody>
      </p:sp>
      <p:sp>
        <p:nvSpPr>
          <p:cNvPr id="8" name="Content Placeholder 2"/>
          <p:cNvSpPr txBox="1">
            <a:spLocks/>
          </p:cNvSpPr>
          <p:nvPr/>
        </p:nvSpPr>
        <p:spPr bwMode="auto">
          <a:xfrm>
            <a:off x="218122" y="1733894"/>
            <a:ext cx="6044455" cy="490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0" indent="0" algn="l" rtl="0" eaLnBrk="0" fontAlgn="base" hangingPunct="0">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2pPr>
            <a:lvl3pPr marL="9144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3pPr>
            <a:lvl4pPr marL="13716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4pPr>
            <a:lvl5pPr marL="18288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de-DE" sz="2600" b="1" i="0" dirty="0" smtClean="0">
                <a:solidFill>
                  <a:srgbClr val="000000"/>
                </a:solidFill>
              </a:rPr>
              <a:t>Nur für T500 verfügbare Optionen</a:t>
            </a:r>
          </a:p>
          <a:p>
            <a:pPr lvl="1" indent="-169863">
              <a:lnSpc>
                <a:spcPct val="120000"/>
              </a:lnSpc>
              <a:buClr>
                <a:srgbClr val="009AC7"/>
              </a:buClr>
              <a:buFont typeface="Wingdings" panose="05000000000000000000" pitchFamily="2" charset="2"/>
              <a:buChar char="§"/>
              <a:defRPr/>
            </a:pPr>
            <a:r>
              <a:rPr lang="de-DE" sz="1600" b="0" i="0" dirty="0" smtClean="0">
                <a:solidFill>
                  <a:srgbClr val="000000"/>
                </a:solidFill>
              </a:rPr>
              <a:t>Sprühdüse und Schlauch zum Ausspülen des Tanks</a:t>
            </a:r>
          </a:p>
          <a:p>
            <a:pPr lvl="2" indent="-169863">
              <a:lnSpc>
                <a:spcPct val="120000"/>
              </a:lnSpc>
              <a:buClr>
                <a:srgbClr val="009AC7"/>
              </a:buClr>
              <a:buFont typeface="Wingdings" panose="05000000000000000000" pitchFamily="2" charset="2"/>
              <a:buChar char="§"/>
              <a:defRPr/>
            </a:pPr>
            <a:r>
              <a:rPr lang="de-DE" sz="1400" b="0" i="0" dirty="0" smtClean="0">
                <a:solidFill>
                  <a:srgbClr val="000000"/>
                </a:solidFill>
              </a:rPr>
              <a:t>Externer Wasserzugang zum Ausspülen des Aufnahmetanks</a:t>
            </a:r>
          </a:p>
          <a:p>
            <a:pPr lvl="2" indent="-169863">
              <a:lnSpc>
                <a:spcPct val="120000"/>
              </a:lnSpc>
              <a:buClr>
                <a:srgbClr val="009AC7"/>
              </a:buClr>
              <a:buFont typeface="Wingdings" panose="05000000000000000000" pitchFamily="2" charset="2"/>
              <a:buChar char="§"/>
              <a:defRPr/>
            </a:pPr>
            <a:r>
              <a:rPr lang="de-DE" sz="1400" b="0" i="0" dirty="0" smtClean="0">
                <a:solidFill>
                  <a:srgbClr val="000000"/>
                </a:solidFill>
              </a:rPr>
              <a:t>Sprühdüse mit 3,73 kg/cm² und 3 m langem, aufgerolltem Schlauch</a:t>
            </a:r>
          </a:p>
          <a:p>
            <a:pPr lvl="2" indent="-169863">
              <a:lnSpc>
                <a:spcPct val="120000"/>
              </a:lnSpc>
              <a:buClr>
                <a:srgbClr val="009AC7"/>
              </a:buClr>
              <a:buFont typeface="Wingdings" panose="05000000000000000000" pitchFamily="2" charset="2"/>
              <a:buChar char="§"/>
              <a:defRPr/>
            </a:pPr>
            <a:r>
              <a:rPr lang="de-DE" sz="1400" b="0" i="0" dirty="0" smtClean="0">
                <a:solidFill>
                  <a:srgbClr val="000000"/>
                </a:solidFill>
              </a:rPr>
              <a:t>Variable Sprühgeschwindigkeiten und wahlweise breites Sprühmuster oder enger Strahl</a:t>
            </a:r>
          </a:p>
          <a:p>
            <a:pPr lvl="2" indent="-169863">
              <a:lnSpc>
                <a:spcPct val="120000"/>
              </a:lnSpc>
              <a:buClr>
                <a:srgbClr val="009AC7"/>
              </a:buClr>
              <a:buFont typeface="Wingdings" panose="05000000000000000000" pitchFamily="2" charset="2"/>
              <a:buChar char="§"/>
              <a:defRPr/>
            </a:pPr>
            <a:r>
              <a:rPr lang="de-DE" sz="1400" b="0" i="0" dirty="0" smtClean="0">
                <a:solidFill>
                  <a:srgbClr val="000000"/>
                </a:solidFill>
              </a:rPr>
              <a:t>An-Bord-Aufbewahrung, Wasser wird aus dem Frischwassertank abgepumpt</a:t>
            </a:r>
          </a:p>
          <a:p>
            <a:pPr marL="1487487" lvl="3" indent="-285750">
              <a:lnSpc>
                <a:spcPct val="120000"/>
              </a:lnSpc>
              <a:buClr>
                <a:srgbClr val="009AC7"/>
              </a:buClr>
              <a:buFont typeface="Wingdings" panose="05000000000000000000" pitchFamily="2" charset="2"/>
              <a:buChar char=""/>
              <a:defRPr/>
            </a:pPr>
            <a:r>
              <a:rPr lang="de-DE" sz="1400" b="0" i="0" dirty="0" smtClean="0">
                <a:solidFill>
                  <a:srgbClr val="000000"/>
                </a:solidFill>
              </a:rPr>
              <a:t>Bitte achten Sie darauf, dass sich keine Reinigungsmittel </a:t>
            </a:r>
            <a:br>
              <a:rPr lang="de-DE" sz="1400" b="0" i="0" dirty="0" smtClean="0">
                <a:solidFill>
                  <a:srgbClr val="000000"/>
                </a:solidFill>
              </a:rPr>
            </a:br>
            <a:r>
              <a:rPr lang="de-DE" sz="1400" b="0" i="0" dirty="0" smtClean="0">
                <a:solidFill>
                  <a:srgbClr val="000000"/>
                </a:solidFill>
              </a:rPr>
              <a:t>im Frischwassertank befinden!</a:t>
            </a:r>
          </a:p>
          <a:p>
            <a:pPr lvl="2" indent="-169863">
              <a:lnSpc>
                <a:spcPct val="120000"/>
              </a:lnSpc>
              <a:buClr>
                <a:srgbClr val="009AC7"/>
              </a:buClr>
              <a:buFont typeface="Wingdings" panose="05000000000000000000" pitchFamily="2" charset="2"/>
              <a:buChar char="§"/>
              <a:defRPr/>
            </a:pPr>
            <a:r>
              <a:rPr lang="de-DE" sz="1400" b="0" i="0" dirty="0" smtClean="0">
                <a:solidFill>
                  <a:srgbClr val="000000"/>
                </a:solidFill>
              </a:rPr>
              <a:t>Eine Sicherheitsfunktion sorgt dafür, dass die Maschine während </a:t>
            </a:r>
            <a:br>
              <a:rPr lang="de-DE" sz="1400" b="0" i="0" dirty="0" smtClean="0">
                <a:solidFill>
                  <a:srgbClr val="000000"/>
                </a:solidFill>
              </a:rPr>
            </a:br>
            <a:r>
              <a:rPr lang="de-DE" sz="1400" b="0" i="0" dirty="0" smtClean="0">
                <a:solidFill>
                  <a:srgbClr val="000000"/>
                </a:solidFill>
              </a:rPr>
              <a:t>des Vorgangs nicht in Betrieb genommen wird</a:t>
            </a:r>
          </a:p>
          <a:p>
            <a:pPr lvl="1" indent="-169863">
              <a:lnSpc>
                <a:spcPct val="120000"/>
              </a:lnSpc>
              <a:buClr>
                <a:srgbClr val="009AC7"/>
              </a:buClr>
              <a:buFont typeface="Wingdings" panose="05000000000000000000" pitchFamily="2" charset="2"/>
              <a:buChar char="§"/>
              <a:defRPr/>
            </a:pPr>
            <a:r>
              <a:rPr lang="de-DE" sz="1600" b="0" i="0" dirty="0" smtClean="0">
                <a:solidFill>
                  <a:srgbClr val="000000"/>
                </a:solidFill>
              </a:rPr>
              <a:t>Set zur automatischen Befüllung des Frischwassertanks</a:t>
            </a:r>
          </a:p>
          <a:p>
            <a:pPr lvl="2" indent="-169863">
              <a:lnSpc>
                <a:spcPct val="120000"/>
              </a:lnSpc>
              <a:buClr>
                <a:srgbClr val="009AC7"/>
              </a:buClr>
              <a:buFont typeface="Wingdings" panose="05000000000000000000" pitchFamily="2" charset="2"/>
              <a:buChar char="§"/>
              <a:defRPr/>
            </a:pPr>
            <a:r>
              <a:rPr lang="de-DE" sz="1400" b="0" i="0" dirty="0" smtClean="0">
                <a:solidFill>
                  <a:srgbClr val="000000"/>
                </a:solidFill>
              </a:rPr>
              <a:t>Genaue Befüllung des Frischwassertanks mit automatischer Wasserabschaltung</a:t>
            </a:r>
          </a:p>
          <a:p>
            <a:pPr lvl="2" indent="-169863">
              <a:lnSpc>
                <a:spcPct val="120000"/>
              </a:lnSpc>
              <a:buClr>
                <a:srgbClr val="009AC7"/>
              </a:buClr>
              <a:buFont typeface="Wingdings" panose="05000000000000000000" pitchFamily="2" charset="2"/>
              <a:buChar char="§"/>
              <a:defRPr/>
            </a:pPr>
            <a:r>
              <a:rPr lang="de-DE" sz="1400" b="0" i="0" dirty="0" smtClean="0">
                <a:solidFill>
                  <a:srgbClr val="000000"/>
                </a:solidFill>
              </a:rPr>
              <a:t>Universalanschluss im Gardena-Stil</a:t>
            </a:r>
          </a:p>
          <a:p>
            <a:pPr lvl="2" indent="-169863">
              <a:lnSpc>
                <a:spcPct val="120000"/>
              </a:lnSpc>
              <a:buClr>
                <a:srgbClr val="009AC7"/>
              </a:buClr>
              <a:buFont typeface="Wingdings" panose="05000000000000000000" pitchFamily="2" charset="2"/>
              <a:buChar char="§"/>
              <a:defRPr/>
            </a:pPr>
            <a:r>
              <a:rPr lang="de-DE" sz="1400" b="0" i="0" dirty="0" smtClean="0">
                <a:solidFill>
                  <a:srgbClr val="000000"/>
                </a:solidFill>
              </a:rPr>
              <a:t>Interner Schwimmerschalter unterbricht den Wasserfluss automatisch</a:t>
            </a:r>
          </a:p>
          <a:p>
            <a:pPr lvl="2" indent="-169863">
              <a:lnSpc>
                <a:spcPct val="120000"/>
              </a:lnSpc>
              <a:buClr>
                <a:srgbClr val="009AC7"/>
              </a:buClr>
              <a:buFont typeface="Wingdings" panose="05000000000000000000" pitchFamily="2" charset="2"/>
              <a:buChar char="§"/>
              <a:defRPr/>
            </a:pPr>
            <a:r>
              <a:rPr lang="de-DE" sz="1400" b="0" i="0" dirty="0" smtClean="0">
                <a:solidFill>
                  <a:srgbClr val="000000"/>
                </a:solidFill>
              </a:rPr>
              <a:t>Einfach Schlauch am Anschluss festschrauben und einrasten lassen</a:t>
            </a:r>
          </a:p>
          <a:p>
            <a:pPr lvl="1" indent="-169863">
              <a:lnSpc>
                <a:spcPct val="120000"/>
              </a:lnSpc>
              <a:buClr>
                <a:srgbClr val="009AC7"/>
              </a:buClr>
              <a:buFont typeface="Wingdings" panose="05000000000000000000" pitchFamily="2" charset="2"/>
              <a:buChar char="§"/>
              <a:defRPr/>
            </a:pPr>
            <a:r>
              <a:rPr lang="de-DE" sz="1600" b="0" i="0" dirty="0" smtClean="0">
                <a:solidFill>
                  <a:srgbClr val="000000"/>
                </a:solidFill>
              </a:rPr>
              <a:t>Aufnahmeschlauch mit Reglerventil für den Wasserfluss</a:t>
            </a:r>
          </a:p>
          <a:p>
            <a:pPr lvl="2" indent="-169863">
              <a:lnSpc>
                <a:spcPct val="120000"/>
              </a:lnSpc>
              <a:buClr>
                <a:srgbClr val="009AC7"/>
              </a:buClr>
              <a:buFont typeface="Wingdings" panose="05000000000000000000" pitchFamily="2" charset="2"/>
              <a:buChar char="§"/>
              <a:defRPr/>
            </a:pPr>
            <a:r>
              <a:rPr lang="de-DE" sz="1400" b="0" i="0" spc="-50" dirty="0" smtClean="0">
                <a:solidFill>
                  <a:srgbClr val="000000"/>
                </a:solidFill>
              </a:rPr>
              <a:t>Dank des Reglerventils lässt sich der Aufnahmetank ohne Verschütten leeren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8148"/>
          <a:stretch/>
        </p:blipFill>
        <p:spPr>
          <a:xfrm>
            <a:off x="6853418" y="3454183"/>
            <a:ext cx="1300504" cy="1419316"/>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7719" y="1794140"/>
            <a:ext cx="1252407" cy="147342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7328" r="6620"/>
          <a:stretch/>
        </p:blipFill>
        <p:spPr>
          <a:xfrm>
            <a:off x="6061648" y="1795264"/>
            <a:ext cx="1236922" cy="147117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7678" b="10772"/>
          <a:stretch/>
        </p:blipFill>
        <p:spPr>
          <a:xfrm>
            <a:off x="6853418" y="5019678"/>
            <a:ext cx="1306356" cy="1420452"/>
          </a:xfrm>
          <a:prstGeom prst="rect">
            <a:avLst/>
          </a:prstGeom>
        </p:spPr>
      </p:pic>
      <p:sp>
        <p:nvSpPr>
          <p:cNvPr id="11"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2" name="Slide Number Placeholder 5"/>
          <p:cNvSpPr txBox="1">
            <a:spLocks/>
          </p:cNvSpPr>
          <p:nvPr/>
        </p:nvSpPr>
        <p:spPr>
          <a:xfrm>
            <a:off x="3508638" y="6573788"/>
            <a:ext cx="2583817"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6" name="Slide Number Placeholder 5"/>
          <p:cNvSpPr>
            <a:spLocks noGrp="1"/>
          </p:cNvSpPr>
          <p:nvPr>
            <p:ph type="sldNum" sz="quarter" idx="12"/>
          </p:nvPr>
        </p:nvSpPr>
        <p:spPr/>
        <p:txBody>
          <a:bodyPr/>
          <a:lstStyle/>
          <a:p>
            <a:pPr>
              <a:defRPr/>
            </a:pPr>
            <a:fld id="{40BD2EA7-2D18-4D7B-85C6-B4C1B2B21AAB}" type="slidenum">
              <a:rPr lang="en-US" altLang="en-US" smtClean="0"/>
              <a:pPr>
                <a:defRPr/>
              </a:pPr>
              <a:t>28</a:t>
            </a:fld>
            <a:endParaRPr lang="en-US" altLang="en-US" dirty="0"/>
          </a:p>
        </p:txBody>
      </p:sp>
      <p:sp>
        <p:nvSpPr>
          <p:cNvPr id="4" name="Rectangle 3"/>
          <p:cNvSpPr/>
          <p:nvPr/>
        </p:nvSpPr>
        <p:spPr>
          <a:xfrm>
            <a:off x="383209" y="6376225"/>
            <a:ext cx="4572000" cy="230832"/>
          </a:xfrm>
          <a:prstGeom prst="rect">
            <a:avLst/>
          </a:prstGeom>
        </p:spPr>
        <p:txBody>
          <a:bodyPr>
            <a:spAutoFit/>
          </a:bodyPr>
          <a:lstStyle/>
          <a:p>
            <a:r>
              <a:rPr lang="de-DE" sz="900" b="0" i="0" dirty="0" smtClean="0">
                <a:solidFill>
                  <a:srgbClr val="333333"/>
                </a:solidFill>
                <a:latin typeface="Arial" pitchFamily="18" charset="0"/>
              </a:rPr>
              <a:t>Gardena ist eine eingetragene Handelsmarke von Gardena, Deutschland GmbH</a:t>
            </a:r>
          </a:p>
        </p:txBody>
      </p:sp>
      <p:cxnSp>
        <p:nvCxnSpPr>
          <p:cNvPr id="14" name="Straight Connector 13"/>
          <p:cNvCxnSpPr/>
          <p:nvPr/>
        </p:nvCxnSpPr>
        <p:spPr>
          <a:xfrm>
            <a:off x="471868" y="6387074"/>
            <a:ext cx="11589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134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11225"/>
            <a:ext cx="8229600" cy="685800"/>
          </a:xfrm>
        </p:spPr>
        <p:txBody>
          <a:bodyPr/>
          <a:lstStyle/>
          <a:p>
            <a:pPr eaLnBrk="1" hangingPunct="1"/>
            <a:r>
              <a:rPr lang="de-DE" sz="2400" b="0" i="0" dirty="0" smtClean="0">
                <a:solidFill>
                  <a:srgbClr val="FFFFFF"/>
                </a:solidFill>
              </a:rPr>
              <a:t>IRIS Fleet Manager – Option T500/T500e</a:t>
            </a:r>
          </a:p>
        </p:txBody>
      </p:sp>
      <p:pic>
        <p:nvPicPr>
          <p:cNvPr id="7" name="Picture 6"/>
          <p:cNvPicPr>
            <a:picLocks noChangeAspect="1"/>
          </p:cNvPicPr>
          <p:nvPr/>
        </p:nvPicPr>
        <p:blipFill rotWithShape="1">
          <a:blip r:embed="rId3" cstate="print"/>
          <a:srcRect b="27086"/>
          <a:stretch/>
        </p:blipFill>
        <p:spPr>
          <a:xfrm>
            <a:off x="141403" y="2618712"/>
            <a:ext cx="982142" cy="698650"/>
          </a:xfrm>
          <a:prstGeom prst="rect">
            <a:avLst/>
          </a:prstGeom>
        </p:spPr>
      </p:pic>
      <p:sp>
        <p:nvSpPr>
          <p:cNvPr id="9" name="TextBox 8"/>
          <p:cNvSpPr txBox="1"/>
          <p:nvPr/>
        </p:nvSpPr>
        <p:spPr>
          <a:xfrm>
            <a:off x="141403" y="1597025"/>
            <a:ext cx="8905114" cy="492443"/>
          </a:xfrm>
          <a:prstGeom prst="rect">
            <a:avLst/>
          </a:prstGeom>
          <a:noFill/>
          <a:ln>
            <a:solidFill>
              <a:schemeClr val="tx1">
                <a:lumMod val="50000"/>
                <a:lumOff val="5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300" b="1" i="0" spc="-30" dirty="0" smtClean="0">
                <a:solidFill>
                  <a:srgbClr val="000000"/>
                </a:solidFill>
              </a:rPr>
              <a:t>IRIS: I</a:t>
            </a:r>
            <a:r>
              <a:rPr lang="de-DE" sz="1300" b="0" i="0" spc="-30" dirty="0" smtClean="0">
                <a:solidFill>
                  <a:srgbClr val="000000"/>
                </a:solidFill>
              </a:rPr>
              <a:t>ntelligent </a:t>
            </a:r>
            <a:r>
              <a:rPr lang="de-DE" sz="1300" b="1" i="0" spc="-30" dirty="0" smtClean="0">
                <a:solidFill>
                  <a:srgbClr val="000000"/>
                </a:solidFill>
              </a:rPr>
              <a:t>R</a:t>
            </a:r>
            <a:r>
              <a:rPr lang="de-DE" sz="1300" b="0" i="0" spc="-30" dirty="0" smtClean="0">
                <a:solidFill>
                  <a:srgbClr val="000000"/>
                </a:solidFill>
              </a:rPr>
              <a:t>emote </a:t>
            </a:r>
            <a:r>
              <a:rPr lang="de-DE" sz="1300" b="1" i="0" spc="-30" dirty="0" smtClean="0">
                <a:solidFill>
                  <a:srgbClr val="000000"/>
                </a:solidFill>
              </a:rPr>
              <a:t>I</a:t>
            </a:r>
            <a:r>
              <a:rPr lang="de-DE" sz="1300" b="0" i="0" spc="-30" dirty="0" smtClean="0">
                <a:solidFill>
                  <a:srgbClr val="000000"/>
                </a:solidFill>
              </a:rPr>
              <a:t>nformation </a:t>
            </a:r>
            <a:r>
              <a:rPr lang="de-DE" sz="1300" b="1" i="0" spc="-30" dirty="0" smtClean="0">
                <a:solidFill>
                  <a:srgbClr val="000000"/>
                </a:solidFill>
              </a:rPr>
              <a:t>S</a:t>
            </a:r>
            <a:r>
              <a:rPr lang="de-DE" sz="1300" b="0" i="0" spc="-30" dirty="0" smtClean="0">
                <a:solidFill>
                  <a:srgbClr val="000000"/>
                </a:solidFill>
              </a:rPr>
              <a:t>ystem (intelligentes Ferninformationssystem). Mithilfe dieser Technologie werden Daten über Mobilfunknetze übertragen, um dem Kunden KPI und Informationen zu liefern, die ihm helfen, seine Flotte(n) zu kontrollieren. </a:t>
            </a: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r="53955"/>
          <a:stretch/>
        </p:blipFill>
        <p:spPr>
          <a:xfrm>
            <a:off x="1502630" y="5313321"/>
            <a:ext cx="564810" cy="816904"/>
          </a:xfrm>
          <a:prstGeom prst="rect">
            <a:avLst/>
          </a:prstGeom>
        </p:spPr>
      </p:pic>
      <p:pic>
        <p:nvPicPr>
          <p:cNvPr id="2" name="Picture 1"/>
          <p:cNvPicPr>
            <a:picLocks noChangeAspect="1"/>
          </p:cNvPicPr>
          <p:nvPr/>
        </p:nvPicPr>
        <p:blipFill>
          <a:blip r:embed="rId5" cstate="print"/>
          <a:stretch>
            <a:fillRect/>
          </a:stretch>
        </p:blipFill>
        <p:spPr>
          <a:xfrm>
            <a:off x="5763300" y="2155569"/>
            <a:ext cx="3111654" cy="2110802"/>
          </a:xfrm>
          <a:prstGeom prst="rect">
            <a:avLst/>
          </a:prstGeom>
        </p:spPr>
      </p:pic>
      <p:sp>
        <p:nvSpPr>
          <p:cNvPr id="3" name="TextBox 2"/>
          <p:cNvSpPr txBox="1"/>
          <p:nvPr/>
        </p:nvSpPr>
        <p:spPr>
          <a:xfrm>
            <a:off x="5208551" y="4143719"/>
            <a:ext cx="3935448" cy="2654573"/>
          </a:xfrm>
          <a:prstGeom prst="rect">
            <a:avLst/>
          </a:prstGeom>
          <a:noFill/>
          <a:ln>
            <a:noFill/>
          </a:ln>
        </p:spPr>
        <p:txBody>
          <a:bodyPr wrap="square" rtlCol="0">
            <a:spAutoFit/>
          </a:bodyPr>
          <a:lstStyle/>
          <a:p>
            <a:pPr>
              <a:lnSpc>
                <a:spcPct val="150000"/>
              </a:lnSpc>
            </a:pPr>
            <a:r>
              <a:rPr lang="de-DE" sz="1200" b="1" i="0" u="sng" dirty="0" smtClean="0">
                <a:solidFill>
                  <a:srgbClr val="000000"/>
                </a:solidFill>
              </a:rPr>
              <a:t>IRIS BIETET DIE FOLGENDEN INFORMATIONEN: </a:t>
            </a:r>
          </a:p>
          <a:p>
            <a:pPr marL="171450" indent="-171450">
              <a:lnSpc>
                <a:spcPct val="150000"/>
              </a:lnSpc>
              <a:buFont typeface="Arial" panose="020B0604020202020204" pitchFamily="34" charset="0"/>
              <a:buChar char="•"/>
            </a:pPr>
            <a:r>
              <a:rPr lang="de-DE" sz="1100" b="0" i="0" dirty="0" smtClean="0">
                <a:solidFill>
                  <a:srgbClr val="000000"/>
                </a:solidFill>
              </a:rPr>
              <a:t>Warnhinweise, die der Verwender selbst festlegen kann </a:t>
            </a:r>
          </a:p>
          <a:p>
            <a:pPr marL="171450" indent="-171450">
              <a:buFont typeface="Arial" panose="020B0604020202020204" pitchFamily="34" charset="0"/>
              <a:buChar char="•"/>
            </a:pPr>
            <a:r>
              <a:rPr lang="de-DE" sz="1100" b="0" i="0" spc="-50" dirty="0" smtClean="0">
                <a:solidFill>
                  <a:srgbClr val="000000"/>
                </a:solidFill>
              </a:rPr>
              <a:t>Maschinennutzung (wie viele Stunden pro Tag, zu welcher Tageszeit)</a:t>
            </a:r>
          </a:p>
          <a:p>
            <a:pPr marL="171450" indent="-171450">
              <a:buFont typeface="Arial" panose="020B0604020202020204" pitchFamily="34" charset="0"/>
              <a:buChar char="•"/>
            </a:pPr>
            <a:r>
              <a:rPr lang="de-DE" sz="1100" b="0" i="0" dirty="0" smtClean="0">
                <a:solidFill>
                  <a:srgbClr val="000000"/>
                </a:solidFill>
              </a:rPr>
              <a:t>Maschinenortung</a:t>
            </a:r>
          </a:p>
          <a:p>
            <a:pPr marL="171450" indent="-171450">
              <a:buFont typeface="Arial" panose="020B0604020202020204" pitchFamily="34" charset="0"/>
              <a:buChar char="•"/>
            </a:pPr>
            <a:r>
              <a:rPr lang="de-DE" sz="1100" b="0" i="0" dirty="0" smtClean="0">
                <a:solidFill>
                  <a:srgbClr val="000000"/>
                </a:solidFill>
              </a:rPr>
              <a:t>Nutzung von ec-H20™ (sofern zutreffend)</a:t>
            </a:r>
          </a:p>
          <a:p>
            <a:pPr marL="171450" indent="-171450">
              <a:buFont typeface="Arial" panose="020B0604020202020204" pitchFamily="34" charset="0"/>
              <a:buChar char="•"/>
            </a:pPr>
            <a:r>
              <a:rPr lang="de-DE" sz="1100" b="1" i="0" dirty="0" smtClean="0">
                <a:solidFill>
                  <a:srgbClr val="000000"/>
                </a:solidFill>
              </a:rPr>
              <a:t>NEU</a:t>
            </a:r>
            <a:r>
              <a:rPr lang="de-DE" sz="1100" b="1" i="1" dirty="0" smtClean="0">
                <a:solidFill>
                  <a:srgbClr val="000000"/>
                </a:solidFill>
              </a:rPr>
              <a:t>: </a:t>
            </a:r>
            <a:r>
              <a:rPr lang="de-DE" sz="1100" b="0" i="0" dirty="0" smtClean="0">
                <a:solidFill>
                  <a:srgbClr val="000000"/>
                </a:solidFill>
              </a:rPr>
              <a:t>Zahlen zum Aufladen der Batterie helfen, das Aufladeverhalten der Bediener zu analysieren und die Lebensdauer der Batterien zu verlängern </a:t>
            </a:r>
          </a:p>
          <a:p>
            <a:pPr marL="398463" lvl="1" indent="-171450">
              <a:buFont typeface="Arial" panose="020B0604020202020204" pitchFamily="34" charset="0"/>
              <a:buChar char="•"/>
            </a:pPr>
            <a:r>
              <a:rPr lang="de-DE" sz="1100" b="0" i="0" dirty="0" smtClean="0">
                <a:solidFill>
                  <a:srgbClr val="000000"/>
                </a:solidFill>
              </a:rPr>
              <a:t>Warnhinweise zu Zwischenladen, Fehlfunktionen des Ladegeräts, unvollständigem Aufladen und destilliertem Wasserstand (Smart-Fill™)</a:t>
            </a:r>
          </a:p>
          <a:p>
            <a:pPr marL="398463" lvl="1" indent="-171450">
              <a:buFont typeface="Arial" panose="020B0604020202020204" pitchFamily="34" charset="0"/>
              <a:buChar char="•"/>
            </a:pPr>
            <a:r>
              <a:rPr lang="de-DE" sz="1100" b="0" i="0" dirty="0" smtClean="0">
                <a:solidFill>
                  <a:srgbClr val="000000"/>
                </a:solidFill>
              </a:rPr>
              <a:t>Bericht, an wie vielen Prozent der Tage die Maschine richtig aufgeladen war</a:t>
            </a:r>
          </a:p>
          <a:p>
            <a:pPr marL="171450" indent="-171450">
              <a:buFont typeface="Arial" panose="020B0604020202020204" pitchFamily="34" charset="0"/>
              <a:buChar char="•"/>
            </a:pPr>
            <a:r>
              <a:rPr lang="de-DE" sz="1100" b="0" i="0" dirty="0" smtClean="0">
                <a:solidFill>
                  <a:srgbClr val="000000"/>
                </a:solidFill>
              </a:rPr>
              <a:t>Berichte zu Wartungen (sofern zutreffend) </a:t>
            </a:r>
          </a:p>
        </p:txBody>
      </p:sp>
      <p:sp>
        <p:nvSpPr>
          <p:cNvPr id="21" name="Right Arrow 20"/>
          <p:cNvSpPr/>
          <p:nvPr/>
        </p:nvSpPr>
        <p:spPr>
          <a:xfrm>
            <a:off x="1253120" y="2780778"/>
            <a:ext cx="635501" cy="391239"/>
          </a:xfrm>
          <a:prstGeom prst="rightArrow">
            <a:avLst/>
          </a:prstGeom>
          <a:solidFill>
            <a:sysClr val="window" lastClr="FFFFFF">
              <a:lumMod val="75000"/>
            </a:sysClr>
          </a:solidFill>
          <a:ln w="25400" cap="flat" cmpd="sng" algn="ctr">
            <a:solidFill>
              <a:schemeClr val="bg1">
                <a:lumMod val="75000"/>
              </a:schemeClr>
            </a:solidFill>
            <a:prstDash val="solid"/>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50" normalizeH="0" baseline="0" noProof="0">
              <a:ln w="9525" cmpd="sng">
                <a:solidFill>
                  <a:srgbClr val="629999"/>
                </a:solidFill>
                <a:prstDash val="solid"/>
              </a:ln>
              <a:solidFill>
                <a:srgbClr val="70AD47">
                  <a:tint val="1000"/>
                </a:srgbClr>
              </a:solidFill>
              <a:effectLst>
                <a:glow rad="38100">
                  <a:srgbClr val="629999">
                    <a:alpha val="40000"/>
                  </a:srgbClr>
                </a:glow>
                <a:reflection blurRad="6350" stA="60000" endA="900" endPos="58000" dir="5400000" sy="-100000" algn="bl" rotWithShape="0"/>
              </a:effectLst>
              <a:uLnTx/>
              <a:uFillTx/>
              <a:latin typeface="Calibri"/>
              <a:ea typeface="+mn-ea"/>
              <a:cs typeface="+mn-cs"/>
            </a:endParaRPr>
          </a:p>
        </p:txBody>
      </p:sp>
      <p:sp>
        <p:nvSpPr>
          <p:cNvPr id="22" name="Right Arrow 21"/>
          <p:cNvSpPr/>
          <p:nvPr/>
        </p:nvSpPr>
        <p:spPr>
          <a:xfrm>
            <a:off x="5122912" y="2780778"/>
            <a:ext cx="635501" cy="391239"/>
          </a:xfrm>
          <a:prstGeom prst="rightArrow">
            <a:avLst/>
          </a:prstGeom>
          <a:solidFill>
            <a:sysClr val="window" lastClr="FFFFFF">
              <a:lumMod val="75000"/>
            </a:sysClr>
          </a:solidFill>
          <a:ln w="25400" cap="flat" cmpd="sng" algn="ctr">
            <a:solidFill>
              <a:schemeClr val="bg1">
                <a:lumMod val="75000"/>
              </a:schemeClr>
            </a:solidFill>
            <a:prstDash val="solid"/>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50" normalizeH="0" baseline="0" noProof="0">
              <a:ln w="9525" cmpd="sng">
                <a:solidFill>
                  <a:srgbClr val="629999"/>
                </a:solidFill>
                <a:prstDash val="solid"/>
              </a:ln>
              <a:solidFill>
                <a:srgbClr val="70AD47">
                  <a:tint val="1000"/>
                </a:srgbClr>
              </a:solidFill>
              <a:effectLst>
                <a:glow rad="38100">
                  <a:srgbClr val="629999">
                    <a:alpha val="40000"/>
                  </a:srgbClr>
                </a:glow>
                <a:reflection blurRad="6350" stA="60000" endA="900" endPos="58000" dir="5400000" sy="-100000" algn="bl" rotWithShape="0"/>
              </a:effectLst>
              <a:uLnTx/>
              <a:uFillTx/>
              <a:latin typeface="Calibri"/>
              <a:ea typeface="+mn-ea"/>
              <a:cs typeface="+mn-cs"/>
            </a:endParaRPr>
          </a:p>
        </p:txBody>
      </p:sp>
      <p:sp>
        <p:nvSpPr>
          <p:cNvPr id="5" name="TextBox 4"/>
          <p:cNvSpPr txBox="1"/>
          <p:nvPr/>
        </p:nvSpPr>
        <p:spPr>
          <a:xfrm>
            <a:off x="653278" y="3574687"/>
            <a:ext cx="1617040" cy="461665"/>
          </a:xfrm>
          <a:prstGeom prst="rect">
            <a:avLst/>
          </a:prstGeom>
          <a:noFill/>
          <a:ln>
            <a:noFill/>
          </a:ln>
        </p:spPr>
        <p:txBody>
          <a:bodyPr wrap="square" rtlCol="0">
            <a:spAutoFit/>
          </a:bodyPr>
          <a:lstStyle/>
          <a:p>
            <a:pPr algn="ctr"/>
            <a:r>
              <a:rPr lang="de-DE" sz="1200" b="0" i="0" dirty="0" smtClean="0">
                <a:solidFill>
                  <a:srgbClr val="000000"/>
                </a:solidFill>
              </a:rPr>
              <a:t>Die Maschine ist mit IRIS®-Technologie ausgestattet</a:t>
            </a:r>
          </a:p>
        </p:txBody>
      </p:sp>
      <p:sp>
        <p:nvSpPr>
          <p:cNvPr id="24" name="TextBox 23"/>
          <p:cNvSpPr txBox="1"/>
          <p:nvPr/>
        </p:nvSpPr>
        <p:spPr>
          <a:xfrm>
            <a:off x="3151521" y="3454856"/>
            <a:ext cx="2540988" cy="830997"/>
          </a:xfrm>
          <a:prstGeom prst="rect">
            <a:avLst/>
          </a:prstGeom>
          <a:noFill/>
          <a:ln>
            <a:noFill/>
          </a:ln>
        </p:spPr>
        <p:txBody>
          <a:bodyPr wrap="square" rtlCol="0">
            <a:spAutoFit/>
          </a:bodyPr>
          <a:lstStyle/>
          <a:p>
            <a:pPr algn="ctr"/>
            <a:r>
              <a:rPr lang="de-DE" sz="1200" b="0" i="0" dirty="0" smtClean="0">
                <a:solidFill>
                  <a:srgbClr val="000000"/>
                </a:solidFill>
              </a:rPr>
              <a:t>Das benutzerfreundliche Portal und/oder Push-Mitteilungen per </a:t>
            </a:r>
            <a:br>
              <a:rPr lang="de-DE" sz="1200" b="0" i="0" dirty="0" smtClean="0">
                <a:solidFill>
                  <a:srgbClr val="000000"/>
                </a:solidFill>
              </a:rPr>
            </a:br>
            <a:r>
              <a:rPr lang="de-DE" sz="1200" b="0" i="0" dirty="0" smtClean="0">
                <a:solidFill>
                  <a:srgbClr val="000000"/>
                </a:solidFill>
              </a:rPr>
              <a:t>E-Mail bieten dem Kunden Zugang zu Daten und wichtigen Warnhinweisen</a:t>
            </a:r>
          </a:p>
        </p:txBody>
      </p:sp>
      <p:pic>
        <p:nvPicPr>
          <p:cNvPr id="26" name="Picture 25"/>
          <p:cNvPicPr>
            <a:picLocks noChangeAspect="1"/>
          </p:cNvPicPr>
          <p:nvPr/>
        </p:nvPicPr>
        <p:blipFill>
          <a:blip r:embed="rId6" cstate="print"/>
          <a:stretch>
            <a:fillRect/>
          </a:stretch>
        </p:blipFill>
        <p:spPr>
          <a:xfrm>
            <a:off x="3702753" y="2257018"/>
            <a:ext cx="1121965" cy="854099"/>
          </a:xfrm>
          <a:prstGeom prst="rect">
            <a:avLst/>
          </a:prstGeom>
        </p:spPr>
      </p:pic>
      <p:sp>
        <p:nvSpPr>
          <p:cNvPr id="18" name="Right Arrow 17"/>
          <p:cNvSpPr/>
          <p:nvPr/>
        </p:nvSpPr>
        <p:spPr>
          <a:xfrm>
            <a:off x="3018272" y="2752607"/>
            <a:ext cx="635501" cy="391239"/>
          </a:xfrm>
          <a:prstGeom prst="rightArrow">
            <a:avLst/>
          </a:prstGeom>
          <a:solidFill>
            <a:sysClr val="window" lastClr="FFFFFF">
              <a:lumMod val="75000"/>
            </a:sysClr>
          </a:solidFill>
          <a:ln w="25400" cap="flat" cmpd="sng" algn="ctr">
            <a:solidFill>
              <a:schemeClr val="bg1">
                <a:lumMod val="75000"/>
              </a:schemeClr>
            </a:solidFill>
            <a:prstDash val="solid"/>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50" normalizeH="0" baseline="0" noProof="0">
              <a:ln w="9525" cmpd="sng">
                <a:solidFill>
                  <a:srgbClr val="629999"/>
                </a:solidFill>
                <a:prstDash val="solid"/>
              </a:ln>
              <a:solidFill>
                <a:srgbClr val="70AD47">
                  <a:tint val="1000"/>
                </a:srgbClr>
              </a:solidFill>
              <a:effectLst>
                <a:glow rad="38100">
                  <a:srgbClr val="629999">
                    <a:alpha val="40000"/>
                  </a:srgbClr>
                </a:glow>
                <a:reflection blurRad="6350" stA="60000" endA="900" endPos="58000" dir="5400000" sy="-100000" algn="bl" rotWithShape="0"/>
              </a:effectLst>
              <a:uLnTx/>
              <a:uFillTx/>
              <a:latin typeface="Calibri"/>
              <a:ea typeface="+mn-ea"/>
              <a:cs typeface="+mn-cs"/>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761" y="2752607"/>
            <a:ext cx="651490" cy="651490"/>
          </a:xfrm>
          <a:prstGeom prst="rect">
            <a:avLst/>
          </a:prstGeom>
        </p:spPr>
      </p:pic>
      <p:pic>
        <p:nvPicPr>
          <p:cNvPr id="35" name="Picture 34"/>
          <p:cNvPicPr>
            <a:picLocks noChangeAspect="1"/>
          </p:cNvPicPr>
          <p:nvPr/>
        </p:nvPicPr>
        <p:blipFill>
          <a:blip r:embed="rId8" cstate="print"/>
          <a:stretch>
            <a:fillRect/>
          </a:stretch>
        </p:blipFill>
        <p:spPr>
          <a:xfrm>
            <a:off x="3444796" y="5313321"/>
            <a:ext cx="1056220" cy="804050"/>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2579" y="5705839"/>
            <a:ext cx="556357" cy="556357"/>
          </a:xfrm>
          <a:prstGeom prst="rect">
            <a:avLst/>
          </a:prstGeom>
        </p:spPr>
      </p:pic>
      <p:sp>
        <p:nvSpPr>
          <p:cNvPr id="41" name="TextBox 40"/>
          <p:cNvSpPr txBox="1"/>
          <p:nvPr/>
        </p:nvSpPr>
        <p:spPr>
          <a:xfrm>
            <a:off x="2996707" y="4613976"/>
            <a:ext cx="1952399" cy="769441"/>
          </a:xfrm>
          <a:prstGeom prst="rect">
            <a:avLst/>
          </a:prstGeom>
          <a:noFill/>
          <a:ln>
            <a:noFill/>
          </a:ln>
        </p:spPr>
        <p:txBody>
          <a:bodyPr wrap="square" rtlCol="0">
            <a:spAutoFit/>
          </a:bodyPr>
          <a:lstStyle/>
          <a:p>
            <a:pPr algn="ctr"/>
            <a:r>
              <a:rPr lang="de-DE" sz="1100" b="0" i="0" dirty="0" smtClean="0">
                <a:solidFill>
                  <a:srgbClr val="000000"/>
                </a:solidFill>
              </a:rPr>
              <a:t>IRIS® weist auch darauf hin, wenn der Smart-Fill™ Tank mit destilliertem Wasser gefüllt werden muss</a:t>
            </a:r>
          </a:p>
        </p:txBody>
      </p:sp>
      <p:sp>
        <p:nvSpPr>
          <p:cNvPr id="4103" name="Rectangle 4102"/>
          <p:cNvSpPr/>
          <p:nvPr/>
        </p:nvSpPr>
        <p:spPr>
          <a:xfrm>
            <a:off x="70643" y="4571653"/>
            <a:ext cx="4853831" cy="1814329"/>
          </a:xfrm>
          <a:prstGeom prst="rect">
            <a:avLst/>
          </a:prstGeom>
          <a:noFill/>
          <a:ln w="19050">
            <a:solidFill>
              <a:srgbClr val="009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08" name="Straight Arrow Connector 4107"/>
          <p:cNvCxnSpPr/>
          <p:nvPr/>
        </p:nvCxnSpPr>
        <p:spPr>
          <a:xfrm>
            <a:off x="2106899" y="5721773"/>
            <a:ext cx="1240904" cy="0"/>
          </a:xfrm>
          <a:prstGeom prst="straightConnector1">
            <a:avLst/>
          </a:prstGeom>
          <a:ln w="19050">
            <a:solidFill>
              <a:srgbClr val="009AC7"/>
            </a:solidFill>
            <a:tailEnd type="triangle"/>
          </a:ln>
        </p:spPr>
        <p:style>
          <a:lnRef idx="1">
            <a:schemeClr val="accent1"/>
          </a:lnRef>
          <a:fillRef idx="0">
            <a:schemeClr val="accent1"/>
          </a:fillRef>
          <a:effectRef idx="0">
            <a:schemeClr val="accent1"/>
          </a:effectRef>
          <a:fontRef idx="minor">
            <a:schemeClr val="tx1"/>
          </a:fontRef>
        </p:style>
      </p:cxnSp>
      <p:sp>
        <p:nvSpPr>
          <p:cNvPr id="4110" name="Oval 4109"/>
          <p:cNvSpPr/>
          <p:nvPr/>
        </p:nvSpPr>
        <p:spPr>
          <a:xfrm>
            <a:off x="406024" y="3606071"/>
            <a:ext cx="226450" cy="2214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i="0" dirty="0" smtClean="0">
                <a:solidFill>
                  <a:srgbClr val="FFFFFF"/>
                </a:solidFill>
              </a:rPr>
              <a:t>1</a:t>
            </a:r>
          </a:p>
        </p:txBody>
      </p:sp>
      <p:sp>
        <p:nvSpPr>
          <p:cNvPr id="50" name="Oval 49"/>
          <p:cNvSpPr/>
          <p:nvPr/>
        </p:nvSpPr>
        <p:spPr>
          <a:xfrm>
            <a:off x="3092991" y="3510373"/>
            <a:ext cx="226450" cy="2214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i="0" dirty="0" smtClean="0">
                <a:solidFill>
                  <a:srgbClr val="FFFFFF"/>
                </a:solidFill>
              </a:rPr>
              <a:t>2</a:t>
            </a:r>
          </a:p>
        </p:txBody>
      </p:sp>
      <p:sp>
        <p:nvSpPr>
          <p:cNvPr id="51" name="Oval 50"/>
          <p:cNvSpPr/>
          <p:nvPr/>
        </p:nvSpPr>
        <p:spPr>
          <a:xfrm>
            <a:off x="4982101" y="4252489"/>
            <a:ext cx="226450" cy="2214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i="0" dirty="0" smtClean="0">
                <a:solidFill>
                  <a:srgbClr val="FFFFFF"/>
                </a:solidFill>
              </a:rPr>
              <a:t>3</a:t>
            </a:r>
          </a:p>
        </p:txBody>
      </p:sp>
      <p:sp>
        <p:nvSpPr>
          <p:cNvPr id="4111" name="Rounded Rectangle 4110"/>
          <p:cNvSpPr/>
          <p:nvPr/>
        </p:nvSpPr>
        <p:spPr>
          <a:xfrm>
            <a:off x="178028" y="4744090"/>
            <a:ext cx="2696310" cy="44547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i="0" u="sng" dirty="0" smtClean="0">
                <a:solidFill>
                  <a:srgbClr val="000000"/>
                </a:solidFill>
              </a:rPr>
              <a:t>IRIS® und Smart-Fill™ Integration bei T500/T500e</a:t>
            </a:r>
          </a:p>
        </p:txBody>
      </p:sp>
      <p:sp>
        <p:nvSpPr>
          <p:cNvPr id="29"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30" name="Slide Number Placeholder 5"/>
          <p:cNvSpPr txBox="1">
            <a:spLocks/>
          </p:cNvSpPr>
          <p:nvPr/>
        </p:nvSpPr>
        <p:spPr>
          <a:xfrm>
            <a:off x="2998275" y="6573788"/>
            <a:ext cx="2403063"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10" name="Slide Number Placeholder 9"/>
          <p:cNvSpPr>
            <a:spLocks noGrp="1"/>
          </p:cNvSpPr>
          <p:nvPr>
            <p:ph type="sldNum" sz="quarter" idx="12"/>
          </p:nvPr>
        </p:nvSpPr>
        <p:spPr/>
        <p:txBody>
          <a:bodyPr/>
          <a:lstStyle/>
          <a:p>
            <a:pPr>
              <a:defRPr/>
            </a:pPr>
            <a:fld id="{40BD2EA7-2D18-4D7B-85C6-B4C1B2B21AAB}" type="slidenum">
              <a:rPr lang="en-US" altLang="en-US" smtClean="0"/>
              <a:pPr>
                <a:defRPr/>
              </a:pPr>
              <a:t>29</a:t>
            </a:fld>
            <a:endParaRPr lang="en-US" altLang="en-US" dirty="0"/>
          </a:p>
        </p:txBody>
      </p:sp>
      <p:pic>
        <p:nvPicPr>
          <p:cNvPr id="8" name="Picture 7"/>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984205" y="2528651"/>
            <a:ext cx="905268" cy="905268"/>
          </a:xfrm>
          <a:prstGeom prst="rect">
            <a:avLst/>
          </a:prstGeom>
        </p:spPr>
      </p:pic>
      <p:pic>
        <p:nvPicPr>
          <p:cNvPr id="31" name="Picture 30"/>
          <p:cNvPicPr>
            <a:picLocks noChangeAspect="1"/>
          </p:cNvPicPr>
          <p:nvPr/>
        </p:nvPicPr>
        <p:blipFill rotWithShape="1">
          <a:blip r:embed="rId10" cstate="print">
            <a:extLst>
              <a:ext uri="{28A0092B-C50C-407E-A947-70E740481C1C}">
                <a14:useLocalDpi xmlns:a14="http://schemas.microsoft.com/office/drawing/2010/main" val="0"/>
              </a:ext>
            </a:extLst>
          </a:blip>
          <a:srcRect l="31478" t="9941" r="32187" b="9769"/>
          <a:stretch/>
        </p:blipFill>
        <p:spPr>
          <a:xfrm>
            <a:off x="772470" y="5313321"/>
            <a:ext cx="613405" cy="809172"/>
          </a:xfrm>
          <a:prstGeom prst="rect">
            <a:avLst/>
          </a:prstGeom>
        </p:spPr>
      </p:pic>
    </p:spTree>
    <p:extLst>
      <p:ext uri="{BB962C8B-B14F-4D97-AF65-F5344CB8AC3E}">
        <p14:creationId xmlns:p14="http://schemas.microsoft.com/office/powerpoint/2010/main" val="1274924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199" y="911225"/>
            <a:ext cx="8466667" cy="685800"/>
          </a:xfrm>
        </p:spPr>
        <p:txBody>
          <a:bodyPr>
            <a:normAutofit fontScale="90000"/>
          </a:bodyPr>
          <a:lstStyle/>
          <a:p>
            <a:pPr eaLnBrk="1" hangingPunct="1"/>
            <a:r>
              <a:rPr lang="de-DE" sz="2400" b="0" i="0" dirty="0" smtClean="0">
                <a:solidFill>
                  <a:srgbClr val="FFFFFF"/>
                </a:solidFill>
              </a:rPr>
              <a:t>Verkaufsinstrumente für T500/T500e und wo sie zu finden sind</a:t>
            </a:r>
          </a:p>
        </p:txBody>
      </p:sp>
      <p:sp>
        <p:nvSpPr>
          <p:cNvPr id="5"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6" name="Slide Number Placeholder 5"/>
          <p:cNvSpPr txBox="1">
            <a:spLocks/>
          </p:cNvSpPr>
          <p:nvPr/>
        </p:nvSpPr>
        <p:spPr>
          <a:xfrm>
            <a:off x="3508639" y="6573788"/>
            <a:ext cx="2456226"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grpSp>
        <p:nvGrpSpPr>
          <p:cNvPr id="16" name="Group 15"/>
          <p:cNvGrpSpPr/>
          <p:nvPr/>
        </p:nvGrpSpPr>
        <p:grpSpPr>
          <a:xfrm>
            <a:off x="3635204" y="1694981"/>
            <a:ext cx="1819035" cy="2325430"/>
            <a:chOff x="3970910" y="1694981"/>
            <a:chExt cx="1819035" cy="232543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771" y="1694981"/>
              <a:ext cx="1284952" cy="72407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772" y="2861307"/>
              <a:ext cx="1284578" cy="721584"/>
            </a:xfrm>
            <a:prstGeom prst="rect">
              <a:avLst/>
            </a:prstGeom>
          </p:spPr>
        </p:pic>
        <p:sp>
          <p:nvSpPr>
            <p:cNvPr id="21" name="TextBox 10"/>
            <p:cNvSpPr txBox="1">
              <a:spLocks noChangeArrowheads="1"/>
            </p:cNvSpPr>
            <p:nvPr/>
          </p:nvSpPr>
          <p:spPr bwMode="auto">
            <a:xfrm>
              <a:off x="4147494" y="2416274"/>
              <a:ext cx="1465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sz="1200" b="1" i="0" dirty="0" smtClean="0">
                  <a:solidFill>
                    <a:srgbClr val="00B0F0"/>
                  </a:solidFill>
                </a:rPr>
                <a:t>T500 Übersicht </a:t>
              </a:r>
            </a:p>
            <a:p>
              <a:pPr algn="ctr" eaLnBrk="1" hangingPunct="1">
                <a:spcBef>
                  <a:spcPct val="0"/>
                </a:spcBef>
                <a:buFontTx/>
                <a:buNone/>
              </a:pPr>
              <a:r>
                <a:rPr lang="de-DE" sz="1200" b="1" i="0" dirty="0" smtClean="0">
                  <a:solidFill>
                    <a:srgbClr val="00B0F0"/>
                  </a:solidFill>
                </a:rPr>
                <a:t>Video</a:t>
              </a:r>
            </a:p>
          </p:txBody>
        </p:sp>
        <p:sp>
          <p:nvSpPr>
            <p:cNvPr id="22" name="TextBox 10"/>
            <p:cNvSpPr txBox="1">
              <a:spLocks noChangeArrowheads="1"/>
            </p:cNvSpPr>
            <p:nvPr/>
          </p:nvSpPr>
          <p:spPr bwMode="auto">
            <a:xfrm>
              <a:off x="3970910" y="3558746"/>
              <a:ext cx="18190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sz="1200" b="1" i="0" dirty="0" smtClean="0">
                  <a:solidFill>
                    <a:srgbClr val="00B0F0"/>
                  </a:solidFill>
                </a:rPr>
                <a:t>Zahlreiche Informationsvideos und Animationen</a:t>
              </a:r>
            </a:p>
          </p:txBody>
        </p:sp>
      </p:grpSp>
      <p:grpSp>
        <p:nvGrpSpPr>
          <p:cNvPr id="18" name="Group 17"/>
          <p:cNvGrpSpPr/>
          <p:nvPr/>
        </p:nvGrpSpPr>
        <p:grpSpPr>
          <a:xfrm>
            <a:off x="5740810" y="1693461"/>
            <a:ext cx="1398873" cy="2326299"/>
            <a:chOff x="5926738" y="1693461"/>
            <a:chExt cx="1398873" cy="2326299"/>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5028" y="2858957"/>
              <a:ext cx="1243083" cy="69913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4240" y="1693461"/>
              <a:ext cx="1243871" cy="727112"/>
            </a:xfrm>
            <a:prstGeom prst="rect">
              <a:avLst/>
            </a:prstGeom>
          </p:spPr>
        </p:pic>
        <p:sp>
          <p:nvSpPr>
            <p:cNvPr id="20" name="TextBox 10"/>
            <p:cNvSpPr txBox="1">
              <a:spLocks noChangeArrowheads="1"/>
            </p:cNvSpPr>
            <p:nvPr/>
          </p:nvSpPr>
          <p:spPr bwMode="auto">
            <a:xfrm>
              <a:off x="5991043" y="2416273"/>
              <a:ext cx="12702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sz="1200" b="1" i="0" dirty="0" smtClean="0">
                  <a:solidFill>
                    <a:srgbClr val="00B0F0"/>
                  </a:solidFill>
                </a:rPr>
                <a:t>T500 Demo </a:t>
              </a:r>
            </a:p>
            <a:p>
              <a:pPr algn="ctr" eaLnBrk="1" hangingPunct="1">
                <a:spcBef>
                  <a:spcPct val="0"/>
                </a:spcBef>
                <a:buFontTx/>
                <a:buNone/>
              </a:pPr>
              <a:r>
                <a:rPr lang="de-DE" sz="1200" b="1" i="0" dirty="0" smtClean="0">
                  <a:solidFill>
                    <a:srgbClr val="00B0F0"/>
                  </a:solidFill>
                </a:rPr>
                <a:t>Video</a:t>
              </a:r>
            </a:p>
          </p:txBody>
        </p:sp>
        <p:sp>
          <p:nvSpPr>
            <p:cNvPr id="19" name="TextBox 10"/>
            <p:cNvSpPr txBox="1">
              <a:spLocks noChangeArrowheads="1"/>
            </p:cNvSpPr>
            <p:nvPr/>
          </p:nvSpPr>
          <p:spPr bwMode="auto">
            <a:xfrm>
              <a:off x="5926738" y="3558095"/>
              <a:ext cx="13988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sz="1200" b="1" i="0" dirty="0" smtClean="0">
                  <a:solidFill>
                    <a:srgbClr val="00B0F0"/>
                  </a:solidFill>
                </a:rPr>
                <a:t>T500e Demo </a:t>
              </a:r>
            </a:p>
            <a:p>
              <a:pPr algn="ctr" eaLnBrk="1" hangingPunct="1">
                <a:spcBef>
                  <a:spcPct val="0"/>
                </a:spcBef>
                <a:buFontTx/>
                <a:buNone/>
              </a:pPr>
              <a:r>
                <a:rPr lang="de-DE" sz="1200" b="1" i="0" dirty="0" smtClean="0">
                  <a:solidFill>
                    <a:srgbClr val="00B0F0"/>
                  </a:solidFill>
                </a:rPr>
                <a:t>Video</a:t>
              </a: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6255" y="1693461"/>
            <a:ext cx="1312524" cy="1697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Box 10"/>
          <p:cNvSpPr txBox="1">
            <a:spLocks noChangeArrowheads="1"/>
          </p:cNvSpPr>
          <p:nvPr/>
        </p:nvSpPr>
        <p:spPr bwMode="auto">
          <a:xfrm>
            <a:off x="7187610" y="3547462"/>
            <a:ext cx="174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sz="1200" b="1" i="0" dirty="0" smtClean="0">
                <a:solidFill>
                  <a:srgbClr val="00B0F0"/>
                </a:solidFill>
              </a:rPr>
              <a:t>T500/T500e </a:t>
            </a:r>
          </a:p>
          <a:p>
            <a:pPr algn="ctr" eaLnBrk="1" hangingPunct="1">
              <a:spcBef>
                <a:spcPct val="0"/>
              </a:spcBef>
              <a:buFontTx/>
              <a:buNone/>
            </a:pPr>
            <a:r>
              <a:rPr lang="de-DE" sz="1200" b="1" i="0" dirty="0" smtClean="0">
                <a:solidFill>
                  <a:srgbClr val="00B0F0"/>
                </a:solidFill>
              </a:rPr>
              <a:t>Leitfaden zu Ersatz- und Verschleißteilen</a:t>
            </a:r>
          </a:p>
        </p:txBody>
      </p:sp>
      <p:sp>
        <p:nvSpPr>
          <p:cNvPr id="37" name="Content Placeholder 2"/>
          <p:cNvSpPr>
            <a:spLocks noGrp="1"/>
          </p:cNvSpPr>
          <p:nvPr>
            <p:ph idx="1"/>
          </p:nvPr>
        </p:nvSpPr>
        <p:spPr>
          <a:xfrm>
            <a:off x="4483531" y="4186559"/>
            <a:ext cx="4174728" cy="1268374"/>
          </a:xfrm>
          <a:ln w="19050">
            <a:noFill/>
          </a:ln>
        </p:spPr>
        <p:txBody>
          <a:bodyPr>
            <a:normAutofit/>
          </a:bodyPr>
          <a:lstStyle/>
          <a:p>
            <a:pPr>
              <a:spcBef>
                <a:spcPts val="300"/>
              </a:spcBef>
            </a:pPr>
            <a:r>
              <a:rPr lang="de-DE" sz="1600" b="0" i="0" u="sng" dirty="0" smtClean="0">
                <a:solidFill>
                  <a:srgbClr val="000000"/>
                </a:solidFill>
              </a:rPr>
              <a:t>Wo die Verkaufsinstrumente sich befinden</a:t>
            </a:r>
          </a:p>
          <a:p>
            <a:pPr marL="346075" indent="-169863">
              <a:buClr>
                <a:srgbClr val="009AC7"/>
              </a:buClr>
              <a:buFont typeface="Wingdings" panose="05000000000000000000" pitchFamily="2" charset="2"/>
              <a:buChar char="§"/>
            </a:pPr>
            <a:r>
              <a:rPr lang="de-DE" sz="1400" b="0" i="0" dirty="0" smtClean="0">
                <a:solidFill>
                  <a:srgbClr val="000000"/>
                </a:solidFill>
              </a:rPr>
              <a:t>Sales Tools Hub– Ordner auf Ihrem Computer</a:t>
            </a:r>
          </a:p>
          <a:p>
            <a:pPr marL="346075" indent="-169863">
              <a:buClr>
                <a:srgbClr val="009AC7"/>
              </a:buClr>
              <a:buFont typeface="Wingdings" panose="05000000000000000000" pitchFamily="2" charset="2"/>
              <a:buChar char="§"/>
            </a:pPr>
            <a:r>
              <a:rPr lang="de-DE" sz="1400" b="0" i="0" dirty="0" smtClean="0">
                <a:solidFill>
                  <a:srgbClr val="000000"/>
                </a:solidFill>
              </a:rPr>
              <a:t>MyTennant – Anmeldung über tennantco.com</a:t>
            </a:r>
          </a:p>
          <a:p>
            <a:pPr marL="346075" indent="-169863">
              <a:buClr>
                <a:srgbClr val="009AC7"/>
              </a:buClr>
              <a:buFont typeface="Wingdings" panose="05000000000000000000" pitchFamily="2" charset="2"/>
              <a:buChar char="§"/>
            </a:pPr>
            <a:r>
              <a:rPr lang="de-DE" sz="1400" b="0" i="0" dirty="0" smtClean="0">
                <a:solidFill>
                  <a:srgbClr val="000000"/>
                </a:solidFill>
              </a:rPr>
              <a:t>Tennantco.com – Öffentliche Website</a:t>
            </a:r>
          </a:p>
        </p:txBody>
      </p:sp>
      <p:sp>
        <p:nvSpPr>
          <p:cNvPr id="44" name="Content Placeholder 2"/>
          <p:cNvSpPr txBox="1">
            <a:spLocks/>
          </p:cNvSpPr>
          <p:nvPr/>
        </p:nvSpPr>
        <p:spPr bwMode="auto">
          <a:xfrm>
            <a:off x="457199" y="4186559"/>
            <a:ext cx="3859620" cy="2227991"/>
          </a:xfrm>
          <a:prstGeom prst="rect">
            <a:avLst/>
          </a:prstGeom>
          <a:noFill/>
          <a:ln w="19050">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10000"/>
          </a:bodyPr>
          <a:lstStyle>
            <a:lvl1pPr marL="0" indent="0" algn="l" rtl="0" eaLnBrk="0" fontAlgn="base" hangingPunct="0">
              <a:spcBef>
                <a:spcPct val="20000"/>
              </a:spcBef>
              <a:spcAft>
                <a:spcPct val="0"/>
              </a:spcAft>
              <a:buFontTx/>
              <a:buNone/>
              <a:defRPr sz="1800" kern="1200">
                <a:solidFill>
                  <a:schemeClr val="tx1"/>
                </a:solidFill>
                <a:latin typeface="Arial" pitchFamily="34" charset="0"/>
                <a:ea typeface="+mn-ea"/>
                <a:cs typeface="Arial" pitchFamily="34" charset="0"/>
              </a:defRPr>
            </a:lvl1pPr>
            <a:lvl2pPr marL="4572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2pPr>
            <a:lvl3pPr marL="9144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3pPr>
            <a:lvl4pPr marL="13716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4pPr>
            <a:lvl5pPr marL="1828800" indent="0" algn="l" rtl="0" eaLnBrk="0" fontAlgn="base" hangingPunct="0">
              <a:spcBef>
                <a:spcPct val="20000"/>
              </a:spcBef>
              <a:spcAft>
                <a:spcPct val="0"/>
              </a:spcAft>
              <a:buFontTx/>
              <a:buNone/>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de-DE" sz="1600" b="0" i="0" u="sng" dirty="0" smtClean="0">
                <a:solidFill>
                  <a:srgbClr val="000000"/>
                </a:solidFill>
              </a:rPr>
              <a:t>Vollständige Liste der Verkaufsinstrumente</a:t>
            </a:r>
            <a:r>
              <a:rPr lang="de-DE" sz="1600" b="0" i="0" dirty="0" smtClean="0">
                <a:solidFill>
                  <a:srgbClr val="000000"/>
                </a:solidFill>
              </a:rPr>
              <a:t> *</a:t>
            </a:r>
          </a:p>
          <a:p>
            <a:pPr marL="346075" indent="-169863">
              <a:buClr>
                <a:srgbClr val="009AC7"/>
              </a:buClr>
              <a:buFont typeface="Wingdings" panose="05000000000000000000" pitchFamily="2" charset="2"/>
              <a:buChar char="§"/>
            </a:pPr>
            <a:r>
              <a:rPr lang="de-DE" sz="1400" b="0" i="0" dirty="0" smtClean="0">
                <a:solidFill>
                  <a:srgbClr val="000000"/>
                </a:solidFill>
              </a:rPr>
              <a:t>PAS-Anleitung (diese PowerPoint-Datei)</a:t>
            </a:r>
          </a:p>
          <a:p>
            <a:pPr marL="346075" indent="-169863">
              <a:buClr>
                <a:srgbClr val="009AC7"/>
              </a:buClr>
              <a:buFont typeface="Wingdings" panose="05000000000000000000" pitchFamily="2" charset="2"/>
              <a:buChar char="§"/>
            </a:pPr>
            <a:r>
              <a:rPr lang="de-DE" sz="1400" b="0" i="0" dirty="0" smtClean="0">
                <a:solidFill>
                  <a:srgbClr val="000000"/>
                </a:solidFill>
              </a:rPr>
              <a:t>Kundenpräsentation</a:t>
            </a:r>
          </a:p>
          <a:p>
            <a:pPr marL="346075" indent="-169863">
              <a:buClr>
                <a:srgbClr val="009AC7"/>
              </a:buClr>
              <a:buFont typeface="Wingdings" panose="05000000000000000000" pitchFamily="2" charset="2"/>
              <a:buChar char="§"/>
            </a:pPr>
            <a:r>
              <a:rPr lang="de-DE" sz="1400" b="0" i="0" dirty="0" smtClean="0">
                <a:solidFill>
                  <a:srgbClr val="000000"/>
                </a:solidFill>
              </a:rPr>
              <a:t>Datenblätter</a:t>
            </a:r>
          </a:p>
          <a:p>
            <a:pPr marL="346075" indent="-169863">
              <a:buClr>
                <a:srgbClr val="009AC7"/>
              </a:buClr>
              <a:buFont typeface="Wingdings" panose="05000000000000000000" pitchFamily="2" charset="2"/>
              <a:buChar char="§"/>
            </a:pPr>
            <a:r>
              <a:rPr lang="de-DE" sz="1400" b="0" i="0" dirty="0" smtClean="0">
                <a:solidFill>
                  <a:srgbClr val="000000"/>
                </a:solidFill>
              </a:rPr>
              <a:t>Häufig gestellte Fragen</a:t>
            </a:r>
          </a:p>
          <a:p>
            <a:pPr marL="346075" indent="-169863">
              <a:buClr>
                <a:srgbClr val="009AC7"/>
              </a:buClr>
              <a:buFont typeface="Wingdings" panose="05000000000000000000" pitchFamily="2" charset="2"/>
              <a:buChar char="§"/>
            </a:pPr>
            <a:r>
              <a:rPr lang="de-DE" sz="1400" b="0" i="0" dirty="0" smtClean="0">
                <a:solidFill>
                  <a:srgbClr val="000000"/>
                </a:solidFill>
              </a:rPr>
              <a:t>T500/T500e/T5 Produktvergleich</a:t>
            </a:r>
          </a:p>
          <a:p>
            <a:pPr marL="346075" indent="-169863">
              <a:buClr>
                <a:srgbClr val="009AC7"/>
              </a:buClr>
              <a:buFont typeface="Wingdings" panose="05000000000000000000" pitchFamily="2" charset="2"/>
              <a:buChar char="§"/>
            </a:pPr>
            <a:r>
              <a:rPr lang="de-DE" sz="1400" b="0" i="0" dirty="0" smtClean="0">
                <a:solidFill>
                  <a:srgbClr val="000000"/>
                </a:solidFill>
              </a:rPr>
              <a:t>Wettbewerbsvergleiche</a:t>
            </a:r>
          </a:p>
          <a:p>
            <a:pPr marL="176212">
              <a:buClr>
                <a:srgbClr val="009AC7"/>
              </a:buClr>
            </a:pPr>
            <a:endParaRPr lang="nl-BE" sz="800" dirty="0"/>
          </a:p>
          <a:p>
            <a:pPr marL="176212">
              <a:buClr>
                <a:srgbClr val="009AC7"/>
              </a:buClr>
            </a:pPr>
            <a:r>
              <a:rPr lang="de-DE" sz="900" b="0" i="0" dirty="0" smtClean="0">
                <a:solidFill>
                  <a:srgbClr val="000000"/>
                </a:solidFill>
              </a:rPr>
              <a:t>* Nicht alle Materialien werden gleichzeitig verfügbar sein/übersetzt werden</a:t>
            </a:r>
          </a:p>
        </p:txBody>
      </p:sp>
      <p:sp>
        <p:nvSpPr>
          <p:cNvPr id="7" name="Slide Number Placeholder 6"/>
          <p:cNvSpPr>
            <a:spLocks noGrp="1"/>
          </p:cNvSpPr>
          <p:nvPr>
            <p:ph type="sldNum" sz="quarter" idx="12"/>
          </p:nvPr>
        </p:nvSpPr>
        <p:spPr/>
        <p:txBody>
          <a:bodyPr/>
          <a:lstStyle/>
          <a:p>
            <a:pPr>
              <a:defRPr/>
            </a:pPr>
            <a:fld id="{40BD2EA7-2D18-4D7B-85C6-B4C1B2B21AAB}" type="slidenum">
              <a:rPr lang="en-US" altLang="en-US" smtClean="0"/>
              <a:pPr>
                <a:defRPr/>
              </a:pPr>
              <a:t>3</a:t>
            </a:fld>
            <a:endParaRPr lang="en-US" altLang="en-US" dirty="0"/>
          </a:p>
        </p:txBody>
      </p:sp>
      <p:sp>
        <p:nvSpPr>
          <p:cNvPr id="23" name="TextBox 10"/>
          <p:cNvSpPr txBox="1">
            <a:spLocks noChangeArrowheads="1"/>
          </p:cNvSpPr>
          <p:nvPr/>
        </p:nvSpPr>
        <p:spPr bwMode="auto">
          <a:xfrm>
            <a:off x="571615" y="3559823"/>
            <a:ext cx="9856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sz="1200" b="1" i="0" dirty="0" smtClean="0">
                <a:solidFill>
                  <a:srgbClr val="00B0F0"/>
                </a:solidFill>
              </a:rPr>
              <a:t>T500 </a:t>
            </a:r>
          </a:p>
          <a:p>
            <a:pPr algn="ctr" eaLnBrk="1" hangingPunct="1">
              <a:spcBef>
                <a:spcPct val="0"/>
              </a:spcBef>
              <a:buFontTx/>
              <a:buNone/>
            </a:pPr>
            <a:r>
              <a:rPr lang="de-DE" sz="1200" b="1" i="0" dirty="0" smtClean="0">
                <a:solidFill>
                  <a:srgbClr val="00B0F0"/>
                </a:solidFill>
              </a:rPr>
              <a:t>Broschüre</a:t>
            </a:r>
          </a:p>
        </p:txBody>
      </p:sp>
      <p:pic>
        <p:nvPicPr>
          <p:cNvPr id="11" name="Picture 10"/>
          <p:cNvPicPr>
            <a:picLocks noChangeAspect="1"/>
          </p:cNvPicPr>
          <p:nvPr/>
        </p:nvPicPr>
        <p:blipFill>
          <a:blip r:embed="rId8" cstate="print"/>
          <a:stretch>
            <a:fillRect/>
          </a:stretch>
        </p:blipFill>
        <p:spPr>
          <a:xfrm>
            <a:off x="505681" y="1702390"/>
            <a:ext cx="1189357" cy="1688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10"/>
          <p:cNvSpPr txBox="1">
            <a:spLocks noChangeArrowheads="1"/>
          </p:cNvSpPr>
          <p:nvPr/>
        </p:nvSpPr>
        <p:spPr bwMode="auto">
          <a:xfrm>
            <a:off x="2168670" y="3558095"/>
            <a:ext cx="10277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sz="1200" b="1" i="0" dirty="0" smtClean="0">
                <a:solidFill>
                  <a:srgbClr val="00B0F0"/>
                </a:solidFill>
              </a:rPr>
              <a:t>T500e </a:t>
            </a:r>
          </a:p>
          <a:p>
            <a:pPr algn="ctr" eaLnBrk="1" hangingPunct="1">
              <a:spcBef>
                <a:spcPct val="0"/>
              </a:spcBef>
              <a:buFontTx/>
              <a:buNone/>
            </a:pPr>
            <a:r>
              <a:rPr lang="de-DE" sz="1200" b="1" i="0" dirty="0" smtClean="0">
                <a:solidFill>
                  <a:srgbClr val="00B0F0"/>
                </a:solidFill>
              </a:rPr>
              <a:t>Broschüre</a:t>
            </a:r>
          </a:p>
        </p:txBody>
      </p:sp>
      <p:pic>
        <p:nvPicPr>
          <p:cNvPr id="12" name="Picture 11"/>
          <p:cNvPicPr>
            <a:picLocks noChangeAspect="1"/>
          </p:cNvPicPr>
          <p:nvPr/>
        </p:nvPicPr>
        <p:blipFill>
          <a:blip r:embed="rId9" cstate="print"/>
          <a:stretch>
            <a:fillRect/>
          </a:stretch>
        </p:blipFill>
        <p:spPr>
          <a:xfrm>
            <a:off x="2122822" y="1693461"/>
            <a:ext cx="1195645" cy="1697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8" name="Straight Connector 27"/>
          <p:cNvCxnSpPr/>
          <p:nvPr/>
        </p:nvCxnSpPr>
        <p:spPr>
          <a:xfrm>
            <a:off x="712381" y="6018023"/>
            <a:ext cx="11589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441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287071" y="911225"/>
            <a:ext cx="9590567" cy="685800"/>
          </a:xfrm>
        </p:spPr>
        <p:txBody>
          <a:bodyPr>
            <a:normAutofit/>
          </a:bodyPr>
          <a:lstStyle/>
          <a:p>
            <a:pPr eaLnBrk="1" hangingPunct="1"/>
            <a:r>
              <a:rPr lang="de-DE" sz="2400" b="0" i="0" spc="-50" dirty="0" smtClean="0">
                <a:solidFill>
                  <a:srgbClr val="FFFFFF"/>
                </a:solidFill>
              </a:rPr>
              <a:t>So verkaufen Sie Smart-Fill und IRIS Fleet Manager in Kombination</a:t>
            </a:r>
          </a:p>
        </p:txBody>
      </p:sp>
      <p:pic>
        <p:nvPicPr>
          <p:cNvPr id="2" name="Picture 1"/>
          <p:cNvPicPr>
            <a:picLocks noChangeAspect="1"/>
          </p:cNvPicPr>
          <p:nvPr/>
        </p:nvPicPr>
        <p:blipFill>
          <a:blip r:embed="rId3" cstate="print"/>
          <a:stretch>
            <a:fillRect/>
          </a:stretch>
        </p:blipFill>
        <p:spPr>
          <a:xfrm>
            <a:off x="2881059" y="3202084"/>
            <a:ext cx="3384091" cy="1710296"/>
          </a:xfrm>
          <a:prstGeom prst="rect">
            <a:avLst/>
          </a:prstGeom>
        </p:spPr>
      </p:pic>
      <p:sp>
        <p:nvSpPr>
          <p:cNvPr id="9" name="TextBox 8"/>
          <p:cNvSpPr txBox="1"/>
          <p:nvPr/>
        </p:nvSpPr>
        <p:spPr>
          <a:xfrm>
            <a:off x="89556" y="1627647"/>
            <a:ext cx="9054444" cy="892552"/>
          </a:xfrm>
          <a:prstGeom prst="rect">
            <a:avLst/>
          </a:prstGeom>
          <a:noFill/>
        </p:spPr>
        <p:txBody>
          <a:bodyPr wrap="square" rtlCol="0">
            <a:spAutoFit/>
          </a:bodyPr>
          <a:lstStyle/>
          <a:p>
            <a:pPr algn="ctr"/>
            <a:r>
              <a:rPr lang="de-DE" sz="2800" b="1" i="1" dirty="0" smtClean="0">
                <a:solidFill>
                  <a:srgbClr val="000000"/>
                </a:solidFill>
              </a:rPr>
              <a:t>„GEBEN SIE VIEL GELD FÜR ERSATZBATTERIEN AUS?“ </a:t>
            </a:r>
          </a:p>
          <a:p>
            <a:pPr algn="ctr"/>
            <a:r>
              <a:rPr lang="de-DE" sz="2400" b="0" i="0" dirty="0" smtClean="0">
                <a:solidFill>
                  <a:srgbClr val="000000"/>
                </a:solidFill>
              </a:rPr>
              <a:t>Falls ja, wissen Sie auch, warum?</a:t>
            </a:r>
          </a:p>
        </p:txBody>
      </p:sp>
      <p:sp>
        <p:nvSpPr>
          <p:cNvPr id="13" name="Left Brace 12"/>
          <p:cNvSpPr/>
          <p:nvPr/>
        </p:nvSpPr>
        <p:spPr>
          <a:xfrm rot="16200000">
            <a:off x="4371833" y="3403833"/>
            <a:ext cx="552660" cy="3008131"/>
          </a:xfrm>
          <a:prstGeom prst="leftBrace">
            <a:avLst>
              <a:gd name="adj1" fmla="val 39748"/>
              <a:gd name="adj2" fmla="val 50385"/>
            </a:avLst>
          </a:prstGeom>
          <a:ln w="57150">
            <a:solidFill>
              <a:srgbClr val="009A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9AC7"/>
              </a:solidFill>
            </a:endParaRPr>
          </a:p>
        </p:txBody>
      </p:sp>
      <p:sp>
        <p:nvSpPr>
          <p:cNvPr id="18" name="TextBox 17"/>
          <p:cNvSpPr txBox="1"/>
          <p:nvPr/>
        </p:nvSpPr>
        <p:spPr>
          <a:xfrm>
            <a:off x="352319" y="5335971"/>
            <a:ext cx="8700613" cy="1046440"/>
          </a:xfrm>
          <a:prstGeom prst="rect">
            <a:avLst/>
          </a:prstGeom>
          <a:noFill/>
        </p:spPr>
        <p:txBody>
          <a:bodyPr wrap="square" rtlCol="0">
            <a:spAutoFit/>
          </a:bodyPr>
          <a:lstStyle/>
          <a:p>
            <a:pPr algn="ctr"/>
            <a:r>
              <a:rPr lang="de-DE" sz="1400" b="1" i="0" u="sng" dirty="0" smtClean="0">
                <a:solidFill>
                  <a:srgbClr val="000000"/>
                </a:solidFill>
              </a:rPr>
              <a:t>DAS BESTE ARGUMENT FÜR DIE MAXIMIERUNG DER BATTERIELEISTUNG: </a:t>
            </a:r>
          </a:p>
          <a:p>
            <a:pPr marL="168275" indent="-168275">
              <a:buFont typeface="Arial" panose="020B0604020202020204" pitchFamily="34" charset="0"/>
              <a:buChar char="•"/>
            </a:pPr>
            <a:r>
              <a:rPr lang="de-DE" sz="1200" b="0" i="0" dirty="0" smtClean="0">
                <a:solidFill>
                  <a:srgbClr val="000000"/>
                </a:solidFill>
              </a:rPr>
              <a:t>Auch wenn letzten Endes nicht genau geklärt werden kann, warum die Batteriekosten des Kunden hoch sind, lässt sich mit Sicherheit sagen, dass einerseits trockene Batterien und andererseits falsches Aufladen die Batterielaufzeit verkürzen </a:t>
            </a:r>
          </a:p>
          <a:p>
            <a:pPr marL="168275" indent="-168275">
              <a:buFont typeface="Arial" panose="020B0604020202020204" pitchFamily="34" charset="0"/>
              <a:buChar char="•"/>
            </a:pPr>
            <a:r>
              <a:rPr lang="de-DE" sz="1200" b="0" i="0" dirty="0" smtClean="0">
                <a:solidFill>
                  <a:srgbClr val="000000"/>
                </a:solidFill>
              </a:rPr>
              <a:t>Wenn Smart-Fill™ mit IRIS® kombiniert wird, erhält der Kunde rechtzeitig Warnhinweise, die ihm helfen, die Batterien gut zu warten – zum Beispiel, indem er dafür sorgt, dass der Tank mit destilliertem Wasser voll ist und dass die Batterien richtig aufgeladen werden</a:t>
            </a:r>
          </a:p>
        </p:txBody>
      </p:sp>
      <p:sp>
        <p:nvSpPr>
          <p:cNvPr id="19" name="Right Arrow 18"/>
          <p:cNvSpPr/>
          <p:nvPr/>
        </p:nvSpPr>
        <p:spPr>
          <a:xfrm>
            <a:off x="268079" y="2506627"/>
            <a:ext cx="2201934" cy="721508"/>
          </a:xfrm>
          <a:prstGeom prst="rightArrow">
            <a:avLst/>
          </a:prstGeom>
          <a:solidFill>
            <a:srgbClr val="009AC7"/>
          </a:solidFill>
          <a:ln>
            <a:solidFill>
              <a:srgbClr val="009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i="0" dirty="0" smtClean="0">
                <a:solidFill>
                  <a:srgbClr val="FFFFFF"/>
                </a:solidFill>
              </a:rPr>
              <a:t>Probleme beim Aufladen </a:t>
            </a:r>
            <a:br>
              <a:rPr lang="de-DE" sz="1200" b="1" i="0" dirty="0" smtClean="0">
                <a:solidFill>
                  <a:srgbClr val="FFFFFF"/>
                </a:solidFill>
              </a:rPr>
            </a:br>
            <a:r>
              <a:rPr lang="de-DE" sz="1200" b="1" i="0" dirty="0" smtClean="0">
                <a:solidFill>
                  <a:srgbClr val="FFFFFF"/>
                </a:solidFill>
              </a:rPr>
              <a:t>der Batterie?</a:t>
            </a:r>
          </a:p>
        </p:txBody>
      </p:sp>
      <p:sp>
        <p:nvSpPr>
          <p:cNvPr id="21" name="Left Arrow 20"/>
          <p:cNvSpPr/>
          <p:nvPr/>
        </p:nvSpPr>
        <p:spPr>
          <a:xfrm>
            <a:off x="6645931" y="2483775"/>
            <a:ext cx="2254846" cy="731505"/>
          </a:xfrm>
          <a:prstGeom prst="leftArrow">
            <a:avLst/>
          </a:prstGeom>
          <a:solidFill>
            <a:srgbClr val="009AC7"/>
          </a:solidFill>
          <a:ln>
            <a:solidFill>
              <a:srgbClr val="009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i="0" dirty="0" smtClean="0">
                <a:solidFill>
                  <a:srgbClr val="FFFFFF"/>
                </a:solidFill>
              </a:rPr>
              <a:t>Probleme beim </a:t>
            </a:r>
            <a:r>
              <a:rPr lang="de-DE" sz="1200" b="1" i="0" dirty="0" err="1" smtClean="0">
                <a:solidFill>
                  <a:srgbClr val="FFFFFF"/>
                </a:solidFill>
              </a:rPr>
              <a:t>Befüllen</a:t>
            </a:r>
            <a:r>
              <a:rPr lang="de-DE" sz="1200" b="1" i="0" dirty="0" smtClean="0">
                <a:solidFill>
                  <a:srgbClr val="FFFFFF"/>
                </a:solidFill>
              </a:rPr>
              <a:t> </a:t>
            </a:r>
            <a:br>
              <a:rPr lang="de-DE" sz="1200" b="1" i="0" dirty="0" smtClean="0">
                <a:solidFill>
                  <a:srgbClr val="FFFFFF"/>
                </a:solidFill>
              </a:rPr>
            </a:br>
            <a:r>
              <a:rPr lang="de-DE" sz="1200" b="1" i="0" dirty="0" smtClean="0">
                <a:solidFill>
                  <a:srgbClr val="FFFFFF"/>
                </a:solidFill>
              </a:rPr>
              <a:t>der Batterie?</a:t>
            </a:r>
          </a:p>
        </p:txBody>
      </p:sp>
      <p:sp>
        <p:nvSpPr>
          <p:cNvPr id="23" name="TextBox 22"/>
          <p:cNvSpPr txBox="1"/>
          <p:nvPr/>
        </p:nvSpPr>
        <p:spPr>
          <a:xfrm>
            <a:off x="210342" y="3362033"/>
            <a:ext cx="2777407" cy="1600438"/>
          </a:xfrm>
          <a:prstGeom prst="rect">
            <a:avLst/>
          </a:prstGeom>
          <a:noFill/>
        </p:spPr>
        <p:txBody>
          <a:bodyPr wrap="square" rtlCol="0">
            <a:spAutoFit/>
          </a:bodyPr>
          <a:lstStyle/>
          <a:p>
            <a:pPr algn="ctr"/>
            <a:r>
              <a:rPr lang="de-DE" sz="1400" b="1" i="0" u="sng" dirty="0" smtClean="0">
                <a:solidFill>
                  <a:srgbClr val="000000"/>
                </a:solidFill>
              </a:rPr>
              <a:t>IRIS®: </a:t>
            </a:r>
          </a:p>
          <a:p>
            <a:pPr marL="168275" indent="-168275">
              <a:buFont typeface="Arial" panose="020B0604020202020204" pitchFamily="34" charset="0"/>
              <a:buChar char="•"/>
            </a:pPr>
            <a:r>
              <a:rPr lang="de-DE" sz="1200" b="0" i="0" dirty="0" smtClean="0">
                <a:solidFill>
                  <a:srgbClr val="000000"/>
                </a:solidFill>
              </a:rPr>
              <a:t>Lassen Sie sich das Batterie-</a:t>
            </a:r>
            <a:r>
              <a:rPr lang="de-DE" sz="1200" b="0" i="0" dirty="0" err="1" smtClean="0">
                <a:solidFill>
                  <a:srgbClr val="000000"/>
                </a:solidFill>
              </a:rPr>
              <a:t>Aufladeverhalten</a:t>
            </a:r>
            <a:r>
              <a:rPr lang="de-DE" sz="1200" b="0" i="0" dirty="0" smtClean="0">
                <a:solidFill>
                  <a:srgbClr val="000000"/>
                </a:solidFill>
              </a:rPr>
              <a:t> und die Maschinennutzung nach </a:t>
            </a:r>
            <a:br>
              <a:rPr lang="de-DE" sz="1200" b="0" i="0" dirty="0" smtClean="0">
                <a:solidFill>
                  <a:srgbClr val="000000"/>
                </a:solidFill>
              </a:rPr>
            </a:br>
            <a:r>
              <a:rPr lang="de-DE" sz="1200" b="0" i="0" dirty="0" smtClean="0">
                <a:solidFill>
                  <a:srgbClr val="000000"/>
                </a:solidFill>
              </a:rPr>
              <a:t>Tageszeit anzeigen </a:t>
            </a:r>
          </a:p>
          <a:p>
            <a:pPr marL="168275" indent="-168275">
              <a:buFont typeface="Arial" panose="020B0604020202020204" pitchFamily="34" charset="0"/>
              <a:buChar char="•"/>
            </a:pPr>
            <a:r>
              <a:rPr lang="de-DE" sz="1200" b="0" i="0" dirty="0" smtClean="0">
                <a:solidFill>
                  <a:srgbClr val="000000"/>
                </a:solidFill>
              </a:rPr>
              <a:t>Wichtige Warnhinweise: </a:t>
            </a:r>
            <a:br>
              <a:rPr lang="de-DE" sz="1200" b="0" i="0" dirty="0" smtClean="0">
                <a:solidFill>
                  <a:srgbClr val="000000"/>
                </a:solidFill>
              </a:rPr>
            </a:br>
            <a:r>
              <a:rPr lang="de-DE" sz="1200" b="0" i="0" dirty="0" smtClean="0">
                <a:solidFill>
                  <a:srgbClr val="000000"/>
                </a:solidFill>
              </a:rPr>
              <a:t>nicht aufgeladen, Zwischenladen, </a:t>
            </a:r>
            <a:br>
              <a:rPr lang="de-DE" sz="1200" b="0" i="0" dirty="0" smtClean="0">
                <a:solidFill>
                  <a:srgbClr val="000000"/>
                </a:solidFill>
              </a:rPr>
            </a:br>
            <a:r>
              <a:rPr lang="de-DE" sz="1200" b="0" i="0" dirty="0" smtClean="0">
                <a:solidFill>
                  <a:srgbClr val="000000"/>
                </a:solidFill>
              </a:rPr>
              <a:t>Wasser in den Smart-Fill-Tank füllen</a:t>
            </a:r>
          </a:p>
        </p:txBody>
      </p:sp>
      <p:sp>
        <p:nvSpPr>
          <p:cNvPr id="26" name="TextBox 25"/>
          <p:cNvSpPr txBox="1"/>
          <p:nvPr/>
        </p:nvSpPr>
        <p:spPr>
          <a:xfrm>
            <a:off x="6423111" y="3362033"/>
            <a:ext cx="2720889" cy="1261884"/>
          </a:xfrm>
          <a:prstGeom prst="rect">
            <a:avLst/>
          </a:prstGeom>
          <a:noFill/>
        </p:spPr>
        <p:txBody>
          <a:bodyPr wrap="square" rtlCol="0">
            <a:spAutoFit/>
          </a:bodyPr>
          <a:lstStyle/>
          <a:p>
            <a:pPr algn="ctr"/>
            <a:r>
              <a:rPr lang="de-DE" sz="1400" b="1" i="0" u="sng" dirty="0" smtClean="0">
                <a:solidFill>
                  <a:srgbClr val="000000"/>
                </a:solidFill>
              </a:rPr>
              <a:t>Smart-Fill™ automatische Batteriebefüllung: </a:t>
            </a:r>
          </a:p>
          <a:p>
            <a:pPr marL="168275" indent="-168275">
              <a:buFont typeface="Arial" panose="020B0604020202020204" pitchFamily="34" charset="0"/>
              <a:buChar char="•"/>
            </a:pPr>
            <a:r>
              <a:rPr lang="de-DE" sz="1200" b="0" i="0" dirty="0" smtClean="0">
                <a:solidFill>
                  <a:srgbClr val="000000"/>
                </a:solidFill>
              </a:rPr>
              <a:t>Smart-Fill befüllt die Batterien automatisch zum optimalen Zeitpunkt</a:t>
            </a:r>
          </a:p>
          <a:p>
            <a:pPr marL="168275" indent="-168275">
              <a:buFont typeface="Arial" panose="020B0604020202020204" pitchFamily="34" charset="0"/>
              <a:buChar char="•"/>
            </a:pPr>
            <a:r>
              <a:rPr lang="de-DE" sz="1200" b="0" i="0" dirty="0" smtClean="0">
                <a:solidFill>
                  <a:srgbClr val="000000"/>
                </a:solidFill>
              </a:rPr>
              <a:t>So wird verhindert, dass die Maschine mit trockenen Batterien arbeitet </a:t>
            </a:r>
          </a:p>
        </p:txBody>
      </p:sp>
      <p:sp>
        <p:nvSpPr>
          <p:cNvPr id="3" name="Down Arrow Callout 2"/>
          <p:cNvSpPr/>
          <p:nvPr/>
        </p:nvSpPr>
        <p:spPr>
          <a:xfrm>
            <a:off x="3538141" y="2636874"/>
            <a:ext cx="2157273" cy="565210"/>
          </a:xfrm>
          <a:prstGeom prst="downArrowCallout">
            <a:avLst>
              <a:gd name="adj1" fmla="val 28512"/>
              <a:gd name="adj2" fmla="val 30267"/>
              <a:gd name="adj3" fmla="val 25000"/>
              <a:gd name="adj4" fmla="val 64977"/>
            </a:avLst>
          </a:prstGeom>
          <a:solidFill>
            <a:srgbClr val="009AC7"/>
          </a:solidFill>
          <a:ln>
            <a:solidFill>
              <a:srgbClr val="009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i="0" dirty="0" smtClean="0">
                <a:solidFill>
                  <a:srgbClr val="FFFFFF"/>
                </a:solidFill>
              </a:rPr>
              <a:t>Falls beides zutrifft ...</a:t>
            </a:r>
          </a:p>
        </p:txBody>
      </p:sp>
      <p:sp>
        <p:nvSpPr>
          <p:cNvPr id="15"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6" name="Slide Number Placeholder 5"/>
          <p:cNvSpPr txBox="1">
            <a:spLocks/>
          </p:cNvSpPr>
          <p:nvPr/>
        </p:nvSpPr>
        <p:spPr>
          <a:xfrm>
            <a:off x="3508639" y="6573788"/>
            <a:ext cx="2530654"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5" name="Slide Number Placeholder 4"/>
          <p:cNvSpPr>
            <a:spLocks noGrp="1"/>
          </p:cNvSpPr>
          <p:nvPr>
            <p:ph type="sldNum" sz="quarter" idx="12"/>
          </p:nvPr>
        </p:nvSpPr>
        <p:spPr/>
        <p:txBody>
          <a:bodyPr/>
          <a:lstStyle/>
          <a:p>
            <a:pPr>
              <a:defRPr/>
            </a:pPr>
            <a:fld id="{40BD2EA7-2D18-4D7B-85C6-B4C1B2B21AAB}" type="slidenum">
              <a:rPr lang="en-US" altLang="en-US" smtClean="0"/>
              <a:pPr>
                <a:defRPr/>
              </a:pPr>
              <a:t>30</a:t>
            </a:fld>
            <a:endParaRPr lang="en-US" altLang="en-US" dirty="0"/>
          </a:p>
        </p:txBody>
      </p:sp>
    </p:spTree>
    <p:extLst>
      <p:ext uri="{BB962C8B-B14F-4D97-AF65-F5344CB8AC3E}">
        <p14:creationId xmlns:p14="http://schemas.microsoft.com/office/powerpoint/2010/main" val="31390068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11225"/>
            <a:ext cx="8229600" cy="685800"/>
          </a:xfrm>
        </p:spPr>
        <p:txBody>
          <a:bodyPr/>
          <a:lstStyle/>
          <a:p>
            <a:pPr eaLnBrk="1" hangingPunct="1"/>
            <a:r>
              <a:rPr lang="de-DE" sz="2400" b="0" i="0" dirty="0" smtClean="0">
                <a:solidFill>
                  <a:srgbClr val="FFFFFF"/>
                </a:solidFill>
              </a:rPr>
              <a:t>Abmessung des Schrubbkopfes</a:t>
            </a:r>
          </a:p>
        </p:txBody>
      </p:sp>
      <p:sp>
        <p:nvSpPr>
          <p:cNvPr id="4100" name="Content Placeholder 2"/>
          <p:cNvSpPr>
            <a:spLocks noGrp="1"/>
          </p:cNvSpPr>
          <p:nvPr>
            <p:ph idx="1"/>
          </p:nvPr>
        </p:nvSpPr>
        <p:spPr>
          <a:xfrm>
            <a:off x="652462" y="1612707"/>
            <a:ext cx="8491538" cy="735032"/>
          </a:xfrm>
        </p:spPr>
        <p:txBody>
          <a:bodyPr>
            <a:normAutofit/>
          </a:bodyPr>
          <a:lstStyle/>
          <a:p>
            <a:pPr marL="285750" indent="-285750">
              <a:buClr>
                <a:srgbClr val="009AC7"/>
              </a:buClr>
              <a:buFont typeface="Wingdings" panose="05000000000000000000" pitchFamily="2" charset="2"/>
              <a:buChar char="§"/>
            </a:pPr>
            <a:r>
              <a:rPr lang="de-DE" sz="1800" b="0" i="0" dirty="0" smtClean="0">
                <a:solidFill>
                  <a:srgbClr val="000000"/>
                </a:solidFill>
              </a:rPr>
              <a:t>Abmessungen des Schrubbkopfes zur Seite und nach vorne (in Millimetern)</a:t>
            </a:r>
          </a:p>
        </p:txBody>
      </p:sp>
      <p:sp>
        <p:nvSpPr>
          <p:cNvPr id="17" name="TextBox 16"/>
          <p:cNvSpPr txBox="1"/>
          <p:nvPr/>
        </p:nvSpPr>
        <p:spPr>
          <a:xfrm>
            <a:off x="398051" y="4267236"/>
            <a:ext cx="2663483" cy="261610"/>
          </a:xfrm>
          <a:prstGeom prst="rect">
            <a:avLst/>
          </a:prstGeom>
          <a:noFill/>
        </p:spPr>
        <p:txBody>
          <a:bodyPr wrap="square">
            <a:spAutoFit/>
          </a:bodyPr>
          <a:lstStyle/>
          <a:p>
            <a:pPr algn="ctr">
              <a:defRPr/>
            </a:pPr>
            <a:r>
              <a:rPr lang="de-DE" sz="1100" b="1" i="0" dirty="0" smtClean="0">
                <a:solidFill>
                  <a:srgbClr val="000000"/>
                </a:solidFill>
                <a:latin typeface="Arial" pitchFamily="18" charset="0"/>
              </a:rPr>
              <a:t>T500/T500e Orbital – 700 mm</a:t>
            </a:r>
          </a:p>
        </p:txBody>
      </p:sp>
      <p:sp>
        <p:nvSpPr>
          <p:cNvPr id="18" name="TextBox 17"/>
          <p:cNvSpPr txBox="1"/>
          <p:nvPr/>
        </p:nvSpPr>
        <p:spPr>
          <a:xfrm>
            <a:off x="3582685" y="4267236"/>
            <a:ext cx="2663483" cy="261610"/>
          </a:xfrm>
          <a:prstGeom prst="rect">
            <a:avLst/>
          </a:prstGeom>
          <a:noFill/>
        </p:spPr>
        <p:txBody>
          <a:bodyPr wrap="square">
            <a:spAutoFit/>
          </a:bodyPr>
          <a:lstStyle/>
          <a:p>
            <a:pPr algn="ctr">
              <a:defRPr/>
            </a:pPr>
            <a:r>
              <a:rPr lang="de-DE" sz="1100" b="1" i="0" dirty="0" smtClean="0">
                <a:solidFill>
                  <a:srgbClr val="000000"/>
                </a:solidFill>
                <a:latin typeface="Arial" pitchFamily="18" charset="0"/>
              </a:rPr>
              <a:t>T500/T500e Walze – 700 mm</a:t>
            </a:r>
          </a:p>
        </p:txBody>
      </p:sp>
      <p:sp>
        <p:nvSpPr>
          <p:cNvPr id="19" name="TextBox 18"/>
          <p:cNvSpPr txBox="1"/>
          <p:nvPr/>
        </p:nvSpPr>
        <p:spPr>
          <a:xfrm>
            <a:off x="528674" y="2166153"/>
            <a:ext cx="2663483" cy="261610"/>
          </a:xfrm>
          <a:prstGeom prst="rect">
            <a:avLst/>
          </a:prstGeom>
          <a:noFill/>
        </p:spPr>
        <p:txBody>
          <a:bodyPr wrap="square">
            <a:spAutoFit/>
          </a:bodyPr>
          <a:lstStyle/>
          <a:p>
            <a:pPr algn="ctr">
              <a:defRPr/>
            </a:pPr>
            <a:r>
              <a:rPr lang="de-DE" sz="1100" b="1" i="0" dirty="0" smtClean="0">
                <a:solidFill>
                  <a:srgbClr val="000000"/>
                </a:solidFill>
                <a:latin typeface="Arial" pitchFamily="18" charset="0"/>
              </a:rPr>
              <a:t>T500/T500e Doppelscheibe – 650 mm</a:t>
            </a:r>
          </a:p>
        </p:txBody>
      </p:sp>
      <p:sp>
        <p:nvSpPr>
          <p:cNvPr id="20" name="TextBox 19"/>
          <p:cNvSpPr txBox="1"/>
          <p:nvPr/>
        </p:nvSpPr>
        <p:spPr>
          <a:xfrm>
            <a:off x="5901032" y="2166153"/>
            <a:ext cx="2663483" cy="261610"/>
          </a:xfrm>
          <a:prstGeom prst="rect">
            <a:avLst/>
          </a:prstGeom>
          <a:noFill/>
        </p:spPr>
        <p:txBody>
          <a:bodyPr wrap="square">
            <a:spAutoFit/>
          </a:bodyPr>
          <a:lstStyle/>
          <a:p>
            <a:pPr algn="ctr">
              <a:defRPr/>
            </a:pPr>
            <a:r>
              <a:rPr lang="de-DE" sz="1100" b="1" i="0" dirty="0" smtClean="0">
                <a:solidFill>
                  <a:srgbClr val="000000"/>
                </a:solidFill>
                <a:latin typeface="Arial" pitchFamily="18" charset="0"/>
              </a:rPr>
              <a:t>T500/T500e Doppelscheibe – 800 mm</a:t>
            </a:r>
          </a:p>
        </p:txBody>
      </p:sp>
      <p:sp>
        <p:nvSpPr>
          <p:cNvPr id="21" name="TextBox 20"/>
          <p:cNvSpPr txBox="1"/>
          <p:nvPr/>
        </p:nvSpPr>
        <p:spPr>
          <a:xfrm>
            <a:off x="3096679" y="2166153"/>
            <a:ext cx="2663483" cy="261610"/>
          </a:xfrm>
          <a:prstGeom prst="rect">
            <a:avLst/>
          </a:prstGeom>
          <a:noFill/>
        </p:spPr>
        <p:txBody>
          <a:bodyPr wrap="square">
            <a:spAutoFit/>
          </a:bodyPr>
          <a:lstStyle/>
          <a:p>
            <a:pPr algn="ctr">
              <a:defRPr/>
            </a:pPr>
            <a:r>
              <a:rPr lang="de-DE" sz="1100" b="1" i="0" dirty="0" smtClean="0">
                <a:solidFill>
                  <a:srgbClr val="000000"/>
                </a:solidFill>
                <a:latin typeface="Arial" pitchFamily="18" charset="0"/>
              </a:rPr>
              <a:t>T500/T500e Doppelscheibe – 700 mm</a:t>
            </a:r>
          </a:p>
        </p:txBody>
      </p:sp>
      <p:sp>
        <p:nvSpPr>
          <p:cNvPr id="15"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22" name="Slide Number Placeholder 5"/>
          <p:cNvSpPr txBox="1">
            <a:spLocks/>
          </p:cNvSpPr>
          <p:nvPr/>
        </p:nvSpPr>
        <p:spPr>
          <a:xfrm>
            <a:off x="3508638" y="6573788"/>
            <a:ext cx="2541287"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3" name="Slide Number Placeholder 2"/>
          <p:cNvSpPr>
            <a:spLocks noGrp="1"/>
          </p:cNvSpPr>
          <p:nvPr>
            <p:ph type="sldNum" sz="quarter" idx="12"/>
          </p:nvPr>
        </p:nvSpPr>
        <p:spPr/>
        <p:txBody>
          <a:bodyPr/>
          <a:lstStyle/>
          <a:p>
            <a:pPr>
              <a:defRPr/>
            </a:pPr>
            <a:fld id="{40BD2EA7-2D18-4D7B-85C6-B4C1B2B21AAB}" type="slidenum">
              <a:rPr lang="en-US" altLang="en-US" smtClean="0"/>
              <a:pPr>
                <a:defRPr/>
              </a:pPr>
              <a:t>31</a:t>
            </a:fld>
            <a:endParaRPr lang="en-US" altLang="en-US" dirty="0"/>
          </a:p>
        </p:txBody>
      </p:sp>
      <p:sp>
        <p:nvSpPr>
          <p:cNvPr id="2" name="TextBox 1"/>
          <p:cNvSpPr txBox="1"/>
          <p:nvPr/>
        </p:nvSpPr>
        <p:spPr>
          <a:xfrm>
            <a:off x="6562378" y="4490994"/>
            <a:ext cx="2321469" cy="1600438"/>
          </a:xfrm>
          <a:prstGeom prst="rect">
            <a:avLst/>
          </a:prstGeom>
          <a:noFill/>
        </p:spPr>
        <p:txBody>
          <a:bodyPr wrap="none" rtlCol="0">
            <a:spAutoFit/>
          </a:bodyPr>
          <a:lstStyle/>
          <a:p>
            <a:r>
              <a:rPr lang="de-DE" sz="1400" b="1" i="0" dirty="0" smtClean="0">
                <a:solidFill>
                  <a:srgbClr val="000000"/>
                </a:solidFill>
                <a:latin typeface="Arial" pitchFamily="18" charset="0"/>
              </a:rPr>
              <a:t>Höhe des </a:t>
            </a:r>
            <a:r>
              <a:rPr lang="de-DE" sz="1400" b="1" i="0" dirty="0" err="1" smtClean="0">
                <a:solidFill>
                  <a:srgbClr val="000000"/>
                </a:solidFill>
                <a:latin typeface="Arial" pitchFamily="18" charset="0"/>
              </a:rPr>
              <a:t>Schrubbdecks</a:t>
            </a:r>
            <a:r>
              <a:rPr lang="de-DE" sz="1400" b="1" i="0" dirty="0" smtClean="0">
                <a:solidFill>
                  <a:srgbClr val="000000"/>
                </a:solidFill>
                <a:latin typeface="Arial" pitchFamily="18" charset="0"/>
              </a:rPr>
              <a:t> </a:t>
            </a:r>
            <a:br>
              <a:rPr lang="de-DE" sz="1400" b="1" i="0" dirty="0" smtClean="0">
                <a:solidFill>
                  <a:srgbClr val="000000"/>
                </a:solidFill>
                <a:latin typeface="Arial" pitchFamily="18" charset="0"/>
              </a:rPr>
            </a:br>
            <a:r>
              <a:rPr lang="de-DE" sz="1400" b="1" i="0" dirty="0" smtClean="0">
                <a:solidFill>
                  <a:srgbClr val="000000"/>
                </a:solidFill>
                <a:latin typeface="Arial" pitchFamily="18" charset="0"/>
              </a:rPr>
              <a:t>(Sockelleiste)</a:t>
            </a:r>
          </a:p>
          <a:p>
            <a:pPr marL="285750" indent="-285750">
              <a:buFont typeface="Arial" panose="020B0604020202020204" pitchFamily="34" charset="0"/>
              <a:buChar char="•"/>
            </a:pPr>
            <a:r>
              <a:rPr lang="de-DE" sz="1400" b="0" i="0" dirty="0" smtClean="0">
                <a:solidFill>
                  <a:srgbClr val="000000"/>
                </a:solidFill>
                <a:latin typeface="Arial" pitchFamily="18" charset="0"/>
              </a:rPr>
              <a:t>99 mm (Teller)</a:t>
            </a:r>
          </a:p>
          <a:p>
            <a:pPr marL="285750" indent="-285750">
              <a:buFont typeface="Arial" panose="020B0604020202020204" pitchFamily="34" charset="0"/>
              <a:buChar char="•"/>
            </a:pPr>
            <a:r>
              <a:rPr lang="de-DE" sz="1400" b="0" i="0" dirty="0" smtClean="0">
                <a:solidFill>
                  <a:srgbClr val="000000"/>
                </a:solidFill>
                <a:latin typeface="Arial" pitchFamily="18" charset="0"/>
              </a:rPr>
              <a:t>108 mm (Orbital)</a:t>
            </a:r>
          </a:p>
          <a:p>
            <a:pPr marL="285750" indent="-285750">
              <a:buFont typeface="Arial" panose="020B0604020202020204" pitchFamily="34" charset="0"/>
              <a:buChar char="•"/>
            </a:pPr>
            <a:r>
              <a:rPr lang="de-DE" sz="1400" b="0" i="0" dirty="0" smtClean="0">
                <a:solidFill>
                  <a:srgbClr val="000000"/>
                </a:solidFill>
                <a:latin typeface="Arial" pitchFamily="18" charset="0"/>
              </a:rPr>
              <a:t>279 mm (Walze)</a:t>
            </a:r>
          </a:p>
          <a:p>
            <a:r>
              <a:rPr lang="de-DE" sz="1400" b="1" i="0" dirty="0" smtClean="0">
                <a:solidFill>
                  <a:srgbClr val="000000"/>
                </a:solidFill>
                <a:latin typeface="Arial" pitchFamily="18" charset="0"/>
              </a:rPr>
              <a:t>Höhe der Abstreifleiste:</a:t>
            </a:r>
          </a:p>
          <a:p>
            <a:pPr marL="285750" indent="-285750">
              <a:buFont typeface="Arial" panose="020B0604020202020204" pitchFamily="34" charset="0"/>
              <a:buChar char="•"/>
            </a:pPr>
            <a:r>
              <a:rPr lang="de-DE" sz="1400" b="0" i="0" dirty="0" smtClean="0">
                <a:solidFill>
                  <a:srgbClr val="000000"/>
                </a:solidFill>
                <a:latin typeface="Arial" pitchFamily="18" charset="0"/>
              </a:rPr>
              <a:t>89 mm</a:t>
            </a:r>
          </a:p>
        </p:txBody>
      </p:sp>
      <p:grpSp>
        <p:nvGrpSpPr>
          <p:cNvPr id="5" name="Group 4"/>
          <p:cNvGrpSpPr/>
          <p:nvPr/>
        </p:nvGrpSpPr>
        <p:grpSpPr>
          <a:xfrm>
            <a:off x="834089" y="2366283"/>
            <a:ext cx="2052653" cy="1686074"/>
            <a:chOff x="834089" y="2322215"/>
            <a:chExt cx="2052653" cy="1686074"/>
          </a:xfrm>
        </p:grpSpPr>
        <p:pic>
          <p:nvPicPr>
            <p:cNvPr id="10" name="Picture 9"/>
            <p:cNvPicPr>
              <a:picLocks noChangeAspect="1"/>
            </p:cNvPicPr>
            <p:nvPr/>
          </p:nvPicPr>
          <p:blipFill rotWithShape="1">
            <a:blip r:embed="rId3" cstate="print">
              <a:biLevel thresh="75000"/>
            </a:blip>
            <a:srcRect t="9615" r="17182"/>
            <a:stretch/>
          </p:blipFill>
          <p:spPr>
            <a:xfrm>
              <a:off x="834089" y="2334815"/>
              <a:ext cx="2052653" cy="1660874"/>
            </a:xfrm>
            <a:prstGeom prst="rect">
              <a:avLst/>
            </a:prstGeom>
          </p:spPr>
        </p:pic>
        <p:sp>
          <p:nvSpPr>
            <p:cNvPr id="4" name="TextBox 3"/>
            <p:cNvSpPr txBox="1"/>
            <p:nvPr/>
          </p:nvSpPr>
          <p:spPr>
            <a:xfrm>
              <a:off x="1396039" y="2322215"/>
              <a:ext cx="420308" cy="276999"/>
            </a:xfrm>
            <a:prstGeom prst="rect">
              <a:avLst/>
            </a:prstGeom>
            <a:solidFill>
              <a:srgbClr val="FFFFFF"/>
            </a:solidFill>
          </p:spPr>
          <p:txBody>
            <a:bodyPr wrap="none" rtlCol="0">
              <a:spAutoFit/>
            </a:bodyPr>
            <a:lstStyle/>
            <a:p>
              <a:r>
                <a:rPr lang="de-DE" sz="1200" b="0" i="0" dirty="0" smtClean="0">
                  <a:solidFill>
                    <a:srgbClr val="000000"/>
                  </a:solidFill>
                </a:rPr>
                <a:t>610</a:t>
              </a:r>
            </a:p>
          </p:txBody>
        </p:sp>
        <p:sp>
          <p:nvSpPr>
            <p:cNvPr id="27" name="TextBox 26"/>
            <p:cNvSpPr txBox="1"/>
            <p:nvPr/>
          </p:nvSpPr>
          <p:spPr>
            <a:xfrm>
              <a:off x="834089" y="3565206"/>
              <a:ext cx="341760" cy="276999"/>
            </a:xfrm>
            <a:prstGeom prst="rect">
              <a:avLst/>
            </a:prstGeom>
            <a:solidFill>
              <a:srgbClr val="FFFFFF"/>
            </a:solidFill>
          </p:spPr>
          <p:txBody>
            <a:bodyPr wrap="none" rtlCol="0">
              <a:spAutoFit/>
            </a:bodyPr>
            <a:lstStyle/>
            <a:p>
              <a:r>
                <a:rPr lang="de-DE" sz="1200" b="0" i="0" dirty="0" smtClean="0">
                  <a:solidFill>
                    <a:srgbClr val="000000"/>
                  </a:solidFill>
                </a:rPr>
                <a:t>44</a:t>
              </a:r>
            </a:p>
          </p:txBody>
        </p:sp>
        <p:sp>
          <p:nvSpPr>
            <p:cNvPr id="28" name="TextBox 27"/>
            <p:cNvSpPr txBox="1"/>
            <p:nvPr/>
          </p:nvSpPr>
          <p:spPr>
            <a:xfrm>
              <a:off x="2042848" y="3565206"/>
              <a:ext cx="341760" cy="276999"/>
            </a:xfrm>
            <a:prstGeom prst="rect">
              <a:avLst/>
            </a:prstGeom>
            <a:solidFill>
              <a:srgbClr val="FFFFFF"/>
            </a:solidFill>
          </p:spPr>
          <p:txBody>
            <a:bodyPr wrap="none" rtlCol="0">
              <a:spAutoFit/>
            </a:bodyPr>
            <a:lstStyle/>
            <a:p>
              <a:r>
                <a:rPr lang="de-DE" sz="1200" b="0" i="0" dirty="0" smtClean="0">
                  <a:solidFill>
                    <a:srgbClr val="000000"/>
                  </a:solidFill>
                </a:rPr>
                <a:t>44</a:t>
              </a:r>
            </a:p>
          </p:txBody>
        </p:sp>
        <p:sp>
          <p:nvSpPr>
            <p:cNvPr id="29" name="TextBox 28"/>
            <p:cNvSpPr txBox="1"/>
            <p:nvPr/>
          </p:nvSpPr>
          <p:spPr>
            <a:xfrm>
              <a:off x="2419523" y="2472699"/>
              <a:ext cx="341760" cy="276999"/>
            </a:xfrm>
            <a:prstGeom prst="rect">
              <a:avLst/>
            </a:prstGeom>
            <a:solidFill>
              <a:srgbClr val="FFFFFF"/>
            </a:solidFill>
          </p:spPr>
          <p:txBody>
            <a:bodyPr wrap="none" rtlCol="0">
              <a:spAutoFit/>
            </a:bodyPr>
            <a:lstStyle/>
            <a:p>
              <a:r>
                <a:rPr lang="de-DE" sz="1200" b="0" i="0" dirty="0" smtClean="0">
                  <a:solidFill>
                    <a:srgbClr val="000000"/>
                  </a:solidFill>
                </a:rPr>
                <a:t>29</a:t>
              </a:r>
            </a:p>
          </p:txBody>
        </p:sp>
        <p:sp>
          <p:nvSpPr>
            <p:cNvPr id="30" name="TextBox 29"/>
            <p:cNvSpPr txBox="1"/>
            <p:nvPr/>
          </p:nvSpPr>
          <p:spPr>
            <a:xfrm>
              <a:off x="1396544" y="3731290"/>
              <a:ext cx="420308" cy="276999"/>
            </a:xfrm>
            <a:prstGeom prst="rect">
              <a:avLst/>
            </a:prstGeom>
            <a:solidFill>
              <a:srgbClr val="FFFFFF"/>
            </a:solidFill>
          </p:spPr>
          <p:txBody>
            <a:bodyPr wrap="none" rtlCol="0">
              <a:spAutoFit/>
            </a:bodyPr>
            <a:lstStyle/>
            <a:p>
              <a:r>
                <a:rPr lang="de-DE" sz="1200" b="0" i="0" dirty="0" smtClean="0">
                  <a:solidFill>
                    <a:srgbClr val="000000"/>
                  </a:solidFill>
                </a:rPr>
                <a:t>698</a:t>
              </a:r>
            </a:p>
          </p:txBody>
        </p:sp>
      </p:grpSp>
      <p:grpSp>
        <p:nvGrpSpPr>
          <p:cNvPr id="8" name="Group 7"/>
          <p:cNvGrpSpPr/>
          <p:nvPr/>
        </p:nvGrpSpPr>
        <p:grpSpPr>
          <a:xfrm>
            <a:off x="132540" y="4531380"/>
            <a:ext cx="3172293" cy="2015349"/>
            <a:chOff x="132540" y="4399176"/>
            <a:chExt cx="3172293" cy="2015349"/>
          </a:xfrm>
        </p:grpSpPr>
        <p:pic>
          <p:nvPicPr>
            <p:cNvPr id="16" name="Picture 15"/>
            <p:cNvPicPr>
              <a:picLocks noChangeAspect="1"/>
            </p:cNvPicPr>
            <p:nvPr/>
          </p:nvPicPr>
          <p:blipFill rotWithShape="1">
            <a:blip r:embed="rId4" cstate="print">
              <a:biLevel thresh="75000"/>
            </a:blip>
            <a:srcRect t="8604" r="13361"/>
            <a:stretch/>
          </p:blipFill>
          <p:spPr>
            <a:xfrm>
              <a:off x="154750" y="4399176"/>
              <a:ext cx="3150083" cy="2015349"/>
            </a:xfrm>
            <a:prstGeom prst="rect">
              <a:avLst/>
            </a:prstGeom>
          </p:spPr>
        </p:pic>
        <p:sp>
          <p:nvSpPr>
            <p:cNvPr id="25" name="TextBox 24"/>
            <p:cNvSpPr txBox="1"/>
            <p:nvPr/>
          </p:nvSpPr>
          <p:spPr>
            <a:xfrm>
              <a:off x="975873" y="4414858"/>
              <a:ext cx="511403" cy="276999"/>
            </a:xfrm>
            <a:prstGeom prst="rect">
              <a:avLst/>
            </a:prstGeom>
            <a:solidFill>
              <a:srgbClr val="FFFFFF"/>
            </a:solidFill>
          </p:spPr>
          <p:txBody>
            <a:bodyPr wrap="square" rtlCol="0">
              <a:spAutoFit/>
            </a:bodyPr>
            <a:lstStyle/>
            <a:p>
              <a:pPr algn="ctr"/>
              <a:r>
                <a:rPr lang="de-DE" sz="1200" b="0" i="0" dirty="0" smtClean="0">
                  <a:solidFill>
                    <a:srgbClr val="000000"/>
                  </a:solidFill>
                </a:rPr>
                <a:t>610</a:t>
              </a:r>
            </a:p>
          </p:txBody>
        </p:sp>
        <p:sp>
          <p:nvSpPr>
            <p:cNvPr id="34" name="TextBox 33"/>
            <p:cNvSpPr txBox="1"/>
            <p:nvPr/>
          </p:nvSpPr>
          <p:spPr>
            <a:xfrm>
              <a:off x="2696663" y="6113090"/>
              <a:ext cx="420308" cy="276999"/>
            </a:xfrm>
            <a:prstGeom prst="rect">
              <a:avLst/>
            </a:prstGeom>
            <a:solidFill>
              <a:srgbClr val="FFFFFF"/>
            </a:solidFill>
          </p:spPr>
          <p:txBody>
            <a:bodyPr wrap="none" rtlCol="0">
              <a:spAutoFit/>
            </a:bodyPr>
            <a:lstStyle/>
            <a:p>
              <a:r>
                <a:rPr lang="de-DE" sz="1200" b="0" i="0" dirty="0" smtClean="0">
                  <a:solidFill>
                    <a:srgbClr val="000000"/>
                  </a:solidFill>
                </a:rPr>
                <a:t>136</a:t>
              </a:r>
            </a:p>
          </p:txBody>
        </p:sp>
        <p:sp>
          <p:nvSpPr>
            <p:cNvPr id="37" name="TextBox 36"/>
            <p:cNvSpPr txBox="1"/>
            <p:nvPr/>
          </p:nvSpPr>
          <p:spPr>
            <a:xfrm>
              <a:off x="975872" y="6124107"/>
              <a:ext cx="536599" cy="276999"/>
            </a:xfrm>
            <a:prstGeom prst="rect">
              <a:avLst/>
            </a:prstGeom>
            <a:solidFill>
              <a:srgbClr val="FFFFFF"/>
            </a:solidFill>
          </p:spPr>
          <p:txBody>
            <a:bodyPr wrap="square" rtlCol="0">
              <a:spAutoFit/>
            </a:bodyPr>
            <a:lstStyle/>
            <a:p>
              <a:pPr algn="ctr"/>
              <a:r>
                <a:rPr lang="de-DE" sz="1200" b="0" i="0" dirty="0" smtClean="0">
                  <a:solidFill>
                    <a:srgbClr val="000000"/>
                  </a:solidFill>
                </a:rPr>
                <a:t>711</a:t>
              </a:r>
            </a:p>
          </p:txBody>
        </p:sp>
        <p:sp>
          <p:nvSpPr>
            <p:cNvPr id="38" name="TextBox 37"/>
            <p:cNvSpPr txBox="1"/>
            <p:nvPr/>
          </p:nvSpPr>
          <p:spPr>
            <a:xfrm>
              <a:off x="176784" y="5927213"/>
              <a:ext cx="484861" cy="276999"/>
            </a:xfrm>
            <a:prstGeom prst="rect">
              <a:avLst/>
            </a:prstGeom>
            <a:solidFill>
              <a:srgbClr val="FFFFFF"/>
            </a:solidFill>
          </p:spPr>
          <p:txBody>
            <a:bodyPr wrap="square" rtlCol="0">
              <a:spAutoFit/>
            </a:bodyPr>
            <a:lstStyle/>
            <a:p>
              <a:pPr algn="r"/>
              <a:r>
                <a:rPr lang="de-DE" sz="1200" b="0" i="0" dirty="0" smtClean="0">
                  <a:solidFill>
                    <a:srgbClr val="000000"/>
                  </a:solidFill>
                </a:rPr>
                <a:t>50</a:t>
              </a:r>
            </a:p>
          </p:txBody>
        </p:sp>
        <p:sp>
          <p:nvSpPr>
            <p:cNvPr id="39" name="TextBox 38"/>
            <p:cNvSpPr txBox="1"/>
            <p:nvPr/>
          </p:nvSpPr>
          <p:spPr>
            <a:xfrm>
              <a:off x="1790324" y="5927212"/>
              <a:ext cx="401369" cy="276999"/>
            </a:xfrm>
            <a:prstGeom prst="rect">
              <a:avLst/>
            </a:prstGeom>
            <a:solidFill>
              <a:srgbClr val="FFFFFF"/>
            </a:solidFill>
          </p:spPr>
          <p:txBody>
            <a:bodyPr wrap="square" rtlCol="0">
              <a:spAutoFit/>
            </a:bodyPr>
            <a:lstStyle/>
            <a:p>
              <a:r>
                <a:rPr lang="de-DE" sz="1200" b="0" i="0" dirty="0" smtClean="0">
                  <a:solidFill>
                    <a:srgbClr val="000000"/>
                  </a:solidFill>
                </a:rPr>
                <a:t>50</a:t>
              </a:r>
            </a:p>
          </p:txBody>
        </p:sp>
        <p:sp>
          <p:nvSpPr>
            <p:cNvPr id="40" name="TextBox 39"/>
            <p:cNvSpPr txBox="1"/>
            <p:nvPr/>
          </p:nvSpPr>
          <p:spPr>
            <a:xfrm>
              <a:off x="132540" y="5395833"/>
              <a:ext cx="420308" cy="276999"/>
            </a:xfrm>
            <a:prstGeom prst="rect">
              <a:avLst/>
            </a:prstGeom>
            <a:solidFill>
              <a:srgbClr val="FFFFFF"/>
            </a:solidFill>
          </p:spPr>
          <p:txBody>
            <a:bodyPr wrap="none" rtlCol="0">
              <a:spAutoFit/>
            </a:bodyPr>
            <a:lstStyle/>
            <a:p>
              <a:r>
                <a:rPr lang="de-DE" sz="1200" b="0" i="0" dirty="0" smtClean="0">
                  <a:solidFill>
                    <a:srgbClr val="000000"/>
                  </a:solidFill>
                </a:rPr>
                <a:t>108</a:t>
              </a:r>
            </a:p>
          </p:txBody>
        </p:sp>
      </p:grpSp>
      <p:grpSp>
        <p:nvGrpSpPr>
          <p:cNvPr id="7" name="Group 6"/>
          <p:cNvGrpSpPr/>
          <p:nvPr/>
        </p:nvGrpSpPr>
        <p:grpSpPr>
          <a:xfrm>
            <a:off x="5991874" y="2372161"/>
            <a:ext cx="2481799" cy="1662582"/>
            <a:chOff x="5991874" y="2328093"/>
            <a:chExt cx="2481799" cy="1662582"/>
          </a:xfrm>
        </p:grpSpPr>
        <p:pic>
          <p:nvPicPr>
            <p:cNvPr id="12" name="Picture 11"/>
            <p:cNvPicPr>
              <a:picLocks noChangeAspect="1"/>
            </p:cNvPicPr>
            <p:nvPr/>
          </p:nvPicPr>
          <p:blipFill rotWithShape="1">
            <a:blip r:embed="rId5" cstate="print">
              <a:biLevel thresh="75000"/>
            </a:blip>
            <a:srcRect t="7711" r="13707"/>
            <a:stretch/>
          </p:blipFill>
          <p:spPr>
            <a:xfrm>
              <a:off x="5991874" y="2339830"/>
              <a:ext cx="2481799" cy="1650845"/>
            </a:xfrm>
            <a:prstGeom prst="rect">
              <a:avLst/>
            </a:prstGeom>
            <a:ln>
              <a:noFill/>
            </a:ln>
          </p:spPr>
        </p:pic>
        <p:sp>
          <p:nvSpPr>
            <p:cNvPr id="24" name="TextBox 23"/>
            <p:cNvSpPr txBox="1"/>
            <p:nvPr/>
          </p:nvSpPr>
          <p:spPr>
            <a:xfrm>
              <a:off x="6605131" y="2328093"/>
              <a:ext cx="420308" cy="276999"/>
            </a:xfrm>
            <a:prstGeom prst="rect">
              <a:avLst/>
            </a:prstGeom>
            <a:solidFill>
              <a:srgbClr val="FFFFFF"/>
            </a:solidFill>
          </p:spPr>
          <p:txBody>
            <a:bodyPr wrap="none" rtlCol="0">
              <a:spAutoFit/>
            </a:bodyPr>
            <a:lstStyle/>
            <a:p>
              <a:r>
                <a:rPr lang="de-DE" sz="1200" b="0" i="0" dirty="0" smtClean="0">
                  <a:solidFill>
                    <a:srgbClr val="000000"/>
                  </a:solidFill>
                </a:rPr>
                <a:t>610</a:t>
              </a:r>
            </a:p>
          </p:txBody>
        </p:sp>
        <p:sp>
          <p:nvSpPr>
            <p:cNvPr id="42" name="TextBox 41"/>
            <p:cNvSpPr txBox="1"/>
            <p:nvPr/>
          </p:nvSpPr>
          <p:spPr>
            <a:xfrm>
              <a:off x="6596514" y="3713676"/>
              <a:ext cx="420308" cy="276999"/>
            </a:xfrm>
            <a:prstGeom prst="rect">
              <a:avLst/>
            </a:prstGeom>
            <a:solidFill>
              <a:srgbClr val="FFFFFF"/>
            </a:solidFill>
          </p:spPr>
          <p:txBody>
            <a:bodyPr wrap="none" rtlCol="0">
              <a:spAutoFit/>
            </a:bodyPr>
            <a:lstStyle/>
            <a:p>
              <a:r>
                <a:rPr lang="de-DE" sz="1200" b="0" i="0" dirty="0" smtClean="0">
                  <a:solidFill>
                    <a:srgbClr val="000000"/>
                  </a:solidFill>
                </a:rPr>
                <a:t>796</a:t>
              </a:r>
            </a:p>
          </p:txBody>
        </p:sp>
        <p:sp>
          <p:nvSpPr>
            <p:cNvPr id="43" name="TextBox 42"/>
            <p:cNvSpPr txBox="1"/>
            <p:nvPr/>
          </p:nvSpPr>
          <p:spPr>
            <a:xfrm>
              <a:off x="7855761" y="3699231"/>
              <a:ext cx="341760" cy="276999"/>
            </a:xfrm>
            <a:prstGeom prst="rect">
              <a:avLst/>
            </a:prstGeom>
            <a:solidFill>
              <a:srgbClr val="FFFFFF"/>
            </a:solidFill>
          </p:spPr>
          <p:txBody>
            <a:bodyPr wrap="none" rtlCol="0">
              <a:spAutoFit/>
            </a:bodyPr>
            <a:lstStyle/>
            <a:p>
              <a:r>
                <a:rPr lang="de-DE" sz="1200" b="0" i="0" dirty="0" smtClean="0">
                  <a:solidFill>
                    <a:srgbClr val="000000"/>
                  </a:solidFill>
                </a:rPr>
                <a:t>44</a:t>
              </a:r>
            </a:p>
          </p:txBody>
        </p:sp>
        <p:sp>
          <p:nvSpPr>
            <p:cNvPr id="44" name="TextBox 43"/>
            <p:cNvSpPr txBox="1"/>
            <p:nvPr/>
          </p:nvSpPr>
          <p:spPr>
            <a:xfrm>
              <a:off x="6013376" y="3562523"/>
              <a:ext cx="341760" cy="276999"/>
            </a:xfrm>
            <a:prstGeom prst="rect">
              <a:avLst/>
            </a:prstGeom>
            <a:solidFill>
              <a:srgbClr val="FFFFFF"/>
            </a:solidFill>
          </p:spPr>
          <p:txBody>
            <a:bodyPr wrap="none" rtlCol="0">
              <a:spAutoFit/>
            </a:bodyPr>
            <a:lstStyle/>
            <a:p>
              <a:r>
                <a:rPr lang="de-DE" sz="1200" b="0" i="0" dirty="0" smtClean="0">
                  <a:solidFill>
                    <a:srgbClr val="000000"/>
                  </a:solidFill>
                </a:rPr>
                <a:t>93</a:t>
              </a:r>
            </a:p>
          </p:txBody>
        </p:sp>
        <p:sp>
          <p:nvSpPr>
            <p:cNvPr id="46" name="TextBox 45"/>
            <p:cNvSpPr txBox="1"/>
            <p:nvPr/>
          </p:nvSpPr>
          <p:spPr>
            <a:xfrm>
              <a:off x="7267223" y="3562523"/>
              <a:ext cx="341760" cy="276999"/>
            </a:xfrm>
            <a:prstGeom prst="rect">
              <a:avLst/>
            </a:prstGeom>
            <a:solidFill>
              <a:srgbClr val="FFFFFF"/>
            </a:solidFill>
          </p:spPr>
          <p:txBody>
            <a:bodyPr wrap="none" rtlCol="0">
              <a:spAutoFit/>
            </a:bodyPr>
            <a:lstStyle/>
            <a:p>
              <a:r>
                <a:rPr lang="de-DE" sz="1200" b="0" i="0" dirty="0" smtClean="0">
                  <a:solidFill>
                    <a:srgbClr val="000000"/>
                  </a:solidFill>
                </a:rPr>
                <a:t>93</a:t>
              </a:r>
            </a:p>
          </p:txBody>
        </p:sp>
      </p:grpSp>
      <p:grpSp>
        <p:nvGrpSpPr>
          <p:cNvPr id="6" name="Group 5"/>
          <p:cNvGrpSpPr/>
          <p:nvPr/>
        </p:nvGrpSpPr>
        <p:grpSpPr>
          <a:xfrm>
            <a:off x="3365769" y="2366283"/>
            <a:ext cx="2125303" cy="1680506"/>
            <a:chOff x="3365769" y="2322215"/>
            <a:chExt cx="2125303" cy="1680506"/>
          </a:xfrm>
        </p:grpSpPr>
        <p:pic>
          <p:nvPicPr>
            <p:cNvPr id="11" name="Picture 10"/>
            <p:cNvPicPr>
              <a:picLocks noChangeAspect="1"/>
            </p:cNvPicPr>
            <p:nvPr/>
          </p:nvPicPr>
          <p:blipFill rotWithShape="1">
            <a:blip r:embed="rId6" cstate="print">
              <a:biLevel thresh="75000"/>
            </a:blip>
            <a:srcRect t="7951" r="15569"/>
            <a:stretch/>
          </p:blipFill>
          <p:spPr>
            <a:xfrm>
              <a:off x="3365769" y="2335743"/>
              <a:ext cx="2125303" cy="1659019"/>
            </a:xfrm>
            <a:prstGeom prst="rect">
              <a:avLst/>
            </a:prstGeom>
          </p:spPr>
        </p:pic>
        <p:sp>
          <p:nvSpPr>
            <p:cNvPr id="23" name="TextBox 22"/>
            <p:cNvSpPr txBox="1"/>
            <p:nvPr/>
          </p:nvSpPr>
          <p:spPr>
            <a:xfrm>
              <a:off x="3935734" y="2322215"/>
              <a:ext cx="420308" cy="276999"/>
            </a:xfrm>
            <a:prstGeom prst="rect">
              <a:avLst/>
            </a:prstGeom>
            <a:solidFill>
              <a:srgbClr val="FFFFFF"/>
            </a:solidFill>
          </p:spPr>
          <p:txBody>
            <a:bodyPr wrap="none" rtlCol="0">
              <a:spAutoFit/>
            </a:bodyPr>
            <a:lstStyle/>
            <a:p>
              <a:r>
                <a:rPr lang="de-DE" sz="1200" b="0" i="0" dirty="0" smtClean="0">
                  <a:solidFill>
                    <a:srgbClr val="000000"/>
                  </a:solidFill>
                </a:rPr>
                <a:t>610</a:t>
              </a:r>
            </a:p>
          </p:txBody>
        </p:sp>
        <p:sp>
          <p:nvSpPr>
            <p:cNvPr id="31" name="TextBox 30"/>
            <p:cNvSpPr txBox="1"/>
            <p:nvPr/>
          </p:nvSpPr>
          <p:spPr>
            <a:xfrm>
              <a:off x="3383344" y="3565205"/>
              <a:ext cx="341760" cy="276999"/>
            </a:xfrm>
            <a:prstGeom prst="rect">
              <a:avLst/>
            </a:prstGeom>
            <a:solidFill>
              <a:srgbClr val="FFFFFF"/>
            </a:solidFill>
          </p:spPr>
          <p:txBody>
            <a:bodyPr wrap="none" rtlCol="0">
              <a:spAutoFit/>
            </a:bodyPr>
            <a:lstStyle/>
            <a:p>
              <a:r>
                <a:rPr lang="de-DE" sz="1200" b="0" i="0" dirty="0" smtClean="0">
                  <a:solidFill>
                    <a:srgbClr val="000000"/>
                  </a:solidFill>
                </a:rPr>
                <a:t>69</a:t>
              </a:r>
            </a:p>
          </p:txBody>
        </p:sp>
        <p:sp>
          <p:nvSpPr>
            <p:cNvPr id="41" name="TextBox 40"/>
            <p:cNvSpPr txBox="1"/>
            <p:nvPr/>
          </p:nvSpPr>
          <p:spPr>
            <a:xfrm>
              <a:off x="3936404" y="3725722"/>
              <a:ext cx="420308" cy="276999"/>
            </a:xfrm>
            <a:prstGeom prst="rect">
              <a:avLst/>
            </a:prstGeom>
            <a:solidFill>
              <a:srgbClr val="FFFFFF"/>
            </a:solidFill>
          </p:spPr>
          <p:txBody>
            <a:bodyPr wrap="none" rtlCol="0">
              <a:spAutoFit/>
            </a:bodyPr>
            <a:lstStyle/>
            <a:p>
              <a:r>
                <a:rPr lang="de-DE" sz="1200" b="0" i="0" dirty="0" smtClean="0">
                  <a:solidFill>
                    <a:srgbClr val="000000"/>
                  </a:solidFill>
                </a:rPr>
                <a:t>748</a:t>
              </a:r>
            </a:p>
          </p:txBody>
        </p:sp>
        <p:sp>
          <p:nvSpPr>
            <p:cNvPr id="45" name="TextBox 44"/>
            <p:cNvSpPr txBox="1"/>
            <p:nvPr/>
          </p:nvSpPr>
          <p:spPr>
            <a:xfrm>
              <a:off x="4575686" y="3565205"/>
              <a:ext cx="341760" cy="276999"/>
            </a:xfrm>
            <a:prstGeom prst="rect">
              <a:avLst/>
            </a:prstGeom>
            <a:solidFill>
              <a:srgbClr val="FFFFFF"/>
            </a:solidFill>
          </p:spPr>
          <p:txBody>
            <a:bodyPr wrap="none" rtlCol="0">
              <a:spAutoFit/>
            </a:bodyPr>
            <a:lstStyle/>
            <a:p>
              <a:r>
                <a:rPr lang="de-DE" sz="1200" b="0" i="0" dirty="0" smtClean="0">
                  <a:solidFill>
                    <a:srgbClr val="000000"/>
                  </a:solidFill>
                </a:rPr>
                <a:t>69</a:t>
              </a:r>
            </a:p>
          </p:txBody>
        </p:sp>
        <p:sp>
          <p:nvSpPr>
            <p:cNvPr id="47" name="TextBox 46"/>
            <p:cNvSpPr txBox="1"/>
            <p:nvPr/>
          </p:nvSpPr>
          <p:spPr>
            <a:xfrm>
              <a:off x="4893683" y="2472699"/>
              <a:ext cx="263214" cy="276999"/>
            </a:xfrm>
            <a:prstGeom prst="rect">
              <a:avLst/>
            </a:prstGeom>
            <a:solidFill>
              <a:srgbClr val="FFFFFF"/>
            </a:solidFill>
          </p:spPr>
          <p:txBody>
            <a:bodyPr wrap="none" rtlCol="0">
              <a:spAutoFit/>
            </a:bodyPr>
            <a:lstStyle/>
            <a:p>
              <a:r>
                <a:rPr lang="de-DE" sz="1200" b="0" i="0" dirty="0" smtClean="0">
                  <a:solidFill>
                    <a:srgbClr val="000000"/>
                  </a:solidFill>
                </a:rPr>
                <a:t>5</a:t>
              </a:r>
            </a:p>
          </p:txBody>
        </p:sp>
      </p:grpSp>
      <p:grpSp>
        <p:nvGrpSpPr>
          <p:cNvPr id="13" name="Group 12"/>
          <p:cNvGrpSpPr/>
          <p:nvPr/>
        </p:nvGrpSpPr>
        <p:grpSpPr>
          <a:xfrm>
            <a:off x="3383344" y="4547062"/>
            <a:ext cx="2971792" cy="2017768"/>
            <a:chOff x="3383344" y="4414858"/>
            <a:chExt cx="2971792" cy="2017768"/>
          </a:xfrm>
        </p:grpSpPr>
        <p:pic>
          <p:nvPicPr>
            <p:cNvPr id="9" name="Picture 8"/>
            <p:cNvPicPr>
              <a:picLocks noChangeAspect="1"/>
            </p:cNvPicPr>
            <p:nvPr/>
          </p:nvPicPr>
          <p:blipFill rotWithShape="1">
            <a:blip r:embed="rId7" cstate="print">
              <a:biLevel thresh="75000"/>
            </a:blip>
            <a:srcRect t="7032" r="13821"/>
            <a:stretch/>
          </p:blipFill>
          <p:spPr>
            <a:xfrm>
              <a:off x="3473715" y="4414858"/>
              <a:ext cx="2881421" cy="2017768"/>
            </a:xfrm>
            <a:prstGeom prst="rect">
              <a:avLst/>
            </a:prstGeom>
          </p:spPr>
        </p:pic>
        <p:sp>
          <p:nvSpPr>
            <p:cNvPr id="26" name="TextBox 25"/>
            <p:cNvSpPr txBox="1"/>
            <p:nvPr/>
          </p:nvSpPr>
          <p:spPr>
            <a:xfrm>
              <a:off x="4150684" y="4414858"/>
              <a:ext cx="511403" cy="276999"/>
            </a:xfrm>
            <a:prstGeom prst="rect">
              <a:avLst/>
            </a:prstGeom>
            <a:solidFill>
              <a:srgbClr val="FFFFFF"/>
            </a:solidFill>
          </p:spPr>
          <p:txBody>
            <a:bodyPr wrap="square" rtlCol="0">
              <a:spAutoFit/>
            </a:bodyPr>
            <a:lstStyle/>
            <a:p>
              <a:pPr algn="ctr"/>
              <a:r>
                <a:rPr lang="de-DE" sz="1200" b="0" i="0" dirty="0" smtClean="0">
                  <a:solidFill>
                    <a:srgbClr val="000000"/>
                  </a:solidFill>
                </a:rPr>
                <a:t>610</a:t>
              </a:r>
            </a:p>
          </p:txBody>
        </p:sp>
        <p:sp>
          <p:nvSpPr>
            <p:cNvPr id="32" name="TextBox 31"/>
            <p:cNvSpPr txBox="1"/>
            <p:nvPr/>
          </p:nvSpPr>
          <p:spPr>
            <a:xfrm>
              <a:off x="5820994" y="5857864"/>
              <a:ext cx="425174" cy="276999"/>
            </a:xfrm>
            <a:prstGeom prst="rect">
              <a:avLst/>
            </a:prstGeom>
            <a:solidFill>
              <a:srgbClr val="FFFFFF"/>
            </a:solidFill>
          </p:spPr>
          <p:txBody>
            <a:bodyPr wrap="square" rtlCol="0">
              <a:spAutoFit/>
            </a:bodyPr>
            <a:lstStyle/>
            <a:p>
              <a:r>
                <a:rPr lang="de-DE" sz="1200" b="0" i="0" dirty="0" smtClean="0">
                  <a:solidFill>
                    <a:srgbClr val="000000"/>
                  </a:solidFill>
                </a:rPr>
                <a:t>51</a:t>
              </a:r>
            </a:p>
          </p:txBody>
        </p:sp>
        <p:sp>
          <p:nvSpPr>
            <p:cNvPr id="33" name="TextBox 32"/>
            <p:cNvSpPr txBox="1"/>
            <p:nvPr/>
          </p:nvSpPr>
          <p:spPr>
            <a:xfrm>
              <a:off x="5678278" y="6137526"/>
              <a:ext cx="567890" cy="276999"/>
            </a:xfrm>
            <a:prstGeom prst="rect">
              <a:avLst/>
            </a:prstGeom>
            <a:solidFill>
              <a:srgbClr val="FFFFFF"/>
            </a:solidFill>
          </p:spPr>
          <p:txBody>
            <a:bodyPr wrap="square" rtlCol="0">
              <a:spAutoFit/>
            </a:bodyPr>
            <a:lstStyle/>
            <a:p>
              <a:r>
                <a:rPr lang="de-DE" sz="1200" b="0" i="0" dirty="0" smtClean="0">
                  <a:solidFill>
                    <a:srgbClr val="000000"/>
                  </a:solidFill>
                </a:rPr>
                <a:t>94</a:t>
              </a:r>
            </a:p>
          </p:txBody>
        </p:sp>
        <p:sp>
          <p:nvSpPr>
            <p:cNvPr id="36" name="TextBox 35"/>
            <p:cNvSpPr txBox="1"/>
            <p:nvPr/>
          </p:nvSpPr>
          <p:spPr>
            <a:xfrm>
              <a:off x="3383344" y="5875989"/>
              <a:ext cx="467055" cy="276999"/>
            </a:xfrm>
            <a:prstGeom prst="rect">
              <a:avLst/>
            </a:prstGeom>
            <a:solidFill>
              <a:srgbClr val="FFFFFF"/>
            </a:solidFill>
          </p:spPr>
          <p:txBody>
            <a:bodyPr wrap="square" rtlCol="0">
              <a:spAutoFit/>
            </a:bodyPr>
            <a:lstStyle/>
            <a:p>
              <a:pPr algn="r"/>
              <a:r>
                <a:rPr lang="de-DE" sz="1200" b="0" i="0" dirty="0" smtClean="0">
                  <a:solidFill>
                    <a:srgbClr val="000000"/>
                  </a:solidFill>
                </a:rPr>
                <a:t>49</a:t>
              </a:r>
            </a:p>
          </p:txBody>
        </p:sp>
        <p:sp>
          <p:nvSpPr>
            <p:cNvPr id="48" name="TextBox 47"/>
            <p:cNvSpPr txBox="1"/>
            <p:nvPr/>
          </p:nvSpPr>
          <p:spPr>
            <a:xfrm>
              <a:off x="4098759" y="6091056"/>
              <a:ext cx="536599" cy="276999"/>
            </a:xfrm>
            <a:prstGeom prst="rect">
              <a:avLst/>
            </a:prstGeom>
            <a:solidFill>
              <a:srgbClr val="FFFFFF"/>
            </a:solidFill>
          </p:spPr>
          <p:txBody>
            <a:bodyPr wrap="square" rtlCol="0">
              <a:spAutoFit/>
            </a:bodyPr>
            <a:lstStyle/>
            <a:p>
              <a:pPr algn="ctr"/>
              <a:r>
                <a:rPr lang="de-DE" sz="1200" b="0" i="0" dirty="0" smtClean="0">
                  <a:solidFill>
                    <a:srgbClr val="000000"/>
                  </a:solidFill>
                </a:rPr>
                <a:t>708</a:t>
              </a:r>
            </a:p>
          </p:txBody>
        </p:sp>
        <p:sp>
          <p:nvSpPr>
            <p:cNvPr id="49" name="TextBox 48"/>
            <p:cNvSpPr txBox="1"/>
            <p:nvPr/>
          </p:nvSpPr>
          <p:spPr>
            <a:xfrm>
              <a:off x="4894381" y="5875989"/>
              <a:ext cx="448800" cy="276999"/>
            </a:xfrm>
            <a:prstGeom prst="rect">
              <a:avLst/>
            </a:prstGeom>
            <a:solidFill>
              <a:srgbClr val="FFFFFF"/>
            </a:solidFill>
          </p:spPr>
          <p:txBody>
            <a:bodyPr wrap="square" rtlCol="0">
              <a:spAutoFit/>
            </a:bodyPr>
            <a:lstStyle/>
            <a:p>
              <a:r>
                <a:rPr lang="de-DE" sz="1200" b="0" i="0" dirty="0" smtClean="0">
                  <a:solidFill>
                    <a:srgbClr val="000000"/>
                  </a:solidFill>
                </a:rPr>
                <a:t>49</a:t>
              </a:r>
            </a:p>
          </p:txBody>
        </p:sp>
      </p:grpSp>
    </p:spTree>
    <p:extLst>
      <p:ext uri="{BB962C8B-B14F-4D97-AF65-F5344CB8AC3E}">
        <p14:creationId xmlns:p14="http://schemas.microsoft.com/office/powerpoint/2010/main" val="17327994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sz="2400" b="0" i="0" dirty="0" smtClean="0">
                <a:solidFill>
                  <a:srgbClr val="FFFFFF"/>
                </a:solidFill>
              </a:rPr>
              <a:t>Produktangaben – T500 (1 von 2)</a:t>
            </a:r>
          </a:p>
        </p:txBody>
      </p:sp>
      <p:sp>
        <p:nvSpPr>
          <p:cNvPr id="6"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8" name="Slide Number Placeholder 5"/>
          <p:cNvSpPr txBox="1">
            <a:spLocks/>
          </p:cNvSpPr>
          <p:nvPr/>
        </p:nvSpPr>
        <p:spPr>
          <a:xfrm>
            <a:off x="3508639" y="6573788"/>
            <a:ext cx="2424328"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5" name="Slide Number Placeholder 4"/>
          <p:cNvSpPr>
            <a:spLocks noGrp="1"/>
          </p:cNvSpPr>
          <p:nvPr>
            <p:ph type="sldNum" sz="quarter" idx="12"/>
          </p:nvPr>
        </p:nvSpPr>
        <p:spPr/>
        <p:txBody>
          <a:bodyPr/>
          <a:lstStyle/>
          <a:p>
            <a:pPr>
              <a:defRPr/>
            </a:pPr>
            <a:fld id="{40BD2EA7-2D18-4D7B-85C6-B4C1B2B21AAB}" type="slidenum">
              <a:rPr lang="en-US" altLang="en-US" smtClean="0"/>
              <a:pPr>
                <a:defRPr/>
              </a:pPr>
              <a:t>32</a:t>
            </a:fld>
            <a:endParaRPr lang="en-US" altLang="en-US" dirty="0"/>
          </a:p>
        </p:txBody>
      </p:sp>
      <p:graphicFrame>
        <p:nvGraphicFramePr>
          <p:cNvPr id="7" name="Table 6"/>
          <p:cNvGraphicFramePr>
            <a:graphicFrameLocks noGrp="1"/>
          </p:cNvGraphicFramePr>
          <p:nvPr>
            <p:extLst>
              <p:ext uri="{D42A27DB-BD31-4B8C-83A1-F6EECF244321}">
                <p14:modId xmlns:p14="http://schemas.microsoft.com/office/powerpoint/2010/main" val="832357708"/>
              </p:ext>
            </p:extLst>
          </p:nvPr>
        </p:nvGraphicFramePr>
        <p:xfrm>
          <a:off x="200025" y="1663620"/>
          <a:ext cx="8706190" cy="4331175"/>
        </p:xfrm>
        <a:graphic>
          <a:graphicData uri="http://schemas.openxmlformats.org/drawingml/2006/table">
            <a:tbl>
              <a:tblPr/>
              <a:tblGrid>
                <a:gridCol w="2088000"/>
                <a:gridCol w="1323638"/>
                <a:gridCol w="1323638"/>
                <a:gridCol w="1323638"/>
                <a:gridCol w="1323638"/>
                <a:gridCol w="1323638"/>
              </a:tblGrid>
              <a:tr h="148830">
                <a:tc>
                  <a:txBody>
                    <a:bodyPr/>
                    <a:lstStyle/>
                    <a:p>
                      <a:pPr algn="l" fontAlgn="t"/>
                      <a:r>
                        <a:rPr lang="de-DE" sz="900" b="1" i="0" u="none" dirty="0" smtClean="0">
                          <a:solidFill>
                            <a:srgbClr val="000000"/>
                          </a:solidFill>
                          <a:latin typeface="Arial" pitchFamily="18" charset="0"/>
                        </a:rPr>
                        <a:t>Produktangaben</a:t>
                      </a:r>
                    </a:p>
                  </a:txBody>
                  <a:tcPr marL="5315" marR="5315" marT="531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effectLst/>
                        <a:latin typeface="Arial" panose="020B0604020202020204" pitchFamily="34" charset="0"/>
                      </a:endParaRPr>
                    </a:p>
                  </a:txBody>
                  <a:tcPr marL="5315" marR="5315" marT="531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effectLst/>
                        <a:latin typeface="Arial" panose="020B0604020202020204" pitchFamily="34" charset="0"/>
                      </a:endParaRPr>
                    </a:p>
                  </a:txBody>
                  <a:tcPr marL="5315" marR="5315" marT="531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effectLst/>
                        <a:latin typeface="Arial" panose="020B0604020202020204" pitchFamily="34" charset="0"/>
                      </a:endParaRPr>
                    </a:p>
                  </a:txBody>
                  <a:tcPr marL="5315" marR="5315" marT="531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effectLst/>
                        <a:latin typeface="Arial" panose="020B0604020202020204" pitchFamily="34" charset="0"/>
                      </a:endParaRPr>
                    </a:p>
                  </a:txBody>
                  <a:tcPr marL="5315" marR="5315" marT="531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effectLst/>
                        <a:latin typeface="Arial" panose="020B0604020202020204" pitchFamily="34" charset="0"/>
                      </a:endParaRPr>
                    </a:p>
                  </a:txBody>
                  <a:tcPr marL="5315" marR="5315" marT="5315" marB="0" anchor="b">
                    <a:lnL>
                      <a:noFill/>
                    </a:lnL>
                    <a:lnR>
                      <a:noFill/>
                    </a:lnR>
                    <a:lnT>
                      <a:noFill/>
                    </a:lnT>
                    <a:lnB w="6350" cap="flat" cmpd="sng" algn="ctr">
                      <a:solidFill>
                        <a:srgbClr val="000000"/>
                      </a:solidFill>
                      <a:prstDash val="solid"/>
                      <a:round/>
                      <a:headEnd type="none" w="med" len="med"/>
                      <a:tailEnd type="none" w="med" len="med"/>
                    </a:lnB>
                  </a:tcPr>
                </a:tc>
              </a:tr>
              <a:tr h="132884">
                <a:tc>
                  <a:txBody>
                    <a:bodyPr/>
                    <a:lstStyle/>
                    <a:p>
                      <a:pPr algn="l" fontAlgn="ctr"/>
                      <a:r>
                        <a:rPr lang="de-DE" sz="700" b="1" i="0" u="none" dirty="0" smtClean="0">
                          <a:solidFill>
                            <a:srgbClr val="FFFFFF"/>
                          </a:solidFill>
                          <a:latin typeface="Arial" pitchFamily="18" charset="0"/>
                        </a:rPr>
                        <a:t>EIGENSCHAFT</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650 mm Teller</a:t>
                      </a:r>
                    </a:p>
                  </a:txBody>
                  <a:tcPr marL="5315" marR="5315" marT="531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700 mm Teller</a:t>
                      </a:r>
                    </a:p>
                  </a:txBody>
                  <a:tcPr marL="5315" marR="5315" marT="531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800 mm Teller</a:t>
                      </a:r>
                    </a:p>
                  </a:txBody>
                  <a:tcPr marL="5315" marR="5315" marT="531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700 mm Walze</a:t>
                      </a:r>
                    </a:p>
                  </a:txBody>
                  <a:tcPr marL="5315" marR="5315" marT="531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700 mm Orbital</a:t>
                      </a:r>
                    </a:p>
                  </a:txBody>
                  <a:tcPr marL="5315" marR="5315" marT="531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32884">
                <a:tc>
                  <a:txBody>
                    <a:bodyPr/>
                    <a:lstStyle/>
                    <a:p>
                      <a:pPr algn="l" fontAlgn="ctr"/>
                      <a:r>
                        <a:rPr lang="de-DE" sz="700" b="0" i="0" u="none" dirty="0" smtClean="0">
                          <a:solidFill>
                            <a:srgbClr val="000000"/>
                          </a:solidFill>
                          <a:latin typeface="Arial" pitchFamily="18" charset="0"/>
                        </a:rPr>
                        <a:t>Produktivität (pro Stunde) Theoretisches Max.</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3.321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3.577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4.088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3.577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2.601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884">
                <a:tc>
                  <a:txBody>
                    <a:bodyPr/>
                    <a:lstStyle/>
                    <a:p>
                      <a:pPr algn="l" fontAlgn="ctr"/>
                      <a:r>
                        <a:rPr lang="de-DE" sz="700" b="0" i="0" u="none" dirty="0" smtClean="0">
                          <a:solidFill>
                            <a:srgbClr val="000000"/>
                          </a:solidFill>
                          <a:latin typeface="Arial" pitchFamily="18" charset="0"/>
                        </a:rPr>
                        <a:t>Geschätzte Abdeckung* – konventionell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2.389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2.588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2.986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2.588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1.882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884">
                <a:tc>
                  <a:txBody>
                    <a:bodyPr/>
                    <a:lstStyle/>
                    <a:p>
                      <a:pPr algn="l" fontAlgn="ctr"/>
                      <a:r>
                        <a:rPr lang="de-DE" sz="700" b="0" i="0" u="none" dirty="0" smtClean="0">
                          <a:solidFill>
                            <a:srgbClr val="000000"/>
                          </a:solidFill>
                          <a:latin typeface="Arial" pitchFamily="18" charset="0"/>
                        </a:rPr>
                        <a:t>Geschätzte Abdeckung* - ec-H2O NanoClean™ </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2.685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2.750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3.173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2.750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2.000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884">
                <a:tc gridSpan="6">
                  <a:txBody>
                    <a:bodyPr/>
                    <a:lstStyle/>
                    <a:p>
                      <a:pPr algn="l" fontAlgn="ctr"/>
                      <a:r>
                        <a:rPr lang="de-DE" sz="700" b="1" i="0" u="none" dirty="0" smtClean="0">
                          <a:solidFill>
                            <a:srgbClr val="000000"/>
                          </a:solidFill>
                          <a:latin typeface="Arial" pitchFamily="18" charset="0"/>
                        </a:rPr>
                        <a:t>BÜRSTENANTRIEBSSYSTEM</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a:txBody>
                    <a:bodyPr/>
                    <a:lstStyle/>
                    <a:p>
                      <a:pPr algn="l" fontAlgn="ctr"/>
                      <a:r>
                        <a:rPr lang="de-DE" sz="700" b="0" i="0" u="none" dirty="0" smtClean="0">
                          <a:solidFill>
                            <a:srgbClr val="000000"/>
                          </a:solidFill>
                          <a:latin typeface="Arial" pitchFamily="18" charset="0"/>
                        </a:rPr>
                        <a:t>Schrubbmotor</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 x 24 V DC, 0,75 PS / 0,55 Kw</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 x 24 V DC, 0,75 PS / 0,55 kW</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 x 24 V DC, 0,75 PS / 0,55 kW</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 x 24 V DC, 0,63 PS/ 0,47 kW</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24 V DC, 0,75 PS / 0,55 kW</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884">
                <a:tc>
                  <a:txBody>
                    <a:bodyPr/>
                    <a:lstStyle/>
                    <a:p>
                      <a:pPr algn="l" fontAlgn="ctr"/>
                      <a:r>
                        <a:rPr lang="de-DE" sz="700" b="0" i="0" u="none" dirty="0" smtClean="0">
                          <a:solidFill>
                            <a:srgbClr val="000000"/>
                          </a:solidFill>
                          <a:latin typeface="Arial" pitchFamily="18" charset="0"/>
                        </a:rPr>
                        <a:t>Bürste/Polierteller U/Min</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220 U/Min</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220 U/Min</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220 U/Min</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1.500 U/Min</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2.200 U/Min</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714">
                <a:tc>
                  <a:txBody>
                    <a:bodyPr/>
                    <a:lstStyle/>
                    <a:p>
                      <a:pPr algn="l" fontAlgn="ctr"/>
                      <a:r>
                        <a:rPr lang="de-DE" sz="700" b="0" i="0" u="none" dirty="0" smtClean="0">
                          <a:solidFill>
                            <a:srgbClr val="000000"/>
                          </a:solidFill>
                          <a:latin typeface="Arial" pitchFamily="18" charset="0"/>
                        </a:rPr>
                        <a:t>Anpressdruck</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0" algn="l" fontAlgn="ctr">
                        <a:tabLst/>
                      </a:pPr>
                      <a:r>
                        <a:rPr lang="de-DE" sz="700" b="0" i="0" u="none" dirty="0" smtClean="0">
                          <a:solidFill>
                            <a:srgbClr val="000000"/>
                          </a:solidFill>
                          <a:latin typeface="Arial" pitchFamily="18" charset="0"/>
                        </a:rPr>
                        <a:t>Gering: 18 kg </a:t>
                      </a:r>
                      <a:r>
                        <a:rPr lang="en" sz="700" dirty="0" smtClean="0"/>
                        <a:t/>
                      </a:r>
                      <a:br>
                        <a:rPr lang="en" sz="700" dirty="0" smtClean="0"/>
                      </a:br>
                      <a:r>
                        <a:rPr lang="de-DE" sz="700" b="0" i="0" u="none" dirty="0" smtClean="0">
                          <a:solidFill>
                            <a:srgbClr val="000000"/>
                          </a:solidFill>
                          <a:latin typeface="Arial" pitchFamily="18" charset="0"/>
                        </a:rPr>
                        <a:t>Mittel: 36 kg</a:t>
                      </a:r>
                      <a:r>
                        <a:rPr lang="en" sz="700" dirty="0" smtClean="0"/>
                        <a:t/>
                      </a:r>
                      <a:br>
                        <a:rPr lang="en" sz="700" dirty="0" smtClean="0"/>
                      </a:br>
                      <a:r>
                        <a:rPr lang="de-DE" sz="700" b="0" i="0" u="none" dirty="0" smtClean="0">
                          <a:solidFill>
                            <a:srgbClr val="000000"/>
                          </a:solidFill>
                          <a:latin typeface="Arial" pitchFamily="18" charset="0"/>
                        </a:rPr>
                        <a:t>Hoch: 54,5 kg </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0" algn="l" fontAlgn="ctr"/>
                      <a:r>
                        <a:rPr lang="de-DE" sz="700" b="0" i="0" u="none" dirty="0" smtClean="0">
                          <a:solidFill>
                            <a:srgbClr val="000000"/>
                          </a:solidFill>
                          <a:latin typeface="Arial" pitchFamily="18" charset="0"/>
                        </a:rPr>
                        <a:t>Gering: 18 kg </a:t>
                      </a:r>
                      <a:r>
                        <a:rPr lang="en" sz="700" dirty="0" smtClean="0"/>
                        <a:t/>
                      </a:r>
                      <a:br>
                        <a:rPr lang="en" sz="700" dirty="0" smtClean="0"/>
                      </a:br>
                      <a:r>
                        <a:rPr lang="de-DE" sz="700" b="0" i="0" u="none" dirty="0" smtClean="0">
                          <a:solidFill>
                            <a:srgbClr val="000000"/>
                          </a:solidFill>
                          <a:latin typeface="Arial" pitchFamily="18" charset="0"/>
                        </a:rPr>
                        <a:t>Mittel: 36 kg</a:t>
                      </a:r>
                      <a:r>
                        <a:rPr lang="en" sz="700" dirty="0" smtClean="0"/>
                        <a:t/>
                      </a:r>
                      <a:br>
                        <a:rPr lang="en" sz="700" dirty="0" smtClean="0"/>
                      </a:br>
                      <a:r>
                        <a:rPr lang="de-DE" sz="700" b="0" i="0" u="none" dirty="0" smtClean="0">
                          <a:solidFill>
                            <a:srgbClr val="000000"/>
                          </a:solidFill>
                          <a:latin typeface="Arial" pitchFamily="18" charset="0"/>
                        </a:rPr>
                        <a:t>Hoch: 54,5 kg </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0" algn="l" fontAlgn="ctr"/>
                      <a:r>
                        <a:rPr lang="de-DE" sz="700" b="0" i="0" u="none" dirty="0" smtClean="0">
                          <a:solidFill>
                            <a:srgbClr val="000000"/>
                          </a:solidFill>
                          <a:latin typeface="Arial" pitchFamily="18" charset="0"/>
                        </a:rPr>
                        <a:t>Gering: 18 kg </a:t>
                      </a:r>
                      <a:r>
                        <a:rPr lang="en" sz="700" dirty="0" smtClean="0"/>
                        <a:t/>
                      </a:r>
                      <a:br>
                        <a:rPr lang="en" sz="700" dirty="0" smtClean="0"/>
                      </a:br>
                      <a:r>
                        <a:rPr lang="de-DE" sz="700" b="0" i="0" u="none" dirty="0" smtClean="0">
                          <a:solidFill>
                            <a:srgbClr val="000000"/>
                          </a:solidFill>
                          <a:latin typeface="Arial" pitchFamily="18" charset="0"/>
                        </a:rPr>
                        <a:t>Mittel: 36 kg</a:t>
                      </a:r>
                      <a:r>
                        <a:rPr lang="en" sz="700" dirty="0" smtClean="0"/>
                        <a:t/>
                      </a:r>
                      <a:br>
                        <a:rPr lang="en" sz="700" dirty="0" smtClean="0"/>
                      </a:br>
                      <a:r>
                        <a:rPr lang="de-DE" sz="700" b="0" i="0" u="none" dirty="0" smtClean="0">
                          <a:solidFill>
                            <a:srgbClr val="000000"/>
                          </a:solidFill>
                          <a:latin typeface="Arial" pitchFamily="18" charset="0"/>
                        </a:rPr>
                        <a:t>Hoch: 54,5 kg </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0" algn="l" fontAlgn="ctr"/>
                      <a:r>
                        <a:rPr lang="de-DE" sz="700" b="0" i="0" u="none" dirty="0" smtClean="0">
                          <a:solidFill>
                            <a:srgbClr val="000000"/>
                          </a:solidFill>
                          <a:latin typeface="Arial" pitchFamily="18" charset="0"/>
                        </a:rPr>
                        <a:t>Gering: 18 kg </a:t>
                      </a:r>
                      <a:r>
                        <a:rPr lang="en" sz="700" dirty="0" smtClean="0"/>
                        <a:t/>
                      </a:r>
                      <a:br>
                        <a:rPr lang="en" sz="700" dirty="0" smtClean="0"/>
                      </a:br>
                      <a:r>
                        <a:rPr lang="de-DE" sz="700" b="0" i="0" u="none" dirty="0" smtClean="0">
                          <a:solidFill>
                            <a:srgbClr val="000000"/>
                          </a:solidFill>
                          <a:latin typeface="Arial" pitchFamily="18" charset="0"/>
                        </a:rPr>
                        <a:t>Mittel: 36 kg</a:t>
                      </a:r>
                      <a:r>
                        <a:rPr lang="en" sz="700" dirty="0" smtClean="0"/>
                        <a:t/>
                      </a:r>
                      <a:br>
                        <a:rPr lang="en" sz="700" dirty="0" smtClean="0"/>
                      </a:br>
                      <a:r>
                        <a:rPr lang="de-DE" sz="700" b="0" i="0" u="none" dirty="0" smtClean="0">
                          <a:solidFill>
                            <a:srgbClr val="000000"/>
                          </a:solidFill>
                          <a:latin typeface="Arial" pitchFamily="18" charset="0"/>
                        </a:rPr>
                        <a:t>Hoch: 54,5 kg </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0975" indent="0" algn="l" fontAlgn="ctr"/>
                      <a:r>
                        <a:rPr lang="de-DE" sz="700" b="0" i="0" u="none" dirty="0" smtClean="0">
                          <a:solidFill>
                            <a:srgbClr val="000000"/>
                          </a:solidFill>
                          <a:latin typeface="Arial" pitchFamily="18" charset="0"/>
                        </a:rPr>
                        <a:t>Gering: 50 kg </a:t>
                      </a:r>
                      <a:r>
                        <a:rPr lang="en" sz="700" dirty="0" smtClean="0"/>
                        <a:t/>
                      </a:r>
                      <a:br>
                        <a:rPr lang="en" sz="700" dirty="0" smtClean="0"/>
                      </a:br>
                      <a:r>
                        <a:rPr lang="de-DE" sz="700" b="0" i="0" u="none" dirty="0" smtClean="0">
                          <a:solidFill>
                            <a:srgbClr val="000000"/>
                          </a:solidFill>
                          <a:latin typeface="Arial" pitchFamily="18" charset="0"/>
                        </a:rPr>
                        <a:t>Mittel: 63,5 kg</a:t>
                      </a:r>
                      <a:r>
                        <a:rPr lang="en" sz="700" dirty="0" smtClean="0"/>
                        <a:t/>
                      </a:r>
                      <a:br>
                        <a:rPr lang="en" sz="700" dirty="0" smtClean="0"/>
                      </a:br>
                      <a:r>
                        <a:rPr lang="de-DE" sz="700" b="0" i="0" u="none" dirty="0" smtClean="0">
                          <a:solidFill>
                            <a:srgbClr val="000000"/>
                          </a:solidFill>
                          <a:latin typeface="Arial" pitchFamily="18" charset="0"/>
                        </a:rPr>
                        <a:t>Hoch: 77 kg </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884">
                <a:tc gridSpan="6">
                  <a:txBody>
                    <a:bodyPr/>
                    <a:lstStyle/>
                    <a:p>
                      <a:pPr algn="l" fontAlgn="ctr"/>
                      <a:r>
                        <a:rPr lang="de-DE" sz="700" b="1" i="0" u="none" dirty="0" smtClean="0">
                          <a:solidFill>
                            <a:srgbClr val="000000"/>
                          </a:solidFill>
                          <a:latin typeface="Arial" pitchFamily="18" charset="0"/>
                        </a:rPr>
                        <a:t>LÖSUNGS-/AUFNAHMESYSTEM</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a:txBody>
                    <a:bodyPr/>
                    <a:lstStyle/>
                    <a:p>
                      <a:pPr algn="l" fontAlgn="ctr"/>
                      <a:r>
                        <a:rPr lang="de-DE" sz="700" b="0" i="0" u="none" dirty="0" smtClean="0">
                          <a:solidFill>
                            <a:srgbClr val="000000"/>
                          </a:solidFill>
                          <a:latin typeface="Arial" pitchFamily="18" charset="0"/>
                        </a:rPr>
                        <a:t>Fassungsvermögen des Frischwassertanks</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85 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a:txBody>
                    <a:bodyPr/>
                    <a:lstStyle/>
                    <a:p>
                      <a:pPr algn="l" fontAlgn="ctr"/>
                      <a:r>
                        <a:rPr lang="de-DE" sz="700" b="0" i="0" u="none" dirty="0" smtClean="0">
                          <a:solidFill>
                            <a:srgbClr val="000000"/>
                          </a:solidFill>
                          <a:latin typeface="Arial" pitchFamily="18" charset="0"/>
                        </a:rPr>
                        <a:t>Fassungsvermögen des Aufnahmetanks</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102 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a:txBody>
                    <a:bodyPr/>
                    <a:lstStyle/>
                    <a:p>
                      <a:pPr algn="l" fontAlgn="ctr"/>
                      <a:r>
                        <a:rPr lang="de-DE" sz="700" b="0" i="0" u="none" dirty="0" smtClean="0">
                          <a:solidFill>
                            <a:srgbClr val="000000"/>
                          </a:solidFill>
                          <a:latin typeface="Arial" pitchFamily="18" charset="0"/>
                        </a:rPr>
                        <a:t>Saugmotor</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24 V DC, 0,63 PS / 0,47 kW</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a:txBody>
                    <a:bodyPr/>
                    <a:lstStyle/>
                    <a:p>
                      <a:pPr algn="l" fontAlgn="ctr"/>
                      <a:r>
                        <a:rPr lang="de-DE" sz="700" b="0" i="0" u="none" dirty="0" smtClean="0">
                          <a:solidFill>
                            <a:srgbClr val="000000"/>
                          </a:solidFill>
                          <a:latin typeface="Arial" pitchFamily="18" charset="0"/>
                        </a:rPr>
                        <a:t>Saug-Wassersäule</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1.170 mm</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a:txBody>
                    <a:bodyPr/>
                    <a:lstStyle/>
                    <a:p>
                      <a:pPr algn="l" fontAlgn="ctr"/>
                      <a:r>
                        <a:rPr lang="de-DE" sz="700" b="0" i="0" u="none" dirty="0" smtClean="0">
                          <a:solidFill>
                            <a:srgbClr val="000000"/>
                          </a:solidFill>
                          <a:latin typeface="Arial" pitchFamily="18" charset="0"/>
                        </a:rPr>
                        <a:t>Saug-Wassersäule – Quiet-Mode™</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810 mm</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gridSpan="6">
                  <a:txBody>
                    <a:bodyPr/>
                    <a:lstStyle/>
                    <a:p>
                      <a:pPr algn="l" fontAlgn="ctr"/>
                      <a:r>
                        <a:rPr lang="de-DE" sz="700" b="1" i="0" u="none" dirty="0" smtClean="0">
                          <a:solidFill>
                            <a:srgbClr val="000000"/>
                          </a:solidFill>
                          <a:latin typeface="Arial" pitchFamily="18" charset="0"/>
                        </a:rPr>
                        <a:t>REINIGUNGSTECHNOLOGIE</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a:txBody>
                    <a:bodyPr/>
                    <a:lstStyle/>
                    <a:p>
                      <a:pPr algn="l" fontAlgn="ctr"/>
                      <a:r>
                        <a:rPr lang="de-DE" sz="700" b="0" i="0" u="none" dirty="0" smtClean="0">
                          <a:solidFill>
                            <a:srgbClr val="000000"/>
                          </a:solidFill>
                          <a:latin typeface="Arial" pitchFamily="18" charset="0"/>
                        </a:rPr>
                        <a:t>Konventionell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Serienmäßig</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a:txBody>
                    <a:bodyPr/>
                    <a:lstStyle/>
                    <a:p>
                      <a:pPr algn="l" fontAlgn="ctr"/>
                      <a:r>
                        <a:rPr lang="de-DE" sz="700" b="0" i="0" u="none" dirty="0" smtClean="0">
                          <a:solidFill>
                            <a:srgbClr val="000000"/>
                          </a:solidFill>
                          <a:latin typeface="Arial" pitchFamily="18" charset="0"/>
                        </a:rPr>
                        <a:t>ec-H2O NanoClean</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Optional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092">
                <a:tc>
                  <a:txBody>
                    <a:bodyPr/>
                    <a:lstStyle/>
                    <a:p>
                      <a:pPr algn="l" fontAlgn="ctr"/>
                      <a:r>
                        <a:rPr lang="de-DE" sz="700" b="0" i="0" u="none" dirty="0" smtClean="0">
                          <a:solidFill>
                            <a:srgbClr val="000000"/>
                          </a:solidFill>
                          <a:latin typeface="Arial" pitchFamily="18" charset="0"/>
                        </a:rPr>
                        <a:t>Severe Environment</a:t>
                      </a:r>
                      <a:r>
                        <a:rPr lang="en" sz="700" dirty="0" smtClean="0"/>
                        <a:t/>
                      </a:r>
                      <a:br>
                        <a:rPr lang="en" sz="700" dirty="0" smtClean="0"/>
                      </a:br>
                      <a:r>
                        <a:rPr lang="de-DE" sz="700" b="0" i="0" u="none" dirty="0" smtClean="0">
                          <a:solidFill>
                            <a:srgbClr val="000000"/>
                          </a:solidFill>
                          <a:latin typeface="Arial" pitchFamily="18" charset="0"/>
                        </a:rPr>
                        <a:t>™ (optional, nur in Kombination mit ec-H2O </a:t>
                      </a:r>
                      <a:r>
                        <a:rPr lang="de-DE" sz="700" b="0" i="0" u="none" kern="1200" dirty="0" smtClean="0">
                          <a:solidFill>
                            <a:srgbClr val="000000"/>
                          </a:solidFill>
                          <a:latin typeface="Arial" pitchFamily="18" charset="0"/>
                          <a:ea typeface="+mn-ea"/>
                          <a:cs typeface="+mn-cs"/>
                        </a:rPr>
                        <a:t>NanoClean)</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Optional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a:txBody>
                    <a:bodyPr/>
                    <a:lstStyle/>
                    <a:p>
                      <a:pPr algn="l" fontAlgn="ctr"/>
                      <a:r>
                        <a:rPr lang="de-DE" sz="700" b="0" i="0" u="none" dirty="0" smtClean="0">
                          <a:solidFill>
                            <a:srgbClr val="000000"/>
                          </a:solidFill>
                          <a:latin typeface="Arial" pitchFamily="18" charset="0"/>
                        </a:rPr>
                        <a:t>Fassungsvermögen des Severe Environment-Reinigungsmitteltanks</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2,5 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gridSpan="6">
                  <a:txBody>
                    <a:bodyPr/>
                    <a:lstStyle/>
                    <a:p>
                      <a:pPr algn="l" fontAlgn="ctr"/>
                      <a:r>
                        <a:rPr lang="de-DE" sz="700" b="1" i="0" u="none" dirty="0" smtClean="0">
                          <a:solidFill>
                            <a:srgbClr val="000000"/>
                          </a:solidFill>
                          <a:latin typeface="Arial" pitchFamily="18" charset="0"/>
                        </a:rPr>
                        <a:t>BATTERIESYSTEM</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a:txBody>
                    <a:bodyPr/>
                    <a:lstStyle/>
                    <a:p>
                      <a:pPr algn="l" fontAlgn="ctr"/>
                      <a:r>
                        <a:rPr lang="de-DE" sz="700" b="0" i="0" u="none" dirty="0" smtClean="0">
                          <a:solidFill>
                            <a:srgbClr val="000000"/>
                          </a:solidFill>
                          <a:latin typeface="Arial" pitchFamily="18" charset="0"/>
                        </a:rPr>
                        <a:t>Systemspannung</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24 Volt</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0814">
                <a:tc>
                  <a:txBody>
                    <a:bodyPr/>
                    <a:lstStyle/>
                    <a:p>
                      <a:pPr marL="177800" indent="-177800" algn="l" fontAlgn="ctr"/>
                      <a:r>
                        <a:rPr lang="de-DE" sz="700" b="0" i="0" u="none" dirty="0" smtClean="0">
                          <a:solidFill>
                            <a:srgbClr val="000000"/>
                          </a:solidFill>
                          <a:latin typeface="Arial" pitchFamily="18" charset="0"/>
                        </a:rPr>
                        <a:t>Batteriearten - 4 erforderlich</a:t>
                      </a:r>
                      <a:r>
                        <a:rPr lang="en" sz="700" dirty="0" smtClean="0"/>
                        <a:t/>
                      </a:r>
                      <a:br>
                        <a:rPr lang="en" sz="700" dirty="0" smtClean="0"/>
                      </a:br>
                      <a:r>
                        <a:rPr lang="de-DE" sz="700" b="0" i="0" u="none" dirty="0" smtClean="0">
                          <a:solidFill>
                            <a:srgbClr val="000000"/>
                          </a:solidFill>
                          <a:latin typeface="Arial" pitchFamily="18" charset="0"/>
                        </a:rPr>
                        <a:t>Nass 210Ah C/5</a:t>
                      </a:r>
                      <a:r>
                        <a:rPr lang="en" sz="700" dirty="0" smtClean="0"/>
                        <a:t/>
                      </a:r>
                      <a:br>
                        <a:rPr lang="en" sz="700" dirty="0" smtClean="0"/>
                      </a:br>
                      <a:r>
                        <a:rPr lang="de-DE" sz="700" b="0" i="0" u="none" dirty="0" smtClean="0">
                          <a:solidFill>
                            <a:srgbClr val="000000"/>
                          </a:solidFill>
                          <a:latin typeface="Arial" pitchFamily="18" charset="0"/>
                        </a:rPr>
                        <a:t>Dicht AGM 180Ah C/5</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en" sz="700" dirty="0" smtClean="0"/>
                        <a:t/>
                      </a:r>
                      <a:br>
                        <a:rPr lang="en" sz="700" dirty="0" smtClean="0"/>
                      </a:br>
                      <a:r>
                        <a:rPr lang="de-DE" sz="700" b="0" i="0" u="none" dirty="0" smtClean="0">
                          <a:solidFill>
                            <a:srgbClr val="000000"/>
                          </a:solidFill>
                          <a:latin typeface="Arial" pitchFamily="18" charset="0"/>
                        </a:rPr>
                        <a:t>Optional</a:t>
                      </a:r>
                      <a:r>
                        <a:rPr lang="en" sz="700" dirty="0" smtClean="0"/>
                        <a:t/>
                      </a:r>
                      <a:br>
                        <a:rPr lang="en" sz="700" dirty="0" smtClean="0"/>
                      </a:br>
                      <a:r>
                        <a:rPr lang="de-DE" sz="700" b="0" i="0" u="none" dirty="0" smtClean="0">
                          <a:solidFill>
                            <a:srgbClr val="000000"/>
                          </a:solidFill>
                          <a:latin typeface="Arial" pitchFamily="18" charset="0"/>
                        </a:rPr>
                        <a:t>Optional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84">
                <a:tc>
                  <a:txBody>
                    <a:bodyPr/>
                    <a:lstStyle/>
                    <a:p>
                      <a:pPr algn="l" fontAlgn="ctr"/>
                      <a:r>
                        <a:rPr lang="de-DE" sz="700" b="0" i="0" u="none" dirty="0" smtClean="0">
                          <a:solidFill>
                            <a:srgbClr val="000000"/>
                          </a:solidFill>
                          <a:latin typeface="Arial" pitchFamily="18" charset="0"/>
                        </a:rPr>
                        <a:t>Batterie-Laufzeit - Nass 210Ah C/5 (maximale Laufzeit)** </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5,6</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5,6</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5,1</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5,1</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4,7</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884">
                <a:tc>
                  <a:txBody>
                    <a:bodyPr/>
                    <a:lstStyle/>
                    <a:p>
                      <a:pPr algn="l" fontAlgn="ctr"/>
                      <a:r>
                        <a:rPr lang="de-DE" sz="700" b="0" i="0" u="none" dirty="0" smtClean="0">
                          <a:solidFill>
                            <a:srgbClr val="000000"/>
                          </a:solidFill>
                          <a:latin typeface="Arial" pitchFamily="18" charset="0"/>
                        </a:rPr>
                        <a:t>Integriertes oder externes Ladegerät</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Optional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4344">
                <a:tc>
                  <a:txBody>
                    <a:bodyPr/>
                    <a:lstStyle/>
                    <a:p>
                      <a:pPr algn="l" fontAlgn="ctr"/>
                      <a:r>
                        <a:rPr lang="de-DE" sz="700" b="0" i="0" u="none" dirty="0" smtClean="0">
                          <a:solidFill>
                            <a:srgbClr val="000000"/>
                          </a:solidFill>
                          <a:latin typeface="Arial" pitchFamily="18" charset="0"/>
                        </a:rPr>
                        <a:t>Smart-Fill™ automatische Batteriebewässerung – Fassungsvermögen des Tanks (optional)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2,5 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5545925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sz="2400" b="0" i="0" dirty="0" smtClean="0">
                <a:solidFill>
                  <a:srgbClr val="FFFFFF"/>
                </a:solidFill>
              </a:rPr>
              <a:t>Produktangaben – T500 (2 von 2)</a:t>
            </a:r>
          </a:p>
        </p:txBody>
      </p:sp>
      <p:sp>
        <p:nvSpPr>
          <p:cNvPr id="6"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8" name="Slide Number Placeholder 5"/>
          <p:cNvSpPr txBox="1">
            <a:spLocks/>
          </p:cNvSpPr>
          <p:nvPr/>
        </p:nvSpPr>
        <p:spPr>
          <a:xfrm>
            <a:off x="3508638" y="6573788"/>
            <a:ext cx="2658245"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4" name="Slide Number Placeholder 3"/>
          <p:cNvSpPr>
            <a:spLocks noGrp="1"/>
          </p:cNvSpPr>
          <p:nvPr>
            <p:ph type="sldNum" sz="quarter" idx="12"/>
          </p:nvPr>
        </p:nvSpPr>
        <p:spPr/>
        <p:txBody>
          <a:bodyPr/>
          <a:lstStyle/>
          <a:p>
            <a:pPr>
              <a:defRPr/>
            </a:pPr>
            <a:fld id="{40BD2EA7-2D18-4D7B-85C6-B4C1B2B21AAB}" type="slidenum">
              <a:rPr lang="en-US" altLang="en-US" smtClean="0"/>
              <a:pPr>
                <a:defRPr/>
              </a:pPr>
              <a:t>33</a:t>
            </a:fld>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2666229826"/>
              </p:ext>
            </p:extLst>
          </p:nvPr>
        </p:nvGraphicFramePr>
        <p:xfrm>
          <a:off x="324997" y="1589891"/>
          <a:ext cx="8361803" cy="3284947"/>
        </p:xfrm>
        <a:graphic>
          <a:graphicData uri="http://schemas.openxmlformats.org/drawingml/2006/table">
            <a:tbl>
              <a:tblPr/>
              <a:tblGrid>
                <a:gridCol w="2060553"/>
                <a:gridCol w="1260250"/>
                <a:gridCol w="1260250"/>
                <a:gridCol w="1260250"/>
                <a:gridCol w="1260250"/>
                <a:gridCol w="1260250"/>
              </a:tblGrid>
              <a:tr h="153994">
                <a:tc>
                  <a:txBody>
                    <a:bodyPr/>
                    <a:lstStyle/>
                    <a:p>
                      <a:pPr algn="ctr" fontAlgn="ctr"/>
                      <a:r>
                        <a:rPr lang="de-DE" sz="700" b="1" i="0" u="none" dirty="0" smtClean="0">
                          <a:solidFill>
                            <a:srgbClr val="000000"/>
                          </a:solidFill>
                          <a:latin typeface="Arial" pitchFamily="18" charset="0"/>
                        </a:rPr>
                        <a:t>EIGENSCHAFT</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650 mm Teller</a:t>
                      </a:r>
                    </a:p>
                  </a:txBody>
                  <a:tcPr marL="6990" marR="6990" marT="699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700 mm Teller</a:t>
                      </a:r>
                    </a:p>
                  </a:txBody>
                  <a:tcPr marL="6990" marR="6990" marT="699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800 mm Teller</a:t>
                      </a:r>
                    </a:p>
                  </a:txBody>
                  <a:tcPr marL="6990" marR="6990" marT="699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700 mm Walze</a:t>
                      </a:r>
                    </a:p>
                  </a:txBody>
                  <a:tcPr marL="6990" marR="6990" marT="699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700 mm </a:t>
                      </a:r>
                      <a:endParaRPr lang="de-DE" sz="1600" b="0" i="0" dirty="0" smtClean="0"/>
                    </a:p>
                  </a:txBody>
                  <a:tcPr marL="6990" marR="6990" marT="699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53994">
                <a:tc gridSpan="6">
                  <a:txBody>
                    <a:bodyPr/>
                    <a:lstStyle/>
                    <a:p>
                      <a:pPr algn="l" fontAlgn="ctr"/>
                      <a:r>
                        <a:rPr lang="de-DE" sz="700" b="1" i="0" u="none" dirty="0" smtClean="0">
                          <a:solidFill>
                            <a:srgbClr val="000000"/>
                          </a:solidFill>
                          <a:latin typeface="Arial" pitchFamily="18" charset="0"/>
                        </a:rPr>
                        <a:t>FAHRANTRIEB</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43351">
                <a:tc>
                  <a:txBody>
                    <a:bodyPr/>
                    <a:lstStyle/>
                    <a:p>
                      <a:pPr algn="l" fontAlgn="ctr"/>
                      <a:r>
                        <a:rPr lang="de-DE" sz="700" b="0" i="0" u="none" dirty="0" smtClean="0">
                          <a:solidFill>
                            <a:srgbClr val="000000"/>
                          </a:solidFill>
                          <a:latin typeface="Arial" pitchFamily="18" charset="0"/>
                        </a:rPr>
                        <a:t>Schrubbgeschwindigkeit</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de-DE" sz="700" b="0" i="0" u="none" dirty="0" smtClean="0">
                          <a:solidFill>
                            <a:srgbClr val="000000"/>
                          </a:solidFill>
                          <a:latin typeface="Arial" pitchFamily="18" charset="0"/>
                        </a:rPr>
                        <a:t>5,0 km/h</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de-DE" sz="700" b="0" i="0" u="none" dirty="0" smtClean="0">
                          <a:solidFill>
                            <a:srgbClr val="000000"/>
                          </a:solidFill>
                          <a:latin typeface="Arial" pitchFamily="18" charset="0"/>
                        </a:rPr>
                        <a:t>Niedriger und mittlerer Anpressdruck </a:t>
                      </a:r>
                    </a:p>
                    <a:p>
                      <a:pPr algn="ctr" fontAlgn="ctr"/>
                      <a:r>
                        <a:rPr lang="de-DE" sz="700" b="0" i="0" u="none" dirty="0" smtClean="0">
                          <a:solidFill>
                            <a:srgbClr val="000000"/>
                          </a:solidFill>
                          <a:latin typeface="Arial" pitchFamily="18" charset="0"/>
                        </a:rPr>
                        <a:t>4,0 km/h</a:t>
                      </a:r>
                      <a:r>
                        <a:rPr lang="en" sz="700" dirty="0" smtClean="0"/>
                        <a:t/>
                      </a:r>
                      <a:br>
                        <a:rPr lang="en" sz="700" dirty="0" smtClean="0"/>
                      </a:br>
                      <a:r>
                        <a:rPr lang="de-DE" sz="700" b="0" i="0" u="none" dirty="0" smtClean="0">
                          <a:solidFill>
                            <a:srgbClr val="000000"/>
                          </a:solidFill>
                          <a:latin typeface="Arial" pitchFamily="18" charset="0"/>
                        </a:rPr>
                        <a:t>Hoher Anpressdruck: </a:t>
                      </a:r>
                      <a:r>
                        <a:rPr lang="en" sz="700" dirty="0" smtClean="0"/>
                        <a:t/>
                      </a:r>
                      <a:br>
                        <a:rPr lang="en" sz="700" dirty="0" smtClean="0"/>
                      </a:br>
                      <a:r>
                        <a:rPr lang="de-DE" sz="700" b="0" i="0" u="none" dirty="0" smtClean="0">
                          <a:solidFill>
                            <a:srgbClr val="000000"/>
                          </a:solidFill>
                          <a:latin typeface="Arial" pitchFamily="18" charset="0"/>
                        </a:rPr>
                        <a:t>3,7 km/h</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834">
                <a:tc>
                  <a:txBody>
                    <a:bodyPr/>
                    <a:lstStyle/>
                    <a:p>
                      <a:pPr algn="l" fontAlgn="ctr"/>
                      <a:r>
                        <a:rPr lang="de-DE" sz="700" b="0" i="0" u="none" dirty="0" smtClean="0">
                          <a:solidFill>
                            <a:srgbClr val="000000"/>
                          </a:solidFill>
                          <a:latin typeface="Arial" pitchFamily="18" charset="0"/>
                        </a:rPr>
                        <a:t>Fahrgeschwindigkeit</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de-DE" sz="700" b="0" i="0" u="none" dirty="0" smtClean="0">
                          <a:solidFill>
                            <a:srgbClr val="000000"/>
                          </a:solidFill>
                          <a:latin typeface="Arial" pitchFamily="18" charset="0"/>
                        </a:rPr>
                        <a:t>5,5 km/h</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nl-BE" sz="800" dirty="0" smtClean="0">
                          <a:latin typeface="Arial" panose="020B0604020202020204" pitchFamily="34" charset="0"/>
                          <a:cs typeface="Arial" panose="020B0604020202020204" pitchFamily="34" charset="0"/>
                        </a:rPr>
                        <a:t>4,4 km/h</a:t>
                      </a:r>
                      <a:endParaRPr lang="en-US" sz="800" dirty="0">
                        <a:latin typeface="Arial" panose="020B0604020202020204" pitchFamily="34" charset="0"/>
                        <a:cs typeface="Arial" panose="020B0604020202020204" pitchFamily="34" charset="0"/>
                      </a:endParaRP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994">
                <a:tc>
                  <a:txBody>
                    <a:bodyPr/>
                    <a:lstStyle/>
                    <a:p>
                      <a:pPr algn="l" fontAlgn="ctr"/>
                      <a:r>
                        <a:rPr lang="de-DE" sz="700" b="0" i="0" u="none" dirty="0" smtClean="0">
                          <a:solidFill>
                            <a:srgbClr val="000000"/>
                          </a:solidFill>
                          <a:latin typeface="Arial" pitchFamily="18" charset="0"/>
                        </a:rPr>
                        <a:t>Gang-Wendebreite</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1.499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1.514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1.565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1.514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1.499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994">
                <a:tc gridSpan="6">
                  <a:txBody>
                    <a:bodyPr/>
                    <a:lstStyle/>
                    <a:p>
                      <a:pPr algn="ctr" fontAlgn="ctr"/>
                      <a:r>
                        <a:rPr lang="de-DE" sz="700" b="1" i="0" u="none" dirty="0" smtClean="0">
                          <a:solidFill>
                            <a:srgbClr val="000000"/>
                          </a:solidFill>
                          <a:latin typeface="Arial" pitchFamily="18" charset="0"/>
                        </a:rPr>
                        <a:t>MASCHINEN-SPEZIFIKATIONEN</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3994">
                <a:tc>
                  <a:txBody>
                    <a:bodyPr/>
                    <a:lstStyle/>
                    <a:p>
                      <a:pPr algn="l" fontAlgn="ctr"/>
                      <a:r>
                        <a:rPr lang="de-DE" sz="700" b="0" i="0" u="none" dirty="0" smtClean="0">
                          <a:solidFill>
                            <a:srgbClr val="000000"/>
                          </a:solidFill>
                          <a:latin typeface="Arial" pitchFamily="18" charset="0"/>
                        </a:rPr>
                        <a:t>Länge</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1.486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1.501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1.552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1.501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1.486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994">
                <a:tc>
                  <a:txBody>
                    <a:bodyPr/>
                    <a:lstStyle/>
                    <a:p>
                      <a:pPr algn="l" fontAlgn="ctr"/>
                      <a:r>
                        <a:rPr lang="de-DE" sz="700" b="0" i="0" u="none" dirty="0" smtClean="0">
                          <a:solidFill>
                            <a:srgbClr val="000000"/>
                          </a:solidFill>
                          <a:latin typeface="Arial" pitchFamily="18" charset="0"/>
                        </a:rPr>
                        <a:t>Breite</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700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750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850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780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710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994">
                <a:tc>
                  <a:txBody>
                    <a:bodyPr/>
                    <a:lstStyle/>
                    <a:p>
                      <a:pPr algn="l" fontAlgn="ctr"/>
                      <a:r>
                        <a:rPr lang="de-DE" sz="700" b="0" i="0" u="none" dirty="0" smtClean="0">
                          <a:solidFill>
                            <a:srgbClr val="000000"/>
                          </a:solidFill>
                          <a:latin typeface="Arial" pitchFamily="18" charset="0"/>
                        </a:rPr>
                        <a:t>Höhe</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1.100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1.100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1.100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1.100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1.100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994">
                <a:tc>
                  <a:txBody>
                    <a:bodyPr/>
                    <a:lstStyle/>
                    <a:p>
                      <a:pPr algn="l" fontAlgn="ctr"/>
                      <a:r>
                        <a:rPr lang="de-DE" sz="700" b="0" i="0" u="none" dirty="0" smtClean="0">
                          <a:solidFill>
                            <a:srgbClr val="000000"/>
                          </a:solidFill>
                          <a:latin typeface="Arial" pitchFamily="18" charset="0"/>
                        </a:rPr>
                        <a:t>Abstreifleisten-Breite</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973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1.049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1.234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1.234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1.049 mm</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994">
                <a:tc>
                  <a:txBody>
                    <a:bodyPr/>
                    <a:lstStyle/>
                    <a:p>
                      <a:pPr algn="l" fontAlgn="ctr"/>
                      <a:r>
                        <a:rPr lang="de-DE" sz="700" b="0" i="0" u="none" dirty="0" smtClean="0">
                          <a:solidFill>
                            <a:srgbClr val="000000"/>
                          </a:solidFill>
                          <a:latin typeface="Arial" pitchFamily="18" charset="0"/>
                        </a:rPr>
                        <a:t>Gewicht (ohne Batterien)</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145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150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161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168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168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994">
                <a:tc>
                  <a:txBody>
                    <a:bodyPr/>
                    <a:lstStyle/>
                    <a:p>
                      <a:pPr algn="l" fontAlgn="ctr"/>
                      <a:r>
                        <a:rPr lang="de-DE" sz="700" b="0" i="0" u="none" dirty="0" smtClean="0">
                          <a:solidFill>
                            <a:srgbClr val="000000"/>
                          </a:solidFill>
                          <a:latin typeface="Arial" pitchFamily="18" charset="0"/>
                        </a:rPr>
                        <a:t>Gewicht (mit Batterien)</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277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281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293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299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299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994">
                <a:tc>
                  <a:txBody>
                    <a:bodyPr/>
                    <a:lstStyle/>
                    <a:p>
                      <a:pPr algn="l" fontAlgn="ctr"/>
                      <a:r>
                        <a:rPr lang="de-DE" sz="700" b="0" i="0" u="none" dirty="0" smtClean="0">
                          <a:solidFill>
                            <a:srgbClr val="000000"/>
                          </a:solidFill>
                          <a:latin typeface="Arial" pitchFamily="18" charset="0"/>
                        </a:rPr>
                        <a:t>Zulässiges Gesamtgewicht</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363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367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379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386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386 kg</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994">
                <a:tc>
                  <a:txBody>
                    <a:bodyPr/>
                    <a:lstStyle/>
                    <a:p>
                      <a:pPr algn="l" fontAlgn="ctr"/>
                      <a:r>
                        <a:rPr lang="de-DE" sz="700" b="0" i="0" u="none" dirty="0" smtClean="0">
                          <a:solidFill>
                            <a:srgbClr val="000000"/>
                          </a:solidFill>
                          <a:latin typeface="Arial" pitchFamily="18" charset="0"/>
                        </a:rPr>
                        <a:t>Geräuschpegel (am Ohr des Bedieners)***</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66,5 db(A)</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66,5 db(A)</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66,5 db(A)</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66,4 db(A)</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67,0 db(A)</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994">
                <a:tc>
                  <a:txBody>
                    <a:bodyPr/>
                    <a:lstStyle/>
                    <a:p>
                      <a:pPr algn="l" fontAlgn="ctr"/>
                      <a:r>
                        <a:rPr lang="de-DE" sz="700" b="0" i="0" u="none" dirty="0" smtClean="0">
                          <a:solidFill>
                            <a:srgbClr val="000000"/>
                          </a:solidFill>
                          <a:latin typeface="Arial" pitchFamily="18" charset="0"/>
                        </a:rPr>
                        <a:t>Quiet-Mode™ (am Ohr des Bedieners)***</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61,7 dB(A)</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61,7 dB(A)</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61,7 dB(A)</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61,8 dB(A)</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60,6 dB(A)</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598">
                <a:tc gridSpan="6">
                  <a:txBody>
                    <a:bodyPr/>
                    <a:lstStyle/>
                    <a:p>
                      <a:pPr algn="l" fontAlgn="b"/>
                      <a:r>
                        <a:rPr lang="de-DE" sz="700" b="0" i="0" u="none" dirty="0" smtClean="0">
                          <a:solidFill>
                            <a:srgbClr val="000000"/>
                          </a:solidFill>
                          <a:latin typeface="Arial" pitchFamily="18" charset="0"/>
                        </a:rPr>
                        <a:t>*Die geschätzten Abdeckungsraten wurden anhand der Praxisgeschwindigkeiten und der Füllzyklus-Standards aus dem ISSA Cleaning Times-Handbuch von 2004 errechnet</a:t>
                      </a:r>
                      <a:r>
                        <a:rPr lang="de-DE" sz="1600" b="0" i="0" dirty="0" smtClean="0"/>
                        <a:t>. </a:t>
                      </a:r>
                    </a:p>
                  </a:txBody>
                  <a:tcPr marL="6990" marR="6990" marT="6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6990" marR="6990" marT="699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6990" marR="6990" marT="699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ctr" fontAlgn="ctr"/>
                      <a:endParaRPr lang="en-US" sz="700" b="0" i="0" u="none" strike="noStrike" dirty="0">
                        <a:solidFill>
                          <a:srgbClr val="000000"/>
                        </a:solidFill>
                        <a:effectLst/>
                        <a:latin typeface="Arial" panose="020B0604020202020204" pitchFamily="34" charset="0"/>
                      </a:endParaRPr>
                    </a:p>
                  </a:txBody>
                  <a:tcPr marL="6990" marR="6990" marT="699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13598">
                <a:tc gridSpan="6">
                  <a:txBody>
                    <a:bodyPr/>
                    <a:lstStyle/>
                    <a:p>
                      <a:pPr algn="l" fontAlgn="b"/>
                      <a:r>
                        <a:rPr lang="de-DE" sz="700" b="0" i="0" u="none" dirty="0" smtClean="0">
                          <a:solidFill>
                            <a:srgbClr val="000000"/>
                          </a:solidFill>
                          <a:latin typeface="Arial" pitchFamily="18" charset="0"/>
                        </a:rPr>
                        <a:t>**Die maximale Laufzeit wird ausgehend von kontinuierlichem Schrubben, 210Ah C/5 Nass-Batterien, Quiet-Mode-Einstellung, geringem Anpressdruck und ausgeschaltetem ec-H2O Nanoclean errechnet.</a:t>
                      </a:r>
                    </a:p>
                  </a:txBody>
                  <a:tcPr marL="6990" marR="6990" marT="6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6990" marR="6990" marT="6990" marB="0" anchor="ctr">
                    <a:lnL>
                      <a:noFill/>
                    </a:lnL>
                    <a:lnR>
                      <a:noFill/>
                    </a:lnR>
                    <a:lnT>
                      <a:noFill/>
                    </a:lnT>
                    <a:lnB>
                      <a:noFill/>
                    </a:lnB>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6990" marR="6990" marT="6990" marB="0" anchor="ctr">
                    <a:lnL>
                      <a:noFill/>
                    </a:lnL>
                    <a:lnR>
                      <a:noFill/>
                    </a:lnR>
                    <a:lnT>
                      <a:noFill/>
                    </a:lnT>
                    <a:lnB>
                      <a:noFill/>
                    </a:lnB>
                  </a:tcPr>
                </a:tc>
                <a:tc hMerge="1">
                  <a:txBody>
                    <a:bodyPr/>
                    <a:lstStyle/>
                    <a:p>
                      <a:pPr algn="ctr" fontAlgn="ctr"/>
                      <a:endParaRPr lang="en-US" sz="700" b="0" i="0" u="none" strike="noStrike" dirty="0">
                        <a:solidFill>
                          <a:srgbClr val="000000"/>
                        </a:solidFill>
                        <a:effectLst/>
                        <a:latin typeface="Arial" panose="020B0604020202020204" pitchFamily="34" charset="0"/>
                      </a:endParaRPr>
                    </a:p>
                  </a:txBody>
                  <a:tcPr marL="6990" marR="6990" marT="6990" marB="0" anchor="ctr">
                    <a:lnL>
                      <a:noFill/>
                    </a:lnL>
                    <a:lnR w="6350" cap="flat" cmpd="sng" algn="ctr">
                      <a:solidFill>
                        <a:srgbClr val="000000"/>
                      </a:solidFill>
                      <a:prstDash val="solid"/>
                      <a:round/>
                      <a:headEnd type="none" w="med" len="med"/>
                      <a:tailEnd type="none" w="med" len="med"/>
                    </a:lnR>
                    <a:lnT>
                      <a:noFill/>
                    </a:lnT>
                    <a:lnB>
                      <a:noFill/>
                    </a:lnB>
                  </a:tcPr>
                </a:tc>
              </a:tr>
              <a:tr h="113598">
                <a:tc gridSpan="6">
                  <a:txBody>
                    <a:bodyPr/>
                    <a:lstStyle/>
                    <a:p>
                      <a:pPr algn="l" fontAlgn="b"/>
                      <a:r>
                        <a:rPr lang="de-DE" sz="700" b="0" i="0" u="none" dirty="0" smtClean="0">
                          <a:solidFill>
                            <a:srgbClr val="000000"/>
                          </a:solidFill>
                          <a:latin typeface="Arial" pitchFamily="18" charset="0"/>
                        </a:rPr>
                        <a:t>*** Lärmpegel (ISO 11201) laut Empfehlung der American Association of Cleaning Equipment Manufacturers (AACEM) und OSHA.</a:t>
                      </a:r>
                    </a:p>
                  </a:txBody>
                  <a:tcPr marL="6990" marR="6990" marT="6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6990" marR="6990" marT="6990" marB="0" anchor="ctr">
                    <a:lnL>
                      <a:noFill/>
                    </a:lnL>
                    <a:lnR>
                      <a:noFill/>
                    </a:lnR>
                    <a:lnT>
                      <a:noFill/>
                    </a:lnT>
                    <a:lnB>
                      <a:noFill/>
                    </a:lnB>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6990" marR="6990" marT="6990" marB="0" anchor="ctr">
                    <a:lnL>
                      <a:noFill/>
                    </a:lnL>
                    <a:lnR>
                      <a:noFill/>
                    </a:lnR>
                    <a:lnT>
                      <a:noFill/>
                    </a:lnT>
                    <a:lnB>
                      <a:noFill/>
                    </a:lnB>
                  </a:tcPr>
                </a:tc>
                <a:tc hMerge="1">
                  <a:txBody>
                    <a:bodyPr/>
                    <a:lstStyle/>
                    <a:p>
                      <a:pPr algn="ctr" fontAlgn="ctr"/>
                      <a:endParaRPr lang="en-US" sz="700" b="0" i="0" u="none" strike="noStrike" dirty="0">
                        <a:solidFill>
                          <a:srgbClr val="000000"/>
                        </a:solidFill>
                        <a:effectLst/>
                        <a:latin typeface="Arial" panose="020B0604020202020204" pitchFamily="34" charset="0"/>
                      </a:endParaRPr>
                    </a:p>
                  </a:txBody>
                  <a:tcPr marL="6990" marR="6990" marT="6990" marB="0" anchor="ctr">
                    <a:lnL>
                      <a:noFill/>
                    </a:lnL>
                    <a:lnR w="6350" cap="flat" cmpd="sng" algn="ctr">
                      <a:solidFill>
                        <a:srgbClr val="000000"/>
                      </a:solidFill>
                      <a:prstDash val="solid"/>
                      <a:round/>
                      <a:headEnd type="none" w="med" len="med"/>
                      <a:tailEnd type="none" w="med" len="med"/>
                    </a:lnR>
                    <a:lnT>
                      <a:noFill/>
                    </a:lnT>
                    <a:lnB>
                      <a:noFill/>
                    </a:lnB>
                  </a:tcPr>
                </a:tc>
              </a:tr>
              <a:tr h="0">
                <a:tc gridSpan="6">
                  <a:txBody>
                    <a:bodyPr/>
                    <a:lstStyle/>
                    <a:p>
                      <a:pPr algn="l" fontAlgn="b"/>
                      <a:r>
                        <a:rPr lang="de-DE" sz="700" b="1" i="0" u="none" dirty="0" smtClean="0">
                          <a:solidFill>
                            <a:srgbClr val="000000"/>
                          </a:solidFill>
                          <a:latin typeface="Arial" pitchFamily="18" charset="0"/>
                        </a:rPr>
                        <a:t>Änderungen der technischen Daten ohne weitere Benachrichtigung vorbehalten.</a:t>
                      </a:r>
                    </a:p>
                  </a:txBody>
                  <a:tcPr marL="6990" marR="6990" marT="6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ctr" fontAlgn="ctr"/>
                      <a:endParaRPr lang="en-US" sz="800" b="0" i="0" u="none" strike="noStrike" dirty="0">
                        <a:solidFill>
                          <a:srgbClr val="000000"/>
                        </a:solidFill>
                        <a:effectLst/>
                        <a:latin typeface="Arial" panose="020B0604020202020204" pitchFamily="34" charset="0"/>
                      </a:endParaRPr>
                    </a:p>
                  </a:txBody>
                  <a:tcPr marL="6990" marR="6990" marT="699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ctr" fontAlgn="ctr"/>
                      <a:endParaRPr lang="en-US" sz="800" b="0" i="0" u="none" strike="noStrike">
                        <a:solidFill>
                          <a:srgbClr val="000000"/>
                        </a:solidFill>
                        <a:effectLst/>
                        <a:latin typeface="Arial" panose="020B0604020202020204" pitchFamily="34" charset="0"/>
                      </a:endParaRPr>
                    </a:p>
                  </a:txBody>
                  <a:tcPr marL="6990" marR="6990" marT="699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ctr" fontAlgn="ctr"/>
                      <a:endParaRPr lang="en-US" sz="800" b="0" i="0" u="none" strike="noStrike">
                        <a:solidFill>
                          <a:srgbClr val="000000"/>
                        </a:solidFill>
                        <a:effectLst/>
                        <a:latin typeface="Arial" panose="020B0604020202020204" pitchFamily="34" charset="0"/>
                      </a:endParaRPr>
                    </a:p>
                  </a:txBody>
                  <a:tcPr marL="6990" marR="6990" marT="699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ctr" fontAlgn="ctr"/>
                      <a:endParaRPr lang="en-US" sz="800" b="0" i="0" u="none" strike="noStrike">
                        <a:solidFill>
                          <a:srgbClr val="000000"/>
                        </a:solidFill>
                        <a:effectLst/>
                        <a:latin typeface="Arial" panose="020B0604020202020204" pitchFamily="34" charset="0"/>
                      </a:endParaRPr>
                    </a:p>
                  </a:txBody>
                  <a:tcPr marL="6990" marR="6990" marT="699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ctr" fontAlgn="ctr"/>
                      <a:endParaRPr lang="en-US" sz="800" b="0" i="0" u="none" strike="noStrike" dirty="0">
                        <a:solidFill>
                          <a:srgbClr val="000000"/>
                        </a:solidFill>
                        <a:effectLst/>
                        <a:latin typeface="Arial" panose="020B0604020202020204" pitchFamily="34" charset="0"/>
                      </a:endParaRPr>
                    </a:p>
                  </a:txBody>
                  <a:tcPr marL="6990" marR="6990" marT="699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93358126"/>
              </p:ext>
            </p:extLst>
          </p:nvPr>
        </p:nvGraphicFramePr>
        <p:xfrm>
          <a:off x="324997" y="5070385"/>
          <a:ext cx="8361802" cy="1478251"/>
        </p:xfrm>
        <a:graphic>
          <a:graphicData uri="http://schemas.openxmlformats.org/drawingml/2006/table">
            <a:tbl>
              <a:tblPr/>
              <a:tblGrid>
                <a:gridCol w="1100704"/>
                <a:gridCol w="1446894"/>
                <a:gridCol w="1467605"/>
                <a:gridCol w="1446894"/>
                <a:gridCol w="1455770"/>
                <a:gridCol w="1443935"/>
              </a:tblGrid>
              <a:tr h="162028">
                <a:tc>
                  <a:txBody>
                    <a:bodyPr/>
                    <a:lstStyle/>
                    <a:p>
                      <a:pPr algn="ctr" fontAlgn="b"/>
                      <a:r>
                        <a:rPr lang="de-DE" sz="800" b="1" i="0" u="none" dirty="0" smtClean="0">
                          <a:solidFill>
                            <a:srgbClr val="000000"/>
                          </a:solidFill>
                          <a:latin typeface="Arial" pitchFamily="18" charset="0"/>
                        </a:rPr>
                        <a:t>T500 Durchflussraten</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DE" sz="800" b="1" i="0" u="none" dirty="0" smtClean="0">
                          <a:solidFill>
                            <a:srgbClr val="000000"/>
                          </a:solidFill>
                          <a:latin typeface="Arial" pitchFamily="18" charset="0"/>
                        </a:rPr>
                        <a:t>650 mm Teller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DE" sz="800" b="1" i="0" u="none" dirty="0" smtClean="0">
                          <a:solidFill>
                            <a:srgbClr val="000000"/>
                          </a:solidFill>
                          <a:latin typeface="Arial" pitchFamily="18" charset="0"/>
                        </a:rPr>
                        <a:t>700 mm Teller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DE" sz="800" b="1" i="0" u="none" dirty="0" smtClean="0">
                          <a:solidFill>
                            <a:srgbClr val="000000"/>
                          </a:solidFill>
                          <a:latin typeface="Arial" pitchFamily="18" charset="0"/>
                        </a:rPr>
                        <a:t>800 mm Teller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DE" sz="800" b="1" i="0" u="none" dirty="0" smtClean="0">
                          <a:solidFill>
                            <a:srgbClr val="000000"/>
                          </a:solidFill>
                          <a:latin typeface="Arial" pitchFamily="18" charset="0"/>
                        </a:rPr>
                        <a:t>700 mm Walze</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DE" sz="800" b="1" i="0" u="none" dirty="0" smtClean="0">
                          <a:solidFill>
                            <a:srgbClr val="000000"/>
                          </a:solidFill>
                          <a:latin typeface="Arial" pitchFamily="18" charset="0"/>
                        </a:rPr>
                        <a:t>700 mm </a:t>
                      </a:r>
                      <a:r>
                        <a:rPr lang="de-DE" sz="800" b="1" i="0" u="none" kern="1200" dirty="0" smtClean="0">
                          <a:solidFill>
                            <a:srgbClr val="000000"/>
                          </a:solidFill>
                          <a:latin typeface="Arial" pitchFamily="18" charset="0"/>
                          <a:ea typeface="+mn-ea"/>
                          <a:cs typeface="+mn-cs"/>
                        </a:rPr>
                        <a:t>Orbital</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574709">
                <a:tc>
                  <a:txBody>
                    <a:bodyPr/>
                    <a:lstStyle/>
                    <a:p>
                      <a:pPr algn="l" fontAlgn="t"/>
                      <a:r>
                        <a:rPr lang="de-DE" sz="800" b="1" i="0" u="none" dirty="0" smtClean="0">
                          <a:solidFill>
                            <a:srgbClr val="000000"/>
                          </a:solidFill>
                          <a:latin typeface="Arial" pitchFamily="18" charset="0"/>
                        </a:rPr>
                        <a:t>Herkömmliche Frischwasser-Durchflussrate</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1,14 L/min</a:t>
                      </a:r>
                      <a:r>
                        <a:rPr lang="en" sz="800" dirty="0" smtClean="0"/>
                        <a:t/>
                      </a:r>
                      <a:br>
                        <a:rPr lang="en" sz="800" dirty="0" smtClean="0"/>
                      </a:br>
                      <a:r>
                        <a:rPr lang="de-DE" sz="800" b="0" i="0" u="none" dirty="0" smtClean="0">
                          <a:solidFill>
                            <a:srgbClr val="000000"/>
                          </a:solidFill>
                          <a:latin typeface="Arial" pitchFamily="18" charset="0"/>
                        </a:rPr>
                        <a:t>Mittel: 1,33 L/min</a:t>
                      </a:r>
                      <a:r>
                        <a:rPr lang="en" sz="800" dirty="0" smtClean="0"/>
                        <a:t/>
                      </a:r>
                      <a:br>
                        <a:rPr lang="en" sz="800" dirty="0" smtClean="0"/>
                      </a:br>
                      <a:r>
                        <a:rPr lang="de-DE" sz="800" b="0" i="0" u="none" dirty="0" smtClean="0">
                          <a:solidFill>
                            <a:srgbClr val="000000"/>
                          </a:solidFill>
                          <a:latin typeface="Arial" pitchFamily="18" charset="0"/>
                        </a:rPr>
                        <a:t>Hoch: 1,90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1,14 L/min</a:t>
                      </a:r>
                      <a:r>
                        <a:rPr lang="en" sz="800" dirty="0" smtClean="0"/>
                        <a:t/>
                      </a:r>
                      <a:br>
                        <a:rPr lang="en" sz="800" dirty="0" smtClean="0"/>
                      </a:br>
                      <a:r>
                        <a:rPr lang="de-DE" sz="800" b="0" i="0" u="none" dirty="0" smtClean="0">
                          <a:solidFill>
                            <a:srgbClr val="000000"/>
                          </a:solidFill>
                          <a:latin typeface="Arial" pitchFamily="18" charset="0"/>
                        </a:rPr>
                        <a:t>Mittel: 1,33 L/min</a:t>
                      </a:r>
                      <a:r>
                        <a:rPr lang="en" sz="800" dirty="0" smtClean="0"/>
                        <a:t/>
                      </a:r>
                      <a:br>
                        <a:rPr lang="en" sz="800" dirty="0" smtClean="0"/>
                      </a:br>
                      <a:r>
                        <a:rPr lang="de-DE" sz="800" b="0" i="0" u="none" dirty="0" smtClean="0">
                          <a:solidFill>
                            <a:srgbClr val="000000"/>
                          </a:solidFill>
                          <a:latin typeface="Arial" pitchFamily="18" charset="0"/>
                        </a:rPr>
                        <a:t>Hoch: 1,90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1,14 L/min</a:t>
                      </a:r>
                      <a:r>
                        <a:rPr lang="en" sz="800" dirty="0" smtClean="0"/>
                        <a:t/>
                      </a:r>
                      <a:br>
                        <a:rPr lang="en" sz="800" dirty="0" smtClean="0"/>
                      </a:br>
                      <a:r>
                        <a:rPr lang="de-DE" sz="800" b="0" i="0" u="none" dirty="0" smtClean="0">
                          <a:solidFill>
                            <a:srgbClr val="000000"/>
                          </a:solidFill>
                          <a:latin typeface="Arial" pitchFamily="18" charset="0"/>
                        </a:rPr>
                        <a:t>Mittel: 1,33 L/min</a:t>
                      </a:r>
                      <a:r>
                        <a:rPr lang="en" sz="800" dirty="0" smtClean="0"/>
                        <a:t/>
                      </a:r>
                      <a:br>
                        <a:rPr lang="en" sz="800" dirty="0" smtClean="0"/>
                      </a:br>
                      <a:r>
                        <a:rPr lang="de-DE" sz="800" b="0" i="0" u="none" dirty="0" smtClean="0">
                          <a:solidFill>
                            <a:srgbClr val="000000"/>
                          </a:solidFill>
                          <a:latin typeface="Arial" pitchFamily="18" charset="0"/>
                        </a:rPr>
                        <a:t>Hoch: 1,90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1,14 L/min</a:t>
                      </a:r>
                      <a:r>
                        <a:rPr lang="en" sz="800" dirty="0" smtClean="0"/>
                        <a:t/>
                      </a:r>
                      <a:br>
                        <a:rPr lang="en" sz="800" dirty="0" smtClean="0"/>
                      </a:br>
                      <a:r>
                        <a:rPr lang="de-DE" sz="800" b="0" i="0" u="none" dirty="0" smtClean="0">
                          <a:solidFill>
                            <a:srgbClr val="000000"/>
                          </a:solidFill>
                          <a:latin typeface="Arial" pitchFamily="18" charset="0"/>
                        </a:rPr>
                        <a:t>Mittel: 1,33 L/min</a:t>
                      </a:r>
                      <a:r>
                        <a:rPr lang="en" sz="800" dirty="0" smtClean="0"/>
                        <a:t/>
                      </a:r>
                      <a:br>
                        <a:rPr lang="en" sz="800" dirty="0" smtClean="0"/>
                      </a:br>
                      <a:r>
                        <a:rPr lang="de-DE" sz="800" b="0" i="0" u="none" dirty="0" smtClean="0">
                          <a:solidFill>
                            <a:srgbClr val="000000"/>
                          </a:solidFill>
                          <a:latin typeface="Arial" pitchFamily="18" charset="0"/>
                        </a:rPr>
                        <a:t>Hoch: 1,90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1,14 L/min</a:t>
                      </a:r>
                      <a:r>
                        <a:rPr lang="en" sz="800" dirty="0" smtClean="0"/>
                        <a:t/>
                      </a:r>
                      <a:br>
                        <a:rPr lang="en" sz="800" dirty="0" smtClean="0"/>
                      </a:br>
                      <a:r>
                        <a:rPr lang="de-DE" sz="800" b="0" i="0" u="none" dirty="0" smtClean="0">
                          <a:solidFill>
                            <a:srgbClr val="000000"/>
                          </a:solidFill>
                          <a:latin typeface="Arial" pitchFamily="18" charset="0"/>
                        </a:rPr>
                        <a:t>Mittel: 1,33 L/min</a:t>
                      </a:r>
                      <a:r>
                        <a:rPr lang="en" sz="800" dirty="0" smtClean="0"/>
                        <a:t/>
                      </a:r>
                      <a:br>
                        <a:rPr lang="en" sz="800" dirty="0" smtClean="0"/>
                      </a:br>
                      <a:r>
                        <a:rPr lang="de-DE" sz="800" b="0" i="0" u="none" dirty="0" smtClean="0">
                          <a:solidFill>
                            <a:srgbClr val="000000"/>
                          </a:solidFill>
                          <a:latin typeface="Arial" pitchFamily="18" charset="0"/>
                        </a:rPr>
                        <a:t>Hoch: 1,90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8262">
                <a:tc>
                  <a:txBody>
                    <a:bodyPr/>
                    <a:lstStyle/>
                    <a:p>
                      <a:pPr algn="l" fontAlgn="t"/>
                      <a:r>
                        <a:rPr lang="de-DE" sz="800" b="1" i="0" u="none" dirty="0" smtClean="0">
                          <a:solidFill>
                            <a:srgbClr val="000000"/>
                          </a:solidFill>
                          <a:latin typeface="Arial" pitchFamily="18" charset="0"/>
                        </a:rPr>
                        <a:t>ec-h2O NanoClean Frischwasser-Durchflussrate</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0,57 L/min</a:t>
                      </a:r>
                      <a:r>
                        <a:rPr lang="en" sz="800" dirty="0" smtClean="0"/>
                        <a:t/>
                      </a:r>
                      <a:br>
                        <a:rPr lang="en" sz="800" dirty="0" smtClean="0"/>
                      </a:br>
                      <a:r>
                        <a:rPr lang="de-DE" sz="800" b="0" i="0" u="none" dirty="0" smtClean="0">
                          <a:solidFill>
                            <a:srgbClr val="000000"/>
                          </a:solidFill>
                          <a:latin typeface="Arial" pitchFamily="18" charset="0"/>
                        </a:rPr>
                        <a:t>Mittel: 0,84 L/min</a:t>
                      </a:r>
                      <a:r>
                        <a:rPr lang="en" sz="800" dirty="0" smtClean="0"/>
                        <a:t/>
                      </a:r>
                      <a:br>
                        <a:rPr lang="en" sz="800" dirty="0" smtClean="0"/>
                      </a:br>
                      <a:r>
                        <a:rPr lang="de-DE" sz="800" b="0" i="0" u="none" dirty="0" smtClean="0">
                          <a:solidFill>
                            <a:srgbClr val="000000"/>
                          </a:solidFill>
                          <a:latin typeface="Arial" pitchFamily="18" charset="0"/>
                        </a:rPr>
                        <a:t>Hoch: 1,14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0,84 L/min</a:t>
                      </a:r>
                      <a:r>
                        <a:rPr lang="en" sz="800" dirty="0" smtClean="0"/>
                        <a:t/>
                      </a:r>
                      <a:br>
                        <a:rPr lang="en" sz="800" dirty="0" smtClean="0"/>
                      </a:br>
                      <a:r>
                        <a:rPr lang="de-DE" sz="800" b="0" i="0" u="none" dirty="0" smtClean="0">
                          <a:solidFill>
                            <a:srgbClr val="000000"/>
                          </a:solidFill>
                          <a:latin typeface="Arial" pitchFamily="18" charset="0"/>
                        </a:rPr>
                        <a:t>Mittel: 1,25 L/min</a:t>
                      </a:r>
                      <a:r>
                        <a:rPr lang="en" sz="800" dirty="0" smtClean="0"/>
                        <a:t/>
                      </a:r>
                      <a:br>
                        <a:rPr lang="en" sz="800" dirty="0" smtClean="0"/>
                      </a:br>
                      <a:r>
                        <a:rPr lang="de-DE" sz="800" b="0" i="0" u="none" dirty="0" smtClean="0">
                          <a:solidFill>
                            <a:srgbClr val="000000"/>
                          </a:solidFill>
                          <a:latin typeface="Arial" pitchFamily="18" charset="0"/>
                        </a:rPr>
                        <a:t>Hoch: 1,67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0,84 L/min</a:t>
                      </a:r>
                      <a:r>
                        <a:rPr lang="en" sz="800" dirty="0" smtClean="0"/>
                        <a:t/>
                      </a:r>
                      <a:br>
                        <a:rPr lang="en" sz="800" dirty="0" smtClean="0"/>
                      </a:br>
                      <a:r>
                        <a:rPr lang="de-DE" sz="800" b="0" i="0" u="none" dirty="0" smtClean="0">
                          <a:solidFill>
                            <a:srgbClr val="000000"/>
                          </a:solidFill>
                          <a:latin typeface="Arial" pitchFamily="18" charset="0"/>
                        </a:rPr>
                        <a:t>Mittel: 1,25 L/min</a:t>
                      </a:r>
                      <a:r>
                        <a:rPr lang="en" sz="800" dirty="0" smtClean="0"/>
                        <a:t/>
                      </a:r>
                      <a:br>
                        <a:rPr lang="en" sz="800" dirty="0" smtClean="0"/>
                      </a:br>
                      <a:r>
                        <a:rPr lang="de-DE" sz="800" b="0" i="0" u="none" dirty="0" smtClean="0">
                          <a:solidFill>
                            <a:srgbClr val="000000"/>
                          </a:solidFill>
                          <a:latin typeface="Arial" pitchFamily="18" charset="0"/>
                        </a:rPr>
                        <a:t>Hoch: 1,67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0,84 L/min</a:t>
                      </a:r>
                      <a:r>
                        <a:rPr lang="en" sz="800" dirty="0" smtClean="0"/>
                        <a:t/>
                      </a:r>
                      <a:br>
                        <a:rPr lang="en" sz="800" dirty="0" smtClean="0"/>
                      </a:br>
                      <a:r>
                        <a:rPr lang="de-DE" sz="800" b="0" i="0" u="none" dirty="0" smtClean="0">
                          <a:solidFill>
                            <a:srgbClr val="000000"/>
                          </a:solidFill>
                          <a:latin typeface="Arial" pitchFamily="18" charset="0"/>
                        </a:rPr>
                        <a:t>Mittel: 1,25 L/min</a:t>
                      </a:r>
                      <a:r>
                        <a:rPr lang="en" sz="800" dirty="0" smtClean="0"/>
                        <a:t/>
                      </a:r>
                      <a:br>
                        <a:rPr lang="en" sz="800" dirty="0" smtClean="0"/>
                      </a:br>
                      <a:r>
                        <a:rPr lang="de-DE" sz="800" b="0" i="0" u="none" dirty="0" smtClean="0">
                          <a:solidFill>
                            <a:srgbClr val="000000"/>
                          </a:solidFill>
                          <a:latin typeface="Arial" pitchFamily="18" charset="0"/>
                        </a:rPr>
                        <a:t>Hoch: 1,67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0,84 L/min</a:t>
                      </a:r>
                      <a:r>
                        <a:rPr lang="en" sz="800" dirty="0" smtClean="0"/>
                        <a:t/>
                      </a:r>
                      <a:br>
                        <a:rPr lang="en" sz="800" dirty="0" smtClean="0"/>
                      </a:br>
                      <a:r>
                        <a:rPr lang="de-DE" sz="800" b="0" i="0" u="none" dirty="0" smtClean="0">
                          <a:solidFill>
                            <a:srgbClr val="000000"/>
                          </a:solidFill>
                          <a:latin typeface="Arial" pitchFamily="18" charset="0"/>
                        </a:rPr>
                        <a:t>Mittel: 1,25 L/min</a:t>
                      </a:r>
                      <a:r>
                        <a:rPr lang="en" sz="800" dirty="0" smtClean="0"/>
                        <a:t/>
                      </a:r>
                      <a:br>
                        <a:rPr lang="en" sz="800" dirty="0" smtClean="0"/>
                      </a:br>
                      <a:r>
                        <a:rPr lang="de-DE" sz="800" b="0" i="0" u="none" dirty="0" smtClean="0">
                          <a:solidFill>
                            <a:srgbClr val="000000"/>
                          </a:solidFill>
                          <a:latin typeface="Arial" pitchFamily="18" charset="0"/>
                        </a:rPr>
                        <a:t>Hoch: 1,67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457430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sz="2400" b="0" i="0" dirty="0" smtClean="0">
                <a:solidFill>
                  <a:srgbClr val="FFFFFF"/>
                </a:solidFill>
              </a:rPr>
              <a:t>Produktangaben – T500e (1 von 2)</a:t>
            </a:r>
          </a:p>
        </p:txBody>
      </p:sp>
      <p:sp>
        <p:nvSpPr>
          <p:cNvPr id="6"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8" name="Slide Number Placeholder 5"/>
          <p:cNvSpPr txBox="1">
            <a:spLocks/>
          </p:cNvSpPr>
          <p:nvPr/>
        </p:nvSpPr>
        <p:spPr>
          <a:xfrm>
            <a:off x="3508639" y="6573788"/>
            <a:ext cx="2488124"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5" name="Slide Number Placeholder 4"/>
          <p:cNvSpPr>
            <a:spLocks noGrp="1"/>
          </p:cNvSpPr>
          <p:nvPr>
            <p:ph type="sldNum" sz="quarter" idx="12"/>
          </p:nvPr>
        </p:nvSpPr>
        <p:spPr/>
        <p:txBody>
          <a:bodyPr/>
          <a:lstStyle/>
          <a:p>
            <a:pPr>
              <a:defRPr/>
            </a:pPr>
            <a:fld id="{40BD2EA7-2D18-4D7B-85C6-B4C1B2B21AAB}" type="slidenum">
              <a:rPr lang="en-US" altLang="en-US" smtClean="0"/>
              <a:pPr>
                <a:defRPr/>
              </a:pPr>
              <a:t>34</a:t>
            </a:fld>
            <a:endParaRPr lang="en-US" altLang="en-US" dirty="0"/>
          </a:p>
        </p:txBody>
      </p:sp>
      <p:graphicFrame>
        <p:nvGraphicFramePr>
          <p:cNvPr id="2" name="Table 1"/>
          <p:cNvGraphicFramePr>
            <a:graphicFrameLocks noGrp="1"/>
          </p:cNvGraphicFramePr>
          <p:nvPr>
            <p:extLst>
              <p:ext uri="{D42A27DB-BD31-4B8C-83A1-F6EECF244321}">
                <p14:modId xmlns:p14="http://schemas.microsoft.com/office/powerpoint/2010/main" val="1660896229"/>
              </p:ext>
            </p:extLst>
          </p:nvPr>
        </p:nvGraphicFramePr>
        <p:xfrm>
          <a:off x="318975" y="1688383"/>
          <a:ext cx="8506049" cy="4286529"/>
        </p:xfrm>
        <a:graphic>
          <a:graphicData uri="http://schemas.openxmlformats.org/drawingml/2006/table">
            <a:tbl>
              <a:tblPr/>
              <a:tblGrid>
                <a:gridCol w="2547939"/>
                <a:gridCol w="1191622"/>
                <a:gridCol w="1191622"/>
                <a:gridCol w="1191622"/>
                <a:gridCol w="1191622"/>
                <a:gridCol w="1191622"/>
              </a:tblGrid>
              <a:tr h="145822">
                <a:tc>
                  <a:txBody>
                    <a:bodyPr/>
                    <a:lstStyle/>
                    <a:p>
                      <a:pPr algn="l" fontAlgn="t"/>
                      <a:r>
                        <a:rPr lang="de-DE" sz="900" b="1" i="0" u="none" dirty="0" smtClean="0">
                          <a:solidFill>
                            <a:srgbClr val="000000"/>
                          </a:solidFill>
                          <a:latin typeface="Arial" pitchFamily="18" charset="0"/>
                        </a:rPr>
                        <a:t>Produktangaben</a:t>
                      </a:r>
                    </a:p>
                  </a:txBody>
                  <a:tcPr marL="5208" marR="5208" marT="5208"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800" b="0" i="0" u="none" strike="noStrike">
                        <a:solidFill>
                          <a:srgbClr val="000000"/>
                        </a:solidFill>
                        <a:effectLst/>
                        <a:latin typeface="Arial" panose="020B0604020202020204" pitchFamily="34" charset="0"/>
                      </a:endParaRPr>
                    </a:p>
                  </a:txBody>
                  <a:tcPr marL="5208" marR="5208" marT="52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800" b="0" i="0" u="none" strike="noStrike">
                        <a:solidFill>
                          <a:srgbClr val="000000"/>
                        </a:solidFill>
                        <a:effectLst/>
                        <a:latin typeface="Arial" panose="020B0604020202020204" pitchFamily="34" charset="0"/>
                      </a:endParaRPr>
                    </a:p>
                  </a:txBody>
                  <a:tcPr marL="5208" marR="5208" marT="52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800" b="0" i="0" u="none" strike="noStrike">
                        <a:solidFill>
                          <a:srgbClr val="000000"/>
                        </a:solidFill>
                        <a:effectLst/>
                        <a:latin typeface="Arial" panose="020B0604020202020204" pitchFamily="34" charset="0"/>
                      </a:endParaRPr>
                    </a:p>
                  </a:txBody>
                  <a:tcPr marL="5208" marR="5208" marT="52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800" b="0" i="0" u="none" strike="noStrike">
                        <a:solidFill>
                          <a:srgbClr val="000000"/>
                        </a:solidFill>
                        <a:effectLst/>
                        <a:latin typeface="Arial" panose="020B0604020202020204" pitchFamily="34" charset="0"/>
                      </a:endParaRPr>
                    </a:p>
                  </a:txBody>
                  <a:tcPr marL="5208" marR="5208" marT="52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800" b="0" i="0" u="none" strike="noStrike">
                        <a:solidFill>
                          <a:srgbClr val="000000"/>
                        </a:solidFill>
                        <a:effectLst/>
                        <a:latin typeface="Arial" panose="020B0604020202020204" pitchFamily="34" charset="0"/>
                      </a:endParaRPr>
                    </a:p>
                  </a:txBody>
                  <a:tcPr marL="5208" marR="5208" marT="5208" marB="0" anchor="b">
                    <a:lnL>
                      <a:noFill/>
                    </a:lnL>
                    <a:lnR>
                      <a:noFill/>
                    </a:lnR>
                    <a:lnT>
                      <a:noFill/>
                    </a:lnT>
                    <a:lnB w="6350" cap="flat" cmpd="sng" algn="ctr">
                      <a:solidFill>
                        <a:srgbClr val="000000"/>
                      </a:solidFill>
                      <a:prstDash val="solid"/>
                      <a:round/>
                      <a:headEnd type="none" w="med" len="med"/>
                      <a:tailEnd type="none" w="med" len="med"/>
                    </a:lnB>
                  </a:tcPr>
                </a:tc>
              </a:tr>
              <a:tr h="130198">
                <a:tc>
                  <a:txBody>
                    <a:bodyPr/>
                    <a:lstStyle/>
                    <a:p>
                      <a:pPr algn="l" fontAlgn="ctr"/>
                      <a:r>
                        <a:rPr lang="de-DE" sz="700" b="1" i="0" u="none" dirty="0" smtClean="0">
                          <a:solidFill>
                            <a:srgbClr val="FFFFFF"/>
                          </a:solidFill>
                          <a:latin typeface="Arial" pitchFamily="18" charset="0"/>
                        </a:rPr>
                        <a:t>EIGENSCHAFT</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650 mm Teller</a:t>
                      </a:r>
                    </a:p>
                  </a:txBody>
                  <a:tcPr marL="5208" marR="5208" marT="52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700 mm Teller</a:t>
                      </a:r>
                    </a:p>
                  </a:txBody>
                  <a:tcPr marL="5208" marR="5208" marT="52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800 mm Teller</a:t>
                      </a:r>
                    </a:p>
                  </a:txBody>
                  <a:tcPr marL="5208" marR="5208" marT="52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700 mm Walze</a:t>
                      </a:r>
                    </a:p>
                  </a:txBody>
                  <a:tcPr marL="5208" marR="5208" marT="52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700 mm </a:t>
                      </a:r>
                      <a:endParaRPr lang="de-DE" sz="1600" b="0" i="0" dirty="0" smtClean="0"/>
                    </a:p>
                  </a:txBody>
                  <a:tcPr marL="5208" marR="5208" marT="52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30198">
                <a:tc>
                  <a:txBody>
                    <a:bodyPr/>
                    <a:lstStyle/>
                    <a:p>
                      <a:pPr algn="l" fontAlgn="ctr"/>
                      <a:r>
                        <a:rPr lang="de-DE" sz="700" b="0" i="0" u="none" dirty="0" smtClean="0">
                          <a:solidFill>
                            <a:srgbClr val="000000"/>
                          </a:solidFill>
                          <a:latin typeface="Arial" pitchFamily="18" charset="0"/>
                        </a:rPr>
                        <a:t>Produktivität (pro Stunde) Theoretisches Max.</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3.321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3.577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4.088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3.577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2.601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198">
                <a:tc>
                  <a:txBody>
                    <a:bodyPr/>
                    <a:lstStyle/>
                    <a:p>
                      <a:pPr algn="l" fontAlgn="ctr"/>
                      <a:r>
                        <a:rPr lang="de-DE" sz="700" b="0" i="0" u="none" dirty="0" smtClean="0">
                          <a:solidFill>
                            <a:srgbClr val="000000"/>
                          </a:solidFill>
                          <a:latin typeface="Arial" pitchFamily="18" charset="0"/>
                        </a:rPr>
                        <a:t>Geschätzte Abdeckung* – konventionell</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2.389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2.588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2.986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2.588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1.882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198">
                <a:tc>
                  <a:txBody>
                    <a:bodyPr/>
                    <a:lstStyle/>
                    <a:p>
                      <a:pPr algn="l" fontAlgn="ctr"/>
                      <a:r>
                        <a:rPr lang="de-DE" sz="700" b="0" i="0" u="none" dirty="0" smtClean="0">
                          <a:solidFill>
                            <a:srgbClr val="000000"/>
                          </a:solidFill>
                          <a:latin typeface="Arial" pitchFamily="18" charset="0"/>
                        </a:rPr>
                        <a:t>Geschätzte Abdeckung* - ec-H2O NanoClean</a:t>
                      </a:r>
                      <a:r>
                        <a:rPr lang="de-DE" sz="800" b="0" i="0" u="none" strike="noStrike" kern="1200" dirty="0" smtClean="0">
                          <a:solidFill>
                            <a:srgbClr val="000000"/>
                          </a:solidFill>
                          <a:effectLst/>
                          <a:latin typeface="Arial" panose="020B0604020202020204" pitchFamily="34" charset="0"/>
                          <a:ea typeface="+mn-ea"/>
                          <a:cs typeface="+mn-cs"/>
                        </a:rPr>
                        <a:t>™</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2.685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rgbClr val="000000"/>
                          </a:solidFill>
                          <a:effectLst/>
                          <a:latin typeface="Arial" panose="020B0604020202020204" pitchFamily="34" charset="0"/>
                          <a:cs typeface="Arial" panose="020B0604020202020204" pitchFamily="34" charset="0"/>
                        </a:rPr>
                        <a:t> 2.750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3.173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2.750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cs typeface="Arial" panose="020B0604020202020204" pitchFamily="34" charset="0"/>
                        </a:rPr>
                        <a:t> 2.000 </a:t>
                      </a:r>
                      <a:r>
                        <a:rPr lang="en-US" sz="700" b="0" i="0" u="none" strike="noStrike" dirty="0" smtClean="0">
                          <a:solidFill>
                            <a:srgbClr val="000000"/>
                          </a:solidFill>
                          <a:effectLst/>
                          <a:latin typeface="Arial" panose="020B0604020202020204" pitchFamily="34" charset="0"/>
                          <a:cs typeface="Arial" panose="020B0604020202020204" pitchFamily="34" charset="0"/>
                        </a:rPr>
                        <a:t>m</a:t>
                      </a:r>
                      <a:r>
                        <a:rPr lang="en-US" sz="700" b="0" i="0" u="none" strike="noStrike" baseline="30000" dirty="0" smtClean="0">
                          <a:solidFill>
                            <a:srgbClr val="000000"/>
                          </a:solidFill>
                          <a:effectLst/>
                          <a:latin typeface="Arial" panose="020B0604020202020204" pitchFamily="34" charset="0"/>
                          <a:cs typeface="Arial" panose="020B0604020202020204" pitchFamily="34" charset="0"/>
                        </a:rPr>
                        <a:t>2</a:t>
                      </a:r>
                      <a:r>
                        <a:rPr lang="en-US" sz="700" b="0" i="0" u="none" strike="noStrike" dirty="0" smtClean="0">
                          <a:solidFill>
                            <a:srgbClr val="000000"/>
                          </a:solidFill>
                          <a:effectLst/>
                          <a:latin typeface="Arial" panose="020B0604020202020204" pitchFamily="34" charset="0"/>
                          <a:cs typeface="Arial" panose="020B0604020202020204" pitchFamily="34" charset="0"/>
                        </a:rPr>
                        <a:t>/h</a:t>
                      </a:r>
                      <a:endParaRPr lang="en-US"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198">
                <a:tc gridSpan="6">
                  <a:txBody>
                    <a:bodyPr/>
                    <a:lstStyle/>
                    <a:p>
                      <a:pPr algn="l" fontAlgn="ctr"/>
                      <a:r>
                        <a:rPr lang="de-DE" sz="700" b="1" i="0" u="none" dirty="0" smtClean="0">
                          <a:solidFill>
                            <a:srgbClr val="000000"/>
                          </a:solidFill>
                          <a:latin typeface="Arial" pitchFamily="18" charset="0"/>
                        </a:rPr>
                        <a:t>BÜRSTENANTRIEBSSYSTEM</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a:txBody>
                    <a:bodyPr/>
                    <a:lstStyle/>
                    <a:p>
                      <a:pPr algn="l" fontAlgn="ctr"/>
                      <a:r>
                        <a:rPr lang="de-DE" sz="700" b="0" i="0" u="none" dirty="0" smtClean="0">
                          <a:solidFill>
                            <a:srgbClr val="000000"/>
                          </a:solidFill>
                          <a:latin typeface="Arial" pitchFamily="18" charset="0"/>
                        </a:rPr>
                        <a:t>Schrubbmotor</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2 x 24 V DC, 0,75 PS / 0,55 Kw</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2 x 24 V DC, 0,75 PS/ 0,55 kW</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2 x 24 V DC, 0,75 PS/ 0,55 kW</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2 x 24 V DC, 0,63 PS/ 0,47 kW</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24 V DC, 0,75 PS / 0,55 kW</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198">
                <a:tc>
                  <a:txBody>
                    <a:bodyPr/>
                    <a:lstStyle/>
                    <a:p>
                      <a:pPr algn="l" fontAlgn="ctr"/>
                      <a:r>
                        <a:rPr lang="de-DE" sz="700" b="0" i="0" u="none" dirty="0" smtClean="0">
                          <a:solidFill>
                            <a:srgbClr val="000000"/>
                          </a:solidFill>
                          <a:latin typeface="Arial" pitchFamily="18" charset="0"/>
                        </a:rPr>
                        <a:t>Bürste/Polierteller U/min</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220 U/min</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220 U/min</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220 U/min</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1.500 U/min</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2.200 U/min </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317">
                <a:tc>
                  <a:txBody>
                    <a:bodyPr/>
                    <a:lstStyle/>
                    <a:p>
                      <a:pPr algn="l" fontAlgn="ctr"/>
                      <a:r>
                        <a:rPr lang="de-DE" sz="700" b="0" i="0" u="none" dirty="0" smtClean="0">
                          <a:solidFill>
                            <a:srgbClr val="000000"/>
                          </a:solidFill>
                          <a:latin typeface="Arial" pitchFamily="18" charset="0"/>
                        </a:rPr>
                        <a:t>Anpressdruck</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Gering: 29,5 kg </a:t>
                      </a:r>
                      <a:r>
                        <a:rPr lang="en" sz="700" dirty="0" smtClean="0"/>
                        <a:t/>
                      </a:r>
                      <a:br>
                        <a:rPr lang="en" sz="700" dirty="0" smtClean="0"/>
                      </a:br>
                      <a:r>
                        <a:rPr lang="de-DE" sz="700" b="0" i="0" u="none" dirty="0" smtClean="0">
                          <a:solidFill>
                            <a:srgbClr val="000000"/>
                          </a:solidFill>
                          <a:latin typeface="Arial" pitchFamily="18" charset="0"/>
                        </a:rPr>
                        <a:t>Hoch: 54,5 kg </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Gering: 32 kg </a:t>
                      </a:r>
                      <a:r>
                        <a:rPr lang="en" sz="700" dirty="0" smtClean="0"/>
                        <a:t/>
                      </a:r>
                      <a:br>
                        <a:rPr lang="en" sz="700" dirty="0" smtClean="0"/>
                      </a:br>
                      <a:r>
                        <a:rPr lang="de-DE" sz="700" b="0" i="0" u="none" dirty="0" smtClean="0">
                          <a:solidFill>
                            <a:srgbClr val="000000"/>
                          </a:solidFill>
                          <a:latin typeface="Arial" pitchFamily="18" charset="0"/>
                        </a:rPr>
                        <a:t>Hoch: 54,5 kg </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Gering: 34 kg </a:t>
                      </a:r>
                      <a:r>
                        <a:rPr lang="en" sz="700" dirty="0" smtClean="0"/>
                        <a:t/>
                      </a:r>
                      <a:br>
                        <a:rPr lang="en" sz="700" dirty="0" smtClean="0"/>
                      </a:br>
                      <a:r>
                        <a:rPr lang="de-DE" sz="700" b="0" i="0" u="none" dirty="0" smtClean="0">
                          <a:solidFill>
                            <a:srgbClr val="000000"/>
                          </a:solidFill>
                          <a:latin typeface="Arial" pitchFamily="18" charset="0"/>
                        </a:rPr>
                        <a:t>Hoch: 54,5 kg </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Gering: 38,5 kg </a:t>
                      </a:r>
                      <a:r>
                        <a:rPr lang="en" sz="700" dirty="0" smtClean="0"/>
                        <a:t/>
                      </a:r>
                      <a:br>
                        <a:rPr lang="en" sz="700" dirty="0" smtClean="0"/>
                      </a:br>
                      <a:r>
                        <a:rPr lang="de-DE" sz="700" b="0" i="0" u="none" dirty="0" smtClean="0">
                          <a:solidFill>
                            <a:srgbClr val="000000"/>
                          </a:solidFill>
                          <a:latin typeface="Arial" pitchFamily="18" charset="0"/>
                        </a:rPr>
                        <a:t>Hoch: 54,5 kg </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de-DE" sz="700" b="0" i="0" u="none" dirty="0" smtClean="0">
                          <a:solidFill>
                            <a:srgbClr val="000000"/>
                          </a:solidFill>
                          <a:latin typeface="Arial" pitchFamily="18" charset="0"/>
                        </a:rPr>
                        <a:t>Gering: 50 kg </a:t>
                      </a:r>
                      <a:r>
                        <a:rPr lang="en" sz="700" dirty="0" smtClean="0"/>
                        <a:t/>
                      </a:r>
                      <a:br>
                        <a:rPr lang="en" sz="700" dirty="0" smtClean="0"/>
                      </a:br>
                      <a:r>
                        <a:rPr lang="de-DE" sz="700" b="0" i="0" u="none" dirty="0" smtClean="0">
                          <a:solidFill>
                            <a:srgbClr val="000000"/>
                          </a:solidFill>
                          <a:latin typeface="Arial" pitchFamily="18" charset="0"/>
                        </a:rPr>
                        <a:t>Hoch: 77 kg </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198">
                <a:tc gridSpan="6">
                  <a:txBody>
                    <a:bodyPr/>
                    <a:lstStyle/>
                    <a:p>
                      <a:pPr algn="l" fontAlgn="ctr"/>
                      <a:r>
                        <a:rPr lang="de-DE" sz="700" b="1" i="0" u="none" dirty="0" smtClean="0">
                          <a:solidFill>
                            <a:srgbClr val="000000"/>
                          </a:solidFill>
                          <a:latin typeface="Arial" pitchFamily="18" charset="0"/>
                        </a:rPr>
                        <a:t>LÖSUNGS-/AUFNAHMESYSTEM</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a:txBody>
                    <a:bodyPr/>
                    <a:lstStyle/>
                    <a:p>
                      <a:pPr algn="l" fontAlgn="ctr"/>
                      <a:r>
                        <a:rPr lang="de-DE" sz="700" b="0" i="0" u="none" dirty="0" smtClean="0">
                          <a:solidFill>
                            <a:srgbClr val="000000"/>
                          </a:solidFill>
                          <a:latin typeface="Arial" pitchFamily="18" charset="0"/>
                        </a:rPr>
                        <a:t>Fassungsvermögen des Frischwassertanks</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85 L</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a:txBody>
                    <a:bodyPr/>
                    <a:lstStyle/>
                    <a:p>
                      <a:pPr algn="l" fontAlgn="ctr"/>
                      <a:r>
                        <a:rPr lang="de-DE" sz="700" b="0" i="0" u="none" dirty="0" smtClean="0">
                          <a:solidFill>
                            <a:srgbClr val="000000"/>
                          </a:solidFill>
                          <a:latin typeface="Arial" pitchFamily="18" charset="0"/>
                        </a:rPr>
                        <a:t>Fassungsvermögen des Aufnahmetanks</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102 L</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a:txBody>
                    <a:bodyPr/>
                    <a:lstStyle/>
                    <a:p>
                      <a:pPr algn="l" fontAlgn="ctr"/>
                      <a:r>
                        <a:rPr lang="de-DE" sz="700" b="0" i="0" u="none" dirty="0" smtClean="0">
                          <a:solidFill>
                            <a:srgbClr val="000000"/>
                          </a:solidFill>
                          <a:latin typeface="Arial" pitchFamily="18" charset="0"/>
                        </a:rPr>
                        <a:t>Saugmotor</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24 V DC, 0,46 PS / 0,34 kW</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a:txBody>
                    <a:bodyPr/>
                    <a:lstStyle/>
                    <a:p>
                      <a:pPr algn="l" fontAlgn="ctr"/>
                      <a:r>
                        <a:rPr lang="de-DE" sz="700" b="0" i="0" u="none" dirty="0" smtClean="0">
                          <a:solidFill>
                            <a:srgbClr val="000000"/>
                          </a:solidFill>
                          <a:latin typeface="Arial" pitchFamily="18" charset="0"/>
                        </a:rPr>
                        <a:t>Saug-Wassersäule</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864 mm</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gridSpan="6">
                  <a:txBody>
                    <a:bodyPr/>
                    <a:lstStyle/>
                    <a:p>
                      <a:pPr algn="l" fontAlgn="ctr"/>
                      <a:r>
                        <a:rPr lang="de-DE" sz="700" b="1" i="0" u="none" dirty="0" smtClean="0">
                          <a:solidFill>
                            <a:srgbClr val="000000"/>
                          </a:solidFill>
                          <a:latin typeface="Arial" pitchFamily="18" charset="0"/>
                        </a:rPr>
                        <a:t>REINIGUNGSTECHNOLOGIE</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a:txBody>
                    <a:bodyPr/>
                    <a:lstStyle/>
                    <a:p>
                      <a:pPr algn="l" fontAlgn="ctr"/>
                      <a:r>
                        <a:rPr lang="de-DE" sz="700" b="0" i="0" u="none" dirty="0" smtClean="0">
                          <a:solidFill>
                            <a:srgbClr val="000000"/>
                          </a:solidFill>
                          <a:latin typeface="Arial" pitchFamily="18" charset="0"/>
                        </a:rPr>
                        <a:t>Konventionell</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Serienmäßig</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a:txBody>
                    <a:bodyPr/>
                    <a:lstStyle/>
                    <a:p>
                      <a:pPr algn="l" fontAlgn="ctr"/>
                      <a:r>
                        <a:rPr lang="de-DE" sz="700" b="0" i="0" u="none" dirty="0" smtClean="0">
                          <a:solidFill>
                            <a:srgbClr val="000000"/>
                          </a:solidFill>
                          <a:latin typeface="Arial" pitchFamily="18" charset="0"/>
                        </a:rPr>
                        <a:t>ec-H2O NanoClean</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Optional</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gridSpan="6">
                  <a:txBody>
                    <a:bodyPr/>
                    <a:lstStyle/>
                    <a:p>
                      <a:pPr algn="l" fontAlgn="ctr"/>
                      <a:r>
                        <a:rPr lang="de-DE" sz="700" b="1" i="0" u="none" dirty="0" smtClean="0">
                          <a:solidFill>
                            <a:srgbClr val="000000"/>
                          </a:solidFill>
                          <a:latin typeface="Arial" pitchFamily="18" charset="0"/>
                        </a:rPr>
                        <a:t>BATTERIESYSTEM</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a:txBody>
                    <a:bodyPr/>
                    <a:lstStyle/>
                    <a:p>
                      <a:pPr algn="l" fontAlgn="ctr"/>
                      <a:r>
                        <a:rPr lang="de-DE" sz="700" b="0" i="0" u="none" dirty="0" smtClean="0">
                          <a:solidFill>
                            <a:srgbClr val="000000"/>
                          </a:solidFill>
                          <a:latin typeface="Arial" pitchFamily="18" charset="0"/>
                        </a:rPr>
                        <a:t>Systemspannung</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24 Volt</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3723">
                <a:tc>
                  <a:txBody>
                    <a:bodyPr/>
                    <a:lstStyle/>
                    <a:p>
                      <a:pPr marL="177800" indent="-177800" algn="l" fontAlgn="ctr"/>
                      <a:r>
                        <a:rPr lang="de-DE" sz="700" b="0" i="0" u="none" dirty="0" smtClean="0">
                          <a:solidFill>
                            <a:srgbClr val="000000"/>
                          </a:solidFill>
                          <a:latin typeface="Arial" pitchFamily="18" charset="0"/>
                        </a:rPr>
                        <a:t>Batteriearten - 4 erforderlich</a:t>
                      </a:r>
                      <a:r>
                        <a:rPr lang="en" sz="700" dirty="0" smtClean="0"/>
                        <a:t/>
                      </a:r>
                      <a:br>
                        <a:rPr lang="en" sz="700" dirty="0" smtClean="0"/>
                      </a:br>
                      <a:r>
                        <a:rPr lang="de-DE" sz="700" b="0" i="0" u="none" dirty="0" smtClean="0">
                          <a:solidFill>
                            <a:srgbClr val="000000"/>
                          </a:solidFill>
                          <a:latin typeface="Arial" pitchFamily="18" charset="0"/>
                        </a:rPr>
                        <a:t>Nass 210Ah C/5</a:t>
                      </a:r>
                      <a:r>
                        <a:rPr lang="en" sz="700" dirty="0" smtClean="0"/>
                        <a:t/>
                      </a:r>
                      <a:br>
                        <a:rPr lang="en" sz="700" dirty="0" smtClean="0"/>
                      </a:br>
                      <a:r>
                        <a:rPr lang="de-DE" sz="700" b="0" i="0" u="none" dirty="0" smtClean="0">
                          <a:solidFill>
                            <a:srgbClr val="000000"/>
                          </a:solidFill>
                          <a:latin typeface="Arial" pitchFamily="18" charset="0"/>
                        </a:rPr>
                        <a:t> Versiegelt AGM 180Ah C/5</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en" sz="700" dirty="0" smtClean="0"/>
                        <a:t/>
                      </a:r>
                      <a:br>
                        <a:rPr lang="en" sz="700" dirty="0" smtClean="0"/>
                      </a:br>
                      <a:r>
                        <a:rPr lang="de-DE" sz="700" b="0" i="0" u="none" dirty="0" smtClean="0">
                          <a:solidFill>
                            <a:srgbClr val="000000"/>
                          </a:solidFill>
                          <a:latin typeface="Arial" pitchFamily="18" charset="0"/>
                        </a:rPr>
                        <a:t>Optional</a:t>
                      </a:r>
                      <a:r>
                        <a:rPr lang="en" sz="700" dirty="0" smtClean="0"/>
                        <a:t/>
                      </a:r>
                      <a:br>
                        <a:rPr lang="en" sz="700" dirty="0" smtClean="0"/>
                      </a:br>
                      <a:r>
                        <a:rPr lang="de-DE" sz="700" b="0" i="0" u="none" dirty="0" smtClean="0">
                          <a:solidFill>
                            <a:srgbClr val="000000"/>
                          </a:solidFill>
                          <a:latin typeface="Arial" pitchFamily="18" charset="0"/>
                        </a:rPr>
                        <a:t>Optional</a:t>
                      </a:r>
                    </a:p>
                  </a:txBody>
                  <a:tcPr marL="5315" marR="5315" marT="53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a:txBody>
                    <a:bodyPr/>
                    <a:lstStyle/>
                    <a:p>
                      <a:pPr algn="l" fontAlgn="ctr"/>
                      <a:r>
                        <a:rPr lang="de-DE" sz="700" b="0" i="0" u="none" dirty="0" smtClean="0">
                          <a:solidFill>
                            <a:srgbClr val="000000"/>
                          </a:solidFill>
                          <a:latin typeface="Arial" pitchFamily="18" charset="0"/>
                        </a:rPr>
                        <a:t>Batterie-Laufzeit - Nass 210Ah C/5 (maximale Laufzeit)** </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Century Gothic" pitchFamily="18" charset="0"/>
                        </a:rPr>
                        <a:t>4,3</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Century Gothic" pitchFamily="18" charset="0"/>
                        </a:rPr>
                        <a:t>4,3</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Century Gothic" pitchFamily="18" charset="0"/>
                        </a:rPr>
                        <a:t>4,0</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Century Gothic" pitchFamily="18" charset="0"/>
                        </a:rPr>
                        <a:t>3,4</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Century Gothic" pitchFamily="18" charset="0"/>
                        </a:rPr>
                        <a:t>3,8</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198">
                <a:tc>
                  <a:txBody>
                    <a:bodyPr/>
                    <a:lstStyle/>
                    <a:p>
                      <a:pPr algn="l" fontAlgn="ctr"/>
                      <a:r>
                        <a:rPr lang="de-DE" sz="700" b="0" i="0" u="none" dirty="0" smtClean="0">
                          <a:solidFill>
                            <a:srgbClr val="000000"/>
                          </a:solidFill>
                          <a:latin typeface="Arial" pitchFamily="18" charset="0"/>
                        </a:rPr>
                        <a:t>Integriertes oder externes Ladegerät</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Optional</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a:txBody>
                    <a:bodyPr/>
                    <a:lstStyle/>
                    <a:p>
                      <a:pPr algn="l" fontAlgn="ctr"/>
                      <a:r>
                        <a:rPr lang="de-DE" sz="700" b="0" i="0" u="none" dirty="0" smtClean="0">
                          <a:solidFill>
                            <a:srgbClr val="000000"/>
                          </a:solidFill>
                          <a:latin typeface="Arial" pitchFamily="18" charset="0"/>
                        </a:rPr>
                        <a:t>Smart-Fill™ automatische Batteriebewässerung – Fassungsvermögen des Tanks (optional)</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de-DE" sz="700" b="0" i="0" u="none" dirty="0" smtClean="0">
                          <a:solidFill>
                            <a:srgbClr val="000000"/>
                          </a:solidFill>
                          <a:latin typeface="Arial" pitchFamily="18" charset="0"/>
                        </a:rPr>
                        <a:t>2,5 L</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0198">
                <a:tc gridSpan="6">
                  <a:txBody>
                    <a:bodyPr/>
                    <a:lstStyle/>
                    <a:p>
                      <a:pPr algn="l" fontAlgn="ctr"/>
                      <a:r>
                        <a:rPr lang="de-DE" sz="700" b="1" i="0" u="none" dirty="0" smtClean="0">
                          <a:solidFill>
                            <a:srgbClr val="000000"/>
                          </a:solidFill>
                          <a:latin typeface="Arial" pitchFamily="18" charset="0"/>
                        </a:rPr>
                        <a:t>FAHRANTRIEB</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9347">
                <a:tc>
                  <a:txBody>
                    <a:bodyPr/>
                    <a:lstStyle/>
                    <a:p>
                      <a:pPr algn="l" fontAlgn="ctr"/>
                      <a:r>
                        <a:rPr lang="de-DE" sz="700" b="0" i="0" u="none" dirty="0" smtClean="0">
                          <a:solidFill>
                            <a:srgbClr val="000000"/>
                          </a:solidFill>
                          <a:latin typeface="Arial" pitchFamily="18" charset="0"/>
                        </a:rPr>
                        <a:t>Schrubbgeschwindigkeit</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de-DE" sz="700" b="0" i="0" u="none" dirty="0" smtClean="0">
                          <a:solidFill>
                            <a:srgbClr val="000000"/>
                          </a:solidFill>
                          <a:latin typeface="Arial" pitchFamily="18" charset="0"/>
                        </a:rPr>
                        <a:t>5,0 km/h</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tc hMerge="1">
                  <a:txBody>
                    <a:bodyPr/>
                    <a:lstStyle/>
                    <a:p>
                      <a:endParaRPr lang="en-US"/>
                    </a:p>
                  </a:txBody>
                  <a:tcPr/>
                </a:tc>
                <a:tc>
                  <a:txBody>
                    <a:bodyPr/>
                    <a:lstStyle/>
                    <a:p>
                      <a:pPr algn="ctr" fontAlgn="ctr"/>
                      <a:r>
                        <a:rPr lang="de-DE" sz="700" b="0" i="0" u="none" dirty="0" smtClean="0">
                          <a:solidFill>
                            <a:srgbClr val="000000"/>
                          </a:solidFill>
                          <a:latin typeface="Arial" pitchFamily="18" charset="0"/>
                        </a:rPr>
                        <a:t>Niedriger und mittlerer Anpressdruck </a:t>
                      </a:r>
                    </a:p>
                    <a:p>
                      <a:pPr algn="ctr" fontAlgn="ctr"/>
                      <a:r>
                        <a:rPr lang="de-DE" sz="700" b="0" i="0" u="none" dirty="0" smtClean="0">
                          <a:solidFill>
                            <a:srgbClr val="000000"/>
                          </a:solidFill>
                          <a:latin typeface="Arial" pitchFamily="18" charset="0"/>
                        </a:rPr>
                        <a:t>4,0 km/h</a:t>
                      </a:r>
                      <a:r>
                        <a:rPr lang="en" sz="700" dirty="0" smtClean="0"/>
                        <a:t/>
                      </a:r>
                      <a:br>
                        <a:rPr lang="en" sz="700" dirty="0" smtClean="0"/>
                      </a:br>
                      <a:r>
                        <a:rPr lang="de-DE" sz="700" b="0" i="0" u="none" dirty="0" smtClean="0">
                          <a:solidFill>
                            <a:srgbClr val="000000"/>
                          </a:solidFill>
                          <a:latin typeface="Arial" pitchFamily="18" charset="0"/>
                        </a:rPr>
                        <a:t>Hoher Anpressdruck: </a:t>
                      </a:r>
                      <a:r>
                        <a:rPr lang="en" sz="700" dirty="0" smtClean="0"/>
                        <a:t/>
                      </a:r>
                      <a:br>
                        <a:rPr lang="en" sz="700" dirty="0" smtClean="0"/>
                      </a:br>
                      <a:r>
                        <a:rPr lang="de-DE" sz="700" b="0" i="0" u="none" dirty="0" smtClean="0">
                          <a:solidFill>
                            <a:srgbClr val="000000"/>
                          </a:solidFill>
                          <a:latin typeface="Arial" pitchFamily="18" charset="0"/>
                        </a:rPr>
                        <a:t>3,7 km/h</a:t>
                      </a:r>
                    </a:p>
                  </a:txBody>
                  <a:tcPr marL="6990" marR="6990" marT="6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990">
                <a:tc>
                  <a:txBody>
                    <a:bodyPr/>
                    <a:lstStyle/>
                    <a:p>
                      <a:pPr algn="l" fontAlgn="ctr"/>
                      <a:r>
                        <a:rPr lang="de-DE" sz="700" b="0" i="0" u="none" dirty="0" smtClean="0">
                          <a:solidFill>
                            <a:srgbClr val="000000"/>
                          </a:solidFill>
                          <a:latin typeface="Arial" pitchFamily="18" charset="0"/>
                        </a:rPr>
                        <a:t>Fahrgeschwindigkeit</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de-DE" sz="700" b="0" i="0" u="none" dirty="0" smtClean="0">
                          <a:solidFill>
                            <a:srgbClr val="000000"/>
                          </a:solidFill>
                          <a:latin typeface="Arial" pitchFamily="18" charset="0"/>
                        </a:rPr>
                        <a:t>5,5 km/h</a:t>
                      </a: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nl-BE" sz="800" dirty="0" smtClean="0">
                          <a:latin typeface="Arial" panose="020B0604020202020204" pitchFamily="34" charset="0"/>
                          <a:cs typeface="Arial" panose="020B0604020202020204" pitchFamily="34" charset="0"/>
                        </a:rPr>
                        <a:t>4,4</a:t>
                      </a:r>
                      <a:r>
                        <a:rPr lang="nl-BE" sz="800" baseline="0" dirty="0" smtClean="0">
                          <a:latin typeface="Arial" panose="020B0604020202020204" pitchFamily="34" charset="0"/>
                          <a:cs typeface="Arial" panose="020B0604020202020204" pitchFamily="34" charset="0"/>
                        </a:rPr>
                        <a:t> km/h</a:t>
                      </a:r>
                      <a:endParaRPr lang="en-US" sz="800" dirty="0">
                        <a:latin typeface="Arial" panose="020B0604020202020204" pitchFamily="34" charset="0"/>
                        <a:cs typeface="Arial" panose="020B0604020202020204" pitchFamily="34" charset="0"/>
                      </a:endParaRPr>
                    </a:p>
                  </a:txBody>
                  <a:tcPr marL="5208" marR="5208" marT="5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98246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sz="2400" b="0" i="0" dirty="0" smtClean="0">
                <a:solidFill>
                  <a:srgbClr val="FFFFFF"/>
                </a:solidFill>
              </a:rPr>
              <a:t>Produktangaben – T500e (2 von 2)</a:t>
            </a:r>
          </a:p>
        </p:txBody>
      </p:sp>
      <p:sp>
        <p:nvSpPr>
          <p:cNvPr id="6"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8" name="Slide Number Placeholder 5"/>
          <p:cNvSpPr txBox="1">
            <a:spLocks/>
          </p:cNvSpPr>
          <p:nvPr/>
        </p:nvSpPr>
        <p:spPr>
          <a:xfrm>
            <a:off x="3508638" y="6573788"/>
            <a:ext cx="2700776"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7" name="Slide Number Placeholder 6"/>
          <p:cNvSpPr>
            <a:spLocks noGrp="1"/>
          </p:cNvSpPr>
          <p:nvPr>
            <p:ph type="sldNum" sz="quarter" idx="12"/>
          </p:nvPr>
        </p:nvSpPr>
        <p:spPr/>
        <p:txBody>
          <a:bodyPr/>
          <a:lstStyle/>
          <a:p>
            <a:pPr>
              <a:defRPr/>
            </a:pPr>
            <a:fld id="{40BD2EA7-2D18-4D7B-85C6-B4C1B2B21AAB}" type="slidenum">
              <a:rPr lang="en-US" altLang="en-US" smtClean="0"/>
              <a:pPr>
                <a:defRPr/>
              </a:pPr>
              <a:t>35</a:t>
            </a:fld>
            <a:endParaRPr lang="en-US" altLang="en-US" dirty="0"/>
          </a:p>
        </p:txBody>
      </p:sp>
      <p:graphicFrame>
        <p:nvGraphicFramePr>
          <p:cNvPr id="2" name="Table 1"/>
          <p:cNvGraphicFramePr>
            <a:graphicFrameLocks noGrp="1"/>
          </p:cNvGraphicFramePr>
          <p:nvPr>
            <p:extLst>
              <p:ext uri="{D42A27DB-BD31-4B8C-83A1-F6EECF244321}">
                <p14:modId xmlns:p14="http://schemas.microsoft.com/office/powerpoint/2010/main" val="1898997751"/>
              </p:ext>
            </p:extLst>
          </p:nvPr>
        </p:nvGraphicFramePr>
        <p:xfrm>
          <a:off x="324999" y="1635568"/>
          <a:ext cx="8361801" cy="2612981"/>
        </p:xfrm>
        <a:graphic>
          <a:graphicData uri="http://schemas.openxmlformats.org/drawingml/2006/table">
            <a:tbl>
              <a:tblPr/>
              <a:tblGrid>
                <a:gridCol w="2504731"/>
                <a:gridCol w="1171414"/>
                <a:gridCol w="1171414"/>
                <a:gridCol w="1171414"/>
                <a:gridCol w="1171414"/>
                <a:gridCol w="1171414"/>
              </a:tblGrid>
              <a:tr h="191669">
                <a:tc>
                  <a:txBody>
                    <a:bodyPr/>
                    <a:lstStyle/>
                    <a:p>
                      <a:pPr algn="ctr" fontAlgn="ctr"/>
                      <a:r>
                        <a:rPr lang="de-DE" sz="700" b="1" i="0" u="none" dirty="0" smtClean="0">
                          <a:solidFill>
                            <a:srgbClr val="FFFFFF"/>
                          </a:solidFill>
                          <a:latin typeface="Arial" pitchFamily="18" charset="0"/>
                        </a:rPr>
                        <a:t>EIGENSCHAFT</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650 mm Teller</a:t>
                      </a:r>
                    </a:p>
                  </a:txBody>
                  <a:tcPr marL="7030" marR="7030" marT="703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700 mm Teller</a:t>
                      </a:r>
                    </a:p>
                  </a:txBody>
                  <a:tcPr marL="7030" marR="7030" marT="703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800 mm Teller</a:t>
                      </a:r>
                    </a:p>
                  </a:txBody>
                  <a:tcPr marL="7030" marR="7030" marT="703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dirty="0" smtClean="0">
                          <a:solidFill>
                            <a:srgbClr val="FFFFFF"/>
                          </a:solidFill>
                          <a:latin typeface="Arial" pitchFamily="18" charset="0"/>
                        </a:rPr>
                        <a:t>700 mm Walze</a:t>
                      </a:r>
                    </a:p>
                  </a:txBody>
                  <a:tcPr marL="7030" marR="7030" marT="703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de-DE" sz="700" b="1" i="0" u="none" kern="1200" dirty="0" smtClean="0">
                          <a:solidFill>
                            <a:srgbClr val="FFFFFF"/>
                          </a:solidFill>
                          <a:latin typeface="Arial" pitchFamily="18" charset="0"/>
                          <a:ea typeface="+mn-ea"/>
                          <a:cs typeface="+mn-cs"/>
                        </a:rPr>
                        <a:t>700 mm</a:t>
                      </a:r>
                      <a:endParaRPr lang="de-DE" sz="1600" b="0" i="0" dirty="0" smtClean="0"/>
                    </a:p>
                  </a:txBody>
                  <a:tcPr marL="7030" marR="7030" marT="703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91669">
                <a:tc gridSpan="6">
                  <a:txBody>
                    <a:bodyPr/>
                    <a:lstStyle/>
                    <a:p>
                      <a:pPr algn="l" fontAlgn="ctr"/>
                      <a:r>
                        <a:rPr lang="de-DE" sz="700" b="1" i="0" u="none" dirty="0" smtClean="0">
                          <a:solidFill>
                            <a:srgbClr val="000000"/>
                          </a:solidFill>
                          <a:latin typeface="Arial" pitchFamily="18" charset="0"/>
                        </a:rPr>
                        <a:t>MASCHINEN-SPEZIFIKATIONEN</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1669">
                <a:tc>
                  <a:txBody>
                    <a:bodyPr/>
                    <a:lstStyle/>
                    <a:p>
                      <a:pPr algn="l" fontAlgn="ctr"/>
                      <a:r>
                        <a:rPr lang="de-DE" sz="700" b="0" i="0" u="none" dirty="0" smtClean="0">
                          <a:solidFill>
                            <a:srgbClr val="000000"/>
                          </a:solidFill>
                          <a:latin typeface="Arial" pitchFamily="18" charset="0"/>
                        </a:rPr>
                        <a:t>Länge</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1.486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1.501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1.552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1.501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1.486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1669">
                <a:tc>
                  <a:txBody>
                    <a:bodyPr/>
                    <a:lstStyle/>
                    <a:p>
                      <a:pPr algn="l" fontAlgn="ctr"/>
                      <a:r>
                        <a:rPr lang="de-DE" sz="700" b="0" i="0" u="none" dirty="0" smtClean="0">
                          <a:solidFill>
                            <a:srgbClr val="000000"/>
                          </a:solidFill>
                          <a:latin typeface="Arial" pitchFamily="18" charset="0"/>
                        </a:rPr>
                        <a:t>Breite</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700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750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850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780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710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1669">
                <a:tc>
                  <a:txBody>
                    <a:bodyPr/>
                    <a:lstStyle/>
                    <a:p>
                      <a:pPr algn="l" fontAlgn="ctr"/>
                      <a:r>
                        <a:rPr lang="de-DE" sz="700" b="0" i="0" u="none" dirty="0" smtClean="0">
                          <a:solidFill>
                            <a:srgbClr val="000000"/>
                          </a:solidFill>
                          <a:latin typeface="Arial" pitchFamily="18" charset="0"/>
                        </a:rPr>
                        <a:t>Höhe</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1.100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1.100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1.100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1.100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1.100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1669">
                <a:tc>
                  <a:txBody>
                    <a:bodyPr/>
                    <a:lstStyle/>
                    <a:p>
                      <a:pPr algn="l" fontAlgn="ctr"/>
                      <a:r>
                        <a:rPr lang="de-DE" sz="700" b="0" i="0" u="none" dirty="0" smtClean="0">
                          <a:solidFill>
                            <a:srgbClr val="000000"/>
                          </a:solidFill>
                          <a:latin typeface="Arial" pitchFamily="18" charset="0"/>
                        </a:rPr>
                        <a:t>Abstreifleisten-Breite</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973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1.049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1.234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1.234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1.049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1669">
                <a:tc>
                  <a:txBody>
                    <a:bodyPr/>
                    <a:lstStyle/>
                    <a:p>
                      <a:pPr algn="l" fontAlgn="ctr"/>
                      <a:r>
                        <a:rPr lang="de-DE" sz="700" b="0" i="0" u="none" dirty="0" smtClean="0">
                          <a:solidFill>
                            <a:srgbClr val="000000"/>
                          </a:solidFill>
                          <a:latin typeface="Arial" pitchFamily="18" charset="0"/>
                        </a:rPr>
                        <a:t>Gang-Wendebreite</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1.499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1.514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1.565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1.514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1.499 mm</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1669">
                <a:tc>
                  <a:txBody>
                    <a:bodyPr/>
                    <a:lstStyle/>
                    <a:p>
                      <a:pPr algn="l" fontAlgn="ctr"/>
                      <a:r>
                        <a:rPr lang="de-DE" sz="700" b="0" i="0" u="none" dirty="0" smtClean="0">
                          <a:solidFill>
                            <a:srgbClr val="000000"/>
                          </a:solidFill>
                          <a:latin typeface="Arial" pitchFamily="18" charset="0"/>
                        </a:rPr>
                        <a:t>Gewicht (ohne Batterien)</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145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150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161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168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168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1669">
                <a:tc>
                  <a:txBody>
                    <a:bodyPr/>
                    <a:lstStyle/>
                    <a:p>
                      <a:pPr algn="l" fontAlgn="ctr"/>
                      <a:r>
                        <a:rPr lang="de-DE" sz="700" b="0" i="0" u="none" dirty="0" smtClean="0">
                          <a:solidFill>
                            <a:srgbClr val="000000"/>
                          </a:solidFill>
                          <a:latin typeface="Arial" pitchFamily="18" charset="0"/>
                        </a:rPr>
                        <a:t>Gewicht (mit Batterien)</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277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281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293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299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299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1669">
                <a:tc>
                  <a:txBody>
                    <a:bodyPr/>
                    <a:lstStyle/>
                    <a:p>
                      <a:pPr algn="l" fontAlgn="ctr"/>
                      <a:r>
                        <a:rPr lang="de-DE" sz="700" b="0" i="0" u="none" dirty="0" smtClean="0">
                          <a:solidFill>
                            <a:srgbClr val="000000"/>
                          </a:solidFill>
                          <a:latin typeface="Arial" pitchFamily="18" charset="0"/>
                        </a:rPr>
                        <a:t>Zulässiges Gesamtgewicht</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363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367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379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386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386 kg</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1669">
                <a:tc>
                  <a:txBody>
                    <a:bodyPr/>
                    <a:lstStyle/>
                    <a:p>
                      <a:pPr algn="l" fontAlgn="ctr"/>
                      <a:r>
                        <a:rPr lang="de-DE" sz="700" b="0" i="0" u="none" dirty="0" smtClean="0">
                          <a:solidFill>
                            <a:srgbClr val="000000"/>
                          </a:solidFill>
                          <a:latin typeface="Arial" pitchFamily="18" charset="0"/>
                        </a:rPr>
                        <a:t>Geräuschpegel (am Ohr des Bedieners)***</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67,4 dB(A</a:t>
                      </a:r>
                      <a:r>
                        <a:rPr lang="de-DE" sz="700" b="0" i="0" u="none" kern="1200" dirty="0" smtClean="0">
                          <a:solidFill>
                            <a:srgbClr val="000000"/>
                          </a:solidFill>
                          <a:latin typeface="Arial" pitchFamily="18" charset="0"/>
                          <a:ea typeface="+mn-ea"/>
                          <a:cs typeface="+mn-cs"/>
                        </a:rPr>
                        <a:t>)</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67,4 dB(A</a:t>
                      </a:r>
                      <a:r>
                        <a:rPr lang="de-DE" sz="700" b="0" i="0" u="none" kern="1200" dirty="0" smtClean="0">
                          <a:solidFill>
                            <a:srgbClr val="000000"/>
                          </a:solidFill>
                          <a:latin typeface="Arial" pitchFamily="18" charset="0"/>
                          <a:ea typeface="+mn-ea"/>
                          <a:cs typeface="+mn-cs"/>
                        </a:rPr>
                        <a:t>)</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67,4 dB(A</a:t>
                      </a:r>
                      <a:r>
                        <a:rPr lang="de-DE" sz="700" b="0" i="0" u="none" kern="1200" dirty="0" smtClean="0">
                          <a:solidFill>
                            <a:srgbClr val="000000"/>
                          </a:solidFill>
                          <a:latin typeface="Arial" pitchFamily="18" charset="0"/>
                          <a:ea typeface="+mn-ea"/>
                          <a:cs typeface="+mn-cs"/>
                        </a:rPr>
                        <a:t>)</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68,3 dB(A</a:t>
                      </a:r>
                      <a:r>
                        <a:rPr lang="de-DE" sz="700" b="0" i="0" u="none" kern="1200" dirty="0" smtClean="0">
                          <a:solidFill>
                            <a:srgbClr val="000000"/>
                          </a:solidFill>
                          <a:latin typeface="Arial" pitchFamily="18" charset="0"/>
                          <a:ea typeface="+mn-ea"/>
                          <a:cs typeface="+mn-cs"/>
                        </a:rPr>
                        <a:t>)</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700" b="0" i="0" u="none" dirty="0" smtClean="0">
                          <a:solidFill>
                            <a:srgbClr val="000000"/>
                          </a:solidFill>
                          <a:latin typeface="Arial" pitchFamily="18" charset="0"/>
                        </a:rPr>
                        <a:t>66,9 dB(A</a:t>
                      </a:r>
                      <a:r>
                        <a:rPr lang="de-DE" sz="700" b="0" i="0" u="none" kern="1200" dirty="0" smtClean="0">
                          <a:solidFill>
                            <a:srgbClr val="000000"/>
                          </a:solidFill>
                          <a:latin typeface="Arial" pitchFamily="18" charset="0"/>
                          <a:ea typeface="+mn-ea"/>
                          <a:cs typeface="+mn-cs"/>
                        </a:rPr>
                        <a:t>)</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3492">
                <a:tc gridSpan="6">
                  <a:txBody>
                    <a:bodyPr/>
                    <a:lstStyle/>
                    <a:p>
                      <a:pPr algn="l" fontAlgn="b"/>
                      <a:r>
                        <a:rPr lang="de-DE" sz="700" b="0" i="0" u="none" dirty="0" smtClean="0">
                          <a:solidFill>
                            <a:srgbClr val="000000"/>
                          </a:solidFill>
                          <a:latin typeface="Arial" pitchFamily="18" charset="0"/>
                        </a:rPr>
                        <a:t>*Die geschätzten Abdeckungsraten wurden anhand der Praxisgeschwindigkeiten und der Füllzyklus-Standards aus dem ISSA Cleaning Times-Handbuch von 2004 errechnet.</a:t>
                      </a:r>
                    </a:p>
                  </a:txBody>
                  <a:tcPr marL="7030" marR="7030" marT="70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7030" marR="7030" marT="703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7030" marR="7030" marT="703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ctr" fontAlgn="ctr"/>
                      <a:endParaRPr lang="en-US" sz="700" b="0" i="0" u="none" strike="noStrike" dirty="0">
                        <a:solidFill>
                          <a:srgbClr val="000000"/>
                        </a:solidFill>
                        <a:effectLst/>
                        <a:latin typeface="Arial" panose="020B0604020202020204" pitchFamily="34" charset="0"/>
                      </a:endParaRPr>
                    </a:p>
                  </a:txBody>
                  <a:tcPr marL="7030" marR="7030" marT="703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68239">
                <a:tc gridSpan="6">
                  <a:txBody>
                    <a:bodyPr/>
                    <a:lstStyle/>
                    <a:p>
                      <a:pPr algn="l" fontAlgn="b"/>
                      <a:r>
                        <a:rPr lang="de-DE" sz="700" b="0" i="0" u="none" dirty="0" smtClean="0">
                          <a:solidFill>
                            <a:srgbClr val="000000"/>
                          </a:solidFill>
                          <a:latin typeface="Arial" pitchFamily="18" charset="0"/>
                        </a:rPr>
                        <a:t>**Die maximale Laufzeit wird ausgehend von kontinuierlichem Schrubben, 260Ah Batterien, geringem Anpressdruck und ausgeschaltetem ec-H2O Nanoclean errechnet.</a:t>
                      </a:r>
                    </a:p>
                  </a:txBody>
                  <a:tcPr marL="7030" marR="7030" marT="70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7030" marR="7030" marT="7030" marB="0" anchor="ctr">
                    <a:lnL>
                      <a:noFill/>
                    </a:lnL>
                    <a:lnR>
                      <a:noFill/>
                    </a:lnR>
                    <a:lnT>
                      <a:noFill/>
                    </a:lnT>
                    <a:lnB>
                      <a:noFill/>
                    </a:lnB>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7030" marR="7030" marT="7030" marB="0" anchor="ctr">
                    <a:lnL>
                      <a:noFill/>
                    </a:lnL>
                    <a:lnR>
                      <a:noFill/>
                    </a:lnR>
                    <a:lnT>
                      <a:noFill/>
                    </a:lnT>
                    <a:lnB>
                      <a:noFill/>
                    </a:lnB>
                  </a:tcPr>
                </a:tc>
                <a:tc hMerge="1">
                  <a:txBody>
                    <a:bodyPr/>
                    <a:lstStyle/>
                    <a:p>
                      <a:pPr algn="ctr" fontAlgn="ctr"/>
                      <a:endParaRPr lang="en-US" sz="700" b="0" i="0" u="none" strike="noStrike" dirty="0">
                        <a:solidFill>
                          <a:srgbClr val="000000"/>
                        </a:solidFill>
                        <a:effectLst/>
                        <a:latin typeface="Arial" panose="020B0604020202020204" pitchFamily="34" charset="0"/>
                      </a:endParaRPr>
                    </a:p>
                  </a:txBody>
                  <a:tcPr marL="7030" marR="7030" marT="7030" marB="0" anchor="ctr">
                    <a:lnL>
                      <a:noFill/>
                    </a:lnL>
                    <a:lnR w="6350" cap="flat" cmpd="sng" algn="ctr">
                      <a:solidFill>
                        <a:srgbClr val="000000"/>
                      </a:solidFill>
                      <a:prstDash val="solid"/>
                      <a:round/>
                      <a:headEnd type="none" w="med" len="med"/>
                      <a:tailEnd type="none" w="med" len="med"/>
                    </a:lnR>
                    <a:lnT>
                      <a:noFill/>
                    </a:lnT>
                    <a:lnB>
                      <a:noFill/>
                    </a:lnB>
                  </a:tcPr>
                </a:tc>
              </a:tr>
              <a:tr h="33231">
                <a:tc gridSpan="6">
                  <a:txBody>
                    <a:bodyPr/>
                    <a:lstStyle/>
                    <a:p>
                      <a:pPr algn="l" fontAlgn="b"/>
                      <a:r>
                        <a:rPr lang="de-DE" sz="700" b="0" i="0" u="none" dirty="0" smtClean="0">
                          <a:solidFill>
                            <a:srgbClr val="000000"/>
                          </a:solidFill>
                          <a:latin typeface="Arial" pitchFamily="18" charset="0"/>
                        </a:rPr>
                        <a:t>*** Lärmpegel (ISO 11201) laut Empfehlung der American Association of Cleaning Equipment Manufacturers (AACEM) und OSHA.</a:t>
                      </a:r>
                    </a:p>
                  </a:txBody>
                  <a:tcPr marL="7030" marR="7030" marT="70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7030" marR="7030" marT="7030" marB="0" anchor="ctr">
                    <a:lnL>
                      <a:noFill/>
                    </a:lnL>
                    <a:lnR>
                      <a:noFill/>
                    </a:lnR>
                    <a:lnT>
                      <a:noFill/>
                    </a:lnT>
                    <a:lnB>
                      <a:noFill/>
                    </a:lnB>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7030" marR="7030" marT="7030" marB="0" anchor="ctr">
                    <a:lnL>
                      <a:noFill/>
                    </a:lnL>
                    <a:lnR>
                      <a:noFill/>
                    </a:lnR>
                    <a:lnT>
                      <a:noFill/>
                    </a:lnT>
                    <a:lnB>
                      <a:noFill/>
                    </a:lnB>
                  </a:tcPr>
                </a:tc>
                <a:tc hMerge="1">
                  <a:txBody>
                    <a:bodyPr/>
                    <a:lstStyle/>
                    <a:p>
                      <a:pPr algn="ctr" fontAlgn="ctr"/>
                      <a:endParaRPr lang="en-US" sz="700" b="0" i="0" u="none" strike="noStrike" dirty="0">
                        <a:solidFill>
                          <a:srgbClr val="000000"/>
                        </a:solidFill>
                        <a:effectLst/>
                        <a:latin typeface="Arial" panose="020B0604020202020204" pitchFamily="34" charset="0"/>
                      </a:endParaRPr>
                    </a:p>
                  </a:txBody>
                  <a:tcPr marL="7030" marR="7030" marT="7030" marB="0" anchor="ctr">
                    <a:lnL>
                      <a:noFill/>
                    </a:lnL>
                    <a:lnR w="6350" cap="flat" cmpd="sng" algn="ctr">
                      <a:solidFill>
                        <a:srgbClr val="000000"/>
                      </a:solidFill>
                      <a:prstDash val="solid"/>
                      <a:round/>
                      <a:headEnd type="none" w="med" len="med"/>
                      <a:tailEnd type="none" w="med" len="med"/>
                    </a:lnR>
                    <a:lnT>
                      <a:noFill/>
                    </a:lnT>
                    <a:lnB>
                      <a:noFill/>
                    </a:lnB>
                  </a:tcPr>
                </a:tc>
              </a:tr>
              <a:tr h="59638">
                <a:tc gridSpan="6">
                  <a:txBody>
                    <a:bodyPr/>
                    <a:lstStyle/>
                    <a:p>
                      <a:pPr algn="l" fontAlgn="b"/>
                      <a:r>
                        <a:rPr lang="de-DE" sz="700" b="1" i="0" u="none" dirty="0" smtClean="0">
                          <a:solidFill>
                            <a:srgbClr val="000000"/>
                          </a:solidFill>
                          <a:latin typeface="Arial" pitchFamily="18" charset="0"/>
                        </a:rPr>
                        <a:t>Änderungen der technischen Daten ohne weitere Benachrichtigung vorbehalten.</a:t>
                      </a:r>
                    </a:p>
                  </a:txBody>
                  <a:tcPr marL="7030" marR="7030" marT="70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7030" marR="7030" marT="703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7030" marR="7030" marT="703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7030" marR="7030" marT="703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ctr" fontAlgn="ctr"/>
                      <a:endParaRPr lang="en-US" sz="700" b="0" i="0" u="none" strike="noStrike">
                        <a:solidFill>
                          <a:srgbClr val="000000"/>
                        </a:solidFill>
                        <a:effectLst/>
                        <a:latin typeface="Arial" panose="020B0604020202020204" pitchFamily="34" charset="0"/>
                      </a:endParaRPr>
                    </a:p>
                  </a:txBody>
                  <a:tcPr marL="7030" marR="7030" marT="703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ctr" fontAlgn="ctr"/>
                      <a:endParaRPr lang="en-US" sz="700" b="0" i="0" u="none" strike="noStrike" dirty="0">
                        <a:solidFill>
                          <a:srgbClr val="000000"/>
                        </a:solidFill>
                        <a:effectLst/>
                        <a:latin typeface="Arial" panose="020B0604020202020204" pitchFamily="34" charset="0"/>
                      </a:endParaRPr>
                    </a:p>
                  </a:txBody>
                  <a:tcPr marL="7030" marR="7030" marT="703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586118554"/>
              </p:ext>
            </p:extLst>
          </p:nvPr>
        </p:nvGraphicFramePr>
        <p:xfrm>
          <a:off x="324997" y="4698245"/>
          <a:ext cx="8361802" cy="1356331"/>
        </p:xfrm>
        <a:graphic>
          <a:graphicData uri="http://schemas.openxmlformats.org/drawingml/2006/table">
            <a:tbl>
              <a:tblPr/>
              <a:tblGrid>
                <a:gridCol w="1176544"/>
                <a:gridCol w="1371054"/>
                <a:gridCol w="1467605"/>
                <a:gridCol w="1446894"/>
                <a:gridCol w="1455770"/>
                <a:gridCol w="1443935"/>
              </a:tblGrid>
              <a:tr h="162028">
                <a:tc>
                  <a:txBody>
                    <a:bodyPr/>
                    <a:lstStyle/>
                    <a:p>
                      <a:pPr algn="ctr" fontAlgn="b"/>
                      <a:r>
                        <a:rPr lang="de-DE" sz="800" b="1" i="0" u="none" dirty="0" smtClean="0">
                          <a:solidFill>
                            <a:srgbClr val="000000"/>
                          </a:solidFill>
                          <a:latin typeface="Arial" pitchFamily="18" charset="0"/>
                        </a:rPr>
                        <a:t>T500 Durchflussraten</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DE" sz="800" b="1" i="0" u="none" dirty="0" smtClean="0">
                          <a:solidFill>
                            <a:srgbClr val="000000"/>
                          </a:solidFill>
                          <a:latin typeface="Arial" pitchFamily="18" charset="0"/>
                        </a:rPr>
                        <a:t>650 mm Teller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DE" sz="800" b="1" i="0" u="none" dirty="0" smtClean="0">
                          <a:solidFill>
                            <a:srgbClr val="000000"/>
                          </a:solidFill>
                          <a:latin typeface="Arial" pitchFamily="18" charset="0"/>
                        </a:rPr>
                        <a:t>700 mm Teller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DE" sz="800" b="1" i="0" u="none" dirty="0" smtClean="0">
                          <a:solidFill>
                            <a:srgbClr val="000000"/>
                          </a:solidFill>
                          <a:latin typeface="Arial" pitchFamily="18" charset="0"/>
                        </a:rPr>
                        <a:t>800 mm Teller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DE" sz="800" b="1" i="0" u="none" dirty="0" smtClean="0">
                          <a:solidFill>
                            <a:srgbClr val="000000"/>
                          </a:solidFill>
                          <a:latin typeface="Arial" pitchFamily="18" charset="0"/>
                        </a:rPr>
                        <a:t>700 mm Walze</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de-DE" sz="800" b="1" i="0" u="none" dirty="0" smtClean="0">
                          <a:solidFill>
                            <a:srgbClr val="000000"/>
                          </a:solidFill>
                          <a:latin typeface="Arial" pitchFamily="18" charset="0"/>
                        </a:rPr>
                        <a:t>700 mm </a:t>
                      </a:r>
                      <a:r>
                        <a:rPr lang="de-DE" sz="800" b="1" i="0" u="none" kern="1200" dirty="0" smtClean="0">
                          <a:solidFill>
                            <a:srgbClr val="000000"/>
                          </a:solidFill>
                          <a:latin typeface="Arial" pitchFamily="18" charset="0"/>
                          <a:ea typeface="+mn-ea"/>
                          <a:cs typeface="+mn-cs"/>
                        </a:rPr>
                        <a:t>Orbital</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574709">
                <a:tc>
                  <a:txBody>
                    <a:bodyPr/>
                    <a:lstStyle/>
                    <a:p>
                      <a:pPr algn="l" fontAlgn="t"/>
                      <a:r>
                        <a:rPr lang="de-DE" sz="800" b="1" i="0" u="none" dirty="0" smtClean="0">
                          <a:solidFill>
                            <a:srgbClr val="000000"/>
                          </a:solidFill>
                          <a:latin typeface="Arial" pitchFamily="18" charset="0"/>
                        </a:rPr>
                        <a:t>Herkömmliche Frischwasser-Durchflussrate</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1,14 L/min</a:t>
                      </a:r>
                      <a:r>
                        <a:rPr lang="en" sz="800" dirty="0" smtClean="0"/>
                        <a:t/>
                      </a:r>
                      <a:br>
                        <a:rPr lang="en" sz="800" dirty="0" smtClean="0"/>
                      </a:br>
                      <a:r>
                        <a:rPr lang="de-DE" sz="800" b="0" i="0" u="none" dirty="0" smtClean="0">
                          <a:solidFill>
                            <a:srgbClr val="000000"/>
                          </a:solidFill>
                          <a:latin typeface="Arial" pitchFamily="18" charset="0"/>
                        </a:rPr>
                        <a:t>Mittel: 1,33 L/min</a:t>
                      </a:r>
                      <a:r>
                        <a:rPr lang="en" sz="800" dirty="0" smtClean="0"/>
                        <a:t/>
                      </a:r>
                      <a:br>
                        <a:rPr lang="en" sz="800" dirty="0" smtClean="0"/>
                      </a:br>
                      <a:r>
                        <a:rPr lang="de-DE" sz="800" b="0" i="0" u="none" dirty="0" smtClean="0">
                          <a:solidFill>
                            <a:srgbClr val="000000"/>
                          </a:solidFill>
                          <a:latin typeface="Arial" pitchFamily="18" charset="0"/>
                        </a:rPr>
                        <a:t>Hoch: 1,90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1,14 L/min</a:t>
                      </a:r>
                      <a:r>
                        <a:rPr lang="en" sz="800" dirty="0" smtClean="0"/>
                        <a:t/>
                      </a:r>
                      <a:br>
                        <a:rPr lang="en" sz="800" dirty="0" smtClean="0"/>
                      </a:br>
                      <a:r>
                        <a:rPr lang="de-DE" sz="800" b="0" i="0" u="none" dirty="0" smtClean="0">
                          <a:solidFill>
                            <a:srgbClr val="000000"/>
                          </a:solidFill>
                          <a:latin typeface="Arial" pitchFamily="18" charset="0"/>
                        </a:rPr>
                        <a:t>Mittel: 1,33 L/min</a:t>
                      </a:r>
                      <a:r>
                        <a:rPr lang="en" sz="800" dirty="0" smtClean="0"/>
                        <a:t/>
                      </a:r>
                      <a:br>
                        <a:rPr lang="en" sz="800" dirty="0" smtClean="0"/>
                      </a:br>
                      <a:r>
                        <a:rPr lang="de-DE" sz="800" b="0" i="0" u="none" dirty="0" smtClean="0">
                          <a:solidFill>
                            <a:srgbClr val="000000"/>
                          </a:solidFill>
                          <a:latin typeface="Arial" pitchFamily="18" charset="0"/>
                        </a:rPr>
                        <a:t>Hoch: 1,90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1,14 L/min</a:t>
                      </a:r>
                      <a:r>
                        <a:rPr lang="en" sz="800" dirty="0" smtClean="0"/>
                        <a:t/>
                      </a:r>
                      <a:br>
                        <a:rPr lang="en" sz="800" dirty="0" smtClean="0"/>
                      </a:br>
                      <a:r>
                        <a:rPr lang="de-DE" sz="800" b="0" i="0" u="none" dirty="0" smtClean="0">
                          <a:solidFill>
                            <a:srgbClr val="000000"/>
                          </a:solidFill>
                          <a:latin typeface="Arial" pitchFamily="18" charset="0"/>
                        </a:rPr>
                        <a:t>Mittel: 1,33 L/min</a:t>
                      </a:r>
                      <a:r>
                        <a:rPr lang="en" sz="800" dirty="0" smtClean="0"/>
                        <a:t/>
                      </a:r>
                      <a:br>
                        <a:rPr lang="en" sz="800" dirty="0" smtClean="0"/>
                      </a:br>
                      <a:r>
                        <a:rPr lang="de-DE" sz="800" b="0" i="0" u="none" dirty="0" smtClean="0">
                          <a:solidFill>
                            <a:srgbClr val="000000"/>
                          </a:solidFill>
                          <a:latin typeface="Arial" pitchFamily="18" charset="0"/>
                        </a:rPr>
                        <a:t>Hoch: 1,90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1,14 L/min</a:t>
                      </a:r>
                      <a:r>
                        <a:rPr lang="en" sz="800" dirty="0" smtClean="0"/>
                        <a:t/>
                      </a:r>
                      <a:br>
                        <a:rPr lang="en" sz="800" dirty="0" smtClean="0"/>
                      </a:br>
                      <a:r>
                        <a:rPr lang="de-DE" sz="800" b="0" i="0" u="none" dirty="0" smtClean="0">
                          <a:solidFill>
                            <a:srgbClr val="000000"/>
                          </a:solidFill>
                          <a:latin typeface="Arial" pitchFamily="18" charset="0"/>
                        </a:rPr>
                        <a:t>Mittel: 1,33 L/min</a:t>
                      </a:r>
                      <a:r>
                        <a:rPr lang="en" sz="800" dirty="0" smtClean="0"/>
                        <a:t/>
                      </a:r>
                      <a:br>
                        <a:rPr lang="en" sz="800" dirty="0" smtClean="0"/>
                      </a:br>
                      <a:r>
                        <a:rPr lang="de-DE" sz="800" b="0" i="0" u="none" dirty="0" smtClean="0">
                          <a:solidFill>
                            <a:srgbClr val="000000"/>
                          </a:solidFill>
                          <a:latin typeface="Arial" pitchFamily="18" charset="0"/>
                        </a:rPr>
                        <a:t>Hoch: 1,90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1,14 L/min</a:t>
                      </a:r>
                      <a:r>
                        <a:rPr lang="en" sz="800" dirty="0" smtClean="0"/>
                        <a:t/>
                      </a:r>
                      <a:br>
                        <a:rPr lang="en" sz="800" dirty="0" smtClean="0"/>
                      </a:br>
                      <a:r>
                        <a:rPr lang="de-DE" sz="800" b="0" i="0" u="none" dirty="0" smtClean="0">
                          <a:solidFill>
                            <a:srgbClr val="000000"/>
                          </a:solidFill>
                          <a:latin typeface="Arial" pitchFamily="18" charset="0"/>
                        </a:rPr>
                        <a:t>Mittel: 1,33 L/min</a:t>
                      </a:r>
                      <a:r>
                        <a:rPr lang="en" sz="800" dirty="0" smtClean="0"/>
                        <a:t/>
                      </a:r>
                      <a:br>
                        <a:rPr lang="en" sz="800" dirty="0" smtClean="0"/>
                      </a:br>
                      <a:r>
                        <a:rPr lang="de-DE" sz="800" b="0" i="0" u="none" dirty="0" smtClean="0">
                          <a:solidFill>
                            <a:srgbClr val="000000"/>
                          </a:solidFill>
                          <a:latin typeface="Arial" pitchFamily="18" charset="0"/>
                        </a:rPr>
                        <a:t>Hoch: 1,90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8262">
                <a:tc>
                  <a:txBody>
                    <a:bodyPr/>
                    <a:lstStyle/>
                    <a:p>
                      <a:pPr algn="l" fontAlgn="t"/>
                      <a:r>
                        <a:rPr lang="de-DE" sz="800" b="1" i="0" u="none" dirty="0" smtClean="0">
                          <a:solidFill>
                            <a:srgbClr val="000000"/>
                          </a:solidFill>
                          <a:latin typeface="Arial" pitchFamily="18" charset="0"/>
                        </a:rPr>
                        <a:t>ec-h2O NanoClean Frischwasser-Durchflussrate</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0,57 L/min</a:t>
                      </a:r>
                      <a:r>
                        <a:rPr lang="en" sz="800" dirty="0" smtClean="0"/>
                        <a:t/>
                      </a:r>
                      <a:br>
                        <a:rPr lang="en" sz="800" dirty="0" smtClean="0"/>
                      </a:br>
                      <a:r>
                        <a:rPr lang="de-DE" sz="800" b="0" i="0" u="none" dirty="0" smtClean="0">
                          <a:solidFill>
                            <a:srgbClr val="000000"/>
                          </a:solidFill>
                          <a:latin typeface="Arial" pitchFamily="18" charset="0"/>
                        </a:rPr>
                        <a:t>Mittel: 0,84 L/min</a:t>
                      </a:r>
                      <a:r>
                        <a:rPr lang="en" sz="800" dirty="0" smtClean="0"/>
                        <a:t/>
                      </a:r>
                      <a:br>
                        <a:rPr lang="en" sz="800" dirty="0" smtClean="0"/>
                      </a:br>
                      <a:r>
                        <a:rPr lang="de-DE" sz="800" b="0" i="0" u="none" dirty="0" smtClean="0">
                          <a:solidFill>
                            <a:srgbClr val="000000"/>
                          </a:solidFill>
                          <a:latin typeface="Arial" pitchFamily="18" charset="0"/>
                        </a:rPr>
                        <a:t>Hoch: 1,14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0,84 L/min</a:t>
                      </a:r>
                      <a:r>
                        <a:rPr lang="en" sz="800" dirty="0" smtClean="0"/>
                        <a:t/>
                      </a:r>
                      <a:br>
                        <a:rPr lang="en" sz="800" dirty="0" smtClean="0"/>
                      </a:br>
                      <a:r>
                        <a:rPr lang="de-DE" sz="800" b="0" i="0" u="none" dirty="0" smtClean="0">
                          <a:solidFill>
                            <a:srgbClr val="000000"/>
                          </a:solidFill>
                          <a:latin typeface="Arial" pitchFamily="18" charset="0"/>
                        </a:rPr>
                        <a:t>Mittel: 1,25 L/min</a:t>
                      </a:r>
                      <a:r>
                        <a:rPr lang="en" sz="800" dirty="0" smtClean="0"/>
                        <a:t/>
                      </a:r>
                      <a:br>
                        <a:rPr lang="en" sz="800" dirty="0" smtClean="0"/>
                      </a:br>
                      <a:r>
                        <a:rPr lang="de-DE" sz="800" b="0" i="0" u="none" dirty="0" smtClean="0">
                          <a:solidFill>
                            <a:srgbClr val="000000"/>
                          </a:solidFill>
                          <a:latin typeface="Arial" pitchFamily="18" charset="0"/>
                        </a:rPr>
                        <a:t>Hoch: 1,67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0,84 L/min</a:t>
                      </a:r>
                      <a:r>
                        <a:rPr lang="en" sz="800" dirty="0" smtClean="0"/>
                        <a:t/>
                      </a:r>
                      <a:br>
                        <a:rPr lang="en" sz="800" dirty="0" smtClean="0"/>
                      </a:br>
                      <a:r>
                        <a:rPr lang="de-DE" sz="800" b="0" i="0" u="none" dirty="0" smtClean="0">
                          <a:solidFill>
                            <a:srgbClr val="000000"/>
                          </a:solidFill>
                          <a:latin typeface="Arial" pitchFamily="18" charset="0"/>
                        </a:rPr>
                        <a:t>Mittel: 1,25 L/min</a:t>
                      </a:r>
                      <a:r>
                        <a:rPr lang="en" sz="800" dirty="0" smtClean="0"/>
                        <a:t/>
                      </a:r>
                      <a:br>
                        <a:rPr lang="en" sz="800" dirty="0" smtClean="0"/>
                      </a:br>
                      <a:r>
                        <a:rPr lang="de-DE" sz="800" b="0" i="0" u="none" dirty="0" smtClean="0">
                          <a:solidFill>
                            <a:srgbClr val="000000"/>
                          </a:solidFill>
                          <a:latin typeface="Arial" pitchFamily="18" charset="0"/>
                        </a:rPr>
                        <a:t>Hoch: 1,67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0,84 L/min</a:t>
                      </a:r>
                      <a:r>
                        <a:rPr lang="en" sz="800" dirty="0" smtClean="0"/>
                        <a:t/>
                      </a:r>
                      <a:br>
                        <a:rPr lang="en" sz="800" dirty="0" smtClean="0"/>
                      </a:br>
                      <a:r>
                        <a:rPr lang="de-DE" sz="800" b="0" i="0" u="none" dirty="0" smtClean="0">
                          <a:solidFill>
                            <a:srgbClr val="000000"/>
                          </a:solidFill>
                          <a:latin typeface="Arial" pitchFamily="18" charset="0"/>
                        </a:rPr>
                        <a:t>Mittel: 1,25 L/min</a:t>
                      </a:r>
                      <a:r>
                        <a:rPr lang="en" sz="800" dirty="0" smtClean="0"/>
                        <a:t/>
                      </a:r>
                      <a:br>
                        <a:rPr lang="en" sz="800" dirty="0" smtClean="0"/>
                      </a:br>
                      <a:r>
                        <a:rPr lang="de-DE" sz="800" b="0" i="0" u="none" dirty="0" smtClean="0">
                          <a:solidFill>
                            <a:srgbClr val="000000"/>
                          </a:solidFill>
                          <a:latin typeface="Arial" pitchFamily="18" charset="0"/>
                        </a:rPr>
                        <a:t>Hoch: 1,67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DE" sz="800" b="0" i="0" u="none" dirty="0" smtClean="0">
                          <a:solidFill>
                            <a:srgbClr val="000000"/>
                          </a:solidFill>
                          <a:latin typeface="Arial" pitchFamily="18" charset="0"/>
                        </a:rPr>
                        <a:t>Gering: 0,84 L/min</a:t>
                      </a:r>
                      <a:r>
                        <a:rPr lang="en" sz="800" dirty="0" smtClean="0"/>
                        <a:t/>
                      </a:r>
                      <a:br>
                        <a:rPr lang="en" sz="800" dirty="0" smtClean="0"/>
                      </a:br>
                      <a:r>
                        <a:rPr lang="de-DE" sz="800" b="0" i="0" u="none" dirty="0" smtClean="0">
                          <a:solidFill>
                            <a:srgbClr val="000000"/>
                          </a:solidFill>
                          <a:latin typeface="Arial" pitchFamily="18" charset="0"/>
                        </a:rPr>
                        <a:t>Mittel: 1,25 L/min</a:t>
                      </a:r>
                      <a:r>
                        <a:rPr lang="en" sz="800" dirty="0" smtClean="0"/>
                        <a:t/>
                      </a:r>
                      <a:br>
                        <a:rPr lang="en" sz="800" dirty="0" smtClean="0"/>
                      </a:br>
                      <a:r>
                        <a:rPr lang="de-DE" sz="800" b="0" i="0" u="none" dirty="0" smtClean="0">
                          <a:solidFill>
                            <a:srgbClr val="000000"/>
                          </a:solidFill>
                          <a:latin typeface="Arial" pitchFamily="18" charset="0"/>
                        </a:rPr>
                        <a:t>Hoch: 1,67 L/min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043181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dirty="0" smtClean="0"/>
              <a:t>Service</a:t>
            </a:r>
            <a:endParaRPr lang="de-DE" dirty="0"/>
          </a:p>
        </p:txBody>
      </p:sp>
      <p:pic>
        <p:nvPicPr>
          <p:cNvPr id="11" name="Picture 10"/>
          <p:cNvPicPr>
            <a:picLocks noChangeAspect="1"/>
          </p:cNvPicPr>
          <p:nvPr/>
        </p:nvPicPr>
        <p:blipFill>
          <a:blip r:embed="rId2"/>
          <a:stretch>
            <a:fillRect/>
          </a:stretch>
        </p:blipFill>
        <p:spPr>
          <a:xfrm>
            <a:off x="2166454" y="3582443"/>
            <a:ext cx="6667098" cy="3265932"/>
          </a:xfrm>
          <a:prstGeom prst="rect">
            <a:avLst/>
          </a:prstGeom>
        </p:spPr>
      </p:pic>
      <p:pic>
        <p:nvPicPr>
          <p:cNvPr id="12" name="Content Placeholder 3"/>
          <p:cNvPicPr>
            <a:picLocks noChangeAspect="1"/>
          </p:cNvPicPr>
          <p:nvPr/>
        </p:nvPicPr>
        <p:blipFill rotWithShape="1">
          <a:blip r:embed="rId3"/>
          <a:srcRect t="3594"/>
          <a:stretch/>
        </p:blipFill>
        <p:spPr>
          <a:xfrm>
            <a:off x="1915166" y="1083294"/>
            <a:ext cx="6918386" cy="2483507"/>
          </a:xfrm>
          <a:prstGeom prst="rect">
            <a:avLst/>
          </a:prstGeom>
        </p:spPr>
      </p:pic>
    </p:spTree>
    <p:extLst>
      <p:ext uri="{BB962C8B-B14F-4D97-AF65-F5344CB8AC3E}">
        <p14:creationId xmlns:p14="http://schemas.microsoft.com/office/powerpoint/2010/main" val="3649976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sz="2400" b="0" i="0" dirty="0" smtClean="0">
                <a:solidFill>
                  <a:srgbClr val="FFFFFF"/>
                </a:solidFill>
              </a:rPr>
              <a:t>Auf die Kundenbedürfnisse eingehen</a:t>
            </a:r>
          </a:p>
        </p:txBody>
      </p:sp>
      <p:grpSp>
        <p:nvGrpSpPr>
          <p:cNvPr id="28" name="Group 27"/>
          <p:cNvGrpSpPr/>
          <p:nvPr/>
        </p:nvGrpSpPr>
        <p:grpSpPr>
          <a:xfrm>
            <a:off x="1209717" y="1865015"/>
            <a:ext cx="6113794" cy="4496923"/>
            <a:chOff x="860400" y="1601944"/>
            <a:chExt cx="6508376" cy="4787153"/>
          </a:xfrm>
        </p:grpSpPr>
        <p:graphicFrame>
          <p:nvGraphicFramePr>
            <p:cNvPr id="7" name="Diagram 6"/>
            <p:cNvGraphicFramePr/>
            <p:nvPr>
              <p:extLst>
                <p:ext uri="{D42A27DB-BD31-4B8C-83A1-F6EECF244321}">
                  <p14:modId xmlns:p14="http://schemas.microsoft.com/office/powerpoint/2010/main" val="2368419240"/>
                </p:ext>
              </p:extLst>
            </p:nvPr>
          </p:nvGraphicFramePr>
          <p:xfrm>
            <a:off x="860400" y="1601944"/>
            <a:ext cx="6508376" cy="4787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a:grpSpLocks noChangeAspect="1"/>
            </p:cNvGrpSpPr>
            <p:nvPr/>
          </p:nvGrpSpPr>
          <p:grpSpPr>
            <a:xfrm>
              <a:off x="2730835" y="3527564"/>
              <a:ext cx="1126202" cy="1123474"/>
              <a:chOff x="1589088" y="3709988"/>
              <a:chExt cx="655638" cy="654050"/>
            </a:xfrm>
          </p:grpSpPr>
          <p:sp>
            <p:nvSpPr>
              <p:cNvPr id="9" name="Oval 8"/>
              <p:cNvSpPr>
                <a:spLocks noChangeArrowheads="1"/>
              </p:cNvSpPr>
              <p:nvPr/>
            </p:nvSpPr>
            <p:spPr bwMode="auto">
              <a:xfrm>
                <a:off x="1589088" y="3709988"/>
                <a:ext cx="655638" cy="654050"/>
              </a:xfrm>
              <a:prstGeom prst="ellipse">
                <a:avLst/>
              </a:prstGeom>
              <a:solidFill>
                <a:srgbClr val="EE2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p>
                <a:endParaRPr lang="en-US" sz="1400" dirty="0">
                  <a:latin typeface="Arial" panose="020B0604020202020204" pitchFamily="34" charset="0"/>
                </a:endParaRPr>
              </a:p>
            </p:txBody>
          </p:sp>
          <p:sp>
            <p:nvSpPr>
              <p:cNvPr id="10" name="Oval 9"/>
              <p:cNvSpPr>
                <a:spLocks noChangeArrowheads="1"/>
              </p:cNvSpPr>
              <p:nvPr/>
            </p:nvSpPr>
            <p:spPr bwMode="auto">
              <a:xfrm>
                <a:off x="1589088" y="3709988"/>
                <a:ext cx="655638" cy="654050"/>
              </a:xfrm>
              <a:prstGeom prst="ellipse">
                <a:avLst/>
              </a:pr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64592" tIns="82296" rIns="164592" bIns="82296" numCol="1" anchor="t" anchorCtr="0" compatLnSpc="1">
                <a:prstTxWarp prst="textNoShape">
                  <a:avLst/>
                </a:prstTxWarp>
              </a:bodyPr>
              <a:lstStyle/>
              <a:p>
                <a:endParaRPr lang="en-US" sz="1400" dirty="0">
                  <a:latin typeface="Arial" panose="020B0604020202020204" pitchFamily="34" charset="0"/>
                </a:endParaRPr>
              </a:p>
            </p:txBody>
          </p:sp>
          <p:sp>
            <p:nvSpPr>
              <p:cNvPr id="11" name="Freeform 10"/>
              <p:cNvSpPr>
                <a:spLocks/>
              </p:cNvSpPr>
              <p:nvPr/>
            </p:nvSpPr>
            <p:spPr bwMode="auto">
              <a:xfrm>
                <a:off x="1739900" y="3863975"/>
                <a:ext cx="131763" cy="128588"/>
              </a:xfrm>
              <a:custGeom>
                <a:avLst/>
                <a:gdLst>
                  <a:gd name="T0" fmla="*/ 18 w 35"/>
                  <a:gd name="T1" fmla="*/ 0 h 34"/>
                  <a:gd name="T2" fmla="*/ 0 w 35"/>
                  <a:gd name="T3" fmla="*/ 17 h 34"/>
                  <a:gd name="T4" fmla="*/ 17 w 35"/>
                  <a:gd name="T5" fmla="*/ 34 h 34"/>
                  <a:gd name="T6" fmla="*/ 35 w 35"/>
                  <a:gd name="T7" fmla="*/ 17 h 34"/>
                  <a:gd name="T8" fmla="*/ 18 w 35"/>
                  <a:gd name="T9" fmla="*/ 0 h 34"/>
                </a:gdLst>
                <a:ahLst/>
                <a:cxnLst>
                  <a:cxn ang="0">
                    <a:pos x="T0" y="T1"/>
                  </a:cxn>
                  <a:cxn ang="0">
                    <a:pos x="T2" y="T3"/>
                  </a:cxn>
                  <a:cxn ang="0">
                    <a:pos x="T4" y="T5"/>
                  </a:cxn>
                  <a:cxn ang="0">
                    <a:pos x="T6" y="T7"/>
                  </a:cxn>
                  <a:cxn ang="0">
                    <a:pos x="T8" y="T9"/>
                  </a:cxn>
                </a:cxnLst>
                <a:rect l="0" t="0" r="r" b="b"/>
                <a:pathLst>
                  <a:path w="35" h="34">
                    <a:moveTo>
                      <a:pt x="18" y="0"/>
                    </a:moveTo>
                    <a:cubicBezTo>
                      <a:pt x="18" y="8"/>
                      <a:pt x="8" y="17"/>
                      <a:pt x="0" y="17"/>
                    </a:cubicBezTo>
                    <a:cubicBezTo>
                      <a:pt x="8" y="17"/>
                      <a:pt x="17" y="26"/>
                      <a:pt x="17" y="34"/>
                    </a:cubicBezTo>
                    <a:cubicBezTo>
                      <a:pt x="17" y="26"/>
                      <a:pt x="27" y="17"/>
                      <a:pt x="35" y="17"/>
                    </a:cubicBezTo>
                    <a:cubicBezTo>
                      <a:pt x="27" y="17"/>
                      <a:pt x="18" y="8"/>
                      <a:pt x="1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p>
                <a:endParaRPr lang="en-US" sz="1400" dirty="0">
                  <a:latin typeface="Arial" panose="020B0604020202020204" pitchFamily="34" charset="0"/>
                </a:endParaRPr>
              </a:p>
            </p:txBody>
          </p:sp>
          <p:sp>
            <p:nvSpPr>
              <p:cNvPr id="12" name="Freeform 11"/>
              <p:cNvSpPr>
                <a:spLocks/>
              </p:cNvSpPr>
              <p:nvPr/>
            </p:nvSpPr>
            <p:spPr bwMode="auto">
              <a:xfrm>
                <a:off x="1804988" y="3924300"/>
                <a:ext cx="288925" cy="285750"/>
              </a:xfrm>
              <a:custGeom>
                <a:avLst/>
                <a:gdLst>
                  <a:gd name="T0" fmla="*/ 40 w 77"/>
                  <a:gd name="T1" fmla="*/ 0 h 76"/>
                  <a:gd name="T2" fmla="*/ 26 w 77"/>
                  <a:gd name="T3" fmla="*/ 25 h 76"/>
                  <a:gd name="T4" fmla="*/ 10 w 77"/>
                  <a:gd name="T5" fmla="*/ 36 h 76"/>
                  <a:gd name="T6" fmla="*/ 0 w 77"/>
                  <a:gd name="T7" fmla="*/ 38 h 76"/>
                  <a:gd name="T8" fmla="*/ 19 w 77"/>
                  <a:gd name="T9" fmla="*/ 45 h 76"/>
                  <a:gd name="T10" fmla="*/ 32 w 77"/>
                  <a:gd name="T11" fmla="*/ 58 h 76"/>
                  <a:gd name="T12" fmla="*/ 38 w 77"/>
                  <a:gd name="T13" fmla="*/ 76 h 76"/>
                  <a:gd name="T14" fmla="*/ 41 w 77"/>
                  <a:gd name="T15" fmla="*/ 64 h 76"/>
                  <a:gd name="T16" fmla="*/ 50 w 77"/>
                  <a:gd name="T17" fmla="*/ 52 h 76"/>
                  <a:gd name="T18" fmla="*/ 77 w 77"/>
                  <a:gd name="T19" fmla="*/ 39 h 76"/>
                  <a:gd name="T20" fmla="*/ 40 w 77"/>
                  <a:gd name="T2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6">
                    <a:moveTo>
                      <a:pt x="40" y="0"/>
                    </a:moveTo>
                    <a:cubicBezTo>
                      <a:pt x="39" y="9"/>
                      <a:pt x="34" y="18"/>
                      <a:pt x="26" y="25"/>
                    </a:cubicBezTo>
                    <a:cubicBezTo>
                      <a:pt x="22" y="30"/>
                      <a:pt x="16" y="34"/>
                      <a:pt x="10" y="36"/>
                    </a:cubicBezTo>
                    <a:cubicBezTo>
                      <a:pt x="7" y="37"/>
                      <a:pt x="4" y="38"/>
                      <a:pt x="0" y="38"/>
                    </a:cubicBezTo>
                    <a:cubicBezTo>
                      <a:pt x="7" y="38"/>
                      <a:pt x="13" y="41"/>
                      <a:pt x="19" y="45"/>
                    </a:cubicBezTo>
                    <a:cubicBezTo>
                      <a:pt x="24" y="49"/>
                      <a:pt x="28" y="53"/>
                      <a:pt x="32" y="58"/>
                    </a:cubicBezTo>
                    <a:cubicBezTo>
                      <a:pt x="35" y="64"/>
                      <a:pt x="38" y="71"/>
                      <a:pt x="38" y="76"/>
                    </a:cubicBezTo>
                    <a:cubicBezTo>
                      <a:pt x="38" y="72"/>
                      <a:pt x="39" y="68"/>
                      <a:pt x="41" y="64"/>
                    </a:cubicBezTo>
                    <a:cubicBezTo>
                      <a:pt x="43" y="60"/>
                      <a:pt x="46" y="56"/>
                      <a:pt x="50" y="52"/>
                    </a:cubicBezTo>
                    <a:cubicBezTo>
                      <a:pt x="57" y="44"/>
                      <a:pt x="68" y="39"/>
                      <a:pt x="77" y="39"/>
                    </a:cubicBezTo>
                    <a:cubicBezTo>
                      <a:pt x="60" y="38"/>
                      <a:pt x="39" y="17"/>
                      <a:pt x="4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p>
                <a:endParaRPr lang="en-US" sz="1400" dirty="0">
                  <a:latin typeface="Arial" panose="020B0604020202020204" pitchFamily="34" charset="0"/>
                </a:endParaRPr>
              </a:p>
            </p:txBody>
          </p:sp>
        </p:grpSp>
        <p:sp>
          <p:nvSpPr>
            <p:cNvPr id="14" name="Oval 15"/>
            <p:cNvSpPr>
              <a:spLocks noChangeArrowheads="1"/>
            </p:cNvSpPr>
            <p:nvPr/>
          </p:nvSpPr>
          <p:spPr bwMode="auto">
            <a:xfrm>
              <a:off x="4310882" y="4169081"/>
              <a:ext cx="1750153" cy="1745913"/>
            </a:xfrm>
            <a:prstGeom prst="ellipse">
              <a:avLst/>
            </a:prstGeom>
            <a:solidFill>
              <a:srgbClr val="F7B334"/>
            </a:solidFill>
            <a:ln w="30163" cap="flat">
              <a:solidFill>
                <a:srgbClr val="FFFFFF"/>
              </a:solidFill>
              <a:prstDash val="solid"/>
              <a:miter lim="800000"/>
              <a:headEnd/>
              <a:tailEnd/>
            </a:ln>
          </p:spPr>
          <p:txBody>
            <a:bodyPr vert="horz" wrap="square" lIns="164592" tIns="82296" rIns="164592" bIns="82296" numCol="1" anchor="t" anchorCtr="0" compatLnSpc="1">
              <a:prstTxWarp prst="textNoShape">
                <a:avLst/>
              </a:prstTxWarp>
            </a:bodyPr>
            <a:lstStyle/>
            <a:p>
              <a:endParaRPr lang="en-US" sz="1400" dirty="0">
                <a:latin typeface="Arial" panose="020B0604020202020204" pitchFamily="34" charset="0"/>
              </a:endParaRPr>
            </a:p>
          </p:txBody>
        </p:sp>
        <p:grpSp>
          <p:nvGrpSpPr>
            <p:cNvPr id="16" name="Group 15"/>
            <p:cNvGrpSpPr>
              <a:grpSpLocks noChangeAspect="1"/>
            </p:cNvGrpSpPr>
            <p:nvPr/>
          </p:nvGrpSpPr>
          <p:grpSpPr>
            <a:xfrm>
              <a:off x="3788809" y="2174786"/>
              <a:ext cx="1124712" cy="1121987"/>
              <a:chOff x="3382961" y="3709988"/>
              <a:chExt cx="655639" cy="654051"/>
            </a:xfrm>
          </p:grpSpPr>
          <p:sp>
            <p:nvSpPr>
              <p:cNvPr id="17" name="Oval 5"/>
              <p:cNvSpPr>
                <a:spLocks noChangeArrowheads="1"/>
              </p:cNvSpPr>
              <p:nvPr/>
            </p:nvSpPr>
            <p:spPr bwMode="auto">
              <a:xfrm>
                <a:off x="3382961" y="3709988"/>
                <a:ext cx="655638" cy="654050"/>
              </a:xfrm>
              <a:prstGeom prst="ellipse">
                <a:avLst/>
              </a:prstGeom>
              <a:solidFill>
                <a:srgbClr val="5A3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p>
                <a:endParaRPr lang="en-US" sz="1400" dirty="0">
                  <a:latin typeface="Arial" panose="020B0604020202020204" pitchFamily="34" charset="0"/>
                </a:endParaRPr>
              </a:p>
            </p:txBody>
          </p:sp>
          <p:sp>
            <p:nvSpPr>
              <p:cNvPr id="18" name="Oval 6"/>
              <p:cNvSpPr>
                <a:spLocks noChangeArrowheads="1"/>
              </p:cNvSpPr>
              <p:nvPr/>
            </p:nvSpPr>
            <p:spPr bwMode="auto">
              <a:xfrm>
                <a:off x="3382962" y="3709989"/>
                <a:ext cx="655638" cy="654050"/>
              </a:xfrm>
              <a:prstGeom prst="ellipse">
                <a:avLst/>
              </a:pr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64592" tIns="82296" rIns="164592" bIns="82296" numCol="1" anchor="t" anchorCtr="0" compatLnSpc="1">
                <a:prstTxWarp prst="textNoShape">
                  <a:avLst/>
                </a:prstTxWarp>
              </a:bodyPr>
              <a:lstStyle/>
              <a:p>
                <a:endParaRPr lang="en-US" sz="1400" dirty="0">
                  <a:latin typeface="Arial" panose="020B0604020202020204" pitchFamily="34" charset="0"/>
                </a:endParaRPr>
              </a:p>
            </p:txBody>
          </p:sp>
          <p:sp>
            <p:nvSpPr>
              <p:cNvPr id="19" name="Freeform 7"/>
              <p:cNvSpPr>
                <a:spLocks/>
              </p:cNvSpPr>
              <p:nvPr/>
            </p:nvSpPr>
            <p:spPr bwMode="auto">
              <a:xfrm>
                <a:off x="3567113" y="3898900"/>
                <a:ext cx="287338" cy="280988"/>
              </a:xfrm>
              <a:custGeom>
                <a:avLst/>
                <a:gdLst>
                  <a:gd name="T0" fmla="*/ 181 w 181"/>
                  <a:gd name="T1" fmla="*/ 59 h 177"/>
                  <a:gd name="T2" fmla="*/ 119 w 181"/>
                  <a:gd name="T3" fmla="*/ 59 h 177"/>
                  <a:gd name="T4" fmla="*/ 119 w 181"/>
                  <a:gd name="T5" fmla="*/ 0 h 177"/>
                  <a:gd name="T6" fmla="*/ 60 w 181"/>
                  <a:gd name="T7" fmla="*/ 0 h 177"/>
                  <a:gd name="T8" fmla="*/ 60 w 181"/>
                  <a:gd name="T9" fmla="*/ 59 h 177"/>
                  <a:gd name="T10" fmla="*/ 0 w 181"/>
                  <a:gd name="T11" fmla="*/ 59 h 177"/>
                  <a:gd name="T12" fmla="*/ 0 w 181"/>
                  <a:gd name="T13" fmla="*/ 118 h 177"/>
                  <a:gd name="T14" fmla="*/ 60 w 181"/>
                  <a:gd name="T15" fmla="*/ 118 h 177"/>
                  <a:gd name="T16" fmla="*/ 60 w 181"/>
                  <a:gd name="T17" fmla="*/ 177 h 177"/>
                  <a:gd name="T18" fmla="*/ 119 w 181"/>
                  <a:gd name="T19" fmla="*/ 177 h 177"/>
                  <a:gd name="T20" fmla="*/ 119 w 181"/>
                  <a:gd name="T21" fmla="*/ 118 h 177"/>
                  <a:gd name="T22" fmla="*/ 181 w 181"/>
                  <a:gd name="T23" fmla="*/ 118 h 177"/>
                  <a:gd name="T24" fmla="*/ 181 w 181"/>
                  <a:gd name="T25" fmla="*/ 5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77">
                    <a:moveTo>
                      <a:pt x="181" y="59"/>
                    </a:moveTo>
                    <a:lnTo>
                      <a:pt x="119" y="59"/>
                    </a:lnTo>
                    <a:lnTo>
                      <a:pt x="119" y="0"/>
                    </a:lnTo>
                    <a:lnTo>
                      <a:pt x="60" y="0"/>
                    </a:lnTo>
                    <a:lnTo>
                      <a:pt x="60" y="59"/>
                    </a:lnTo>
                    <a:lnTo>
                      <a:pt x="0" y="59"/>
                    </a:lnTo>
                    <a:lnTo>
                      <a:pt x="0" y="118"/>
                    </a:lnTo>
                    <a:lnTo>
                      <a:pt x="60" y="118"/>
                    </a:lnTo>
                    <a:lnTo>
                      <a:pt x="60" y="177"/>
                    </a:lnTo>
                    <a:lnTo>
                      <a:pt x="119" y="177"/>
                    </a:lnTo>
                    <a:lnTo>
                      <a:pt x="119" y="118"/>
                    </a:lnTo>
                    <a:lnTo>
                      <a:pt x="181" y="118"/>
                    </a:lnTo>
                    <a:lnTo>
                      <a:pt x="181"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p>
                <a:endParaRPr lang="en-US" sz="1400" dirty="0">
                  <a:latin typeface="Arial" panose="020B0604020202020204" pitchFamily="34" charset="0"/>
                </a:endParaRPr>
              </a:p>
            </p:txBody>
          </p:sp>
        </p:grpSp>
      </p:grpSp>
      <p:sp>
        <p:nvSpPr>
          <p:cNvPr id="20" name="TextBox 19"/>
          <p:cNvSpPr txBox="1"/>
          <p:nvPr/>
        </p:nvSpPr>
        <p:spPr>
          <a:xfrm>
            <a:off x="7027385" y="4232641"/>
            <a:ext cx="1914596" cy="307777"/>
          </a:xfrm>
          <a:prstGeom prst="rect">
            <a:avLst/>
          </a:prstGeom>
          <a:noFill/>
        </p:spPr>
        <p:txBody>
          <a:bodyPr wrap="square" rtlCol="0">
            <a:spAutoFit/>
          </a:bodyPr>
          <a:lstStyle/>
          <a:p>
            <a:r>
              <a:rPr lang="de-DE" sz="1400" b="1" i="0" dirty="0" smtClean="0">
                <a:solidFill>
                  <a:srgbClr val="000000"/>
                </a:solidFill>
                <a:latin typeface="Arial" pitchFamily="18" charset="0"/>
              </a:rPr>
              <a:t>Reinigungskosten</a:t>
            </a:r>
          </a:p>
        </p:txBody>
      </p:sp>
      <p:sp>
        <p:nvSpPr>
          <p:cNvPr id="21" name="Rectangle 20"/>
          <p:cNvSpPr/>
          <p:nvPr/>
        </p:nvSpPr>
        <p:spPr>
          <a:xfrm>
            <a:off x="7027385" y="4507635"/>
            <a:ext cx="2125663" cy="1384995"/>
          </a:xfrm>
          <a:prstGeom prst="rect">
            <a:avLst/>
          </a:prstGeom>
        </p:spPr>
        <p:txBody>
          <a:bodyPr wrap="square">
            <a:spAutoFit/>
          </a:bodyPr>
          <a:lstStyle/>
          <a:p>
            <a:pPr marL="171450" indent="-171450">
              <a:buClr>
                <a:srgbClr val="009AC7"/>
              </a:buClr>
              <a:buFont typeface="Wingdings" panose="05000000000000000000" pitchFamily="2" charset="2"/>
              <a:buChar char="§"/>
            </a:pPr>
            <a:r>
              <a:rPr lang="de-DE" sz="1200" b="0" i="0" dirty="0" smtClean="0">
                <a:solidFill>
                  <a:srgbClr val="000000"/>
                </a:solidFill>
                <a:latin typeface="Arial" pitchFamily="18" charset="0"/>
              </a:rPr>
              <a:t>Kosten von Reinigungsmitteln </a:t>
            </a:r>
            <a:br>
              <a:rPr lang="de-DE" sz="1200" b="0" i="0" dirty="0" smtClean="0">
                <a:solidFill>
                  <a:srgbClr val="000000"/>
                </a:solidFill>
                <a:latin typeface="Arial" pitchFamily="18" charset="0"/>
              </a:rPr>
            </a:br>
            <a:r>
              <a:rPr lang="de-DE" sz="1200" b="0" i="0" dirty="0" smtClean="0">
                <a:solidFill>
                  <a:srgbClr val="000000"/>
                </a:solidFill>
                <a:latin typeface="Arial" pitchFamily="18" charset="0"/>
              </a:rPr>
              <a:t>und Wasser</a:t>
            </a:r>
          </a:p>
          <a:p>
            <a:pPr marL="171450" indent="-171450">
              <a:buClr>
                <a:srgbClr val="009AC7"/>
              </a:buClr>
              <a:buFont typeface="Wingdings" panose="05000000000000000000" pitchFamily="2" charset="2"/>
              <a:buChar char="§"/>
            </a:pPr>
            <a:r>
              <a:rPr lang="de-DE" sz="1200" b="0" i="0" dirty="0" smtClean="0">
                <a:solidFill>
                  <a:srgbClr val="000000"/>
                </a:solidFill>
                <a:latin typeface="Arial" pitchFamily="18" charset="0"/>
              </a:rPr>
              <a:t>Kosten von Arbeitszeit und Schulungen</a:t>
            </a:r>
          </a:p>
          <a:p>
            <a:pPr marL="171450" indent="-171450">
              <a:buClr>
                <a:srgbClr val="009AC7"/>
              </a:buClr>
              <a:buFont typeface="Wingdings" panose="05000000000000000000" pitchFamily="2" charset="2"/>
              <a:buChar char="§"/>
            </a:pPr>
            <a:r>
              <a:rPr lang="de-DE" sz="1200" b="0" i="0" dirty="0" smtClean="0">
                <a:solidFill>
                  <a:srgbClr val="000000"/>
                </a:solidFill>
                <a:latin typeface="Arial" pitchFamily="18" charset="0"/>
              </a:rPr>
              <a:t>Sicherheitskosten</a:t>
            </a:r>
          </a:p>
          <a:p>
            <a:pPr marL="171450" indent="-171450">
              <a:buClr>
                <a:srgbClr val="009AC7"/>
              </a:buClr>
              <a:buFont typeface="Wingdings" panose="05000000000000000000" pitchFamily="2" charset="2"/>
              <a:buChar char="§"/>
            </a:pPr>
            <a:r>
              <a:rPr lang="de-DE" sz="1200" b="0" i="0" dirty="0" smtClean="0">
                <a:solidFill>
                  <a:srgbClr val="000000"/>
                </a:solidFill>
                <a:latin typeface="Arial" pitchFamily="18" charset="0"/>
              </a:rPr>
              <a:t>Wartungskosten</a:t>
            </a:r>
          </a:p>
        </p:txBody>
      </p:sp>
      <p:sp>
        <p:nvSpPr>
          <p:cNvPr id="22" name="Rectangle 21"/>
          <p:cNvSpPr/>
          <p:nvPr/>
        </p:nvSpPr>
        <p:spPr>
          <a:xfrm>
            <a:off x="488893" y="2018411"/>
            <a:ext cx="2657260" cy="830997"/>
          </a:xfrm>
          <a:prstGeom prst="rect">
            <a:avLst/>
          </a:prstGeom>
        </p:spPr>
        <p:txBody>
          <a:bodyPr wrap="square">
            <a:spAutoFit/>
          </a:bodyPr>
          <a:lstStyle/>
          <a:p>
            <a:pPr marL="171450" lvl="1" indent="-171450">
              <a:buClr>
                <a:srgbClr val="009AC7"/>
              </a:buClr>
              <a:buFont typeface="Wingdings" panose="05000000000000000000" pitchFamily="2" charset="2"/>
              <a:buChar char="§"/>
            </a:pPr>
            <a:r>
              <a:rPr lang="de-DE" sz="1200" b="0" i="0" dirty="0" smtClean="0">
                <a:solidFill>
                  <a:srgbClr val="000000"/>
                </a:solidFill>
                <a:latin typeface="Arial" pitchFamily="18" charset="0"/>
              </a:rPr>
              <a:t>Ausrutschen und Fallen</a:t>
            </a:r>
          </a:p>
          <a:p>
            <a:pPr marL="171450" lvl="1" indent="-171450">
              <a:buClr>
                <a:srgbClr val="009AC7"/>
              </a:buClr>
              <a:buFont typeface="Wingdings" panose="05000000000000000000" pitchFamily="2" charset="2"/>
              <a:buChar char="§"/>
            </a:pPr>
            <a:r>
              <a:rPr lang="de-DE" sz="1200" b="0" i="0" dirty="0" smtClean="0">
                <a:solidFill>
                  <a:srgbClr val="000000"/>
                </a:solidFill>
                <a:latin typeface="Arial" pitchFamily="18" charset="0"/>
              </a:rPr>
              <a:t>Handhabung und Aufbewahrung der Reinigungsmittel</a:t>
            </a:r>
          </a:p>
          <a:p>
            <a:pPr marL="171450" lvl="1" indent="-171450">
              <a:buClr>
                <a:srgbClr val="009AC7"/>
              </a:buClr>
              <a:buFont typeface="Wingdings" panose="05000000000000000000" pitchFamily="2" charset="2"/>
              <a:buChar char="§"/>
            </a:pPr>
            <a:r>
              <a:rPr lang="de-DE" sz="1200" b="0" i="0" dirty="0" smtClean="0">
                <a:solidFill>
                  <a:srgbClr val="000000"/>
                </a:solidFill>
                <a:latin typeface="Arial" pitchFamily="18" charset="0"/>
              </a:rPr>
              <a:t>Falsche Bedienung der Ausrüstung</a:t>
            </a:r>
          </a:p>
          <a:p>
            <a:pPr marL="171450" lvl="1" indent="-171450">
              <a:buClr>
                <a:srgbClr val="009AC7"/>
              </a:buClr>
              <a:buFont typeface="Wingdings" panose="05000000000000000000" pitchFamily="2" charset="2"/>
              <a:buChar char="§"/>
            </a:pPr>
            <a:r>
              <a:rPr lang="de-DE" sz="1200" b="0" i="0" dirty="0" smtClean="0">
                <a:solidFill>
                  <a:srgbClr val="000000"/>
                </a:solidFill>
                <a:latin typeface="Arial" pitchFamily="18" charset="0"/>
              </a:rPr>
              <a:t>Ergonomie</a:t>
            </a:r>
          </a:p>
        </p:txBody>
      </p:sp>
      <p:sp>
        <p:nvSpPr>
          <p:cNvPr id="23" name="TextBox 22"/>
          <p:cNvSpPr txBox="1"/>
          <p:nvPr/>
        </p:nvSpPr>
        <p:spPr>
          <a:xfrm>
            <a:off x="175474" y="3592940"/>
            <a:ext cx="2716582" cy="738664"/>
          </a:xfrm>
          <a:prstGeom prst="rect">
            <a:avLst/>
          </a:prstGeom>
          <a:noFill/>
        </p:spPr>
        <p:txBody>
          <a:bodyPr wrap="square" rtlCol="0">
            <a:spAutoFit/>
          </a:bodyPr>
          <a:lstStyle/>
          <a:p>
            <a:r>
              <a:rPr lang="de-DE" sz="1400" b="1" i="0" dirty="0" smtClean="0">
                <a:solidFill>
                  <a:srgbClr val="000000"/>
                </a:solidFill>
                <a:latin typeface="Arial" pitchFamily="18" charset="0"/>
              </a:rPr>
              <a:t>Verbessertes Erscheinungsbild </a:t>
            </a:r>
            <a:br>
              <a:rPr lang="de-DE" sz="1400" b="1" i="0" dirty="0" smtClean="0">
                <a:solidFill>
                  <a:srgbClr val="000000"/>
                </a:solidFill>
                <a:latin typeface="Arial" pitchFamily="18" charset="0"/>
              </a:rPr>
            </a:br>
            <a:r>
              <a:rPr lang="de-DE" sz="1400" b="1" i="0" dirty="0" smtClean="0">
                <a:solidFill>
                  <a:srgbClr val="000000"/>
                </a:solidFill>
                <a:latin typeface="Arial" pitchFamily="18" charset="0"/>
              </a:rPr>
              <a:t>des Objekts</a:t>
            </a:r>
          </a:p>
        </p:txBody>
      </p:sp>
      <p:sp>
        <p:nvSpPr>
          <p:cNvPr id="24" name="TextBox 23"/>
          <p:cNvSpPr txBox="1"/>
          <p:nvPr/>
        </p:nvSpPr>
        <p:spPr>
          <a:xfrm>
            <a:off x="488894" y="1760732"/>
            <a:ext cx="4051207" cy="307777"/>
          </a:xfrm>
          <a:prstGeom prst="rect">
            <a:avLst/>
          </a:prstGeom>
          <a:noFill/>
        </p:spPr>
        <p:txBody>
          <a:bodyPr wrap="square" rtlCol="0">
            <a:spAutoFit/>
          </a:bodyPr>
          <a:lstStyle/>
          <a:p>
            <a:r>
              <a:rPr lang="de-DE" sz="1400" b="1" i="0" dirty="0" smtClean="0">
                <a:solidFill>
                  <a:srgbClr val="000000"/>
                </a:solidFill>
                <a:latin typeface="Arial" pitchFamily="18" charset="0"/>
              </a:rPr>
              <a:t>Umweltschutz und Arbeitssicherheit</a:t>
            </a:r>
          </a:p>
        </p:txBody>
      </p:sp>
      <p:sp>
        <p:nvSpPr>
          <p:cNvPr id="27" name="Rectangle 26"/>
          <p:cNvSpPr/>
          <p:nvPr/>
        </p:nvSpPr>
        <p:spPr>
          <a:xfrm>
            <a:off x="208512" y="4311733"/>
            <a:ext cx="2479930" cy="1015663"/>
          </a:xfrm>
          <a:prstGeom prst="rect">
            <a:avLst/>
          </a:prstGeom>
        </p:spPr>
        <p:txBody>
          <a:bodyPr wrap="square">
            <a:spAutoFit/>
          </a:bodyPr>
          <a:lstStyle/>
          <a:p>
            <a:pPr marL="228600" lvl="1" indent="-228600">
              <a:buClr>
                <a:srgbClr val="009AC7"/>
              </a:buClr>
              <a:buFont typeface="Wingdings" panose="05000000000000000000" pitchFamily="2" charset="2"/>
              <a:buChar char="§"/>
            </a:pPr>
            <a:r>
              <a:rPr lang="de-DE" sz="1200" b="0" i="0" dirty="0" smtClean="0">
                <a:solidFill>
                  <a:srgbClr val="000000"/>
                </a:solidFill>
                <a:latin typeface="Arial" pitchFamily="18" charset="0"/>
              </a:rPr>
              <a:t>Leistung der Reinigungsgeräte</a:t>
            </a:r>
          </a:p>
          <a:p>
            <a:pPr marL="228600" lvl="1" indent="-228600">
              <a:buClr>
                <a:srgbClr val="009AC7"/>
              </a:buClr>
              <a:buFont typeface="Wingdings" panose="05000000000000000000" pitchFamily="2" charset="2"/>
              <a:buChar char="§"/>
            </a:pPr>
            <a:r>
              <a:rPr lang="de-DE" sz="1200" b="0" i="0" dirty="0" smtClean="0">
                <a:solidFill>
                  <a:srgbClr val="000000"/>
                </a:solidFill>
                <a:latin typeface="Arial" pitchFamily="18" charset="0"/>
              </a:rPr>
              <a:t>Richtige Handhabung der Geräte</a:t>
            </a:r>
          </a:p>
          <a:p>
            <a:pPr marL="228600" lvl="1" indent="-228600">
              <a:buClr>
                <a:srgbClr val="009AC7"/>
              </a:buClr>
              <a:buFont typeface="Wingdings" panose="05000000000000000000" pitchFamily="2" charset="2"/>
              <a:buChar char="§"/>
            </a:pPr>
            <a:r>
              <a:rPr lang="de-DE" sz="1200" b="0" i="0" dirty="0" smtClean="0">
                <a:solidFill>
                  <a:srgbClr val="000000"/>
                </a:solidFill>
                <a:latin typeface="Arial" pitchFamily="18" charset="0"/>
              </a:rPr>
              <a:t>Einhaltung vorgegebener Reinigungsprozesse</a:t>
            </a:r>
          </a:p>
        </p:txBody>
      </p:sp>
      <p:sp>
        <p:nvSpPr>
          <p:cNvPr id="25"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4" name="Slide Number Placeholder 3"/>
          <p:cNvSpPr>
            <a:spLocks noGrp="1"/>
          </p:cNvSpPr>
          <p:nvPr>
            <p:ph type="sldNum" sz="quarter" idx="12"/>
          </p:nvPr>
        </p:nvSpPr>
        <p:spPr/>
        <p:txBody>
          <a:bodyPr/>
          <a:lstStyle/>
          <a:p>
            <a:pPr>
              <a:defRPr/>
            </a:pPr>
            <a:fld id="{40BD2EA7-2D18-4D7B-85C6-B4C1B2B21AAB}" type="slidenum">
              <a:rPr lang="en-US" altLang="en-US" smtClean="0"/>
              <a:pPr>
                <a:defRPr/>
              </a:pPr>
              <a:t>37</a:t>
            </a:fld>
            <a:endParaRPr lang="en-US" altLang="en-US" dirty="0"/>
          </a:p>
        </p:txBody>
      </p:sp>
      <p:sp>
        <p:nvSpPr>
          <p:cNvPr id="2" name="TextBox 1"/>
          <p:cNvSpPr txBox="1"/>
          <p:nvPr/>
        </p:nvSpPr>
        <p:spPr>
          <a:xfrm>
            <a:off x="4775449" y="4324885"/>
            <a:ext cx="869149" cy="1569660"/>
          </a:xfrm>
          <a:prstGeom prst="rect">
            <a:avLst/>
          </a:prstGeom>
          <a:noFill/>
        </p:spPr>
        <p:txBody>
          <a:bodyPr wrap="none" rtlCol="0">
            <a:spAutoFit/>
          </a:bodyPr>
          <a:lstStyle/>
          <a:p>
            <a:r>
              <a:rPr lang="nl-BE" sz="9600" b="1" dirty="0" smtClean="0">
                <a:solidFill>
                  <a:schemeClr val="bg1"/>
                </a:solidFill>
                <a:latin typeface="Arial" panose="020B0604020202020204" pitchFamily="34" charset="0"/>
              </a:rPr>
              <a:t>€</a:t>
            </a:r>
            <a:endParaRPr lang="en-US" sz="9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7756581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89576"/>
            <a:ext cx="8229600" cy="2963501"/>
          </a:xfrm>
        </p:spPr>
        <p:txBody>
          <a:bodyPr/>
          <a:lstStyle/>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ec-H2O NanoClean™ verringert den Reinigungsmittelbedarf und spart Wasser</a:t>
            </a:r>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Pro-Panel™ LCD-Touchscreen senkt den Schulungsbedarf</a:t>
            </a:r>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Zone Settings™ mit anpassbarer Beschriftung vereinfachen die Reinigungsvorgänge</a:t>
            </a:r>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Gelbe Wartungspunkte erleichtern die regelmäßige Wartung</a:t>
            </a:r>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Zubehör-Clips beschleunigen sekundäre Reinigungsaufgaben</a:t>
            </a:r>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T500e ist robust und einfach zu bedienen</a:t>
            </a:r>
          </a:p>
          <a:p>
            <a:endParaRPr lang="en-US" dirty="0"/>
          </a:p>
        </p:txBody>
      </p:sp>
      <p:sp>
        <p:nvSpPr>
          <p:cNvPr id="3" name="Title 2"/>
          <p:cNvSpPr>
            <a:spLocks noGrp="1"/>
          </p:cNvSpPr>
          <p:nvPr>
            <p:ph type="title"/>
          </p:nvPr>
        </p:nvSpPr>
        <p:spPr/>
        <p:txBody>
          <a:bodyPr/>
          <a:lstStyle/>
          <a:p>
            <a:r>
              <a:rPr lang="de-DE" sz="2400" b="0" i="0" dirty="0" smtClean="0">
                <a:solidFill>
                  <a:srgbClr val="FFFFFF"/>
                </a:solidFill>
              </a:rPr>
              <a:t>Reinigungskosten</a:t>
            </a:r>
          </a:p>
        </p:txBody>
      </p:sp>
      <p:sp>
        <p:nvSpPr>
          <p:cNvPr id="8" name="Oval 15"/>
          <p:cNvSpPr>
            <a:spLocks noChangeArrowheads="1"/>
          </p:cNvSpPr>
          <p:nvPr/>
        </p:nvSpPr>
        <p:spPr bwMode="auto">
          <a:xfrm>
            <a:off x="8020047" y="1789576"/>
            <a:ext cx="753083" cy="751259"/>
          </a:xfrm>
          <a:prstGeom prst="ellipse">
            <a:avLst/>
          </a:prstGeom>
          <a:solidFill>
            <a:srgbClr val="F7B334"/>
          </a:solidFill>
          <a:ln w="30163" cap="flat">
            <a:solidFill>
              <a:srgbClr val="FFFFFF"/>
            </a:solidFill>
            <a:prstDash val="solid"/>
            <a:miter lim="800000"/>
            <a:headEnd/>
            <a:tailEnd/>
          </a:ln>
        </p:spPr>
        <p:txBody>
          <a:bodyPr vert="horz" wrap="square" lIns="164592" tIns="82296" rIns="164592" bIns="82296" numCol="1" anchor="t" anchorCtr="0" compatLnSpc="1">
            <a:prstTxWarp prst="textNoShape">
              <a:avLst/>
            </a:prstTxWarp>
          </a:bodyPr>
          <a:lstStyle/>
          <a:p>
            <a:endParaRPr lang="en-US" sz="11160" dirty="0"/>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02778" y="4987138"/>
            <a:ext cx="2251175" cy="68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4592" y="4774381"/>
            <a:ext cx="1842622" cy="1105574"/>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16627" b="3228"/>
          <a:stretch/>
        </p:blipFill>
        <p:spPr>
          <a:xfrm>
            <a:off x="5397853" y="4774381"/>
            <a:ext cx="1428750" cy="110557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7242" y="4774381"/>
            <a:ext cx="939738" cy="1105574"/>
          </a:xfrm>
          <a:prstGeom prst="rect">
            <a:avLst/>
          </a:prstGeom>
        </p:spPr>
      </p:pic>
      <p:sp>
        <p:nvSpPr>
          <p:cNvPr id="13"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5" name="Slide Number Placeholder 4"/>
          <p:cNvSpPr>
            <a:spLocks noGrp="1"/>
          </p:cNvSpPr>
          <p:nvPr>
            <p:ph type="sldNum" sz="quarter" idx="12"/>
          </p:nvPr>
        </p:nvSpPr>
        <p:spPr/>
        <p:txBody>
          <a:bodyPr/>
          <a:lstStyle/>
          <a:p>
            <a:pPr>
              <a:defRPr/>
            </a:pPr>
            <a:fld id="{40BD2EA7-2D18-4D7B-85C6-B4C1B2B21AAB}" type="slidenum">
              <a:rPr lang="en-US" altLang="en-US" smtClean="0"/>
              <a:pPr>
                <a:defRPr/>
              </a:pPr>
              <a:t>38</a:t>
            </a:fld>
            <a:endParaRPr lang="en-US" altLang="en-US" dirty="0"/>
          </a:p>
        </p:txBody>
      </p:sp>
      <p:sp>
        <p:nvSpPr>
          <p:cNvPr id="16" name="TextBox 15"/>
          <p:cNvSpPr txBox="1"/>
          <p:nvPr/>
        </p:nvSpPr>
        <p:spPr>
          <a:xfrm>
            <a:off x="8108183" y="1757977"/>
            <a:ext cx="527709" cy="830997"/>
          </a:xfrm>
          <a:prstGeom prst="rect">
            <a:avLst/>
          </a:prstGeom>
          <a:noFill/>
        </p:spPr>
        <p:txBody>
          <a:bodyPr wrap="none" rtlCol="0">
            <a:spAutoFit/>
          </a:bodyPr>
          <a:lstStyle/>
          <a:p>
            <a:r>
              <a:rPr lang="nl-BE" sz="4800" b="1" dirty="0" smtClean="0">
                <a:solidFill>
                  <a:schemeClr val="bg1"/>
                </a:solidFill>
                <a:latin typeface="Arial" panose="020B0604020202020204" pitchFamily="34" charset="0"/>
              </a:rPr>
              <a:t>€</a:t>
            </a:r>
            <a:endParaRPr lang="en-US" sz="4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8145829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ChangeAspect="1"/>
          </p:cNvGrpSpPr>
          <p:nvPr/>
        </p:nvGrpSpPr>
        <p:grpSpPr>
          <a:xfrm>
            <a:off x="7743604" y="1789576"/>
            <a:ext cx="753083" cy="751259"/>
            <a:chOff x="1589088" y="3709988"/>
            <a:chExt cx="655638" cy="654050"/>
          </a:xfrm>
        </p:grpSpPr>
        <p:sp>
          <p:nvSpPr>
            <p:cNvPr id="15" name="Oval 8"/>
            <p:cNvSpPr>
              <a:spLocks noChangeArrowheads="1"/>
            </p:cNvSpPr>
            <p:nvPr/>
          </p:nvSpPr>
          <p:spPr bwMode="auto">
            <a:xfrm>
              <a:off x="1589088" y="3709988"/>
              <a:ext cx="655638" cy="654050"/>
            </a:xfrm>
            <a:prstGeom prst="ellipse">
              <a:avLst/>
            </a:prstGeom>
            <a:solidFill>
              <a:srgbClr val="EE2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p>
              <a:endParaRPr lang="en-US" sz="11160" dirty="0"/>
            </a:p>
          </p:txBody>
        </p:sp>
        <p:sp>
          <p:nvSpPr>
            <p:cNvPr id="16" name="Oval 9"/>
            <p:cNvSpPr>
              <a:spLocks noChangeArrowheads="1"/>
            </p:cNvSpPr>
            <p:nvPr/>
          </p:nvSpPr>
          <p:spPr bwMode="auto">
            <a:xfrm>
              <a:off x="1589088" y="3709988"/>
              <a:ext cx="655638" cy="654050"/>
            </a:xfrm>
            <a:prstGeom prst="ellipse">
              <a:avLst/>
            </a:pr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64592" tIns="82296" rIns="164592" bIns="82296" numCol="1" anchor="t" anchorCtr="0" compatLnSpc="1">
              <a:prstTxWarp prst="textNoShape">
                <a:avLst/>
              </a:prstTxWarp>
            </a:bodyPr>
            <a:lstStyle/>
            <a:p>
              <a:endParaRPr lang="en-US" sz="11160" dirty="0"/>
            </a:p>
          </p:txBody>
        </p:sp>
        <p:sp>
          <p:nvSpPr>
            <p:cNvPr id="17" name="Freeform 10"/>
            <p:cNvSpPr>
              <a:spLocks/>
            </p:cNvSpPr>
            <p:nvPr/>
          </p:nvSpPr>
          <p:spPr bwMode="auto">
            <a:xfrm>
              <a:off x="1739900" y="3863975"/>
              <a:ext cx="131763" cy="128588"/>
            </a:xfrm>
            <a:custGeom>
              <a:avLst/>
              <a:gdLst>
                <a:gd name="T0" fmla="*/ 18 w 35"/>
                <a:gd name="T1" fmla="*/ 0 h 34"/>
                <a:gd name="T2" fmla="*/ 0 w 35"/>
                <a:gd name="T3" fmla="*/ 17 h 34"/>
                <a:gd name="T4" fmla="*/ 17 w 35"/>
                <a:gd name="T5" fmla="*/ 34 h 34"/>
                <a:gd name="T6" fmla="*/ 35 w 35"/>
                <a:gd name="T7" fmla="*/ 17 h 34"/>
                <a:gd name="T8" fmla="*/ 18 w 35"/>
                <a:gd name="T9" fmla="*/ 0 h 34"/>
              </a:gdLst>
              <a:ahLst/>
              <a:cxnLst>
                <a:cxn ang="0">
                  <a:pos x="T0" y="T1"/>
                </a:cxn>
                <a:cxn ang="0">
                  <a:pos x="T2" y="T3"/>
                </a:cxn>
                <a:cxn ang="0">
                  <a:pos x="T4" y="T5"/>
                </a:cxn>
                <a:cxn ang="0">
                  <a:pos x="T6" y="T7"/>
                </a:cxn>
                <a:cxn ang="0">
                  <a:pos x="T8" y="T9"/>
                </a:cxn>
              </a:cxnLst>
              <a:rect l="0" t="0" r="r" b="b"/>
              <a:pathLst>
                <a:path w="35" h="34">
                  <a:moveTo>
                    <a:pt x="18" y="0"/>
                  </a:moveTo>
                  <a:cubicBezTo>
                    <a:pt x="18" y="8"/>
                    <a:pt x="8" y="17"/>
                    <a:pt x="0" y="17"/>
                  </a:cubicBezTo>
                  <a:cubicBezTo>
                    <a:pt x="8" y="17"/>
                    <a:pt x="17" y="26"/>
                    <a:pt x="17" y="34"/>
                  </a:cubicBezTo>
                  <a:cubicBezTo>
                    <a:pt x="17" y="26"/>
                    <a:pt x="27" y="17"/>
                    <a:pt x="35" y="17"/>
                  </a:cubicBezTo>
                  <a:cubicBezTo>
                    <a:pt x="27" y="17"/>
                    <a:pt x="18" y="8"/>
                    <a:pt x="1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p>
              <a:endParaRPr lang="en-US" sz="11160" dirty="0"/>
            </a:p>
          </p:txBody>
        </p:sp>
        <p:sp>
          <p:nvSpPr>
            <p:cNvPr id="18" name="Freeform 11"/>
            <p:cNvSpPr>
              <a:spLocks/>
            </p:cNvSpPr>
            <p:nvPr/>
          </p:nvSpPr>
          <p:spPr bwMode="auto">
            <a:xfrm>
              <a:off x="1804988" y="3924300"/>
              <a:ext cx="288925" cy="285750"/>
            </a:xfrm>
            <a:custGeom>
              <a:avLst/>
              <a:gdLst>
                <a:gd name="T0" fmla="*/ 40 w 77"/>
                <a:gd name="T1" fmla="*/ 0 h 76"/>
                <a:gd name="T2" fmla="*/ 26 w 77"/>
                <a:gd name="T3" fmla="*/ 25 h 76"/>
                <a:gd name="T4" fmla="*/ 10 w 77"/>
                <a:gd name="T5" fmla="*/ 36 h 76"/>
                <a:gd name="T6" fmla="*/ 0 w 77"/>
                <a:gd name="T7" fmla="*/ 38 h 76"/>
                <a:gd name="T8" fmla="*/ 19 w 77"/>
                <a:gd name="T9" fmla="*/ 45 h 76"/>
                <a:gd name="T10" fmla="*/ 32 w 77"/>
                <a:gd name="T11" fmla="*/ 58 h 76"/>
                <a:gd name="T12" fmla="*/ 38 w 77"/>
                <a:gd name="T13" fmla="*/ 76 h 76"/>
                <a:gd name="T14" fmla="*/ 41 w 77"/>
                <a:gd name="T15" fmla="*/ 64 h 76"/>
                <a:gd name="T16" fmla="*/ 50 w 77"/>
                <a:gd name="T17" fmla="*/ 52 h 76"/>
                <a:gd name="T18" fmla="*/ 77 w 77"/>
                <a:gd name="T19" fmla="*/ 39 h 76"/>
                <a:gd name="T20" fmla="*/ 40 w 77"/>
                <a:gd name="T2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6">
                  <a:moveTo>
                    <a:pt x="40" y="0"/>
                  </a:moveTo>
                  <a:cubicBezTo>
                    <a:pt x="39" y="9"/>
                    <a:pt x="34" y="18"/>
                    <a:pt x="26" y="25"/>
                  </a:cubicBezTo>
                  <a:cubicBezTo>
                    <a:pt x="22" y="30"/>
                    <a:pt x="16" y="34"/>
                    <a:pt x="10" y="36"/>
                  </a:cubicBezTo>
                  <a:cubicBezTo>
                    <a:pt x="7" y="37"/>
                    <a:pt x="4" y="38"/>
                    <a:pt x="0" y="38"/>
                  </a:cubicBezTo>
                  <a:cubicBezTo>
                    <a:pt x="7" y="38"/>
                    <a:pt x="13" y="41"/>
                    <a:pt x="19" y="45"/>
                  </a:cubicBezTo>
                  <a:cubicBezTo>
                    <a:pt x="24" y="49"/>
                    <a:pt x="28" y="53"/>
                    <a:pt x="32" y="58"/>
                  </a:cubicBezTo>
                  <a:cubicBezTo>
                    <a:pt x="35" y="64"/>
                    <a:pt x="38" y="71"/>
                    <a:pt x="38" y="76"/>
                  </a:cubicBezTo>
                  <a:cubicBezTo>
                    <a:pt x="38" y="72"/>
                    <a:pt x="39" y="68"/>
                    <a:pt x="41" y="64"/>
                  </a:cubicBezTo>
                  <a:cubicBezTo>
                    <a:pt x="43" y="60"/>
                    <a:pt x="46" y="56"/>
                    <a:pt x="50" y="52"/>
                  </a:cubicBezTo>
                  <a:cubicBezTo>
                    <a:pt x="57" y="44"/>
                    <a:pt x="68" y="39"/>
                    <a:pt x="77" y="39"/>
                  </a:cubicBezTo>
                  <a:cubicBezTo>
                    <a:pt x="60" y="38"/>
                    <a:pt x="39" y="17"/>
                    <a:pt x="4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p>
              <a:endParaRPr lang="en-US" sz="11160" dirty="0"/>
            </a:p>
          </p:txBody>
        </p:sp>
      </p:grpSp>
      <p:sp>
        <p:nvSpPr>
          <p:cNvPr id="3" name="Title 2"/>
          <p:cNvSpPr>
            <a:spLocks noGrp="1"/>
          </p:cNvSpPr>
          <p:nvPr>
            <p:ph type="title"/>
          </p:nvPr>
        </p:nvSpPr>
        <p:spPr/>
        <p:txBody>
          <a:bodyPr/>
          <a:lstStyle/>
          <a:p>
            <a:r>
              <a:rPr lang="de-DE" sz="2400" b="0" i="0" dirty="0" smtClean="0">
                <a:solidFill>
                  <a:srgbClr val="FFFFFF"/>
                </a:solidFill>
              </a:rPr>
              <a:t>Verbessertes Erscheinungsbild Ihrer Anlage</a:t>
            </a:r>
          </a:p>
        </p:txBody>
      </p:sp>
      <p:sp>
        <p:nvSpPr>
          <p:cNvPr id="19" name="TextBox 18"/>
          <p:cNvSpPr txBox="1"/>
          <p:nvPr/>
        </p:nvSpPr>
        <p:spPr>
          <a:xfrm>
            <a:off x="457200" y="1789576"/>
            <a:ext cx="8686800" cy="1938992"/>
          </a:xfrm>
          <a:prstGeom prst="rect">
            <a:avLst/>
          </a:prstGeom>
          <a:noFill/>
        </p:spPr>
        <p:txBody>
          <a:bodyPr wrap="square" rtlCol="0">
            <a:spAutoFit/>
          </a:bodyPr>
          <a:lstStyle/>
          <a:p>
            <a:pPr marL="285750" indent="-285750" defTabSz="457200" eaLnBrk="1" fontAlgn="auto" hangingPunct="1">
              <a:spcBef>
                <a:spcPts val="1200"/>
              </a:spcBef>
              <a:spcAft>
                <a:spcPts val="0"/>
              </a:spcAft>
              <a:buClr>
                <a:srgbClr val="1188BB"/>
              </a:buClr>
              <a:buFont typeface="Wingdings" panose="05000000000000000000" pitchFamily="2" charset="2"/>
              <a:buChar char="§"/>
            </a:pPr>
            <a:r>
              <a:rPr lang="de-DE" sz="1600" b="0" i="0" dirty="0" smtClean="0">
                <a:solidFill>
                  <a:srgbClr val="000000"/>
                </a:solidFill>
                <a:latin typeface="Arial" pitchFamily="18" charset="0"/>
              </a:rPr>
              <a:t>Weitere Anwendungen</a:t>
            </a:r>
          </a:p>
          <a:p>
            <a:pPr marL="285750" indent="-285750" defTabSz="457200" eaLnBrk="1" fontAlgn="auto" hangingPunct="1">
              <a:spcBef>
                <a:spcPts val="1200"/>
              </a:spcBef>
              <a:spcAft>
                <a:spcPts val="0"/>
              </a:spcAft>
              <a:buClr>
                <a:srgbClr val="1188BB"/>
              </a:buClr>
              <a:buFont typeface="Wingdings" panose="05000000000000000000" pitchFamily="2" charset="2"/>
              <a:buChar char="§"/>
            </a:pPr>
            <a:r>
              <a:rPr lang="de-DE" sz="1600" b="0" i="0" dirty="0" smtClean="0">
                <a:solidFill>
                  <a:srgbClr val="000000"/>
                </a:solidFill>
                <a:latin typeface="Arial" pitchFamily="18" charset="0"/>
              </a:rPr>
              <a:t>Mehr Einstellungen für Wasser und Anpressdruck</a:t>
            </a:r>
          </a:p>
          <a:p>
            <a:pPr marL="285750" indent="-285750" defTabSz="457200" eaLnBrk="1" fontAlgn="auto" hangingPunct="1">
              <a:spcBef>
                <a:spcPts val="1200"/>
              </a:spcBef>
              <a:spcAft>
                <a:spcPts val="0"/>
              </a:spcAft>
              <a:buClr>
                <a:srgbClr val="1188BB"/>
              </a:buClr>
              <a:buFont typeface="Wingdings" panose="05000000000000000000" pitchFamily="2" charset="2"/>
              <a:buChar char="§"/>
            </a:pPr>
            <a:r>
              <a:rPr lang="de-DE" sz="1600" b="0" i="0" dirty="0" smtClean="0">
                <a:solidFill>
                  <a:srgbClr val="000000"/>
                </a:solidFill>
                <a:latin typeface="Arial" pitchFamily="18" charset="0"/>
              </a:rPr>
              <a:t>Große Auswahl an Reinigungswerkzeugen (Polierteller, Bürsten, Abstreifleisten)</a:t>
            </a:r>
          </a:p>
          <a:p>
            <a:pPr marL="285750" indent="-285750" defTabSz="457200" eaLnBrk="1" fontAlgn="auto" hangingPunct="1">
              <a:spcBef>
                <a:spcPts val="1200"/>
              </a:spcBef>
              <a:spcAft>
                <a:spcPts val="0"/>
              </a:spcAft>
              <a:buClr>
                <a:srgbClr val="1188BB"/>
              </a:buClr>
              <a:buFont typeface="Wingdings" panose="05000000000000000000" pitchFamily="2" charset="2"/>
              <a:buChar char="§"/>
            </a:pPr>
            <a:r>
              <a:rPr lang="de-DE" sz="1600" b="0" i="0" dirty="0" smtClean="0">
                <a:solidFill>
                  <a:srgbClr val="000000"/>
                </a:solidFill>
                <a:latin typeface="Arial" pitchFamily="18" charset="0"/>
              </a:rPr>
              <a:t>Ausspülen des Tanks (mit Sprühdüse und Schlauch)</a:t>
            </a:r>
          </a:p>
          <a:p>
            <a:pPr marL="285750" indent="-285750" defTabSz="457200" eaLnBrk="1" fontAlgn="auto" hangingPunct="1">
              <a:spcBef>
                <a:spcPts val="1200"/>
              </a:spcBef>
              <a:spcAft>
                <a:spcPts val="0"/>
              </a:spcAft>
              <a:buClr>
                <a:srgbClr val="1188BB"/>
              </a:buClr>
              <a:buFont typeface="Wingdings" panose="05000000000000000000" pitchFamily="2" charset="2"/>
              <a:buChar char="§"/>
            </a:pPr>
            <a:r>
              <a:rPr lang="de-DE" sz="1600" b="0" i="0" dirty="0" smtClean="0">
                <a:solidFill>
                  <a:srgbClr val="000000"/>
                </a:solidFill>
                <a:latin typeface="Arial" pitchFamily="18" charset="0"/>
              </a:rPr>
              <a:t>Die Zone Settings™ der T500 beugen Unklarheiten und Nacharbeiten vor</a:t>
            </a:r>
          </a:p>
        </p:txBody>
      </p:sp>
      <p:sp>
        <p:nvSpPr>
          <p:cNvPr id="23" name="TextBox 22"/>
          <p:cNvSpPr txBox="1"/>
          <p:nvPr/>
        </p:nvSpPr>
        <p:spPr>
          <a:xfrm>
            <a:off x="5731220" y="5588480"/>
            <a:ext cx="1764999" cy="261610"/>
          </a:xfrm>
          <a:prstGeom prst="rect">
            <a:avLst/>
          </a:prstGeom>
          <a:noFill/>
        </p:spPr>
        <p:txBody>
          <a:bodyPr wrap="square" rtlCol="0">
            <a:spAutoFit/>
          </a:bodyPr>
          <a:lstStyle/>
          <a:p>
            <a:pPr algn="ctr"/>
            <a:r>
              <a:rPr lang="de-DE" sz="1100" b="0" i="0" dirty="0" smtClean="0">
                <a:solidFill>
                  <a:srgbClr val="000000"/>
                </a:solidFill>
                <a:latin typeface="Arial" pitchFamily="18" charset="0"/>
              </a:rPr>
              <a:t>Pro-Membrane™</a:t>
            </a:r>
          </a:p>
        </p:txBody>
      </p:sp>
      <p:sp>
        <p:nvSpPr>
          <p:cNvPr id="24" name="TextBox 23"/>
          <p:cNvSpPr txBox="1"/>
          <p:nvPr/>
        </p:nvSpPr>
        <p:spPr>
          <a:xfrm>
            <a:off x="7533081" y="5555923"/>
            <a:ext cx="1225409" cy="261610"/>
          </a:xfrm>
          <a:prstGeom prst="rect">
            <a:avLst/>
          </a:prstGeom>
          <a:noFill/>
        </p:spPr>
        <p:txBody>
          <a:bodyPr wrap="square" rtlCol="0">
            <a:spAutoFit/>
          </a:bodyPr>
          <a:lstStyle/>
          <a:p>
            <a:pPr algn="ctr"/>
            <a:r>
              <a:rPr lang="de-DE" sz="1100" b="0" i="0" dirty="0" smtClean="0">
                <a:solidFill>
                  <a:srgbClr val="000000"/>
                </a:solidFill>
                <a:latin typeface="Arial" pitchFamily="18" charset="0"/>
              </a:rPr>
              <a:t>Pro-Panel™</a:t>
            </a:r>
          </a:p>
        </p:txBody>
      </p:sp>
      <p:sp>
        <p:nvSpPr>
          <p:cNvPr id="27" name="TextBox 26"/>
          <p:cNvSpPr txBox="1"/>
          <p:nvPr/>
        </p:nvSpPr>
        <p:spPr>
          <a:xfrm>
            <a:off x="20782" y="5480758"/>
            <a:ext cx="1446506" cy="769441"/>
          </a:xfrm>
          <a:prstGeom prst="rect">
            <a:avLst/>
          </a:prstGeom>
          <a:noFill/>
        </p:spPr>
        <p:txBody>
          <a:bodyPr wrap="square" rtlCol="0">
            <a:spAutoFit/>
          </a:bodyPr>
          <a:lstStyle/>
          <a:p>
            <a:pPr algn="ctr"/>
            <a:r>
              <a:rPr lang="de-DE" sz="1100" b="0" i="0" dirty="0" smtClean="0">
                <a:solidFill>
                  <a:srgbClr val="000000"/>
                </a:solidFill>
                <a:latin typeface="Arial" pitchFamily="18" charset="0"/>
              </a:rPr>
              <a:t>650 mm</a:t>
            </a:r>
          </a:p>
          <a:p>
            <a:pPr algn="ctr"/>
            <a:r>
              <a:rPr lang="de-DE" sz="1100" b="0" i="0" dirty="0" smtClean="0">
                <a:solidFill>
                  <a:srgbClr val="000000"/>
                </a:solidFill>
                <a:latin typeface="Arial" pitchFamily="18" charset="0"/>
              </a:rPr>
              <a:t>700 mm</a:t>
            </a:r>
          </a:p>
          <a:p>
            <a:pPr algn="ctr"/>
            <a:r>
              <a:rPr lang="de-DE" sz="1100" b="0" i="0" dirty="0" smtClean="0">
                <a:solidFill>
                  <a:srgbClr val="000000"/>
                </a:solidFill>
                <a:latin typeface="Arial" pitchFamily="18" charset="0"/>
              </a:rPr>
              <a:t>800 mm</a:t>
            </a:r>
            <a:r>
              <a:rPr lang="en" sz="1100" dirty="0" smtClean="0"/>
              <a:t/>
            </a:r>
            <a:br>
              <a:rPr lang="en" sz="1100" dirty="0" smtClean="0"/>
            </a:br>
            <a:r>
              <a:rPr lang="de-DE" sz="1100" b="0" i="0" dirty="0" smtClean="0">
                <a:latin typeface="Arial" panose="020B0604020202020204" pitchFamily="34" charset="0"/>
              </a:rPr>
              <a:t>Doppelteller</a:t>
            </a:r>
          </a:p>
        </p:txBody>
      </p:sp>
      <p:sp>
        <p:nvSpPr>
          <p:cNvPr id="28" name="TextBox 27"/>
          <p:cNvSpPr txBox="1"/>
          <p:nvPr/>
        </p:nvSpPr>
        <p:spPr>
          <a:xfrm>
            <a:off x="1299144" y="5483906"/>
            <a:ext cx="1225409" cy="430887"/>
          </a:xfrm>
          <a:prstGeom prst="rect">
            <a:avLst/>
          </a:prstGeom>
          <a:noFill/>
        </p:spPr>
        <p:txBody>
          <a:bodyPr wrap="square" rtlCol="0">
            <a:spAutoFit/>
          </a:bodyPr>
          <a:lstStyle/>
          <a:p>
            <a:pPr algn="ctr"/>
            <a:r>
              <a:rPr lang="de-DE" sz="1100" b="0" i="0" dirty="0" smtClean="0">
                <a:solidFill>
                  <a:srgbClr val="000000"/>
                </a:solidFill>
                <a:latin typeface="Arial" pitchFamily="18" charset="0"/>
              </a:rPr>
              <a:t>700 mm</a:t>
            </a:r>
            <a:r>
              <a:rPr lang="en" sz="1100" dirty="0" smtClean="0"/>
              <a:t/>
            </a:r>
            <a:br>
              <a:rPr lang="en" sz="1100" dirty="0" smtClean="0"/>
            </a:br>
            <a:r>
              <a:rPr lang="de-DE" sz="1100" b="0" i="0" dirty="0" smtClean="0">
                <a:solidFill>
                  <a:srgbClr val="000000"/>
                </a:solidFill>
                <a:latin typeface="Arial" pitchFamily="18" charset="0"/>
              </a:rPr>
              <a:t>Doppelwalze</a:t>
            </a:r>
          </a:p>
        </p:txBody>
      </p:sp>
      <p:sp>
        <p:nvSpPr>
          <p:cNvPr id="29" name="TextBox 28"/>
          <p:cNvSpPr txBox="1"/>
          <p:nvPr/>
        </p:nvSpPr>
        <p:spPr>
          <a:xfrm>
            <a:off x="2610170" y="5480758"/>
            <a:ext cx="1225409" cy="446276"/>
          </a:xfrm>
          <a:prstGeom prst="rect">
            <a:avLst/>
          </a:prstGeom>
          <a:noFill/>
        </p:spPr>
        <p:txBody>
          <a:bodyPr wrap="square" rtlCol="0">
            <a:spAutoFit/>
          </a:bodyPr>
          <a:lstStyle/>
          <a:p>
            <a:pPr algn="ctr"/>
            <a:r>
              <a:rPr lang="de-DE" sz="1100" b="0" i="0" dirty="0" smtClean="0">
                <a:solidFill>
                  <a:srgbClr val="000000"/>
                </a:solidFill>
                <a:latin typeface="Arial" pitchFamily="18" charset="0"/>
              </a:rPr>
              <a:t>700 mm </a:t>
            </a:r>
            <a:r>
              <a:rPr lang="en" sz="1100" dirty="0" smtClean="0"/>
              <a:t/>
            </a:r>
            <a:br>
              <a:rPr lang="en" sz="1100" dirty="0" smtClean="0"/>
            </a:br>
            <a:r>
              <a:rPr lang="de-DE" sz="1100" b="0" i="0" dirty="0" smtClean="0">
                <a:latin typeface="Arial" panose="020B0604020202020204" pitchFamily="34" charset="0"/>
              </a:rPr>
              <a:t>Orbital</a:t>
            </a:r>
          </a:p>
        </p:txBody>
      </p:sp>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l="5070" t="6773" r="9458" b="8877"/>
          <a:stretch/>
        </p:blipFill>
        <p:spPr>
          <a:xfrm>
            <a:off x="7531489" y="4285928"/>
            <a:ext cx="1227001" cy="1143000"/>
          </a:xfrm>
          <a:prstGeom prst="rect">
            <a:avLst/>
          </a:prstGeom>
        </p:spPr>
      </p:pic>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6268" t="4356" r="4288" b="11518"/>
          <a:stretch/>
        </p:blipFill>
        <p:spPr>
          <a:xfrm>
            <a:off x="6041651" y="4318485"/>
            <a:ext cx="1203645" cy="1110443"/>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4100" y="4370243"/>
            <a:ext cx="1146686" cy="1349042"/>
          </a:xfrm>
          <a:prstGeom prst="rect">
            <a:avLst/>
          </a:prstGeom>
        </p:spPr>
      </p:pic>
      <p:sp>
        <p:nvSpPr>
          <p:cNvPr id="22"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5" name="Slide Number Placeholder 4"/>
          <p:cNvSpPr>
            <a:spLocks noGrp="1"/>
          </p:cNvSpPr>
          <p:nvPr>
            <p:ph type="sldNum" sz="quarter" idx="12"/>
          </p:nvPr>
        </p:nvSpPr>
        <p:spPr/>
        <p:txBody>
          <a:bodyPr/>
          <a:lstStyle/>
          <a:p>
            <a:pPr>
              <a:defRPr/>
            </a:pPr>
            <a:fld id="{40BD2EA7-2D18-4D7B-85C6-B4C1B2B21AAB}" type="slidenum">
              <a:rPr lang="en-US" altLang="en-US" smtClean="0"/>
              <a:pPr>
                <a:defRPr/>
              </a:pPr>
              <a:t>39</a:t>
            </a:fld>
            <a:endParaRPr lang="en-US" altLang="en-US" dirty="0"/>
          </a:p>
        </p:txBody>
      </p:sp>
      <p:pic>
        <p:nvPicPr>
          <p:cNvPr id="26" name="Picture 25"/>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458117" y="4408851"/>
            <a:ext cx="1071908" cy="1071908"/>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193" y="4370243"/>
            <a:ext cx="1110515" cy="1110515"/>
          </a:xfrm>
          <a:prstGeom prst="rect">
            <a:avLst/>
          </a:prstGeom>
        </p:spPr>
      </p:pic>
      <p:pic>
        <p:nvPicPr>
          <p:cNvPr id="34" name="Picture 33"/>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735630" y="4413164"/>
            <a:ext cx="1067594" cy="1067594"/>
          </a:xfrm>
          <a:prstGeom prst="rect">
            <a:avLst/>
          </a:prstGeom>
        </p:spPr>
      </p:pic>
    </p:spTree>
    <p:extLst>
      <p:ext uri="{BB962C8B-B14F-4D97-AF65-F5344CB8AC3E}">
        <p14:creationId xmlns:p14="http://schemas.microsoft.com/office/powerpoint/2010/main" val="538891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sz="2400" b="0" i="0" dirty="0" smtClean="0">
                <a:solidFill>
                  <a:srgbClr val="FFFFFF"/>
                </a:solidFill>
              </a:rPr>
              <a:t>Produktstrategie und Wertversprechen </a:t>
            </a:r>
          </a:p>
        </p:txBody>
      </p:sp>
      <p:sp>
        <p:nvSpPr>
          <p:cNvPr id="7" name="Content Placeholder 2"/>
          <p:cNvSpPr>
            <a:spLocks noGrp="1"/>
          </p:cNvSpPr>
          <p:nvPr>
            <p:ph idx="1"/>
          </p:nvPr>
        </p:nvSpPr>
        <p:spPr>
          <a:xfrm>
            <a:off x="195486" y="1781174"/>
            <a:ext cx="8948514" cy="1500187"/>
          </a:xfrm>
        </p:spPr>
        <p:txBody>
          <a:bodyPr>
            <a:normAutofit/>
          </a:bodyPr>
          <a:lstStyle/>
          <a:p>
            <a:r>
              <a:rPr lang="de-DE" sz="2000" b="1" i="0" spc="-50" dirty="0" smtClean="0">
                <a:solidFill>
                  <a:srgbClr val="000000"/>
                </a:solidFill>
              </a:rPr>
              <a:t>Marktpräsenz mithilfe einer Produktstrategie auf zwei Ebenen beibehalten</a:t>
            </a:r>
          </a:p>
          <a:p>
            <a:pPr marL="342900" indent="-342900">
              <a:buClr>
                <a:srgbClr val="009AC7"/>
              </a:buClr>
              <a:buFont typeface="Wingdings" panose="05000000000000000000" pitchFamily="2" charset="2"/>
              <a:buChar char="§"/>
            </a:pPr>
            <a:r>
              <a:rPr lang="de-DE" sz="1400" b="0" i="0" dirty="0" smtClean="0">
                <a:solidFill>
                  <a:srgbClr val="000000"/>
                </a:solidFill>
              </a:rPr>
              <a:t>T500 – Neue Technologien und Funktionen, um mit jedem Gerät eine Absatz- </a:t>
            </a:r>
            <a:br>
              <a:rPr lang="de-DE" sz="1400" b="0" i="0" dirty="0" smtClean="0">
                <a:solidFill>
                  <a:srgbClr val="000000"/>
                </a:solidFill>
              </a:rPr>
            </a:br>
            <a:r>
              <a:rPr lang="de-DE" sz="1400" b="0" i="0" dirty="0" smtClean="0">
                <a:solidFill>
                  <a:srgbClr val="000000"/>
                </a:solidFill>
              </a:rPr>
              <a:t>und Umsatzsteigerung zu bewirken</a:t>
            </a:r>
          </a:p>
          <a:p>
            <a:pPr marL="342900" indent="-342900">
              <a:buClr>
                <a:srgbClr val="009AC7"/>
              </a:buClr>
              <a:buFont typeface="Wingdings" panose="05000000000000000000" pitchFamily="2" charset="2"/>
              <a:buChar char="§"/>
            </a:pPr>
            <a:r>
              <a:rPr lang="de-DE" sz="1400" b="0" i="0" dirty="0" smtClean="0">
                <a:solidFill>
                  <a:srgbClr val="000000"/>
                </a:solidFill>
              </a:rPr>
              <a:t>T500e – Einfach, robust und preisgünstiger</a:t>
            </a:r>
          </a:p>
        </p:txBody>
      </p:sp>
      <p:sp>
        <p:nvSpPr>
          <p:cNvPr id="6" name="TextBox 5"/>
          <p:cNvSpPr txBox="1"/>
          <p:nvPr/>
        </p:nvSpPr>
        <p:spPr>
          <a:xfrm>
            <a:off x="308343" y="5078568"/>
            <a:ext cx="4540103" cy="1600438"/>
          </a:xfrm>
          <a:prstGeom prst="rect">
            <a:avLst/>
          </a:prstGeom>
          <a:noFill/>
          <a:ln w="19050">
            <a:noFill/>
          </a:ln>
        </p:spPr>
        <p:txBody>
          <a:bodyPr wrap="square" rtlCol="0">
            <a:spAutoFit/>
          </a:bodyPr>
          <a:lstStyle/>
          <a:p>
            <a:pPr lvl="0"/>
            <a:r>
              <a:rPr lang="de-DE" sz="1400" b="1" i="0" dirty="0" smtClean="0">
                <a:solidFill>
                  <a:srgbClr val="000000"/>
                </a:solidFill>
                <a:latin typeface="Arial" pitchFamily="18" charset="0"/>
              </a:rPr>
              <a:t>Wertversprechen:</a:t>
            </a:r>
            <a:r>
              <a:rPr lang="de-DE" sz="1400" b="0" i="0" dirty="0" smtClean="0">
                <a:solidFill>
                  <a:srgbClr val="000000"/>
                </a:solidFill>
                <a:latin typeface="Arial" pitchFamily="18" charset="0"/>
              </a:rPr>
              <a:t> Tennants neue T500 Scheuersaugmaschine verfügt über Funktionen, die die Produktivität erhöhen und zeichnet sich durch eine hervorragende Leistung auf fast allen Arten von Hartböden aus. Sie ist ausgesprochen vielseitig, liefert verlässliche Ergebnisse und senkt die Reinigungskosten.</a:t>
            </a:r>
          </a:p>
        </p:txBody>
      </p:sp>
      <p:sp>
        <p:nvSpPr>
          <p:cNvPr id="14" name="TextBox 13"/>
          <p:cNvSpPr txBox="1"/>
          <p:nvPr/>
        </p:nvSpPr>
        <p:spPr>
          <a:xfrm>
            <a:off x="5020777" y="5078568"/>
            <a:ext cx="3619716" cy="1169551"/>
          </a:xfrm>
          <a:prstGeom prst="rect">
            <a:avLst/>
          </a:prstGeom>
          <a:noFill/>
          <a:ln w="19050">
            <a:noFill/>
          </a:ln>
        </p:spPr>
        <p:txBody>
          <a:bodyPr wrap="square" rtlCol="0">
            <a:spAutoFit/>
          </a:bodyPr>
          <a:lstStyle/>
          <a:p>
            <a:pPr lvl="0"/>
            <a:r>
              <a:rPr lang="de-DE" sz="1400" b="1" i="0" dirty="0" smtClean="0">
                <a:solidFill>
                  <a:srgbClr val="000000"/>
                </a:solidFill>
                <a:latin typeface="Arial" pitchFamily="18" charset="0"/>
              </a:rPr>
              <a:t>Wertversprechen:</a:t>
            </a:r>
            <a:r>
              <a:rPr lang="de-DE" sz="1400" b="0" i="0" dirty="0" smtClean="0">
                <a:solidFill>
                  <a:srgbClr val="000000"/>
                </a:solidFill>
                <a:latin typeface="Arial" pitchFamily="18" charset="0"/>
              </a:rPr>
              <a:t> Die neue Tennant T500e verspricht eine effiziente Reinigung ohne viel Drumherum und überzeugt durch ihr benutzerfreundliches und robustes Design.</a:t>
            </a:r>
          </a:p>
        </p:txBody>
      </p:sp>
      <p:sp>
        <p:nvSpPr>
          <p:cNvPr id="11"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2" name="Slide Number Placeholder 5"/>
          <p:cNvSpPr txBox="1">
            <a:spLocks/>
          </p:cNvSpPr>
          <p:nvPr/>
        </p:nvSpPr>
        <p:spPr>
          <a:xfrm>
            <a:off x="3508639" y="6573788"/>
            <a:ext cx="2605082"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4" name="Slide Number Placeholder 3"/>
          <p:cNvSpPr>
            <a:spLocks noGrp="1"/>
          </p:cNvSpPr>
          <p:nvPr>
            <p:ph type="sldNum" sz="quarter" idx="12"/>
          </p:nvPr>
        </p:nvSpPr>
        <p:spPr/>
        <p:txBody>
          <a:bodyPr/>
          <a:lstStyle/>
          <a:p>
            <a:pPr>
              <a:defRPr/>
            </a:pPr>
            <a:fld id="{40BD2EA7-2D18-4D7B-85C6-B4C1B2B21AAB}" type="slidenum">
              <a:rPr lang="en-US" altLang="en-US" smtClean="0"/>
              <a:pPr>
                <a:defRPr/>
              </a:pPr>
              <a:t>4</a:t>
            </a:fld>
            <a:endParaRPr lang="en-US" alt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8870" y="2896951"/>
            <a:ext cx="2343528" cy="189674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864" y="2897145"/>
            <a:ext cx="2318238" cy="1896740"/>
          </a:xfrm>
          <a:prstGeom prst="rect">
            <a:avLst/>
          </a:prstGeom>
        </p:spPr>
      </p:pic>
      <p:sp>
        <p:nvSpPr>
          <p:cNvPr id="8" name="TextBox 10"/>
          <p:cNvSpPr txBox="1">
            <a:spLocks noChangeArrowheads="1"/>
          </p:cNvSpPr>
          <p:nvPr/>
        </p:nvSpPr>
        <p:spPr bwMode="auto">
          <a:xfrm>
            <a:off x="2231758" y="4648576"/>
            <a:ext cx="71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b="1" i="0" dirty="0" smtClean="0">
                <a:solidFill>
                  <a:srgbClr val="000000"/>
                </a:solidFill>
              </a:rPr>
              <a:t>T500</a:t>
            </a:r>
          </a:p>
        </p:txBody>
      </p:sp>
      <p:sp>
        <p:nvSpPr>
          <p:cNvPr id="9" name="TextBox 10"/>
          <p:cNvSpPr txBox="1">
            <a:spLocks noChangeArrowheads="1"/>
          </p:cNvSpPr>
          <p:nvPr/>
        </p:nvSpPr>
        <p:spPr bwMode="auto">
          <a:xfrm>
            <a:off x="6411289" y="4648576"/>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b="1" i="0" dirty="0" smtClean="0">
                <a:solidFill>
                  <a:srgbClr val="000000"/>
                </a:solidFill>
              </a:rPr>
              <a:t>T500e</a:t>
            </a:r>
          </a:p>
        </p:txBody>
      </p:sp>
    </p:spTree>
    <p:extLst>
      <p:ext uri="{BB962C8B-B14F-4D97-AF65-F5344CB8AC3E}">
        <p14:creationId xmlns:p14="http://schemas.microsoft.com/office/powerpoint/2010/main" val="1595440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7743604" y="1789576"/>
            <a:ext cx="753083" cy="751259"/>
            <a:chOff x="3382961" y="3709988"/>
            <a:chExt cx="655639" cy="654051"/>
          </a:xfrm>
        </p:grpSpPr>
        <p:sp>
          <p:nvSpPr>
            <p:cNvPr id="27" name="Oval 5"/>
            <p:cNvSpPr>
              <a:spLocks noChangeArrowheads="1"/>
            </p:cNvSpPr>
            <p:nvPr/>
          </p:nvSpPr>
          <p:spPr bwMode="auto">
            <a:xfrm>
              <a:off x="3382961" y="3709988"/>
              <a:ext cx="655638" cy="654050"/>
            </a:xfrm>
            <a:prstGeom prst="ellipse">
              <a:avLst/>
            </a:prstGeom>
            <a:solidFill>
              <a:srgbClr val="5A3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p>
              <a:endParaRPr lang="en-US" sz="11160" dirty="0"/>
            </a:p>
          </p:txBody>
        </p:sp>
        <p:sp>
          <p:nvSpPr>
            <p:cNvPr id="28" name="Oval 6"/>
            <p:cNvSpPr>
              <a:spLocks noChangeArrowheads="1"/>
            </p:cNvSpPr>
            <p:nvPr/>
          </p:nvSpPr>
          <p:spPr bwMode="auto">
            <a:xfrm>
              <a:off x="3382962" y="3709989"/>
              <a:ext cx="655638" cy="654050"/>
            </a:xfrm>
            <a:prstGeom prst="ellipse">
              <a:avLst/>
            </a:pr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64592" tIns="82296" rIns="164592" bIns="82296" numCol="1" anchor="t" anchorCtr="0" compatLnSpc="1">
              <a:prstTxWarp prst="textNoShape">
                <a:avLst/>
              </a:prstTxWarp>
            </a:bodyPr>
            <a:lstStyle/>
            <a:p>
              <a:endParaRPr lang="en-US" sz="11160" dirty="0"/>
            </a:p>
          </p:txBody>
        </p:sp>
        <p:sp>
          <p:nvSpPr>
            <p:cNvPr id="29" name="Freeform 7"/>
            <p:cNvSpPr>
              <a:spLocks/>
            </p:cNvSpPr>
            <p:nvPr/>
          </p:nvSpPr>
          <p:spPr bwMode="auto">
            <a:xfrm>
              <a:off x="3567113" y="3898900"/>
              <a:ext cx="287338" cy="280988"/>
            </a:xfrm>
            <a:custGeom>
              <a:avLst/>
              <a:gdLst>
                <a:gd name="T0" fmla="*/ 181 w 181"/>
                <a:gd name="T1" fmla="*/ 59 h 177"/>
                <a:gd name="T2" fmla="*/ 119 w 181"/>
                <a:gd name="T3" fmla="*/ 59 h 177"/>
                <a:gd name="T4" fmla="*/ 119 w 181"/>
                <a:gd name="T5" fmla="*/ 0 h 177"/>
                <a:gd name="T6" fmla="*/ 60 w 181"/>
                <a:gd name="T7" fmla="*/ 0 h 177"/>
                <a:gd name="T8" fmla="*/ 60 w 181"/>
                <a:gd name="T9" fmla="*/ 59 h 177"/>
                <a:gd name="T10" fmla="*/ 0 w 181"/>
                <a:gd name="T11" fmla="*/ 59 h 177"/>
                <a:gd name="T12" fmla="*/ 0 w 181"/>
                <a:gd name="T13" fmla="*/ 118 h 177"/>
                <a:gd name="T14" fmla="*/ 60 w 181"/>
                <a:gd name="T15" fmla="*/ 118 h 177"/>
                <a:gd name="T16" fmla="*/ 60 w 181"/>
                <a:gd name="T17" fmla="*/ 177 h 177"/>
                <a:gd name="T18" fmla="*/ 119 w 181"/>
                <a:gd name="T19" fmla="*/ 177 h 177"/>
                <a:gd name="T20" fmla="*/ 119 w 181"/>
                <a:gd name="T21" fmla="*/ 118 h 177"/>
                <a:gd name="T22" fmla="*/ 181 w 181"/>
                <a:gd name="T23" fmla="*/ 118 h 177"/>
                <a:gd name="T24" fmla="*/ 181 w 181"/>
                <a:gd name="T25" fmla="*/ 5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77">
                  <a:moveTo>
                    <a:pt x="181" y="59"/>
                  </a:moveTo>
                  <a:lnTo>
                    <a:pt x="119" y="59"/>
                  </a:lnTo>
                  <a:lnTo>
                    <a:pt x="119" y="0"/>
                  </a:lnTo>
                  <a:lnTo>
                    <a:pt x="60" y="0"/>
                  </a:lnTo>
                  <a:lnTo>
                    <a:pt x="60" y="59"/>
                  </a:lnTo>
                  <a:lnTo>
                    <a:pt x="0" y="59"/>
                  </a:lnTo>
                  <a:lnTo>
                    <a:pt x="0" y="118"/>
                  </a:lnTo>
                  <a:lnTo>
                    <a:pt x="60" y="118"/>
                  </a:lnTo>
                  <a:lnTo>
                    <a:pt x="60" y="177"/>
                  </a:lnTo>
                  <a:lnTo>
                    <a:pt x="119" y="177"/>
                  </a:lnTo>
                  <a:lnTo>
                    <a:pt x="119" y="118"/>
                  </a:lnTo>
                  <a:lnTo>
                    <a:pt x="181" y="118"/>
                  </a:lnTo>
                  <a:lnTo>
                    <a:pt x="181"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p>
              <a:endParaRPr lang="en-US" sz="11160" dirty="0"/>
            </a:p>
          </p:txBody>
        </p:sp>
      </p:grpSp>
      <p:sp>
        <p:nvSpPr>
          <p:cNvPr id="25" name="Content Placeholder 2"/>
          <p:cNvSpPr>
            <a:spLocks noGrp="1"/>
          </p:cNvSpPr>
          <p:nvPr>
            <p:ph idx="1"/>
          </p:nvPr>
        </p:nvSpPr>
        <p:spPr>
          <a:xfrm>
            <a:off x="457200" y="1789576"/>
            <a:ext cx="8686800" cy="2854852"/>
          </a:xfrm>
        </p:spPr>
        <p:txBody>
          <a:bodyPr>
            <a:noAutofit/>
          </a:bodyPr>
          <a:lstStyle/>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Die ec-H2O NanoClean™-Technologie ist NFSI-zertifiziert</a:t>
            </a:r>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Umgestaltete Abstreifleiste mit optimierter Wasseraufnahme</a:t>
            </a:r>
          </a:p>
          <a:p>
            <a:pPr marL="285750" indent="-285750">
              <a:spcAft>
                <a:spcPts val="600"/>
              </a:spcAft>
              <a:buClr>
                <a:srgbClr val="009AC7"/>
              </a:buClr>
              <a:buFont typeface="Wingdings" panose="05000000000000000000" pitchFamily="2" charset="2"/>
              <a:buChar char="§"/>
            </a:pPr>
            <a:r>
              <a:rPr lang="de-DE" sz="1600" b="0" i="0" dirty="0" smtClean="0">
                <a:solidFill>
                  <a:srgbClr val="000000"/>
                </a:solidFill>
              </a:rPr>
              <a:t>Video-Tutorials können zur Arbeitssicherheit beitragen</a:t>
            </a:r>
          </a:p>
          <a:p>
            <a:pPr marL="285750" indent="-285750">
              <a:buClr>
                <a:srgbClr val="009AC7"/>
              </a:buClr>
              <a:buFont typeface="Wingdings" panose="05000000000000000000" pitchFamily="2" charset="2"/>
              <a:buChar char="§"/>
            </a:pPr>
            <a:r>
              <a:rPr lang="de-DE" sz="1600" b="0" i="0" dirty="0" smtClean="0">
                <a:solidFill>
                  <a:srgbClr val="000000"/>
                </a:solidFill>
              </a:rPr>
              <a:t>Ergonomisches Design</a:t>
            </a:r>
          </a:p>
          <a:p>
            <a:pPr marL="742950" lvl="1" indent="-285750">
              <a:buClr>
                <a:srgbClr val="009AC7"/>
              </a:buClr>
              <a:buFont typeface="Wingdings" panose="05000000000000000000" pitchFamily="2" charset="2"/>
              <a:buChar char="§"/>
            </a:pPr>
            <a:r>
              <a:rPr lang="de-DE" sz="1400" b="0" i="0" dirty="0" smtClean="0">
                <a:solidFill>
                  <a:srgbClr val="000000"/>
                </a:solidFill>
              </a:rPr>
              <a:t>Da die Abstreifleiste mit dem Fuß bedient wird, braucht sich der Bediener nicht zu bücken</a:t>
            </a:r>
          </a:p>
          <a:p>
            <a:pPr marL="742950" lvl="1" indent="-285750">
              <a:buClr>
                <a:srgbClr val="009AC7"/>
              </a:buClr>
              <a:buFont typeface="Wingdings" panose="05000000000000000000" pitchFamily="2" charset="2"/>
              <a:buChar char="§"/>
            </a:pPr>
            <a:r>
              <a:rPr lang="de-DE" sz="1400" b="0" i="0" dirty="0" smtClean="0">
                <a:solidFill>
                  <a:srgbClr val="000000"/>
                </a:solidFill>
              </a:rPr>
              <a:t>Der breitere Griff erleichtert Bedienern verschiedener Körpergrößen das Arbeiten mit der Maschine</a:t>
            </a:r>
          </a:p>
          <a:p>
            <a:pPr marL="742950" lvl="1" indent="-285750">
              <a:buClr>
                <a:srgbClr val="009AC7"/>
              </a:buClr>
              <a:buFont typeface="Wingdings" panose="05000000000000000000" pitchFamily="2" charset="2"/>
              <a:buChar char="§"/>
            </a:pPr>
            <a:r>
              <a:rPr lang="de-DE" sz="1400" b="0" i="0" dirty="0" smtClean="0">
                <a:solidFill>
                  <a:srgbClr val="000000"/>
                </a:solidFill>
              </a:rPr>
              <a:t>Die Regler für Geschwindigkeit und Richtung sind leicht zu erreichen</a:t>
            </a:r>
          </a:p>
          <a:p>
            <a:pPr marL="285750" indent="-285750">
              <a:buClr>
                <a:srgbClr val="009AC7"/>
              </a:buClr>
              <a:buFont typeface="Wingdings" panose="05000000000000000000" pitchFamily="2" charset="2"/>
              <a:buChar char="§"/>
            </a:pPr>
            <a:endParaRPr lang="en-US" sz="1600" dirty="0"/>
          </a:p>
          <a:p>
            <a:pPr marL="285750" indent="-285750">
              <a:buClr>
                <a:srgbClr val="009AC7"/>
              </a:buClr>
              <a:buFont typeface="Wingdings" panose="05000000000000000000" pitchFamily="2" charset="2"/>
              <a:buChar char="§"/>
            </a:pPr>
            <a:endParaRPr lang="en-US" sz="1600" dirty="0"/>
          </a:p>
        </p:txBody>
      </p:sp>
      <p:sp>
        <p:nvSpPr>
          <p:cNvPr id="3" name="Title 2"/>
          <p:cNvSpPr>
            <a:spLocks noGrp="1"/>
          </p:cNvSpPr>
          <p:nvPr>
            <p:ph type="title"/>
          </p:nvPr>
        </p:nvSpPr>
        <p:spPr/>
        <p:txBody>
          <a:bodyPr/>
          <a:lstStyle/>
          <a:p>
            <a:r>
              <a:rPr lang="de-DE" sz="2400" b="0" i="0" dirty="0" smtClean="0">
                <a:solidFill>
                  <a:srgbClr val="FFFFFF"/>
                </a:solidFill>
              </a:rPr>
              <a:t>Umweltschutz und Arbeitssicherheit</a:t>
            </a:r>
          </a:p>
        </p:txBody>
      </p:sp>
      <p:pic>
        <p:nvPicPr>
          <p:cNvPr id="34" name="Picture 2" descr="NFSILOGO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829" y="4899987"/>
            <a:ext cx="2514600" cy="1315975"/>
          </a:xfrm>
          <a:prstGeom prst="rect">
            <a:avLst/>
          </a:prstGeom>
          <a:noFill/>
          <a:extLst>
            <a:ext uri="{909E8E84-426E-40DD-AFC4-6F175D3DCCD1}">
              <a14:hiddenFill xmlns:a14="http://schemas.microsoft.com/office/drawing/2010/main">
                <a:solidFill>
                  <a:srgbClr val="FFFFFF"/>
                </a:solidFill>
              </a14:hiddenFill>
            </a:ext>
          </a:extLst>
        </p:spPr>
      </p:pic>
      <p:sp>
        <p:nvSpPr>
          <p:cNvPr id="12"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4" name="Slide Number Placeholder 3"/>
          <p:cNvSpPr>
            <a:spLocks noGrp="1"/>
          </p:cNvSpPr>
          <p:nvPr>
            <p:ph type="sldNum" sz="quarter" idx="12"/>
          </p:nvPr>
        </p:nvSpPr>
        <p:spPr/>
        <p:txBody>
          <a:bodyPr/>
          <a:lstStyle/>
          <a:p>
            <a:pPr>
              <a:defRPr/>
            </a:pPr>
            <a:fld id="{40BD2EA7-2D18-4D7B-85C6-B4C1B2B21AAB}" type="slidenum">
              <a:rPr lang="en-US" altLang="en-US" smtClean="0"/>
              <a:pPr>
                <a:defRPr/>
              </a:pPr>
              <a:t>40</a:t>
            </a:fld>
            <a:endParaRPr lang="en-US" alt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308" y="4899986"/>
            <a:ext cx="2186841" cy="13159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6028" y="4643573"/>
            <a:ext cx="1554480" cy="1828800"/>
          </a:xfrm>
          <a:prstGeom prst="rect">
            <a:avLst/>
          </a:prstGeom>
        </p:spPr>
      </p:pic>
    </p:spTree>
    <p:extLst>
      <p:ext uri="{BB962C8B-B14F-4D97-AF65-F5344CB8AC3E}">
        <p14:creationId xmlns:p14="http://schemas.microsoft.com/office/powerpoint/2010/main" val="28649497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sz="2400" b="0" i="0" dirty="0" smtClean="0">
                <a:solidFill>
                  <a:srgbClr val="FFFFFF"/>
                </a:solidFill>
              </a:rPr>
              <a:t>Auf die Kundenbedürfnisse eingehen</a:t>
            </a:r>
          </a:p>
        </p:txBody>
      </p:sp>
      <p:sp>
        <p:nvSpPr>
          <p:cNvPr id="2" name="Date Placeholder 1"/>
          <p:cNvSpPr>
            <a:spLocks noGrp="1"/>
          </p:cNvSpPr>
          <p:nvPr>
            <p:ph type="dt" sz="half" idx="10"/>
          </p:nvPr>
        </p:nvSpPr>
        <p:spPr/>
        <p:txBody>
          <a:bodyPr/>
          <a:lstStyle/>
          <a:p>
            <a:pPr>
              <a:defRPr/>
            </a:pPr>
            <a:r>
              <a:rPr lang="de-DE" sz="700" b="0" i="0" dirty="0" smtClean="0">
                <a:solidFill>
                  <a:srgbClr val="BFBFBF"/>
                </a:solidFill>
              </a:rPr>
              <a:t>©2017 Firma Tennant Fassung 01/2017</a:t>
            </a:r>
          </a:p>
        </p:txBody>
      </p:sp>
      <p:sp>
        <p:nvSpPr>
          <p:cNvPr id="5" name="Slide Number Placeholder 4"/>
          <p:cNvSpPr>
            <a:spLocks noGrp="1"/>
          </p:cNvSpPr>
          <p:nvPr>
            <p:ph type="sldNum" sz="quarter" idx="12"/>
          </p:nvPr>
        </p:nvSpPr>
        <p:spPr/>
        <p:txBody>
          <a:bodyPr/>
          <a:lstStyle/>
          <a:p>
            <a:pPr>
              <a:defRPr/>
            </a:pPr>
            <a:fld id="{40BD2EA7-2D18-4D7B-85C6-B4C1B2B21AAB}" type="slidenum">
              <a:rPr lang="en-US" altLang="en-US" smtClean="0"/>
              <a:pPr>
                <a:defRPr/>
              </a:pPr>
              <a:t>41</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2427036721"/>
              </p:ext>
            </p:extLst>
          </p:nvPr>
        </p:nvGraphicFramePr>
        <p:xfrm>
          <a:off x="169284" y="1704928"/>
          <a:ext cx="8805431" cy="4872114"/>
        </p:xfrm>
        <a:graphic>
          <a:graphicData uri="http://schemas.openxmlformats.org/drawingml/2006/table">
            <a:tbl>
              <a:tblPr firstRow="1" firstCol="1" bandRow="1">
                <a:tableStyleId>{5A111915-BE36-4E01-A7E5-04B1672EAD32}</a:tableStyleId>
              </a:tblPr>
              <a:tblGrid>
                <a:gridCol w="2429510"/>
                <a:gridCol w="4270820"/>
                <a:gridCol w="746034"/>
                <a:gridCol w="665004"/>
                <a:gridCol w="694063"/>
              </a:tblGrid>
              <a:tr h="1006374">
                <a:tc>
                  <a:txBody>
                    <a:bodyPr/>
                    <a:lstStyle/>
                    <a:p>
                      <a:pPr algn="ctr" fontAlgn="ctr"/>
                      <a:r>
                        <a:rPr lang="de-DE" sz="2400" b="1" i="0" u="none" dirty="0" smtClean="0">
                          <a:solidFill>
                            <a:srgbClr val="000000"/>
                          </a:solidFill>
                        </a:rPr>
                        <a:t>Merkmale</a:t>
                      </a:r>
                    </a:p>
                  </a:txBody>
                  <a:tcPr marL="45720" marR="45720" marT="18000" marB="18000" anchor="ctr"/>
                </a:tc>
                <a:tc>
                  <a:txBody>
                    <a:bodyPr/>
                    <a:lstStyle/>
                    <a:p>
                      <a:pPr algn="ctr" fontAlgn="ctr"/>
                      <a:r>
                        <a:rPr lang="de-DE" sz="2400" b="1" i="0" u="none" dirty="0" smtClean="0">
                          <a:solidFill>
                            <a:srgbClr val="FFFFFF"/>
                          </a:solidFill>
                        </a:rPr>
                        <a:t>Vorteile</a:t>
                      </a:r>
                    </a:p>
                  </a:txBody>
                  <a:tcPr marL="45720" marR="45720" marT="18000" marB="18000" anchor="ctr"/>
                </a:tc>
                <a:tc>
                  <a:txBody>
                    <a:bodyPr/>
                    <a:lstStyle/>
                    <a:p>
                      <a:pPr algn="l" fontAlgn="b"/>
                      <a:r>
                        <a:rPr lang="en-US" sz="700" u="none" strike="noStrike" dirty="0">
                          <a:effectLst/>
                        </a:rPr>
                        <a:t> </a:t>
                      </a:r>
                      <a:endParaRPr lang="en-US" sz="700" b="0" i="0" u="none" strike="noStrike" dirty="0">
                        <a:solidFill>
                          <a:srgbClr val="000000"/>
                        </a:solidFill>
                        <a:effectLst/>
                        <a:latin typeface="Calibri" panose="020F0502020204030204" pitchFamily="34" charset="0"/>
                      </a:endParaRPr>
                    </a:p>
                    <a:p>
                      <a:pPr algn="ctr" fontAlgn="ctr"/>
                      <a:r>
                        <a:rPr lang="de-DE" sz="900" b="1" i="0" u="none" dirty="0" smtClean="0">
                          <a:solidFill>
                            <a:srgbClr val="FFFFFF"/>
                          </a:solidFill>
                        </a:rPr>
                        <a:t>Reinigungskosten</a:t>
                      </a:r>
                      <a:r>
                        <a:rPr lang="en" sz="900" dirty="0" smtClean="0"/>
                        <a:t/>
                      </a:r>
                      <a:br>
                        <a:rPr lang="en" sz="900" dirty="0" smtClean="0"/>
                      </a:br>
                      <a:endParaRPr lang="en" sz="900" dirty="0" smtClean="0"/>
                    </a:p>
                  </a:txBody>
                  <a:tcPr marL="45720" marR="45720" marT="18000" marB="18000" anchor="b"/>
                </a:tc>
                <a:tc>
                  <a:txBody>
                    <a:bodyPr/>
                    <a:lstStyle/>
                    <a:p>
                      <a:pPr algn="l" fontAlgn="b"/>
                      <a:r>
                        <a:rPr lang="en-US" sz="700" u="none" strike="noStrike" dirty="0">
                          <a:effectLst/>
                        </a:rPr>
                        <a:t> </a:t>
                      </a:r>
                      <a:endParaRPr lang="en-US" sz="700" b="0" i="0" u="none" strike="noStrike" dirty="0">
                        <a:solidFill>
                          <a:srgbClr val="000000"/>
                        </a:solidFill>
                        <a:effectLst/>
                        <a:latin typeface="Calibri" panose="020F0502020204030204" pitchFamily="34" charset="0"/>
                      </a:endParaRPr>
                    </a:p>
                    <a:p>
                      <a:pPr algn="ctr" fontAlgn="ctr"/>
                      <a:r>
                        <a:rPr lang="de-DE" sz="900" b="1" i="0" u="none" dirty="0" smtClean="0">
                          <a:solidFill>
                            <a:srgbClr val="FFFFFF"/>
                          </a:solidFill>
                        </a:rPr>
                        <a:t>Erscheinungsbild Ihrer Anlage</a:t>
                      </a:r>
                    </a:p>
                  </a:txBody>
                  <a:tcPr marL="45720" marR="45720" marT="18000" marB="18000" anchor="b"/>
                </a:tc>
                <a:tc>
                  <a:txBody>
                    <a:bodyPr/>
                    <a:lstStyle/>
                    <a:p>
                      <a:pPr algn="l" fontAlgn="b"/>
                      <a:r>
                        <a:rPr lang="en-US" sz="700" u="none" strike="noStrike" dirty="0">
                          <a:effectLst/>
                        </a:rPr>
                        <a:t> </a:t>
                      </a:r>
                      <a:endParaRPr lang="en-US" sz="700" b="0" i="0" u="none" strike="noStrike" dirty="0">
                        <a:solidFill>
                          <a:srgbClr val="000000"/>
                        </a:solidFill>
                        <a:effectLst/>
                        <a:latin typeface="Calibri" panose="020F0502020204030204" pitchFamily="34" charset="0"/>
                      </a:endParaRPr>
                    </a:p>
                    <a:p>
                      <a:pPr algn="ctr" fontAlgn="ctr"/>
                      <a:r>
                        <a:rPr lang="de-DE" sz="900" b="1" i="0" u="none" dirty="0" smtClean="0">
                          <a:solidFill>
                            <a:srgbClr val="FFFFFF"/>
                          </a:solidFill>
                        </a:rPr>
                        <a:t>Gesundheit und Arbeitssicherheit</a:t>
                      </a:r>
                    </a:p>
                  </a:txBody>
                  <a:tcPr marL="45720" marR="45720" marT="18000" marB="18000" anchor="b"/>
                </a:tc>
              </a:tr>
              <a:tr h="163768">
                <a:tc>
                  <a:txBody>
                    <a:bodyPr/>
                    <a:lstStyle/>
                    <a:p>
                      <a:pPr algn="l" fontAlgn="ctr"/>
                      <a:r>
                        <a:rPr lang="de-DE" sz="1050" b="1" i="0" u="none" dirty="0" smtClean="0">
                          <a:solidFill>
                            <a:srgbClr val="000000"/>
                          </a:solidFill>
                        </a:rPr>
                        <a:t>Fünf Arten von Bürstenköpfen</a:t>
                      </a:r>
                    </a:p>
                  </a:txBody>
                  <a:tcPr marL="45720" marR="45720" marT="18000" marB="18000" anchor="ctr"/>
                </a:tc>
                <a:tc>
                  <a:txBody>
                    <a:bodyPr/>
                    <a:lstStyle/>
                    <a:p>
                      <a:pPr algn="l" fontAlgn="ctr"/>
                      <a:r>
                        <a:rPr lang="de-DE" sz="1050" b="0" i="0" u="none" dirty="0" smtClean="0">
                          <a:solidFill>
                            <a:srgbClr val="000000"/>
                          </a:solidFill>
                        </a:rPr>
                        <a:t>Ermöglichen flexible Reinigung </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dirty="0">
                          <a:effectLst/>
                          <a:latin typeface="Wingdings" panose="05000000000000000000" pitchFamily="2" charset="2"/>
                        </a:rPr>
                        <a:t> </a:t>
                      </a:r>
                      <a:endParaRPr lang="en-US" sz="800" b="1" i="0" u="none" strike="noStrike" dirty="0">
                        <a:solidFill>
                          <a:srgbClr val="000000"/>
                        </a:solidFill>
                        <a:effectLst/>
                        <a:latin typeface="Wingdings" panose="05000000000000000000" pitchFamily="2" charset="2"/>
                      </a:endParaRPr>
                    </a:p>
                  </a:txBody>
                  <a:tcPr marL="45720" marR="45720" marT="18000" marB="18000" anchor="ctr"/>
                </a:tc>
              </a:tr>
              <a:tr h="163768">
                <a:tc>
                  <a:txBody>
                    <a:bodyPr/>
                    <a:lstStyle/>
                    <a:p>
                      <a:pPr algn="l" fontAlgn="ctr"/>
                      <a:r>
                        <a:rPr lang="de-DE" sz="1050" b="1" i="0" u="none" dirty="0" smtClean="0">
                          <a:solidFill>
                            <a:srgbClr val="000000"/>
                          </a:solidFill>
                        </a:rPr>
                        <a:t>Hohe U/min und hoher Anpressdruck</a:t>
                      </a:r>
                    </a:p>
                  </a:txBody>
                  <a:tcPr marL="45720" marR="45720" marT="18000" marB="18000" anchor="ctr"/>
                </a:tc>
                <a:tc>
                  <a:txBody>
                    <a:bodyPr/>
                    <a:lstStyle/>
                    <a:p>
                      <a:pPr algn="l" fontAlgn="ctr"/>
                      <a:r>
                        <a:rPr lang="de-DE" sz="1050" b="0" i="0" u="none" dirty="0" smtClean="0">
                          <a:solidFill>
                            <a:srgbClr val="000000"/>
                          </a:solidFill>
                        </a:rPr>
                        <a:t>Leistungsstark am Boden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a:effectLst/>
                          <a:latin typeface="Wingdings" panose="05000000000000000000" pitchFamily="2" charset="2"/>
                        </a:rPr>
                        <a:t> </a:t>
                      </a:r>
                      <a:endParaRPr lang="en-US" sz="800" b="1" i="0" u="none" strike="noStrike">
                        <a:solidFill>
                          <a:srgbClr val="000000"/>
                        </a:solidFill>
                        <a:effectLst/>
                        <a:latin typeface="Wingdings" panose="05000000000000000000" pitchFamily="2" charset="2"/>
                      </a:endParaRPr>
                    </a:p>
                  </a:txBody>
                  <a:tcPr marL="45720" marR="45720" marT="18000" marB="18000" anchor="ctr"/>
                </a:tc>
              </a:tr>
              <a:tr h="163768">
                <a:tc>
                  <a:txBody>
                    <a:bodyPr/>
                    <a:lstStyle/>
                    <a:p>
                      <a:pPr algn="l" fontAlgn="ctr"/>
                      <a:r>
                        <a:rPr lang="de-DE" sz="1050" b="1" i="0" u="none" dirty="0" smtClean="0">
                          <a:solidFill>
                            <a:srgbClr val="000000"/>
                          </a:solidFill>
                        </a:rPr>
                        <a:t>Verbesserungen an Abstreifleiste und Sauggebläse</a:t>
                      </a:r>
                    </a:p>
                  </a:txBody>
                  <a:tcPr marL="45720" marR="45720" marT="18000" marB="18000" anchor="ctr"/>
                </a:tc>
                <a:tc>
                  <a:txBody>
                    <a:bodyPr/>
                    <a:lstStyle/>
                    <a:p>
                      <a:pPr algn="l" fontAlgn="ctr"/>
                      <a:r>
                        <a:rPr lang="de-DE" sz="1050" b="0" i="0" u="none" dirty="0" smtClean="0">
                          <a:solidFill>
                            <a:srgbClr val="000000"/>
                          </a:solidFill>
                        </a:rPr>
                        <a:t>Boden trocknet schnell</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r>
              <a:tr h="163768">
                <a:tc>
                  <a:txBody>
                    <a:bodyPr/>
                    <a:lstStyle/>
                    <a:p>
                      <a:pPr algn="l" fontAlgn="ctr"/>
                      <a:r>
                        <a:rPr lang="de-DE" sz="1050" b="1" i="0" u="none" dirty="0" smtClean="0">
                          <a:solidFill>
                            <a:srgbClr val="000000"/>
                          </a:solidFill>
                        </a:rPr>
                        <a:t>ec-H2O NanoClean</a:t>
                      </a:r>
                      <a:r>
                        <a:rPr lang="de-DE" sz="1400" b="0" i="0" dirty="0" smtClean="0"/>
                        <a:t>™</a:t>
                      </a:r>
                    </a:p>
                  </a:txBody>
                  <a:tcPr marL="45720" marR="45720" marT="18000" marB="18000" anchor="ctr"/>
                </a:tc>
                <a:tc>
                  <a:txBody>
                    <a:bodyPr/>
                    <a:lstStyle/>
                    <a:p>
                      <a:pPr algn="l" fontAlgn="ctr"/>
                      <a:r>
                        <a:rPr lang="de-DE" sz="1050" b="0" i="0" u="none" dirty="0" smtClean="0">
                          <a:solidFill>
                            <a:srgbClr val="000000"/>
                          </a:solidFill>
                        </a:rPr>
                        <a:t>Reinigt mehr Schmutzarten in mehr Anwendungen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r>
              <a:tr h="163768">
                <a:tc>
                  <a:txBody>
                    <a:bodyPr/>
                    <a:lstStyle/>
                    <a:p>
                      <a:pPr algn="l" fontAlgn="ctr"/>
                      <a:r>
                        <a:rPr lang="de-DE" sz="1050" b="1" i="0" u="none" dirty="0" smtClean="0">
                          <a:solidFill>
                            <a:srgbClr val="000000"/>
                          </a:solidFill>
                        </a:rPr>
                        <a:t>Severe Environment™ Schalter</a:t>
                      </a:r>
                    </a:p>
                  </a:txBody>
                  <a:tcPr marL="45720" marR="45720" marT="18000" marB="18000" anchor="ctr"/>
                </a:tc>
                <a:tc>
                  <a:txBody>
                    <a:bodyPr/>
                    <a:lstStyle/>
                    <a:p>
                      <a:pPr algn="l" fontAlgn="ctr"/>
                      <a:r>
                        <a:rPr lang="de-DE" sz="1050" b="0" i="0" u="none" dirty="0" smtClean="0">
                          <a:solidFill>
                            <a:srgbClr val="000000"/>
                          </a:solidFill>
                        </a:rPr>
                        <a:t>Nur minimales Nachbessern erforderlich</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a:effectLst/>
                          <a:latin typeface="Wingdings" panose="05000000000000000000" pitchFamily="2" charset="2"/>
                        </a:rPr>
                        <a:t> </a:t>
                      </a:r>
                      <a:endParaRPr lang="en-US" sz="800" b="1" i="0" u="none" strike="noStrike">
                        <a:solidFill>
                          <a:srgbClr val="000000"/>
                        </a:solidFill>
                        <a:effectLst/>
                        <a:latin typeface="Wingdings" panose="05000000000000000000" pitchFamily="2" charset="2"/>
                      </a:endParaRPr>
                    </a:p>
                  </a:txBody>
                  <a:tcPr marL="45720" marR="45720" marT="18000" marB="18000" anchor="ctr"/>
                </a:tc>
              </a:tr>
              <a:tr h="163768">
                <a:tc>
                  <a:txBody>
                    <a:bodyPr/>
                    <a:lstStyle/>
                    <a:p>
                      <a:pPr algn="l" fontAlgn="ctr"/>
                      <a:r>
                        <a:rPr lang="de-DE" sz="1050" b="1" i="0" u="none" dirty="0" smtClean="0">
                          <a:solidFill>
                            <a:srgbClr val="000000"/>
                          </a:solidFill>
                        </a:rPr>
                        <a:t>Insta-Fit™ Adapter für Bürste/Polierteller</a:t>
                      </a:r>
                    </a:p>
                  </a:txBody>
                  <a:tcPr marL="45720" marR="45720" marT="18000" marB="18000" anchor="ctr"/>
                </a:tc>
                <a:tc>
                  <a:txBody>
                    <a:bodyPr/>
                    <a:lstStyle/>
                    <a:p>
                      <a:pPr algn="l" fontAlgn="ctr"/>
                      <a:r>
                        <a:rPr lang="de-DE" sz="1050" b="0" i="0" u="none" dirty="0" smtClean="0">
                          <a:solidFill>
                            <a:srgbClr val="000000"/>
                          </a:solidFill>
                        </a:rPr>
                        <a:t>Benutzerfreundlich, ermöglicht einfache Montage an kardanangetriebenen Schrubbköpfen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dirty="0">
                          <a:effectLst/>
                          <a:latin typeface="Wingdings" panose="05000000000000000000" pitchFamily="2" charset="2"/>
                        </a:rPr>
                        <a:t> </a:t>
                      </a:r>
                      <a:endParaRPr lang="en-US" sz="800" b="1" i="0" u="none" strike="noStrike" dirty="0">
                        <a:solidFill>
                          <a:srgbClr val="000000"/>
                        </a:solidFill>
                        <a:effectLst/>
                        <a:latin typeface="Wingdings" panose="05000000000000000000" pitchFamily="2" charset="2"/>
                      </a:endParaRP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r>
              <a:tr h="163768">
                <a:tc>
                  <a:txBody>
                    <a:bodyPr/>
                    <a:lstStyle/>
                    <a:p>
                      <a:pPr algn="l" fontAlgn="ctr"/>
                      <a:r>
                        <a:rPr lang="de-DE" sz="1050" b="1" i="0" u="none" dirty="0" smtClean="0">
                          <a:solidFill>
                            <a:srgbClr val="000000"/>
                          </a:solidFill>
                        </a:rPr>
                        <a:t>67 dB(A) (T500</a:t>
                      </a:r>
                      <a:r>
                        <a:rPr lang="de-DE" sz="1400" b="0" i="0" dirty="0" smtClean="0"/>
                        <a:t>)</a:t>
                      </a:r>
                    </a:p>
                  </a:txBody>
                  <a:tcPr marL="45720" marR="45720" marT="18000" marB="18000" anchor="ctr"/>
                </a:tc>
                <a:tc>
                  <a:txBody>
                    <a:bodyPr/>
                    <a:lstStyle/>
                    <a:p>
                      <a:pPr algn="l" fontAlgn="ctr"/>
                      <a:r>
                        <a:rPr lang="de-DE" sz="1050" b="0" i="0" u="none" dirty="0" smtClean="0">
                          <a:solidFill>
                            <a:srgbClr val="000000"/>
                          </a:solidFill>
                        </a:rPr>
                        <a:t>Reinigung in lärmempfindlicher Umgebung</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a:effectLst/>
                          <a:latin typeface="Wingdings" panose="05000000000000000000" pitchFamily="2" charset="2"/>
                        </a:rPr>
                        <a:t> </a:t>
                      </a:r>
                      <a:endParaRPr lang="en-US" sz="800" b="1" i="0" u="none" strike="noStrike">
                        <a:solidFill>
                          <a:srgbClr val="000000"/>
                        </a:solidFill>
                        <a:effectLst/>
                        <a:latin typeface="Wingdings" panose="05000000000000000000" pitchFamily="2" charset="2"/>
                      </a:endParaRP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r>
              <a:tr h="163768">
                <a:tc>
                  <a:txBody>
                    <a:bodyPr/>
                    <a:lstStyle/>
                    <a:p>
                      <a:pPr algn="l" fontAlgn="ctr"/>
                      <a:r>
                        <a:rPr lang="de-DE" sz="1050" b="1" i="0" u="none" dirty="0" smtClean="0">
                          <a:solidFill>
                            <a:srgbClr val="000000"/>
                          </a:solidFill>
                        </a:rPr>
                        <a:t>Quiet-Mode™ - 62 dB(A)(T500</a:t>
                      </a:r>
                      <a:r>
                        <a:rPr lang="de-DE" sz="1400" b="0" i="0" dirty="0" smtClean="0"/>
                        <a:t>)</a:t>
                      </a:r>
                    </a:p>
                  </a:txBody>
                  <a:tcPr marL="45720" marR="45720" marT="18000" marB="18000" anchor="ctr"/>
                </a:tc>
                <a:tc>
                  <a:txBody>
                    <a:bodyPr/>
                    <a:lstStyle/>
                    <a:p>
                      <a:pPr algn="l" fontAlgn="ctr"/>
                      <a:r>
                        <a:rPr lang="de-DE" sz="1050" b="0" i="0" u="none" dirty="0" smtClean="0">
                          <a:solidFill>
                            <a:srgbClr val="000000"/>
                          </a:solidFill>
                        </a:rPr>
                        <a:t>Ideal für Gesundheits- und Bildungswesen und Reinigungsarbeiten tagsüber</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a:effectLst/>
                          <a:latin typeface="Wingdings" panose="05000000000000000000" pitchFamily="2" charset="2"/>
                        </a:rPr>
                        <a:t> </a:t>
                      </a:r>
                      <a:endParaRPr lang="en-US" sz="800" b="1" i="0" u="none" strike="noStrike">
                        <a:solidFill>
                          <a:srgbClr val="000000"/>
                        </a:solidFill>
                        <a:effectLst/>
                        <a:latin typeface="Wingdings" panose="05000000000000000000" pitchFamily="2" charset="2"/>
                      </a:endParaRP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r>
              <a:tr h="163768">
                <a:tc>
                  <a:txBody>
                    <a:bodyPr/>
                    <a:lstStyle/>
                    <a:p>
                      <a:pPr algn="l" fontAlgn="ctr"/>
                      <a:r>
                        <a:rPr lang="de-DE" sz="1050" b="1" i="0" u="none" dirty="0" smtClean="0">
                          <a:solidFill>
                            <a:srgbClr val="000000"/>
                          </a:solidFill>
                        </a:rPr>
                        <a:t>Pro-Panel™ LCD-Touchscreen (T500</a:t>
                      </a:r>
                      <a:r>
                        <a:rPr lang="de-DE" sz="1400" b="0" i="0" dirty="0" smtClean="0"/>
                        <a:t>)</a:t>
                      </a:r>
                    </a:p>
                  </a:txBody>
                  <a:tcPr marL="45720" marR="45720" marT="18000" marB="18000" anchor="ctr"/>
                </a:tc>
                <a:tc>
                  <a:txBody>
                    <a:bodyPr/>
                    <a:lstStyle/>
                    <a:p>
                      <a:pPr algn="l" fontAlgn="ctr"/>
                      <a:r>
                        <a:rPr lang="de-DE" sz="1050" b="0" i="0" u="none" spc="-50" baseline="0" dirty="0" smtClean="0">
                          <a:solidFill>
                            <a:srgbClr val="000000"/>
                          </a:solidFill>
                        </a:rPr>
                        <a:t>Branchenneuheit, standardisierte Reinigung und Schulung, produktivitätssteigernd</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r>
              <a:tr h="163768">
                <a:tc>
                  <a:txBody>
                    <a:bodyPr/>
                    <a:lstStyle/>
                    <a:p>
                      <a:pPr algn="l" fontAlgn="ctr"/>
                      <a:r>
                        <a:rPr lang="de-DE" sz="1050" b="1" i="0" u="none" dirty="0" smtClean="0">
                          <a:solidFill>
                            <a:srgbClr val="000000"/>
                          </a:solidFill>
                        </a:rPr>
                        <a:t>Konsolenbelüftung</a:t>
                      </a:r>
                    </a:p>
                  </a:txBody>
                  <a:tcPr marL="45720" marR="45720" marT="18000" marB="18000" anchor="ctr"/>
                </a:tc>
                <a:tc>
                  <a:txBody>
                    <a:bodyPr/>
                    <a:lstStyle/>
                    <a:p>
                      <a:pPr algn="l" fontAlgn="ctr"/>
                      <a:r>
                        <a:rPr lang="de-DE" sz="1050" b="0" i="0" u="none" dirty="0" smtClean="0">
                          <a:solidFill>
                            <a:srgbClr val="000000"/>
                          </a:solidFill>
                        </a:rPr>
                        <a:t>Batterien werden während des Aufladens ausreichend belüftet</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dirty="0">
                          <a:effectLst/>
                          <a:latin typeface="Wingdings" panose="05000000000000000000" pitchFamily="2" charset="2"/>
                        </a:rPr>
                        <a:t> </a:t>
                      </a:r>
                      <a:endParaRPr lang="en-US" sz="800" b="1" i="0" u="none" strike="noStrike" dirty="0">
                        <a:solidFill>
                          <a:srgbClr val="000000"/>
                        </a:solidFill>
                        <a:effectLst/>
                        <a:latin typeface="Wingdings" panose="05000000000000000000" pitchFamily="2" charset="2"/>
                      </a:endParaRPr>
                    </a:p>
                  </a:txBody>
                  <a:tcPr marL="45720" marR="45720" marT="18000" marB="18000" anchor="ctr"/>
                </a:tc>
                <a:tc>
                  <a:txBody>
                    <a:bodyPr/>
                    <a:lstStyle/>
                    <a:p>
                      <a:pPr algn="l" fontAlgn="ctr"/>
                      <a:r>
                        <a:rPr lang="en-US" sz="800" u="none" strike="noStrike" dirty="0">
                          <a:effectLst/>
                          <a:latin typeface="Wingdings" panose="05000000000000000000" pitchFamily="2" charset="2"/>
                        </a:rPr>
                        <a:t> </a:t>
                      </a:r>
                      <a:endParaRPr lang="en-US" sz="800" b="1" i="0" u="none" strike="noStrike" dirty="0">
                        <a:solidFill>
                          <a:srgbClr val="000000"/>
                        </a:solidFill>
                        <a:effectLst/>
                        <a:latin typeface="Wingdings" panose="05000000000000000000" pitchFamily="2" charset="2"/>
                      </a:endParaRPr>
                    </a:p>
                  </a:txBody>
                  <a:tcPr marL="45720" marR="45720" marT="18000" marB="18000" anchor="ctr"/>
                </a:tc>
              </a:tr>
              <a:tr h="163768">
                <a:tc>
                  <a:txBody>
                    <a:bodyPr/>
                    <a:lstStyle/>
                    <a:p>
                      <a:pPr algn="l" fontAlgn="ctr"/>
                      <a:r>
                        <a:rPr lang="de-DE" sz="1050" b="1" i="0" u="none" dirty="0" smtClean="0">
                          <a:solidFill>
                            <a:srgbClr val="000000"/>
                          </a:solidFill>
                        </a:rPr>
                        <a:t>Gelbe Wartungspunkte</a:t>
                      </a:r>
                    </a:p>
                  </a:txBody>
                  <a:tcPr marL="45720" marR="45720" marT="18000" marB="18000" anchor="ctr"/>
                </a:tc>
                <a:tc>
                  <a:txBody>
                    <a:bodyPr/>
                    <a:lstStyle/>
                    <a:p>
                      <a:pPr algn="l" fontAlgn="ctr"/>
                      <a:r>
                        <a:rPr lang="de-DE" sz="1050" b="0" i="0" u="none" dirty="0" smtClean="0">
                          <a:solidFill>
                            <a:srgbClr val="000000"/>
                          </a:solidFill>
                        </a:rPr>
                        <a:t>Vereinfachen die routinemäßige Wartung</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dirty="0">
                          <a:effectLst/>
                          <a:latin typeface="Wingdings" panose="05000000000000000000" pitchFamily="2" charset="2"/>
                        </a:rPr>
                        <a:t> </a:t>
                      </a:r>
                      <a:endParaRPr lang="en-US" sz="800" b="1" i="0" u="none" strike="noStrike" dirty="0">
                        <a:solidFill>
                          <a:srgbClr val="000000"/>
                        </a:solidFill>
                        <a:effectLst/>
                        <a:latin typeface="Wingdings" panose="05000000000000000000" pitchFamily="2" charset="2"/>
                      </a:endParaRP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r>
              <a:tr h="163768">
                <a:tc>
                  <a:txBody>
                    <a:bodyPr/>
                    <a:lstStyle/>
                    <a:p>
                      <a:pPr algn="l" fontAlgn="ctr"/>
                      <a:r>
                        <a:rPr lang="de-DE" sz="1050" b="1" i="0" u="none" dirty="0" smtClean="0">
                          <a:solidFill>
                            <a:srgbClr val="000000"/>
                          </a:solidFill>
                        </a:rPr>
                        <a:t>Zubehör-Clips</a:t>
                      </a:r>
                    </a:p>
                  </a:txBody>
                  <a:tcPr marL="45720" marR="45720" marT="18000" marB="18000" anchor="ctr"/>
                </a:tc>
                <a:tc>
                  <a:txBody>
                    <a:bodyPr/>
                    <a:lstStyle/>
                    <a:p>
                      <a:pPr algn="l" fontAlgn="ctr"/>
                      <a:r>
                        <a:rPr lang="de-DE" sz="1050" b="0" i="0" u="none" dirty="0" smtClean="0">
                          <a:solidFill>
                            <a:srgbClr val="000000"/>
                          </a:solidFill>
                        </a:rPr>
                        <a:t>Beschleunigen von sekundären Reinigungsarbeiten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dirty="0">
                          <a:effectLst/>
                          <a:latin typeface="Wingdings" panose="05000000000000000000" pitchFamily="2" charset="2"/>
                        </a:rPr>
                        <a:t> </a:t>
                      </a:r>
                      <a:endParaRPr lang="en-US" sz="800" b="1" i="0" u="none" strike="noStrike" dirty="0">
                        <a:solidFill>
                          <a:srgbClr val="000000"/>
                        </a:solidFill>
                        <a:effectLst/>
                        <a:latin typeface="Wingdings" panose="05000000000000000000" pitchFamily="2" charset="2"/>
                      </a:endParaRPr>
                    </a:p>
                  </a:txBody>
                  <a:tcPr marL="45720" marR="45720" marT="18000" marB="18000" anchor="ctr"/>
                </a:tc>
              </a:tr>
              <a:tr h="163768">
                <a:tc>
                  <a:txBody>
                    <a:bodyPr/>
                    <a:lstStyle/>
                    <a:p>
                      <a:pPr algn="l" fontAlgn="ctr"/>
                      <a:r>
                        <a:rPr lang="de-DE" sz="1050" b="1" i="0" u="none" dirty="0" smtClean="0">
                          <a:solidFill>
                            <a:srgbClr val="000000"/>
                          </a:solidFill>
                        </a:rPr>
                        <a:t>Ergonomisches Design</a:t>
                      </a:r>
                    </a:p>
                  </a:txBody>
                  <a:tcPr marL="45720" marR="45720" marT="18000" marB="18000" anchor="ctr"/>
                </a:tc>
                <a:tc>
                  <a:txBody>
                    <a:bodyPr/>
                    <a:lstStyle/>
                    <a:p>
                      <a:pPr algn="l" fontAlgn="ctr"/>
                      <a:r>
                        <a:rPr lang="de-DE" sz="1050" b="0" i="0" u="none" dirty="0" smtClean="0">
                          <a:solidFill>
                            <a:srgbClr val="000000"/>
                          </a:solidFill>
                        </a:rPr>
                        <a:t>Geringere Belastung für den Bediener, leichtere Lenkung</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dirty="0">
                          <a:effectLst/>
                          <a:latin typeface="Wingdings" panose="05000000000000000000" pitchFamily="2" charset="2"/>
                        </a:rPr>
                        <a:t> </a:t>
                      </a:r>
                      <a:endParaRPr lang="en-US" sz="800" b="1" i="0" u="none" strike="noStrike" dirty="0">
                        <a:solidFill>
                          <a:srgbClr val="000000"/>
                        </a:solidFill>
                        <a:effectLst/>
                        <a:latin typeface="Wingdings" panose="05000000000000000000" pitchFamily="2" charset="2"/>
                      </a:endParaRP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r>
              <a:tr h="163768">
                <a:tc>
                  <a:txBody>
                    <a:bodyPr/>
                    <a:lstStyle/>
                    <a:p>
                      <a:pPr algn="l" fontAlgn="ctr"/>
                      <a:r>
                        <a:rPr lang="de-DE" sz="1050" b="1" i="0" u="none" dirty="0" smtClean="0">
                          <a:solidFill>
                            <a:srgbClr val="000000"/>
                          </a:solidFill>
                        </a:rPr>
                        <a:t>Abstreifleiste mit Fußpedal bedienbar</a:t>
                      </a:r>
                    </a:p>
                  </a:txBody>
                  <a:tcPr marL="45720" marR="45720" marT="18000" marB="18000" anchor="ctr"/>
                </a:tc>
                <a:tc>
                  <a:txBody>
                    <a:bodyPr/>
                    <a:lstStyle/>
                    <a:p>
                      <a:pPr algn="l" fontAlgn="ctr"/>
                      <a:r>
                        <a:rPr lang="de-DE" sz="1050" b="0" i="0" u="none" dirty="0" smtClean="0">
                          <a:solidFill>
                            <a:srgbClr val="000000"/>
                          </a:solidFill>
                        </a:rPr>
                        <a:t>Bediener muss sich weniger bücken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r>
              <a:tr h="163768">
                <a:tc>
                  <a:txBody>
                    <a:bodyPr/>
                    <a:lstStyle/>
                    <a:p>
                      <a:pPr algn="l" fontAlgn="ctr"/>
                      <a:r>
                        <a:rPr lang="de-DE" sz="1050" b="1" i="0" u="none" dirty="0" smtClean="0">
                          <a:solidFill>
                            <a:srgbClr val="000000"/>
                          </a:solidFill>
                        </a:rPr>
                        <a:t>Breiterer Griff</a:t>
                      </a:r>
                    </a:p>
                  </a:txBody>
                  <a:tcPr marL="45720" marR="45720" marT="18000" marB="18000" anchor="ctr"/>
                </a:tc>
                <a:tc>
                  <a:txBody>
                    <a:bodyPr/>
                    <a:lstStyle/>
                    <a:p>
                      <a:pPr algn="l" fontAlgn="ctr"/>
                      <a:r>
                        <a:rPr lang="de-DE" sz="1050" b="0" i="0" u="none" dirty="0" smtClean="0">
                          <a:solidFill>
                            <a:srgbClr val="000000"/>
                          </a:solidFill>
                        </a:rPr>
                        <a:t>Maschine lässt sich besser lenken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dirty="0">
                          <a:effectLst/>
                          <a:latin typeface="Wingdings" panose="05000000000000000000" pitchFamily="2" charset="2"/>
                        </a:rPr>
                        <a:t> </a:t>
                      </a:r>
                      <a:endParaRPr lang="en-US" sz="800" b="1" i="0" u="none" strike="noStrike" dirty="0">
                        <a:solidFill>
                          <a:srgbClr val="000000"/>
                        </a:solidFill>
                        <a:effectLst/>
                        <a:latin typeface="Wingdings" panose="05000000000000000000" pitchFamily="2" charset="2"/>
                      </a:endParaRP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r>
              <a:tr h="163768">
                <a:tc>
                  <a:txBody>
                    <a:bodyPr/>
                    <a:lstStyle/>
                    <a:p>
                      <a:pPr algn="l" fontAlgn="ctr"/>
                      <a:r>
                        <a:rPr lang="de-DE" sz="1050" b="1" i="0" u="none" dirty="0" smtClean="0">
                          <a:solidFill>
                            <a:srgbClr val="000000"/>
                          </a:solidFill>
                        </a:rPr>
                        <a:t>T500e</a:t>
                      </a:r>
                    </a:p>
                  </a:txBody>
                  <a:tcPr marL="45720" marR="45720" marT="18000" marB="18000" anchor="ctr"/>
                </a:tc>
                <a:tc>
                  <a:txBody>
                    <a:bodyPr/>
                    <a:lstStyle/>
                    <a:p>
                      <a:pPr algn="l" fontAlgn="ctr"/>
                      <a:r>
                        <a:rPr lang="de-DE" sz="1050" b="0" i="0" u="none" dirty="0" smtClean="0">
                          <a:solidFill>
                            <a:srgbClr val="000000"/>
                          </a:solidFill>
                        </a:rPr>
                        <a:t>Einfach, zuverlässig und so erschwinglich wie zuvor</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dirty="0">
                          <a:effectLst/>
                          <a:latin typeface="Wingdings" panose="05000000000000000000" pitchFamily="2" charset="2"/>
                        </a:rPr>
                        <a:t> </a:t>
                      </a:r>
                      <a:endParaRPr lang="en-US" sz="800" b="0" i="0" u="none" strike="noStrike" dirty="0">
                        <a:solidFill>
                          <a:srgbClr val="000000"/>
                        </a:solidFill>
                        <a:effectLst/>
                        <a:latin typeface="Wingdings" panose="05000000000000000000" pitchFamily="2" charset="2"/>
                      </a:endParaRPr>
                    </a:p>
                  </a:txBody>
                  <a:tcPr marL="45720" marR="45720" marT="18000" marB="18000" anchor="ctr"/>
                </a:tc>
              </a:tr>
              <a:tr h="163768">
                <a:tc>
                  <a:txBody>
                    <a:bodyPr/>
                    <a:lstStyle/>
                    <a:p>
                      <a:pPr algn="l" fontAlgn="ctr"/>
                      <a:r>
                        <a:rPr lang="de-DE" sz="1050" b="1" i="0" u="none" dirty="0" smtClean="0">
                          <a:solidFill>
                            <a:srgbClr val="000000"/>
                          </a:solidFill>
                        </a:rPr>
                        <a:t>Doppelwalze </a:t>
                      </a:r>
                    </a:p>
                  </a:txBody>
                  <a:tcPr marL="45720" marR="45720" marT="18000" marB="18000" anchor="ctr"/>
                </a:tc>
                <a:tc>
                  <a:txBody>
                    <a:bodyPr/>
                    <a:lstStyle/>
                    <a:p>
                      <a:pPr algn="l" fontAlgn="ctr"/>
                      <a:r>
                        <a:rPr lang="de-DE" sz="1050" b="0" i="0" u="none" dirty="0" smtClean="0">
                          <a:solidFill>
                            <a:srgbClr val="000000"/>
                          </a:solidFill>
                        </a:rPr>
                        <a:t>Mögliche Vorbereitung des Bodens, bessere Reinigung verfugter Fliesen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ctr" fontAlgn="ctr"/>
                      <a:r>
                        <a:rPr lang="de-DE" sz="800" b="0" i="0" u="none" dirty="0" smtClean="0">
                          <a:solidFill>
                            <a:srgbClr val="000000"/>
                          </a:solidFill>
                          <a:latin typeface="Wingdings" pitchFamily="18" charset="0"/>
                        </a:rPr>
                        <a:t>n</a:t>
                      </a:r>
                    </a:p>
                  </a:txBody>
                  <a:tcPr marL="45720" marR="45720" marT="18000" marB="18000" anchor="ctr"/>
                </a:tc>
                <a:tc>
                  <a:txBody>
                    <a:bodyPr/>
                    <a:lstStyle/>
                    <a:p>
                      <a:pPr algn="l" fontAlgn="ctr"/>
                      <a:r>
                        <a:rPr lang="en-US" sz="800" u="none" strike="noStrike" dirty="0">
                          <a:effectLst/>
                          <a:latin typeface="Wingdings" panose="05000000000000000000" pitchFamily="2" charset="2"/>
                        </a:rPr>
                        <a:t> </a:t>
                      </a:r>
                      <a:endParaRPr lang="en-US" sz="800" b="0" i="0" u="none" strike="noStrike" dirty="0">
                        <a:solidFill>
                          <a:srgbClr val="000000"/>
                        </a:solidFill>
                        <a:effectLst/>
                        <a:latin typeface="Wingdings" panose="05000000000000000000" pitchFamily="2" charset="2"/>
                      </a:endParaRPr>
                    </a:p>
                  </a:txBody>
                  <a:tcPr marL="45720" marR="45720" marT="18000" marB="18000" anchor="ctr"/>
                </a:tc>
              </a:tr>
            </a:tbl>
          </a:graphicData>
        </a:graphic>
      </p:graphicFrame>
      <p:grpSp>
        <p:nvGrpSpPr>
          <p:cNvPr id="12" name="Group 11"/>
          <p:cNvGrpSpPr/>
          <p:nvPr/>
        </p:nvGrpSpPr>
        <p:grpSpPr>
          <a:xfrm>
            <a:off x="7545048" y="1464839"/>
            <a:ext cx="655637" cy="654050"/>
            <a:chOff x="0" y="0"/>
            <a:chExt cx="655638" cy="654050"/>
          </a:xfrm>
        </p:grpSpPr>
        <p:sp>
          <p:nvSpPr>
            <p:cNvPr id="13" name="Oval 12"/>
            <p:cNvSpPr>
              <a:spLocks noChangeArrowheads="1"/>
            </p:cNvSpPr>
            <p:nvPr/>
          </p:nvSpPr>
          <p:spPr bwMode="auto">
            <a:xfrm>
              <a:off x="0" y="0"/>
              <a:ext cx="655638" cy="654050"/>
            </a:xfrm>
            <a:prstGeom prst="ellipse">
              <a:avLst/>
            </a:prstGeom>
            <a:solidFill>
              <a:srgbClr val="EE2B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160"/>
            </a:p>
          </p:txBody>
        </p:sp>
        <p:sp>
          <p:nvSpPr>
            <p:cNvPr id="14" name="Oval 13"/>
            <p:cNvSpPr>
              <a:spLocks noChangeArrowheads="1"/>
            </p:cNvSpPr>
            <p:nvPr/>
          </p:nvSpPr>
          <p:spPr bwMode="auto">
            <a:xfrm>
              <a:off x="0" y="0"/>
              <a:ext cx="655638" cy="654050"/>
            </a:xfrm>
            <a:prstGeom prst="ellipse">
              <a:avLst/>
            </a:pr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64592" tIns="82296" rIns="164592" bIns="82296"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160"/>
            </a:p>
          </p:txBody>
        </p:sp>
        <p:sp>
          <p:nvSpPr>
            <p:cNvPr id="15" name="Freeform 14"/>
            <p:cNvSpPr>
              <a:spLocks/>
            </p:cNvSpPr>
            <p:nvPr/>
          </p:nvSpPr>
          <p:spPr bwMode="auto">
            <a:xfrm>
              <a:off x="150812" y="153987"/>
              <a:ext cx="131763" cy="128588"/>
            </a:xfrm>
            <a:custGeom>
              <a:avLst/>
              <a:gdLst>
                <a:gd name="T0" fmla="*/ 18 w 35"/>
                <a:gd name="T1" fmla="*/ 0 h 34"/>
                <a:gd name="T2" fmla="*/ 0 w 35"/>
                <a:gd name="T3" fmla="*/ 17 h 34"/>
                <a:gd name="T4" fmla="*/ 17 w 35"/>
                <a:gd name="T5" fmla="*/ 34 h 34"/>
                <a:gd name="T6" fmla="*/ 35 w 35"/>
                <a:gd name="T7" fmla="*/ 17 h 34"/>
                <a:gd name="T8" fmla="*/ 18 w 35"/>
                <a:gd name="T9" fmla="*/ 0 h 34"/>
              </a:gdLst>
              <a:ahLst/>
              <a:cxnLst>
                <a:cxn ang="0">
                  <a:pos x="T0" y="T1"/>
                </a:cxn>
                <a:cxn ang="0">
                  <a:pos x="T2" y="T3"/>
                </a:cxn>
                <a:cxn ang="0">
                  <a:pos x="T4" y="T5"/>
                </a:cxn>
                <a:cxn ang="0">
                  <a:pos x="T6" y="T7"/>
                </a:cxn>
                <a:cxn ang="0">
                  <a:pos x="T8" y="T9"/>
                </a:cxn>
              </a:cxnLst>
              <a:rect l="0" t="0" r="r" b="b"/>
              <a:pathLst>
                <a:path w="35" h="34">
                  <a:moveTo>
                    <a:pt x="18" y="0"/>
                  </a:moveTo>
                  <a:cubicBezTo>
                    <a:pt x="18" y="8"/>
                    <a:pt x="8" y="17"/>
                    <a:pt x="0" y="17"/>
                  </a:cubicBezTo>
                  <a:cubicBezTo>
                    <a:pt x="8" y="17"/>
                    <a:pt x="17" y="26"/>
                    <a:pt x="17" y="34"/>
                  </a:cubicBezTo>
                  <a:cubicBezTo>
                    <a:pt x="17" y="26"/>
                    <a:pt x="27" y="17"/>
                    <a:pt x="35" y="17"/>
                  </a:cubicBezTo>
                  <a:cubicBezTo>
                    <a:pt x="27" y="17"/>
                    <a:pt x="18" y="8"/>
                    <a:pt x="1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160"/>
            </a:p>
          </p:txBody>
        </p:sp>
        <p:sp>
          <p:nvSpPr>
            <p:cNvPr id="16" name="Freeform 15"/>
            <p:cNvSpPr>
              <a:spLocks/>
            </p:cNvSpPr>
            <p:nvPr/>
          </p:nvSpPr>
          <p:spPr bwMode="auto">
            <a:xfrm>
              <a:off x="215900" y="214312"/>
              <a:ext cx="288925" cy="285750"/>
            </a:xfrm>
            <a:custGeom>
              <a:avLst/>
              <a:gdLst>
                <a:gd name="T0" fmla="*/ 40 w 77"/>
                <a:gd name="T1" fmla="*/ 0 h 76"/>
                <a:gd name="T2" fmla="*/ 26 w 77"/>
                <a:gd name="T3" fmla="*/ 25 h 76"/>
                <a:gd name="T4" fmla="*/ 10 w 77"/>
                <a:gd name="T5" fmla="*/ 36 h 76"/>
                <a:gd name="T6" fmla="*/ 0 w 77"/>
                <a:gd name="T7" fmla="*/ 38 h 76"/>
                <a:gd name="T8" fmla="*/ 19 w 77"/>
                <a:gd name="T9" fmla="*/ 45 h 76"/>
                <a:gd name="T10" fmla="*/ 32 w 77"/>
                <a:gd name="T11" fmla="*/ 58 h 76"/>
                <a:gd name="T12" fmla="*/ 38 w 77"/>
                <a:gd name="T13" fmla="*/ 76 h 76"/>
                <a:gd name="T14" fmla="*/ 41 w 77"/>
                <a:gd name="T15" fmla="*/ 64 h 76"/>
                <a:gd name="T16" fmla="*/ 50 w 77"/>
                <a:gd name="T17" fmla="*/ 52 h 76"/>
                <a:gd name="T18" fmla="*/ 77 w 77"/>
                <a:gd name="T19" fmla="*/ 39 h 76"/>
                <a:gd name="T20" fmla="*/ 40 w 77"/>
                <a:gd name="T2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6">
                  <a:moveTo>
                    <a:pt x="40" y="0"/>
                  </a:moveTo>
                  <a:cubicBezTo>
                    <a:pt x="39" y="9"/>
                    <a:pt x="34" y="18"/>
                    <a:pt x="26" y="25"/>
                  </a:cubicBezTo>
                  <a:cubicBezTo>
                    <a:pt x="22" y="30"/>
                    <a:pt x="16" y="34"/>
                    <a:pt x="10" y="36"/>
                  </a:cubicBezTo>
                  <a:cubicBezTo>
                    <a:pt x="7" y="37"/>
                    <a:pt x="4" y="38"/>
                    <a:pt x="0" y="38"/>
                  </a:cubicBezTo>
                  <a:cubicBezTo>
                    <a:pt x="7" y="38"/>
                    <a:pt x="13" y="41"/>
                    <a:pt x="19" y="45"/>
                  </a:cubicBezTo>
                  <a:cubicBezTo>
                    <a:pt x="24" y="49"/>
                    <a:pt x="28" y="53"/>
                    <a:pt x="32" y="58"/>
                  </a:cubicBezTo>
                  <a:cubicBezTo>
                    <a:pt x="35" y="64"/>
                    <a:pt x="38" y="71"/>
                    <a:pt x="38" y="76"/>
                  </a:cubicBezTo>
                  <a:cubicBezTo>
                    <a:pt x="38" y="72"/>
                    <a:pt x="39" y="68"/>
                    <a:pt x="41" y="64"/>
                  </a:cubicBezTo>
                  <a:cubicBezTo>
                    <a:pt x="43" y="60"/>
                    <a:pt x="46" y="56"/>
                    <a:pt x="50" y="52"/>
                  </a:cubicBezTo>
                  <a:cubicBezTo>
                    <a:pt x="57" y="44"/>
                    <a:pt x="68" y="39"/>
                    <a:pt x="77" y="39"/>
                  </a:cubicBezTo>
                  <a:cubicBezTo>
                    <a:pt x="60" y="38"/>
                    <a:pt x="39" y="17"/>
                    <a:pt x="4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160"/>
            </a:p>
          </p:txBody>
        </p:sp>
      </p:grpSp>
      <p:grpSp>
        <p:nvGrpSpPr>
          <p:cNvPr id="17" name="Group 16"/>
          <p:cNvGrpSpPr/>
          <p:nvPr/>
        </p:nvGrpSpPr>
        <p:grpSpPr>
          <a:xfrm>
            <a:off x="8275396" y="1464840"/>
            <a:ext cx="655637" cy="654050"/>
            <a:chOff x="0" y="0"/>
            <a:chExt cx="655639" cy="654051"/>
          </a:xfrm>
        </p:grpSpPr>
        <p:sp>
          <p:nvSpPr>
            <p:cNvPr id="18" name="Oval 17"/>
            <p:cNvSpPr>
              <a:spLocks noChangeArrowheads="1"/>
            </p:cNvSpPr>
            <p:nvPr/>
          </p:nvSpPr>
          <p:spPr bwMode="auto">
            <a:xfrm>
              <a:off x="0" y="0"/>
              <a:ext cx="655638" cy="654050"/>
            </a:xfrm>
            <a:prstGeom prst="ellipse">
              <a:avLst/>
            </a:prstGeom>
            <a:solidFill>
              <a:srgbClr val="5A3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160"/>
            </a:p>
          </p:txBody>
        </p:sp>
        <p:sp>
          <p:nvSpPr>
            <p:cNvPr id="19" name="Oval 18"/>
            <p:cNvSpPr>
              <a:spLocks noChangeArrowheads="1"/>
            </p:cNvSpPr>
            <p:nvPr/>
          </p:nvSpPr>
          <p:spPr bwMode="auto">
            <a:xfrm>
              <a:off x="1" y="1"/>
              <a:ext cx="655638" cy="654050"/>
            </a:xfrm>
            <a:prstGeom prst="ellipse">
              <a:avLst/>
            </a:pr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64592" tIns="82296" rIns="164592" bIns="82296"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160"/>
            </a:p>
          </p:txBody>
        </p:sp>
        <p:sp>
          <p:nvSpPr>
            <p:cNvPr id="20" name="Freeform 19"/>
            <p:cNvSpPr>
              <a:spLocks/>
            </p:cNvSpPr>
            <p:nvPr/>
          </p:nvSpPr>
          <p:spPr bwMode="auto">
            <a:xfrm>
              <a:off x="184152" y="188912"/>
              <a:ext cx="287338" cy="280988"/>
            </a:xfrm>
            <a:custGeom>
              <a:avLst/>
              <a:gdLst>
                <a:gd name="T0" fmla="*/ 181 w 181"/>
                <a:gd name="T1" fmla="*/ 59 h 177"/>
                <a:gd name="T2" fmla="*/ 119 w 181"/>
                <a:gd name="T3" fmla="*/ 59 h 177"/>
                <a:gd name="T4" fmla="*/ 119 w 181"/>
                <a:gd name="T5" fmla="*/ 0 h 177"/>
                <a:gd name="T6" fmla="*/ 60 w 181"/>
                <a:gd name="T7" fmla="*/ 0 h 177"/>
                <a:gd name="T8" fmla="*/ 60 w 181"/>
                <a:gd name="T9" fmla="*/ 59 h 177"/>
                <a:gd name="T10" fmla="*/ 0 w 181"/>
                <a:gd name="T11" fmla="*/ 59 h 177"/>
                <a:gd name="T12" fmla="*/ 0 w 181"/>
                <a:gd name="T13" fmla="*/ 118 h 177"/>
                <a:gd name="T14" fmla="*/ 60 w 181"/>
                <a:gd name="T15" fmla="*/ 118 h 177"/>
                <a:gd name="T16" fmla="*/ 60 w 181"/>
                <a:gd name="T17" fmla="*/ 177 h 177"/>
                <a:gd name="T18" fmla="*/ 119 w 181"/>
                <a:gd name="T19" fmla="*/ 177 h 177"/>
                <a:gd name="T20" fmla="*/ 119 w 181"/>
                <a:gd name="T21" fmla="*/ 118 h 177"/>
                <a:gd name="T22" fmla="*/ 181 w 181"/>
                <a:gd name="T23" fmla="*/ 118 h 177"/>
                <a:gd name="T24" fmla="*/ 181 w 181"/>
                <a:gd name="T25" fmla="*/ 5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77">
                  <a:moveTo>
                    <a:pt x="181" y="59"/>
                  </a:moveTo>
                  <a:lnTo>
                    <a:pt x="119" y="59"/>
                  </a:lnTo>
                  <a:lnTo>
                    <a:pt x="119" y="0"/>
                  </a:lnTo>
                  <a:lnTo>
                    <a:pt x="60" y="0"/>
                  </a:lnTo>
                  <a:lnTo>
                    <a:pt x="60" y="59"/>
                  </a:lnTo>
                  <a:lnTo>
                    <a:pt x="0" y="59"/>
                  </a:lnTo>
                  <a:lnTo>
                    <a:pt x="0" y="118"/>
                  </a:lnTo>
                  <a:lnTo>
                    <a:pt x="60" y="118"/>
                  </a:lnTo>
                  <a:lnTo>
                    <a:pt x="60" y="177"/>
                  </a:lnTo>
                  <a:lnTo>
                    <a:pt x="119" y="177"/>
                  </a:lnTo>
                  <a:lnTo>
                    <a:pt x="119" y="118"/>
                  </a:lnTo>
                  <a:lnTo>
                    <a:pt x="181" y="118"/>
                  </a:lnTo>
                  <a:lnTo>
                    <a:pt x="181"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4592" tIns="82296" rIns="164592" bIns="82296"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160"/>
            </a:p>
          </p:txBody>
        </p:sp>
      </p:grpSp>
      <p:grpSp>
        <p:nvGrpSpPr>
          <p:cNvPr id="7" name="Group 6"/>
          <p:cNvGrpSpPr/>
          <p:nvPr/>
        </p:nvGrpSpPr>
        <p:grpSpPr>
          <a:xfrm>
            <a:off x="6814431" y="1426566"/>
            <a:ext cx="655637" cy="769441"/>
            <a:chOff x="9998305" y="3488936"/>
            <a:chExt cx="655637" cy="769441"/>
          </a:xfrm>
        </p:grpSpPr>
        <p:sp>
          <p:nvSpPr>
            <p:cNvPr id="10" name="Oval 9"/>
            <p:cNvSpPr>
              <a:spLocks noChangeArrowheads="1"/>
            </p:cNvSpPr>
            <p:nvPr/>
          </p:nvSpPr>
          <p:spPr bwMode="auto">
            <a:xfrm>
              <a:off x="9998305" y="3527210"/>
              <a:ext cx="655637" cy="654050"/>
            </a:xfrm>
            <a:prstGeom prst="ellipse">
              <a:avLst/>
            </a:prstGeom>
            <a:solidFill>
              <a:srgbClr val="F7B334"/>
            </a:solidFill>
            <a:ln w="30163" cap="flat">
              <a:solidFill>
                <a:srgbClr val="FFFFFF"/>
              </a:solidFill>
              <a:prstDash val="solid"/>
              <a:miter lim="800000"/>
              <a:headEnd/>
              <a:tailEnd/>
            </a:ln>
          </p:spPr>
          <p:txBody>
            <a:bodyPr vert="horz" wrap="square" lIns="164592" tIns="82296" rIns="164592" bIns="82296"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160"/>
            </a:p>
          </p:txBody>
        </p:sp>
        <p:sp>
          <p:nvSpPr>
            <p:cNvPr id="21" name="TextBox 20"/>
            <p:cNvSpPr txBox="1"/>
            <p:nvPr/>
          </p:nvSpPr>
          <p:spPr>
            <a:xfrm>
              <a:off x="10051251" y="3488936"/>
              <a:ext cx="498855" cy="769441"/>
            </a:xfrm>
            <a:prstGeom prst="rect">
              <a:avLst/>
            </a:prstGeom>
            <a:noFill/>
          </p:spPr>
          <p:txBody>
            <a:bodyPr wrap="none" rtlCol="0">
              <a:spAutoFit/>
            </a:bodyPr>
            <a:lstStyle/>
            <a:p>
              <a:r>
                <a:rPr lang="nl-BE" sz="4400" b="1" dirty="0" smtClean="0">
                  <a:solidFill>
                    <a:schemeClr val="bg1"/>
                  </a:solidFill>
                  <a:latin typeface="Arial" panose="020B0604020202020204" pitchFamily="34" charset="0"/>
                </a:rPr>
                <a:t>€</a:t>
              </a:r>
              <a:endParaRPr lang="en-US" sz="4400" b="1"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32952831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sz="2400" b="0" i="0" dirty="0" smtClean="0">
                <a:solidFill>
                  <a:srgbClr val="FFFFFF"/>
                </a:solidFill>
              </a:rPr>
              <a:t>Wettbewerbsvorteile</a:t>
            </a:r>
          </a:p>
        </p:txBody>
      </p:sp>
      <p:graphicFrame>
        <p:nvGraphicFramePr>
          <p:cNvPr id="8" name="Content Placeholder 6"/>
          <p:cNvGraphicFramePr>
            <a:graphicFrameLocks/>
          </p:cNvGraphicFramePr>
          <p:nvPr>
            <p:extLst>
              <p:ext uri="{D42A27DB-BD31-4B8C-83A1-F6EECF244321}">
                <p14:modId xmlns:p14="http://schemas.microsoft.com/office/powerpoint/2010/main" val="3233254585"/>
              </p:ext>
            </p:extLst>
          </p:nvPr>
        </p:nvGraphicFramePr>
        <p:xfrm>
          <a:off x="457200" y="1600213"/>
          <a:ext cx="8492661" cy="5016638"/>
        </p:xfrm>
        <a:graphic>
          <a:graphicData uri="http://schemas.openxmlformats.org/drawingml/2006/table">
            <a:tbl>
              <a:tblPr firstRow="1" bandRow="1">
                <a:tableStyleId>{2D5ABB26-0587-4C30-8999-92F81FD0307C}</a:tableStyleId>
              </a:tblPr>
              <a:tblGrid>
                <a:gridCol w="2048908"/>
                <a:gridCol w="3533185"/>
                <a:gridCol w="2910568"/>
              </a:tblGrid>
              <a:tr h="1305055">
                <a:tc>
                  <a:txBody>
                    <a:bodyPr/>
                    <a:lstStyle/>
                    <a:p>
                      <a:pPr marL="0" marR="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None/>
                        <a:tabLst/>
                        <a:defRPr/>
                      </a:pPr>
                      <a:endParaRPr lang="en-US" sz="1200" u="none" dirty="0" smtClean="0">
                        <a:solidFill>
                          <a:schemeClr val="tx2"/>
                        </a:solidFill>
                      </a:endParaRPr>
                    </a:p>
                  </a:txBody>
                  <a:tcPr>
                    <a:lnL w="6350" cap="flat" cmpd="sng" algn="ctr">
                      <a:no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indent="0" algn="l">
                        <a:buClr>
                          <a:srgbClr val="0070C0"/>
                        </a:buClr>
                        <a:buFont typeface="Arial" panose="020B0604020202020204" pitchFamily="34" charset="0"/>
                        <a:buNone/>
                      </a:pPr>
                      <a:r>
                        <a:rPr lang="de-DE" sz="1050" b="1" i="0" u="none" dirty="0" smtClean="0">
                          <a:solidFill>
                            <a:srgbClr val="000000"/>
                          </a:solidFill>
                          <a:latin typeface="Arial" pitchFamily="18" charset="0"/>
                        </a:rPr>
                        <a:t>ENTWICKELT FÜR HOHE PRODUKTIVITÄT</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Zone Settings™ / Supervisor-Sperrmodus</a:t>
                      </a:r>
                    </a:p>
                    <a:p>
                      <a:pPr marL="171450" indent="-171450" algn="l">
                        <a:buClr>
                          <a:srgbClr val="0070C0"/>
                        </a:buClr>
                        <a:buFont typeface="Wingdings" panose="05000000000000000000" pitchFamily="2" charset="2"/>
                        <a:buChar char="ü"/>
                      </a:pPr>
                      <a:r>
                        <a:rPr lang="de-DE" sz="1000" b="0" i="0" u="none" dirty="0" err="1" smtClean="0">
                          <a:solidFill>
                            <a:srgbClr val="000000"/>
                          </a:solidFill>
                          <a:latin typeface="Arial" pitchFamily="18" charset="0"/>
                        </a:rPr>
                        <a:t>Insta</a:t>
                      </a:r>
                      <a:r>
                        <a:rPr lang="de-DE" sz="1000" b="0" i="0" u="none" dirty="0" smtClean="0">
                          <a:solidFill>
                            <a:srgbClr val="000000"/>
                          </a:solidFill>
                          <a:latin typeface="Arial" pitchFamily="18" charset="0"/>
                        </a:rPr>
                        <a:t>-Fit™ Adapter für Bürste/</a:t>
                      </a:r>
                      <a:r>
                        <a:rPr lang="de-DE" sz="1400" b="0" i="0" dirty="0" smtClean="0"/>
                        <a:t>Polierteller</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Pro-Panel™ LCD-Touchscreen und Diagnosemöglichkeiten an Bord</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Grobschmutzsieb des Aufnahmetanks</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67 und 62 dB(A)</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Tennant-Service</a:t>
                      </a:r>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indent="0" algn="l">
                        <a:buClr>
                          <a:srgbClr val="0070C0"/>
                        </a:buClr>
                        <a:buFont typeface="Arial" panose="020B0604020202020204" pitchFamily="34" charset="0"/>
                        <a:buNone/>
                      </a:pPr>
                      <a:r>
                        <a:rPr lang="de-DE" sz="1050" b="1" i="0" u="none" dirty="0" smtClean="0">
                          <a:solidFill>
                            <a:srgbClr val="000000"/>
                          </a:solidFill>
                          <a:latin typeface="Arial" pitchFamily="18" charset="0"/>
                        </a:rPr>
                        <a:t>VORTEILE</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Standardisierung der Reinigung</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Geringerer Zeitaufwand für die Inbetriebnahme und das Abschalten der Maschine</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Reinigung tagsüber</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Weniger Ausfallzeiten</a:t>
                      </a:r>
                    </a:p>
                  </a:txBody>
                  <a:tcPr>
                    <a:lnL w="6350" cap="flat" cmpd="sng" algn="ctr">
                      <a:solidFill>
                        <a:schemeClr val="bg2">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r>
              <a:tr h="1024119">
                <a:tc>
                  <a:txBody>
                    <a:bodyPr/>
                    <a:lstStyle/>
                    <a:p>
                      <a:pPr marL="171450" indent="-171450" algn="l" defTabSz="914400" rtl="0" eaLnBrk="1" latinLnBrk="0" hangingPunct="1">
                        <a:buClr>
                          <a:srgbClr val="0070C0"/>
                        </a:buClr>
                        <a:buFont typeface="Wingdings" panose="05000000000000000000" pitchFamily="2" charset="2"/>
                        <a:buChar char="ü"/>
                      </a:pPr>
                      <a:endParaRPr lang="en-US" sz="1100" u="none" kern="1200" baseline="0" dirty="0">
                        <a:solidFill>
                          <a:schemeClr val="tx2"/>
                        </a:solidFill>
                        <a:latin typeface="+mn-lt"/>
                        <a:ea typeface="+mn-ea"/>
                        <a:cs typeface="+mn-cs"/>
                      </a:endParaRPr>
                    </a:p>
                  </a:txBody>
                  <a:tcPr>
                    <a:lnL w="6350" cap="flat" cmpd="sng" algn="ctr">
                      <a:no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indent="0" algn="l">
                        <a:buClr>
                          <a:srgbClr val="0070C0"/>
                        </a:buClr>
                        <a:buFont typeface="Arial" panose="020B0604020202020204" pitchFamily="34" charset="0"/>
                        <a:buNone/>
                      </a:pPr>
                      <a:r>
                        <a:rPr lang="de-DE" sz="1050" b="1" i="0" u="none" dirty="0" smtClean="0">
                          <a:solidFill>
                            <a:srgbClr val="000000"/>
                          </a:solidFill>
                          <a:latin typeface="Arial" pitchFamily="18" charset="0"/>
                        </a:rPr>
                        <a:t>UMWELT</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Neue Abstreifleiste und optimiertes Sauggebläse</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Nur 62 dB(A)</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Intelligentes Ladegerät</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Eingesetzte Bedienelemente und ergonomisches Design</a:t>
                      </a:r>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indent="0" algn="l">
                        <a:buClr>
                          <a:srgbClr val="0070C0"/>
                        </a:buClr>
                        <a:buFont typeface="Arial" panose="020B0604020202020204" pitchFamily="34" charset="0"/>
                        <a:buNone/>
                      </a:pPr>
                      <a:r>
                        <a:rPr lang="de-DE" sz="1050" b="1" i="0" u="none" dirty="0" smtClean="0">
                          <a:solidFill>
                            <a:srgbClr val="000000"/>
                          </a:solidFill>
                          <a:latin typeface="Arial" pitchFamily="18" charset="0"/>
                        </a:rPr>
                        <a:t>VORTEILE</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Weniger Wasser am Boden</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Leisere Umgebung für die Bediener und alle anderen</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Sicheres Auswechseln der Batterien</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Ergonomischer</a:t>
                      </a:r>
                    </a:p>
                  </a:txBody>
                  <a:tcPr>
                    <a:lnL w="6350" cap="flat" cmpd="sng" algn="ctr">
                      <a:solidFill>
                        <a:schemeClr val="bg2">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r>
              <a:tr h="1111061">
                <a:tc>
                  <a:txBody>
                    <a:bodyPr/>
                    <a:lstStyle/>
                    <a:p>
                      <a:pPr marL="171450" indent="-171450" algn="l" defTabSz="914400" rtl="0" eaLnBrk="1" latinLnBrk="0" hangingPunct="1">
                        <a:buClr>
                          <a:srgbClr val="0070C0"/>
                        </a:buClr>
                        <a:buFont typeface="Wingdings" panose="05000000000000000000" pitchFamily="2" charset="2"/>
                        <a:buChar char="ü"/>
                      </a:pPr>
                      <a:endParaRPr lang="en-US" sz="1100" u="none" kern="1200" baseline="0" dirty="0" smtClean="0">
                        <a:solidFill>
                          <a:schemeClr val="tx2"/>
                        </a:solidFill>
                        <a:latin typeface="+mn-lt"/>
                        <a:ea typeface="+mn-ea"/>
                        <a:cs typeface="+mn-cs"/>
                      </a:endParaRPr>
                    </a:p>
                  </a:txBody>
                  <a:tcPr>
                    <a:lnL w="6350" cap="flat" cmpd="sng" algn="ctr">
                      <a:no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indent="0" algn="l">
                        <a:buClr>
                          <a:srgbClr val="0070C0"/>
                        </a:buClr>
                        <a:buFont typeface="Arial" panose="020B0604020202020204" pitchFamily="34" charset="0"/>
                        <a:buNone/>
                      </a:pPr>
                      <a:r>
                        <a:rPr lang="de-DE" sz="1050" b="1" i="0" u="none" dirty="0" smtClean="0">
                          <a:solidFill>
                            <a:srgbClr val="000000"/>
                          </a:solidFill>
                          <a:latin typeface="Arial" pitchFamily="18" charset="0"/>
                        </a:rPr>
                        <a:t>SAUBERE BÖDEN</a:t>
                      </a:r>
                    </a:p>
                    <a:p>
                      <a:pPr marL="171450" indent="-171450" algn="l">
                        <a:buClr>
                          <a:srgbClr val="0070C0"/>
                        </a:buClr>
                        <a:buFont typeface="Wingdings" panose="05000000000000000000" pitchFamily="2" charset="2"/>
                        <a:buChar char="ü"/>
                      </a:pPr>
                      <a:r>
                        <a:rPr lang="de-DE" sz="1000" b="0" i="0" u="none" dirty="0" err="1" smtClean="0">
                          <a:solidFill>
                            <a:srgbClr val="000000"/>
                          </a:solidFill>
                          <a:latin typeface="Arial" pitchFamily="18" charset="0"/>
                        </a:rPr>
                        <a:t>Severe</a:t>
                      </a:r>
                      <a:r>
                        <a:rPr lang="de-DE" sz="1000" b="0" i="0" u="none" dirty="0" smtClean="0">
                          <a:solidFill>
                            <a:srgbClr val="000000"/>
                          </a:solidFill>
                          <a:latin typeface="Arial" pitchFamily="18" charset="0"/>
                        </a:rPr>
                        <a:t> Environment™ (SE) Schalter</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Neue Abstreifleiste und optimiertes Sauggebläse</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Anweisungen an Bord</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Hohe U/min und hoher Anpressdruck</a:t>
                      </a:r>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indent="0" algn="l">
                        <a:buClr>
                          <a:srgbClr val="0070C0"/>
                        </a:buClr>
                        <a:buFont typeface="Arial" panose="020B0604020202020204" pitchFamily="34" charset="0"/>
                        <a:buNone/>
                      </a:pPr>
                      <a:r>
                        <a:rPr lang="de-DE" sz="1050" b="1" i="0" u="none" dirty="0" smtClean="0">
                          <a:solidFill>
                            <a:srgbClr val="000000"/>
                          </a:solidFill>
                          <a:latin typeface="Arial" pitchFamily="18" charset="0"/>
                        </a:rPr>
                        <a:t>VORTEILE</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Sauberere Böden bei weniger Reinigungsdurchgängen und weniger Nachbesserungsarbeiten</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Schmutz wird vom Boden entfernt</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Klare Anweisungen führen zu besseren Ergebnissen</a:t>
                      </a:r>
                    </a:p>
                    <a:p>
                      <a:pPr marL="0" indent="0" algn="l">
                        <a:buClr>
                          <a:srgbClr val="0070C0"/>
                        </a:buClr>
                        <a:buFont typeface="Wingdings" panose="05000000000000000000" pitchFamily="2" charset="2"/>
                        <a:buNone/>
                      </a:pPr>
                      <a:endParaRPr lang="en-US" sz="1050" u="none" dirty="0">
                        <a:solidFill>
                          <a:schemeClr val="tx1"/>
                        </a:solidFill>
                        <a:latin typeface="Arial" panose="020B0604020202020204" pitchFamily="34" charset="0"/>
                        <a:cs typeface="Arial" panose="020B0604020202020204" pitchFamily="34" charset="0"/>
                      </a:endParaRPr>
                    </a:p>
                  </a:txBody>
                  <a:tcPr>
                    <a:lnL w="6350" cap="flat" cmpd="sng" algn="ctr">
                      <a:solidFill>
                        <a:schemeClr val="bg2">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r>
              <a:tr h="1287419">
                <a:tc>
                  <a:txBody>
                    <a:bodyPr/>
                    <a:lstStyle/>
                    <a:p>
                      <a:pPr marL="171450" indent="-171450" algn="l" defTabSz="914400" rtl="0" eaLnBrk="1" latinLnBrk="0" hangingPunct="1">
                        <a:buClr>
                          <a:srgbClr val="0070C0"/>
                        </a:buClr>
                        <a:buFont typeface="Wingdings" panose="05000000000000000000" pitchFamily="2" charset="2"/>
                        <a:buChar char="ü"/>
                      </a:pPr>
                      <a:endParaRPr lang="en-US" sz="1100" u="none" dirty="0" smtClean="0">
                        <a:solidFill>
                          <a:schemeClr val="tx2"/>
                        </a:solidFill>
                      </a:endParaRPr>
                    </a:p>
                  </a:txBody>
                  <a:tcPr>
                    <a:lnL w="6350" cap="flat" cmpd="sng" algn="ctr">
                      <a:no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indent="0" algn="l">
                        <a:buClr>
                          <a:srgbClr val="0070C0"/>
                        </a:buClr>
                        <a:buFont typeface="Arial" panose="020B0604020202020204" pitchFamily="34" charset="0"/>
                        <a:buNone/>
                      </a:pPr>
                      <a:r>
                        <a:rPr lang="de-DE" sz="1050" b="1" i="0" u="none" dirty="0" smtClean="0">
                          <a:solidFill>
                            <a:srgbClr val="000000"/>
                          </a:solidFill>
                          <a:latin typeface="Arial" pitchFamily="18" charset="0"/>
                        </a:rPr>
                        <a:t>BEDIENER</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Schulung und Problembehandlung an Bord</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Zone Settings</a:t>
                      </a:r>
                      <a:r>
                        <a:rPr lang="de-DE" sz="1400" b="0" i="0" dirty="0" smtClean="0"/>
                        <a:t>™</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Pro-Panel™-LCD-Touchscreen</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Ergonomisches Design</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Tägliche Wartung ohne Werkzeuge</a:t>
                      </a:r>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indent="0" algn="l">
                        <a:buClr>
                          <a:srgbClr val="0070C0"/>
                        </a:buClr>
                        <a:buFont typeface="Arial" panose="020B0604020202020204" pitchFamily="34" charset="0"/>
                        <a:buNone/>
                      </a:pPr>
                      <a:r>
                        <a:rPr lang="de-DE" sz="1050" b="1" i="0" u="none" dirty="0" smtClean="0">
                          <a:solidFill>
                            <a:srgbClr val="000000"/>
                          </a:solidFill>
                          <a:latin typeface="Arial" pitchFamily="18" charset="0"/>
                        </a:rPr>
                        <a:t>VORTEILE</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Intuitive Reinigen</a:t>
                      </a:r>
                      <a:r>
                        <a:rPr lang="de-DE" sz="1400" b="0" i="0" dirty="0" smtClean="0"/>
                        <a:t> </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Verlässliche Ergebnisse</a:t>
                      </a:r>
                    </a:p>
                    <a:p>
                      <a:pPr marL="171450" indent="-171450" algn="l">
                        <a:buClr>
                          <a:srgbClr val="0070C0"/>
                        </a:buClr>
                        <a:buFont typeface="Wingdings" panose="05000000000000000000" pitchFamily="2" charset="2"/>
                        <a:buChar char="ü"/>
                      </a:pPr>
                      <a:r>
                        <a:rPr lang="de-DE" sz="1000" b="0" i="0" u="none" dirty="0" smtClean="0">
                          <a:solidFill>
                            <a:srgbClr val="000000"/>
                          </a:solidFill>
                          <a:latin typeface="Arial" pitchFamily="18" charset="0"/>
                        </a:rPr>
                        <a:t>Besseres Arbeitsumfeld</a:t>
                      </a:r>
                    </a:p>
                    <a:p>
                      <a:pPr marL="171450" marR="0" indent="-1714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ü"/>
                        <a:tabLst/>
                        <a:defRPr/>
                      </a:pPr>
                      <a:r>
                        <a:rPr lang="de-DE" sz="1000" b="0" i="0" u="none" dirty="0" smtClean="0">
                          <a:solidFill>
                            <a:srgbClr val="000000"/>
                          </a:solidFill>
                          <a:latin typeface="Arial" pitchFamily="18" charset="0"/>
                        </a:rPr>
                        <a:t>Leicht zu lenken</a:t>
                      </a:r>
                    </a:p>
                    <a:p>
                      <a:pPr marL="171450" marR="0" indent="-1714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ü"/>
                        <a:tabLst/>
                        <a:defRPr/>
                      </a:pPr>
                      <a:r>
                        <a:rPr lang="de-DE" sz="1000" b="0" i="0" u="none" dirty="0" smtClean="0">
                          <a:solidFill>
                            <a:srgbClr val="000000"/>
                          </a:solidFill>
                          <a:latin typeface="Arial" pitchFamily="18" charset="0"/>
                        </a:rPr>
                        <a:t>Wartungsarm</a:t>
                      </a:r>
                    </a:p>
                    <a:p>
                      <a:pPr marL="171450" indent="-171450" algn="l">
                        <a:buClr>
                          <a:srgbClr val="0070C0"/>
                        </a:buClr>
                        <a:buFont typeface="Wingdings" panose="05000000000000000000" pitchFamily="2" charset="2"/>
                        <a:buChar char="ü"/>
                      </a:pPr>
                      <a:endParaRPr lang="en-US" sz="1050" u="none" baseline="0" dirty="0" smtClean="0">
                        <a:solidFill>
                          <a:schemeClr val="tx1"/>
                        </a:solidFill>
                        <a:latin typeface="Arial" panose="020B0604020202020204" pitchFamily="34" charset="0"/>
                        <a:cs typeface="Arial" panose="020B0604020202020204" pitchFamily="34" charset="0"/>
                      </a:endParaRPr>
                    </a:p>
                  </a:txBody>
                  <a:tcPr>
                    <a:lnL w="6350" cap="flat" cmpd="sng" algn="ctr">
                      <a:solidFill>
                        <a:schemeClr val="bg2">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r>
            </a:tbl>
          </a:graphicData>
        </a:graphic>
      </p:graphicFrame>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121" y="2978455"/>
            <a:ext cx="551040" cy="55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8883" y="4152844"/>
            <a:ext cx="558387" cy="55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57749" y="2372460"/>
            <a:ext cx="1828243" cy="451406"/>
          </a:xfrm>
          <a:prstGeom prst="rect">
            <a:avLst/>
          </a:prstGeom>
        </p:spPr>
        <p:txBody>
          <a:bodyPr wrap="square">
            <a:spAutoFit/>
          </a:bodyPr>
          <a:lstStyle/>
          <a:p>
            <a:pPr marL="80962" indent="0" algn="ctr">
              <a:lnSpc>
                <a:spcPts val="1400"/>
              </a:lnSpc>
              <a:buClr>
                <a:srgbClr val="009BC7"/>
              </a:buClr>
              <a:buNone/>
            </a:pPr>
            <a:r>
              <a:rPr lang="de-DE" sz="1100" b="1" i="0" dirty="0" smtClean="0">
                <a:solidFill>
                  <a:srgbClr val="F6A01A"/>
                </a:solidFill>
                <a:latin typeface="Arial" pitchFamily="18" charset="0"/>
              </a:rPr>
              <a:t>REDUZIERUNG DER REINIGUNGSKOSTEN</a:t>
            </a:r>
          </a:p>
        </p:txBody>
      </p:sp>
      <p:sp>
        <p:nvSpPr>
          <p:cNvPr id="13" name="Rectangle 12"/>
          <p:cNvSpPr/>
          <p:nvPr/>
        </p:nvSpPr>
        <p:spPr>
          <a:xfrm>
            <a:off x="591463" y="3531932"/>
            <a:ext cx="1745671" cy="430887"/>
          </a:xfrm>
          <a:prstGeom prst="rect">
            <a:avLst/>
          </a:prstGeom>
        </p:spPr>
        <p:txBody>
          <a:bodyPr wrap="none">
            <a:spAutoFit/>
          </a:bodyPr>
          <a:lstStyle/>
          <a:p>
            <a:pPr marL="80962" indent="0" algn="ctr">
              <a:lnSpc>
                <a:spcPct val="100000"/>
              </a:lnSpc>
              <a:buClr>
                <a:srgbClr val="009BC7"/>
              </a:buClr>
              <a:buNone/>
            </a:pPr>
            <a:r>
              <a:rPr lang="de-DE" sz="1100" b="1" i="0" dirty="0" smtClean="0">
                <a:solidFill>
                  <a:srgbClr val="5C2D91"/>
                </a:solidFill>
                <a:latin typeface="Arial" pitchFamily="18" charset="0"/>
              </a:rPr>
              <a:t>GESUNDHEIT UND </a:t>
            </a:r>
            <a:br>
              <a:rPr lang="de-DE" sz="1100" b="1" i="0" dirty="0" smtClean="0">
                <a:solidFill>
                  <a:srgbClr val="5C2D91"/>
                </a:solidFill>
                <a:latin typeface="Arial" pitchFamily="18" charset="0"/>
              </a:rPr>
            </a:br>
            <a:r>
              <a:rPr lang="de-DE" sz="1100" b="1" i="0" dirty="0" smtClean="0">
                <a:solidFill>
                  <a:srgbClr val="5C2D91"/>
                </a:solidFill>
                <a:latin typeface="Arial" pitchFamily="18" charset="0"/>
              </a:rPr>
              <a:t>ARBEITSSICHERHEIT</a:t>
            </a:r>
          </a:p>
        </p:txBody>
      </p:sp>
      <p:sp>
        <p:nvSpPr>
          <p:cNvPr id="14" name="Rectangle 13"/>
          <p:cNvSpPr/>
          <p:nvPr/>
        </p:nvSpPr>
        <p:spPr>
          <a:xfrm>
            <a:off x="491339" y="4660574"/>
            <a:ext cx="1858456" cy="630942"/>
          </a:xfrm>
          <a:prstGeom prst="rect">
            <a:avLst/>
          </a:prstGeom>
        </p:spPr>
        <p:txBody>
          <a:bodyPr wrap="square">
            <a:spAutoFit/>
          </a:bodyPr>
          <a:lstStyle/>
          <a:p>
            <a:pPr marL="80962" indent="0" algn="ctr">
              <a:lnSpc>
                <a:spcPts val="1400"/>
              </a:lnSpc>
              <a:buClr>
                <a:srgbClr val="009BC7"/>
              </a:buClr>
              <a:buNone/>
            </a:pPr>
            <a:r>
              <a:rPr lang="de-DE" sz="1100" b="1" i="0" dirty="0" smtClean="0">
                <a:solidFill>
                  <a:srgbClr val="ED145B"/>
                </a:solidFill>
                <a:latin typeface="Arial" pitchFamily="18" charset="0"/>
              </a:rPr>
              <a:t>VERBESSERTES ERSCHEINUNGSBILD DES OBJEKTS</a:t>
            </a:r>
          </a:p>
        </p:txBody>
      </p:sp>
      <p:sp>
        <p:nvSpPr>
          <p:cNvPr id="15" name="Rectangle 14"/>
          <p:cNvSpPr/>
          <p:nvPr/>
        </p:nvSpPr>
        <p:spPr>
          <a:xfrm>
            <a:off x="476251" y="5946323"/>
            <a:ext cx="1822006" cy="630942"/>
          </a:xfrm>
          <a:prstGeom prst="rect">
            <a:avLst/>
          </a:prstGeom>
        </p:spPr>
        <p:txBody>
          <a:bodyPr wrap="square">
            <a:spAutoFit/>
          </a:bodyPr>
          <a:lstStyle/>
          <a:p>
            <a:pPr marL="80962" indent="0" algn="ctr">
              <a:lnSpc>
                <a:spcPts val="1400"/>
              </a:lnSpc>
              <a:buClr>
                <a:srgbClr val="009BC7"/>
              </a:buClr>
              <a:buNone/>
            </a:pPr>
            <a:r>
              <a:rPr lang="de-DE" sz="1100" b="1" i="0" dirty="0" smtClean="0">
                <a:solidFill>
                  <a:srgbClr val="00B0F0"/>
                </a:solidFill>
                <a:latin typeface="Arial" pitchFamily="18" charset="0"/>
              </a:rPr>
              <a:t>EINFACHE BEDIENUNG </a:t>
            </a:r>
            <a:br>
              <a:rPr lang="de-DE" sz="1100" b="1" i="0" dirty="0" smtClean="0">
                <a:solidFill>
                  <a:srgbClr val="00B0F0"/>
                </a:solidFill>
                <a:latin typeface="Arial" pitchFamily="18" charset="0"/>
              </a:rPr>
            </a:br>
            <a:r>
              <a:rPr lang="de-DE" sz="1100" b="1" i="0" dirty="0" smtClean="0">
                <a:solidFill>
                  <a:srgbClr val="00B0F0"/>
                </a:solidFill>
                <a:latin typeface="Arial" pitchFamily="18" charset="0"/>
              </a:rPr>
              <a:t>UND WARTUNG</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0909" y="5402204"/>
            <a:ext cx="529270" cy="529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4" name="Slide Number Placeholder 3"/>
          <p:cNvSpPr>
            <a:spLocks noGrp="1"/>
          </p:cNvSpPr>
          <p:nvPr>
            <p:ph type="sldNum" sz="quarter" idx="12"/>
          </p:nvPr>
        </p:nvSpPr>
        <p:spPr/>
        <p:txBody>
          <a:bodyPr/>
          <a:lstStyle/>
          <a:p>
            <a:pPr>
              <a:defRPr/>
            </a:pPr>
            <a:fld id="{40BD2EA7-2D18-4D7B-85C6-B4C1B2B21AAB}" type="slidenum">
              <a:rPr lang="en-US" altLang="en-US" smtClean="0"/>
              <a:pPr>
                <a:defRPr/>
              </a:pPr>
              <a:t>42</a:t>
            </a:fld>
            <a:endParaRPr lang="en-US" altLang="en-US" dirty="0"/>
          </a:p>
        </p:txBody>
      </p:sp>
      <p:grpSp>
        <p:nvGrpSpPr>
          <p:cNvPr id="19" name="Group 18"/>
          <p:cNvGrpSpPr/>
          <p:nvPr/>
        </p:nvGrpSpPr>
        <p:grpSpPr>
          <a:xfrm>
            <a:off x="1169019" y="1740515"/>
            <a:ext cx="520142" cy="568305"/>
            <a:chOff x="9998305" y="3488936"/>
            <a:chExt cx="655637" cy="692324"/>
          </a:xfrm>
        </p:grpSpPr>
        <p:sp>
          <p:nvSpPr>
            <p:cNvPr id="20" name="Oval 19"/>
            <p:cNvSpPr>
              <a:spLocks noChangeArrowheads="1"/>
            </p:cNvSpPr>
            <p:nvPr/>
          </p:nvSpPr>
          <p:spPr bwMode="auto">
            <a:xfrm>
              <a:off x="9998305" y="3527210"/>
              <a:ext cx="655637" cy="654050"/>
            </a:xfrm>
            <a:prstGeom prst="ellipse">
              <a:avLst/>
            </a:prstGeom>
            <a:solidFill>
              <a:srgbClr val="F7B334"/>
            </a:solidFill>
            <a:ln w="30163" cap="flat">
              <a:solidFill>
                <a:srgbClr val="FFFFFF"/>
              </a:solidFill>
              <a:prstDash val="solid"/>
              <a:miter lim="800000"/>
              <a:headEnd/>
              <a:tailEnd/>
            </a:ln>
          </p:spPr>
          <p:txBody>
            <a:bodyPr vert="horz" wrap="square" lIns="164592" tIns="82296" rIns="164592" bIns="82296"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8000"/>
            </a:p>
          </p:txBody>
        </p:sp>
        <p:sp>
          <p:nvSpPr>
            <p:cNvPr id="21" name="TextBox 20"/>
            <p:cNvSpPr txBox="1"/>
            <p:nvPr/>
          </p:nvSpPr>
          <p:spPr>
            <a:xfrm>
              <a:off x="10051251" y="3488936"/>
              <a:ext cx="412292" cy="584775"/>
            </a:xfrm>
            <a:prstGeom prst="rect">
              <a:avLst/>
            </a:prstGeom>
            <a:noFill/>
          </p:spPr>
          <p:txBody>
            <a:bodyPr wrap="none" rtlCol="0">
              <a:spAutoFit/>
            </a:bodyPr>
            <a:lstStyle/>
            <a:p>
              <a:r>
                <a:rPr lang="nl-BE" sz="3200" b="1" dirty="0" smtClean="0">
                  <a:solidFill>
                    <a:schemeClr val="bg1"/>
                  </a:solidFill>
                  <a:latin typeface="Arial" panose="020B0604020202020204" pitchFamily="34" charset="0"/>
                </a:rPr>
                <a:t>€</a:t>
              </a:r>
              <a:endParaRPr lang="en-US" sz="3200" b="1"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12122290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sz="2400" b="0" i="0" dirty="0" smtClean="0">
                <a:solidFill>
                  <a:srgbClr val="FFFFFF"/>
                </a:solidFill>
              </a:rPr>
              <a:t>Zusammenfassung von T500 / T500e</a:t>
            </a:r>
          </a:p>
        </p:txBody>
      </p:sp>
      <p:sp>
        <p:nvSpPr>
          <p:cNvPr id="7" name="Content Placeholder 2"/>
          <p:cNvSpPr>
            <a:spLocks noGrp="1"/>
          </p:cNvSpPr>
          <p:nvPr>
            <p:ph idx="1"/>
          </p:nvPr>
        </p:nvSpPr>
        <p:spPr>
          <a:xfrm>
            <a:off x="457200" y="1810700"/>
            <a:ext cx="7839075" cy="4246075"/>
          </a:xfrm>
        </p:spPr>
        <p:txBody>
          <a:bodyPr>
            <a:normAutofit/>
          </a:bodyPr>
          <a:lstStyle/>
          <a:p>
            <a:pPr marL="285750" indent="-285750">
              <a:spcAft>
                <a:spcPts val="0"/>
              </a:spcAft>
              <a:buClr>
                <a:srgbClr val="009AC7"/>
              </a:buClr>
              <a:buFont typeface="Wingdings" panose="05000000000000000000" pitchFamily="2" charset="2"/>
              <a:buChar char="§"/>
            </a:pPr>
            <a:r>
              <a:rPr lang="de-DE" sz="1600" b="0" i="0" dirty="0" smtClean="0">
                <a:solidFill>
                  <a:srgbClr val="000000"/>
                </a:solidFill>
              </a:rPr>
              <a:t>Reinigung auf der nächsten Ebene</a:t>
            </a:r>
          </a:p>
          <a:p>
            <a:pPr marL="742950" lvl="1" indent="-285750">
              <a:spcAft>
                <a:spcPts val="0"/>
              </a:spcAft>
              <a:buClr>
                <a:srgbClr val="009AC7"/>
              </a:buClr>
              <a:buFont typeface="Wingdings" panose="05000000000000000000" pitchFamily="2" charset="2"/>
              <a:buChar char="§"/>
            </a:pPr>
            <a:r>
              <a:rPr lang="de-DE" sz="1400" b="0" i="0" dirty="0" smtClean="0">
                <a:solidFill>
                  <a:srgbClr val="000000"/>
                </a:solidFill>
              </a:rPr>
              <a:t>Innovative Steuerung der Maschine</a:t>
            </a:r>
          </a:p>
          <a:p>
            <a:pPr marL="742950" lvl="1" indent="-285750">
              <a:spcAft>
                <a:spcPts val="1200"/>
              </a:spcAft>
              <a:buClr>
                <a:srgbClr val="009AC7"/>
              </a:buClr>
              <a:buFont typeface="Wingdings" panose="05000000000000000000" pitchFamily="2" charset="2"/>
              <a:buChar char="§"/>
            </a:pPr>
            <a:r>
              <a:rPr lang="de-DE" sz="1400" b="0" i="0" dirty="0" smtClean="0">
                <a:solidFill>
                  <a:srgbClr val="000000"/>
                </a:solidFill>
              </a:rPr>
              <a:t>Optimierte Reinigung ohne Chemikalien</a:t>
            </a:r>
          </a:p>
          <a:p>
            <a:pPr marL="285750" indent="-285750">
              <a:spcAft>
                <a:spcPts val="0"/>
              </a:spcAft>
              <a:buClr>
                <a:srgbClr val="009AC7"/>
              </a:buClr>
              <a:buFont typeface="Wingdings" panose="05000000000000000000" pitchFamily="2" charset="2"/>
              <a:buChar char="§"/>
            </a:pPr>
            <a:r>
              <a:rPr lang="de-DE" sz="1600" b="0" i="0" dirty="0" smtClean="0">
                <a:solidFill>
                  <a:srgbClr val="000000"/>
                </a:solidFill>
              </a:rPr>
              <a:t>Zusätzlicher Umsatz und Marge</a:t>
            </a:r>
          </a:p>
          <a:p>
            <a:pPr marL="742950" lvl="1" indent="-285750">
              <a:spcAft>
                <a:spcPts val="1200"/>
              </a:spcAft>
              <a:buClr>
                <a:srgbClr val="009AC7"/>
              </a:buClr>
              <a:buFont typeface="Wingdings" panose="05000000000000000000" pitchFamily="2" charset="2"/>
              <a:buChar char="§"/>
            </a:pPr>
            <a:r>
              <a:rPr lang="de-DE" sz="1400" b="0" i="0" dirty="0" smtClean="0">
                <a:solidFill>
                  <a:srgbClr val="000000"/>
                </a:solidFill>
              </a:rPr>
              <a:t>Technologien von Tennant</a:t>
            </a:r>
          </a:p>
          <a:p>
            <a:pPr marL="285750" indent="-285750">
              <a:spcAft>
                <a:spcPts val="0"/>
              </a:spcAft>
              <a:buClr>
                <a:srgbClr val="009AC7"/>
              </a:buClr>
              <a:buFont typeface="Wingdings" panose="05000000000000000000" pitchFamily="2" charset="2"/>
              <a:buChar char="§"/>
            </a:pPr>
            <a:r>
              <a:rPr lang="de-DE" sz="1600" b="0" i="0" dirty="0" smtClean="0">
                <a:solidFill>
                  <a:srgbClr val="000000"/>
                </a:solidFill>
              </a:rPr>
              <a:t>Neue Märkte erobern</a:t>
            </a:r>
          </a:p>
          <a:p>
            <a:pPr marL="742950" lvl="1" indent="-285750">
              <a:spcAft>
                <a:spcPts val="1200"/>
              </a:spcAft>
              <a:buClr>
                <a:srgbClr val="009AC7"/>
              </a:buClr>
              <a:buFont typeface="Wingdings" panose="05000000000000000000" pitchFamily="2" charset="2"/>
              <a:buChar char="§"/>
            </a:pPr>
            <a:r>
              <a:rPr lang="de-DE" sz="1400" b="0" i="0" dirty="0" smtClean="0">
                <a:solidFill>
                  <a:srgbClr val="000000"/>
                </a:solidFill>
              </a:rPr>
              <a:t>T500e – Einfach, zuverlässig und preisgünstiger</a:t>
            </a:r>
          </a:p>
          <a:p>
            <a:pPr marL="285750" indent="-285750">
              <a:spcAft>
                <a:spcPts val="0"/>
              </a:spcAft>
              <a:buClr>
                <a:srgbClr val="009AC7"/>
              </a:buClr>
              <a:buFont typeface="Wingdings" panose="05000000000000000000" pitchFamily="2" charset="2"/>
              <a:buChar char="§"/>
            </a:pPr>
            <a:r>
              <a:rPr lang="de-DE" sz="1600" b="0" i="0" dirty="0" smtClean="0">
                <a:solidFill>
                  <a:srgbClr val="000000"/>
                </a:solidFill>
              </a:rPr>
              <a:t>Geringere Reinigungskosten für unsere Kunden</a:t>
            </a:r>
          </a:p>
          <a:p>
            <a:pPr marL="742950" lvl="1" indent="-285750">
              <a:spcAft>
                <a:spcPts val="0"/>
              </a:spcAft>
              <a:buClr>
                <a:srgbClr val="009AC7"/>
              </a:buClr>
              <a:buFont typeface="Wingdings" panose="05000000000000000000" pitchFamily="2" charset="2"/>
              <a:buChar char="§"/>
            </a:pPr>
            <a:r>
              <a:rPr lang="de-DE" sz="1400" b="0" i="0" dirty="0" smtClean="0">
                <a:solidFill>
                  <a:srgbClr val="000000"/>
                </a:solidFill>
              </a:rPr>
              <a:t>Prozessverbesserungen</a:t>
            </a:r>
          </a:p>
          <a:p>
            <a:pPr marL="742950" lvl="1" indent="-285750">
              <a:spcAft>
                <a:spcPts val="0"/>
              </a:spcAft>
              <a:buClr>
                <a:srgbClr val="009AC7"/>
              </a:buClr>
              <a:buFont typeface="Wingdings" panose="05000000000000000000" pitchFamily="2" charset="2"/>
              <a:buChar char="§"/>
            </a:pPr>
            <a:r>
              <a:rPr lang="de-DE" sz="1400" b="0" i="0" dirty="0" smtClean="0">
                <a:solidFill>
                  <a:srgbClr val="000000"/>
                </a:solidFill>
              </a:rPr>
              <a:t>Geringere Anschaffungskosten</a:t>
            </a:r>
          </a:p>
          <a:p>
            <a:endParaRPr lang="en-US" sz="1600" dirty="0"/>
          </a:p>
          <a:p>
            <a:pPr marL="285750" indent="-285750">
              <a:spcAft>
                <a:spcPts val="0"/>
              </a:spcAft>
              <a:buClr>
                <a:srgbClr val="009AC7"/>
              </a:buClr>
              <a:buFont typeface="Wingdings" panose="05000000000000000000" pitchFamily="2" charset="2"/>
              <a:buChar char="§"/>
            </a:pPr>
            <a:endParaRPr lang="en-US" sz="1600" dirty="0" smtClean="0"/>
          </a:p>
        </p:txBody>
      </p:sp>
      <p:sp>
        <p:nvSpPr>
          <p:cNvPr id="9"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4" name="Slide Number Placeholder 3"/>
          <p:cNvSpPr>
            <a:spLocks noGrp="1"/>
          </p:cNvSpPr>
          <p:nvPr>
            <p:ph type="sldNum" sz="quarter" idx="12"/>
          </p:nvPr>
        </p:nvSpPr>
        <p:spPr/>
        <p:txBody>
          <a:bodyPr/>
          <a:lstStyle/>
          <a:p>
            <a:pPr>
              <a:defRPr/>
            </a:pPr>
            <a:fld id="{40BD2EA7-2D18-4D7B-85C6-B4C1B2B21AAB}" type="slidenum">
              <a:rPr lang="en-US" altLang="en-US" smtClean="0"/>
              <a:pPr>
                <a:defRPr/>
              </a:pPr>
              <a:t>43</a:t>
            </a:fld>
            <a:endParaRPr lang="en-US" alt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6377" t="11787" r="12609" b="11678"/>
          <a:stretch/>
        </p:blipFill>
        <p:spPr>
          <a:xfrm>
            <a:off x="5332827" y="2372138"/>
            <a:ext cx="3502828" cy="2928731"/>
          </a:xfrm>
          <a:prstGeom prst="rect">
            <a:avLst/>
          </a:prstGeom>
        </p:spPr>
      </p:pic>
    </p:spTree>
    <p:extLst>
      <p:ext uri="{BB962C8B-B14F-4D97-AF65-F5344CB8AC3E}">
        <p14:creationId xmlns:p14="http://schemas.microsoft.com/office/powerpoint/2010/main" val="3907117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Content Placeholder 2"/>
          <p:cNvSpPr>
            <a:spLocks noGrp="1"/>
          </p:cNvSpPr>
          <p:nvPr>
            <p:ph idx="1"/>
          </p:nvPr>
        </p:nvSpPr>
        <p:spPr>
          <a:xfrm>
            <a:off x="446566" y="1881352"/>
            <a:ext cx="9133367" cy="4519448"/>
          </a:xfrm>
        </p:spPr>
        <p:txBody>
          <a:bodyPr>
            <a:normAutofit lnSpcReduction="10000"/>
          </a:bodyPr>
          <a:lstStyle/>
          <a:p>
            <a:r>
              <a:rPr lang="de-DE" sz="1800" b="0" i="0" dirty="0" smtClean="0">
                <a:solidFill>
                  <a:srgbClr val="000000"/>
                </a:solidFill>
              </a:rPr>
              <a:t>Neue Schrubbkopfgrößen und -technologien</a:t>
            </a:r>
          </a:p>
          <a:p>
            <a:r>
              <a:rPr lang="de-DE" sz="1800" b="0" i="0" spc="-50" dirty="0" smtClean="0">
                <a:solidFill>
                  <a:srgbClr val="000000"/>
                </a:solidFill>
              </a:rPr>
              <a:t>Bessere Wasseraufnahme dank umgestalteter, mit dem Fuß bedienbarer Abstreifleiste </a:t>
            </a:r>
          </a:p>
          <a:p>
            <a:r>
              <a:rPr lang="de-DE" sz="1800" b="0" i="0" dirty="0" smtClean="0">
                <a:solidFill>
                  <a:srgbClr val="000000"/>
                </a:solidFill>
              </a:rPr>
              <a:t>Neue Bedienelemente und ergonomischere Gestaltung der Lenkung</a:t>
            </a:r>
          </a:p>
          <a:p>
            <a:r>
              <a:rPr lang="de-DE" sz="1800" b="0" i="0" dirty="0" smtClean="0">
                <a:solidFill>
                  <a:srgbClr val="000000"/>
                </a:solidFill>
              </a:rPr>
              <a:t>Höhere Schrubb- und Transportgeschwindigkeiten</a:t>
            </a:r>
          </a:p>
          <a:p>
            <a:r>
              <a:rPr lang="de-DE" sz="1800" b="0" i="0" dirty="0" smtClean="0">
                <a:solidFill>
                  <a:srgbClr val="000000"/>
                </a:solidFill>
              </a:rPr>
              <a:t>Längere Laufzeiten</a:t>
            </a:r>
          </a:p>
          <a:p>
            <a:r>
              <a:rPr lang="de-DE" sz="1800" b="0" i="0" dirty="0" smtClean="0">
                <a:solidFill>
                  <a:srgbClr val="000000"/>
                </a:solidFill>
              </a:rPr>
              <a:t>Neue gelbe Wartungspunkte für die tägliche Wartung</a:t>
            </a:r>
          </a:p>
          <a:p>
            <a:r>
              <a:rPr lang="de-DE" sz="1800" b="0" i="0" dirty="0" smtClean="0">
                <a:solidFill>
                  <a:srgbClr val="000000"/>
                </a:solidFill>
              </a:rPr>
              <a:t>Neue Technologien, welche die Produktivität steigern und die Kosten senken</a:t>
            </a:r>
          </a:p>
          <a:p>
            <a:pPr lvl="1"/>
            <a:r>
              <a:rPr lang="de-DE" sz="1200" b="0" i="0" dirty="0" smtClean="0">
                <a:solidFill>
                  <a:srgbClr val="000000"/>
                </a:solidFill>
              </a:rPr>
              <a:t>Neues, einzigartiges Smart-Fill™ System zur automatischen Batteriebefüllung</a:t>
            </a:r>
          </a:p>
          <a:p>
            <a:pPr lvl="1"/>
            <a:r>
              <a:rPr lang="de-DE" sz="1200" b="0" i="0" dirty="0" smtClean="0">
                <a:solidFill>
                  <a:srgbClr val="000000"/>
                </a:solidFill>
              </a:rPr>
              <a:t>IRIS® Fleet Manager</a:t>
            </a:r>
          </a:p>
          <a:p>
            <a:r>
              <a:rPr lang="de-DE" sz="1800" b="0" i="0" dirty="0" smtClean="0">
                <a:solidFill>
                  <a:srgbClr val="000000"/>
                </a:solidFill>
              </a:rPr>
              <a:t>Exklusive neue Optionen für den T500:</a:t>
            </a:r>
          </a:p>
          <a:p>
            <a:pPr lvl="1"/>
            <a:r>
              <a:rPr lang="de-DE" sz="1200" b="0" i="0" dirty="0" smtClean="0">
                <a:solidFill>
                  <a:srgbClr val="000000"/>
                </a:solidFill>
              </a:rPr>
              <a:t>Pro-Panel™ LCD-Touchscreen-Bedienfeld</a:t>
            </a:r>
          </a:p>
          <a:p>
            <a:pPr lvl="1"/>
            <a:r>
              <a:rPr lang="de-DE" sz="1200" b="0" i="0" dirty="0" smtClean="0">
                <a:solidFill>
                  <a:srgbClr val="000000"/>
                </a:solidFill>
              </a:rPr>
              <a:t>Severe Environment™ Schalter zur gründlicheren Reinigung schwieriger Stellen</a:t>
            </a:r>
          </a:p>
          <a:p>
            <a:pPr lvl="1"/>
            <a:r>
              <a:rPr lang="de-DE" sz="1200" b="0" i="0" dirty="0" smtClean="0">
                <a:solidFill>
                  <a:srgbClr val="000000"/>
                </a:solidFill>
              </a:rPr>
              <a:t>Automatische Befülloption des Frischwassertanks für eine zuverlässige Befüllung</a:t>
            </a:r>
          </a:p>
          <a:p>
            <a:pPr lvl="1"/>
            <a:r>
              <a:rPr lang="de-DE" sz="1200" b="0" i="0" dirty="0" smtClean="0">
                <a:solidFill>
                  <a:srgbClr val="000000"/>
                </a:solidFill>
              </a:rPr>
              <a:t>Spritzdüse zur Tankentleerung – mit Schlauch als Wasserzufuhr</a:t>
            </a:r>
          </a:p>
          <a:p>
            <a:pPr lvl="1"/>
            <a:endParaRPr lang="en-US" dirty="0" smtClean="0"/>
          </a:p>
          <a:p>
            <a:r>
              <a:rPr lang="de-DE" sz="1800" b="0" i="0" dirty="0" smtClean="0">
                <a:solidFill>
                  <a:srgbClr val="000000"/>
                </a:solidFill>
              </a:rPr>
              <a:t>Und vieles mehr ...</a:t>
            </a:r>
          </a:p>
        </p:txBody>
      </p:sp>
      <p:sp>
        <p:nvSpPr>
          <p:cNvPr id="4099" name="Title 1"/>
          <p:cNvSpPr>
            <a:spLocks noGrp="1"/>
          </p:cNvSpPr>
          <p:nvPr>
            <p:ph type="title"/>
          </p:nvPr>
        </p:nvSpPr>
        <p:spPr/>
        <p:txBody>
          <a:bodyPr>
            <a:normAutofit fontScale="90000"/>
          </a:bodyPr>
          <a:lstStyle/>
          <a:p>
            <a:r>
              <a:rPr lang="de-DE" sz="2400" b="0" i="0" dirty="0" smtClean="0">
                <a:solidFill>
                  <a:srgbClr val="FFFFFF"/>
                </a:solidFill>
              </a:rPr>
              <a:t>Die neuen und optimierten T500/T500e – Wichtigste Vorteile</a:t>
            </a:r>
          </a:p>
        </p:txBody>
      </p:sp>
      <p:sp>
        <p:nvSpPr>
          <p:cNvPr id="18" name="Date Placeholder 3"/>
          <p:cNvSpPr>
            <a:spLocks noGrp="1"/>
          </p:cNvSpPr>
          <p:nvPr>
            <p:ph type="dt" sz="half" idx="10"/>
          </p:nvPr>
        </p:nvSpPr>
        <p:spPr/>
        <p:txBody>
          <a:bodyPr/>
          <a:lstStyle/>
          <a:p>
            <a:r>
              <a:rPr lang="de-DE" sz="700" b="0" i="0" dirty="0" smtClean="0">
                <a:solidFill>
                  <a:srgbClr val="BFBFBF"/>
                </a:solidFill>
              </a:rPr>
              <a:t>©2017 Firma Tennant Fassung 01/2017</a:t>
            </a:r>
          </a:p>
        </p:txBody>
      </p:sp>
      <p:sp>
        <p:nvSpPr>
          <p:cNvPr id="5" name="Slide Number Placeholder 4"/>
          <p:cNvSpPr>
            <a:spLocks noGrp="1"/>
          </p:cNvSpPr>
          <p:nvPr>
            <p:ph type="sldNum" sz="quarter" idx="12"/>
          </p:nvPr>
        </p:nvSpPr>
        <p:spPr/>
        <p:txBody>
          <a:bodyPr/>
          <a:lstStyle/>
          <a:p>
            <a:fld id="{40BD2EA7-2D18-4D7B-85C6-B4C1B2B21AAB}" type="slidenum">
              <a:rPr lang="en-US" altLang="en-US" smtClean="0"/>
              <a:pPr/>
              <a:t>5</a:t>
            </a:fld>
            <a:endParaRPr lang="en-US" altLang="en-US" dirty="0"/>
          </a:p>
        </p:txBody>
      </p:sp>
      <p:sp>
        <p:nvSpPr>
          <p:cNvPr id="19" name="Slide Number Placeholder 5"/>
          <p:cNvSpPr txBox="1">
            <a:spLocks/>
          </p:cNvSpPr>
          <p:nvPr/>
        </p:nvSpPr>
        <p:spPr>
          <a:xfrm>
            <a:off x="3508639" y="6573788"/>
            <a:ext cx="2573184"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Tree>
    <p:extLst>
      <p:ext uri="{BB962C8B-B14F-4D97-AF65-F5344CB8AC3E}">
        <p14:creationId xmlns:p14="http://schemas.microsoft.com/office/powerpoint/2010/main" val="444128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63538" y="949325"/>
            <a:ext cx="8229600" cy="606425"/>
          </a:xfrm>
        </p:spPr>
        <p:txBody>
          <a:bodyPr/>
          <a:lstStyle/>
          <a:p>
            <a:r>
              <a:rPr lang="de-DE" sz="2400" b="0" i="0" dirty="0" smtClean="0">
                <a:solidFill>
                  <a:srgbClr val="FFFFFF"/>
                </a:solidFill>
              </a:rPr>
              <a:t>Märkte und Anwendungen</a:t>
            </a:r>
          </a:p>
        </p:txBody>
      </p:sp>
      <p:graphicFrame>
        <p:nvGraphicFramePr>
          <p:cNvPr id="10" name="Table 9"/>
          <p:cNvGraphicFramePr>
            <a:graphicFrameLocks noGrp="1"/>
          </p:cNvGraphicFramePr>
          <p:nvPr>
            <p:extLst>
              <p:ext uri="{D42A27DB-BD31-4B8C-83A1-F6EECF244321}">
                <p14:modId xmlns:p14="http://schemas.microsoft.com/office/powerpoint/2010/main" val="3680989799"/>
              </p:ext>
            </p:extLst>
          </p:nvPr>
        </p:nvGraphicFramePr>
        <p:xfrm>
          <a:off x="327637" y="1753150"/>
          <a:ext cx="8720666" cy="2967512"/>
        </p:xfrm>
        <a:graphic>
          <a:graphicData uri="http://schemas.openxmlformats.org/drawingml/2006/table">
            <a:tbl>
              <a:tblPr firstRow="1" bandRow="1">
                <a:tableStyleId>{5A111915-BE36-4E01-A7E5-04B1672EAD32}</a:tableStyleId>
              </a:tblPr>
              <a:tblGrid>
                <a:gridCol w="1852912"/>
                <a:gridCol w="3231699"/>
                <a:gridCol w="3636055"/>
              </a:tblGrid>
              <a:tr h="154672">
                <a:tc>
                  <a:txBody>
                    <a:bodyPr/>
                    <a:lstStyle/>
                    <a:p>
                      <a:pPr algn="ctr"/>
                      <a:r>
                        <a:rPr lang="de-DE" sz="1300" b="1" i="0" dirty="0" smtClean="0">
                          <a:solidFill>
                            <a:srgbClr val="FFFFFF"/>
                          </a:solidFill>
                          <a:latin typeface="Arial" pitchFamily="18" charset="0"/>
                        </a:rPr>
                        <a:t>ABSATZMARKT</a:t>
                      </a:r>
                    </a:p>
                  </a:txBody>
                  <a:tcPr marL="91439" marR="91439" marT="45724" marB="45724"/>
                </a:tc>
                <a:tc>
                  <a:txBody>
                    <a:bodyPr/>
                    <a:lstStyle/>
                    <a:p>
                      <a:pPr algn="ctr"/>
                      <a:r>
                        <a:rPr lang="de-DE" sz="1300" b="1" i="0" dirty="0" smtClean="0">
                          <a:solidFill>
                            <a:srgbClr val="FFFFFF"/>
                          </a:solidFill>
                          <a:latin typeface="Arial" pitchFamily="18" charset="0"/>
                        </a:rPr>
                        <a:t>ANWENDUNG</a:t>
                      </a:r>
                    </a:p>
                  </a:txBody>
                  <a:tcPr marL="91439" marR="91439" marT="45724" marB="45724"/>
                </a:tc>
                <a:tc>
                  <a:txBody>
                    <a:bodyPr/>
                    <a:lstStyle/>
                    <a:p>
                      <a:pPr algn="ctr"/>
                      <a:r>
                        <a:rPr lang="de-DE" sz="1300" b="1" i="0" dirty="0" smtClean="0">
                          <a:solidFill>
                            <a:srgbClr val="FFFFFF"/>
                          </a:solidFill>
                          <a:latin typeface="Arial" pitchFamily="18" charset="0"/>
                        </a:rPr>
                        <a:t>BODENBESCHAFFENHEITEN</a:t>
                      </a:r>
                    </a:p>
                  </a:txBody>
                  <a:tcPr marL="91439" marR="91439" marT="45724" marB="45724"/>
                </a:tc>
              </a:tr>
              <a:tr h="498031">
                <a:tc>
                  <a:txBody>
                    <a:bodyPr/>
                    <a:lstStyle/>
                    <a:p>
                      <a:r>
                        <a:rPr lang="de-DE" sz="1300" b="1" i="0" dirty="0" smtClean="0">
                          <a:solidFill>
                            <a:srgbClr val="000000"/>
                          </a:solidFill>
                          <a:latin typeface="Arial" pitchFamily="18" charset="0"/>
                        </a:rPr>
                        <a:t>Einzelhandel</a:t>
                      </a:r>
                    </a:p>
                  </a:txBody>
                  <a:tcPr marL="91439" marR="91439" marT="45730" marB="45730"/>
                </a:tc>
                <a:tc>
                  <a:txBody>
                    <a:bodyPr/>
                    <a:lstStyle/>
                    <a:p>
                      <a:r>
                        <a:rPr lang="de-DE" sz="1300" b="0" i="0" dirty="0" smtClean="0">
                          <a:solidFill>
                            <a:srgbClr val="000000"/>
                          </a:solidFill>
                          <a:latin typeface="Arial" pitchFamily="18" charset="0"/>
                        </a:rPr>
                        <a:t>Gänge, Kassenschalter, Café</a:t>
                      </a:r>
                    </a:p>
                  </a:txBody>
                  <a:tcPr marL="91439" marR="91439" marT="45730" marB="4573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300" b="0" i="0" dirty="0" smtClean="0">
                          <a:solidFill>
                            <a:srgbClr val="000000"/>
                          </a:solidFill>
                          <a:latin typeface="Arial" pitchFamily="18" charset="0"/>
                        </a:rPr>
                        <a:t>PVC, polierter Steinboden, Terrazzo, </a:t>
                      </a:r>
                      <a:br>
                        <a:rPr lang="de-DE" sz="1300" b="0" i="0" dirty="0" smtClean="0">
                          <a:solidFill>
                            <a:srgbClr val="000000"/>
                          </a:solidFill>
                          <a:latin typeface="Arial" pitchFamily="18" charset="0"/>
                        </a:rPr>
                      </a:br>
                      <a:r>
                        <a:rPr lang="de-DE" sz="1300" b="0" i="0" dirty="0" smtClean="0">
                          <a:solidFill>
                            <a:srgbClr val="000000"/>
                          </a:solidFill>
                          <a:latin typeface="Arial" pitchFamily="18" charset="0"/>
                        </a:rPr>
                        <a:t>Keramik- und Porzellanfliesen, polierter Beton</a:t>
                      </a:r>
                    </a:p>
                  </a:txBody>
                  <a:tcPr marL="91439" marR="91439" marT="45730" marB="45730"/>
                </a:tc>
              </a:tr>
              <a:tr h="498031">
                <a:tc>
                  <a:txBody>
                    <a:bodyPr/>
                    <a:lstStyle/>
                    <a:p>
                      <a:r>
                        <a:rPr lang="de-DE" sz="1300" b="1" i="0" dirty="0" smtClean="0">
                          <a:solidFill>
                            <a:srgbClr val="000000"/>
                          </a:solidFill>
                          <a:latin typeface="Arial" pitchFamily="18" charset="0"/>
                        </a:rPr>
                        <a:t>Logistik und Fertigung</a:t>
                      </a:r>
                    </a:p>
                  </a:txBody>
                  <a:tcPr marL="91439" marR="91439" marT="45730" marB="4573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300" b="0" i="0" dirty="0" smtClean="0">
                          <a:solidFill>
                            <a:srgbClr val="000000"/>
                          </a:solidFill>
                          <a:latin typeface="Arial" pitchFamily="18" charset="0"/>
                        </a:rPr>
                        <a:t>Kleine Räume, enge Gänge, verstellte Flächen, Kantinen</a:t>
                      </a:r>
                    </a:p>
                  </a:txBody>
                  <a:tcPr marL="91439" marR="91439" marT="45730" marB="45730"/>
                </a:tc>
                <a:tc>
                  <a:txBody>
                    <a:bodyPr/>
                    <a:lstStyle/>
                    <a:p>
                      <a:r>
                        <a:rPr lang="de-DE" sz="1300" b="0" i="0" dirty="0" smtClean="0">
                          <a:solidFill>
                            <a:srgbClr val="000000"/>
                          </a:solidFill>
                          <a:latin typeface="Arial" pitchFamily="18" charset="0"/>
                        </a:rPr>
                        <a:t>Versiegelter Beton, polierter Beton, beschichtete Böden</a:t>
                      </a:r>
                    </a:p>
                  </a:txBody>
                  <a:tcPr marL="91439" marR="91439" marT="45730" marB="45730"/>
                </a:tc>
              </a:tr>
              <a:tr h="498031">
                <a:tc>
                  <a:txBody>
                    <a:bodyPr/>
                    <a:lstStyle/>
                    <a:p>
                      <a:r>
                        <a:rPr lang="de-DE" sz="1300" b="1" i="0" dirty="0" smtClean="0">
                          <a:solidFill>
                            <a:srgbClr val="000000"/>
                          </a:solidFill>
                          <a:latin typeface="Arial" pitchFamily="18" charset="0"/>
                        </a:rPr>
                        <a:t>Schulen und Universitäten</a:t>
                      </a:r>
                    </a:p>
                  </a:txBody>
                  <a:tcPr marL="91439" marR="91439" marT="45730" marB="45730"/>
                </a:tc>
                <a:tc>
                  <a:txBody>
                    <a:bodyPr/>
                    <a:lstStyle/>
                    <a:p>
                      <a:r>
                        <a:rPr lang="de-DE" sz="1300" b="0" i="0" dirty="0" smtClean="0">
                          <a:solidFill>
                            <a:srgbClr val="000000"/>
                          </a:solidFill>
                          <a:latin typeface="Arial" pitchFamily="18" charset="0"/>
                        </a:rPr>
                        <a:t>Flure, Eingangsbereiche, Küchen, Klassenzimmer, Kantinen</a:t>
                      </a:r>
                    </a:p>
                  </a:txBody>
                  <a:tcPr marL="91439" marR="91439" marT="45730" marB="45730"/>
                </a:tc>
                <a:tc>
                  <a:txBody>
                    <a:bodyPr/>
                    <a:lstStyle/>
                    <a:p>
                      <a:r>
                        <a:rPr lang="de-DE" sz="1300" b="0" i="0" dirty="0" smtClean="0">
                          <a:solidFill>
                            <a:srgbClr val="000000"/>
                          </a:solidFill>
                          <a:latin typeface="Arial" pitchFamily="18" charset="0"/>
                        </a:rPr>
                        <a:t>PVC, polierter Steinboden, Terrazzo, </a:t>
                      </a:r>
                      <a:br>
                        <a:rPr lang="de-DE" sz="1300" b="0" i="0" dirty="0" smtClean="0">
                          <a:solidFill>
                            <a:srgbClr val="000000"/>
                          </a:solidFill>
                          <a:latin typeface="Arial" pitchFamily="18" charset="0"/>
                        </a:rPr>
                      </a:br>
                      <a:r>
                        <a:rPr lang="de-DE" sz="1300" b="0" i="0" dirty="0" smtClean="0">
                          <a:solidFill>
                            <a:srgbClr val="000000"/>
                          </a:solidFill>
                          <a:latin typeface="Arial" pitchFamily="18" charset="0"/>
                        </a:rPr>
                        <a:t>Keramik- und Porzellanfliesen</a:t>
                      </a:r>
                    </a:p>
                  </a:txBody>
                  <a:tcPr marL="91439" marR="91439" marT="45730" marB="45730"/>
                </a:tc>
              </a:tr>
              <a:tr h="498031">
                <a:tc>
                  <a:txBody>
                    <a:bodyPr/>
                    <a:lstStyle/>
                    <a:p>
                      <a:r>
                        <a:rPr lang="de-DE" sz="1300" b="1" i="0" dirty="0" smtClean="0">
                          <a:solidFill>
                            <a:srgbClr val="000000"/>
                          </a:solidFill>
                          <a:latin typeface="Arial" pitchFamily="18" charset="0"/>
                        </a:rPr>
                        <a:t>Gesundheitswesen</a:t>
                      </a:r>
                    </a:p>
                  </a:txBody>
                  <a:tcPr marL="91439" marR="91439" marT="45730" marB="45730"/>
                </a:tc>
                <a:tc>
                  <a:txBody>
                    <a:bodyPr/>
                    <a:lstStyle/>
                    <a:p>
                      <a:r>
                        <a:rPr lang="de-DE" sz="1300" b="0" i="0" dirty="0" smtClean="0">
                          <a:solidFill>
                            <a:srgbClr val="000000"/>
                          </a:solidFill>
                          <a:latin typeface="Arial" pitchFamily="18" charset="0"/>
                        </a:rPr>
                        <a:t>Flure, Eingangsbereiche, Krankenzimmer, OP-Bereiche, Kantinen, Labore, Rollstuhlrampen</a:t>
                      </a:r>
                    </a:p>
                  </a:txBody>
                  <a:tcPr marL="91439" marR="91439" marT="45730" marB="45730"/>
                </a:tc>
                <a:tc>
                  <a:txBody>
                    <a:bodyPr/>
                    <a:lstStyle/>
                    <a:p>
                      <a:r>
                        <a:rPr lang="de-DE" sz="1300" b="0" i="0" dirty="0" smtClean="0">
                          <a:solidFill>
                            <a:srgbClr val="000000"/>
                          </a:solidFill>
                          <a:latin typeface="Arial" pitchFamily="18" charset="0"/>
                        </a:rPr>
                        <a:t>PVC, polierter Steinboden, Terrazzo, elastische Bodenbeläge, </a:t>
                      </a:r>
                    </a:p>
                    <a:p>
                      <a:r>
                        <a:rPr lang="de-DE" sz="1300" b="0" i="0" dirty="0" smtClean="0">
                          <a:solidFill>
                            <a:srgbClr val="000000"/>
                          </a:solidFill>
                          <a:latin typeface="Arial" pitchFamily="18" charset="0"/>
                        </a:rPr>
                        <a:t>Keramik- und Porzellanfliesen</a:t>
                      </a:r>
                    </a:p>
                  </a:txBody>
                  <a:tcPr marL="91439" marR="91439" marT="45730" marB="45730"/>
                </a:tc>
              </a:tr>
              <a:tr h="498031">
                <a:tc>
                  <a:txBody>
                    <a:bodyPr/>
                    <a:lstStyle/>
                    <a:p>
                      <a:r>
                        <a:rPr lang="de-DE" sz="1300" b="1" i="0" dirty="0" smtClean="0">
                          <a:solidFill>
                            <a:srgbClr val="000000"/>
                          </a:solidFill>
                          <a:latin typeface="Arial" pitchFamily="18" charset="0"/>
                        </a:rPr>
                        <a:t>Hotels und Gastronomie</a:t>
                      </a:r>
                    </a:p>
                  </a:txBody>
                  <a:tcPr marL="91439" marR="91439" marT="45730" marB="45730"/>
                </a:tc>
                <a:tc>
                  <a:txBody>
                    <a:bodyPr/>
                    <a:lstStyle/>
                    <a:p>
                      <a:r>
                        <a:rPr lang="de-DE" sz="1300" b="0" i="0" dirty="0" smtClean="0">
                          <a:solidFill>
                            <a:srgbClr val="000000"/>
                          </a:solidFill>
                          <a:latin typeface="Arial" pitchFamily="18" charset="0"/>
                        </a:rPr>
                        <a:t>Lobbys, Flure, Aufzüge</a:t>
                      </a:r>
                    </a:p>
                  </a:txBody>
                  <a:tcPr marL="91439" marR="91439" marT="45730" marB="45730"/>
                </a:tc>
                <a:tc>
                  <a:txBody>
                    <a:bodyPr/>
                    <a:lstStyle/>
                    <a:p>
                      <a:r>
                        <a:rPr lang="de-DE" sz="1300" b="0" i="0" dirty="0" smtClean="0">
                          <a:solidFill>
                            <a:srgbClr val="000000"/>
                          </a:solidFill>
                          <a:latin typeface="Arial" pitchFamily="18" charset="0"/>
                        </a:rPr>
                        <a:t>PVC, polierter Steinboden, Terrazzo, </a:t>
                      </a:r>
                      <a:br>
                        <a:rPr lang="de-DE" sz="1300" b="0" i="0" dirty="0" smtClean="0">
                          <a:solidFill>
                            <a:srgbClr val="000000"/>
                          </a:solidFill>
                          <a:latin typeface="Arial" pitchFamily="18" charset="0"/>
                        </a:rPr>
                      </a:br>
                      <a:r>
                        <a:rPr lang="de-DE" sz="1300" b="0" i="0" dirty="0" smtClean="0">
                          <a:solidFill>
                            <a:srgbClr val="000000"/>
                          </a:solidFill>
                          <a:latin typeface="Arial" pitchFamily="18" charset="0"/>
                        </a:rPr>
                        <a:t>Keramik- und Porzellanfliesen</a:t>
                      </a:r>
                    </a:p>
                  </a:txBody>
                  <a:tcPr marL="91439" marR="91439" marT="45730" marB="45730"/>
                </a:tc>
              </a:tr>
            </a:tbl>
          </a:graphicData>
        </a:graphic>
      </p:graphicFrame>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81311" y="4860116"/>
            <a:ext cx="2058300" cy="1610317"/>
          </a:xfrm>
          <a:prstGeom prst="rect">
            <a:avLst/>
          </a:prstGeom>
        </p:spPr>
      </p:pic>
      <p:sp>
        <p:nvSpPr>
          <p:cNvPr id="9"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1" name="Slide Number Placeholder 5"/>
          <p:cNvSpPr txBox="1">
            <a:spLocks/>
          </p:cNvSpPr>
          <p:nvPr/>
        </p:nvSpPr>
        <p:spPr>
          <a:xfrm>
            <a:off x="3508638" y="6573788"/>
            <a:ext cx="2434961"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4" name="Slide Number Placeholder 3"/>
          <p:cNvSpPr>
            <a:spLocks noGrp="1"/>
          </p:cNvSpPr>
          <p:nvPr>
            <p:ph type="sldNum" sz="quarter" idx="12"/>
          </p:nvPr>
        </p:nvSpPr>
        <p:spPr/>
        <p:txBody>
          <a:bodyPr/>
          <a:lstStyle/>
          <a:p>
            <a:pPr>
              <a:defRPr/>
            </a:pPr>
            <a:fld id="{40BD2EA7-2D18-4D7B-85C6-B4C1B2B21AAB}" type="slidenum">
              <a:rPr lang="en-US" altLang="en-US" smtClean="0"/>
              <a:pPr>
                <a:defRPr/>
              </a:pPr>
              <a:t>6</a:t>
            </a:fld>
            <a:endParaRPr lang="en-US" altLang="en-US" dirty="0"/>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15521" y="4873977"/>
            <a:ext cx="2099666" cy="1609724"/>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01318" y="4875980"/>
            <a:ext cx="2148079" cy="1607722"/>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3333" y="4884592"/>
            <a:ext cx="1922889" cy="160546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199" y="911225"/>
            <a:ext cx="9133368" cy="685800"/>
          </a:xfrm>
        </p:spPr>
        <p:txBody>
          <a:bodyPr>
            <a:normAutofit fontScale="90000"/>
          </a:bodyPr>
          <a:lstStyle/>
          <a:p>
            <a:pPr eaLnBrk="1" hangingPunct="1"/>
            <a:r>
              <a:rPr lang="de-DE" sz="2400" b="0" i="0" dirty="0" smtClean="0">
                <a:solidFill>
                  <a:srgbClr val="FFFFFF"/>
                </a:solidFill>
              </a:rPr>
              <a:t>Kontext für batteriebetriebene handgeführte Scheuersaugmaschine</a:t>
            </a:r>
          </a:p>
        </p:txBody>
      </p:sp>
      <p:graphicFrame>
        <p:nvGraphicFramePr>
          <p:cNvPr id="10" name="Table 9"/>
          <p:cNvGraphicFramePr>
            <a:graphicFrameLocks noGrp="1"/>
          </p:cNvGraphicFramePr>
          <p:nvPr>
            <p:extLst>
              <p:ext uri="{D42A27DB-BD31-4B8C-83A1-F6EECF244321}">
                <p14:modId xmlns:p14="http://schemas.microsoft.com/office/powerpoint/2010/main" val="3620898748"/>
              </p:ext>
            </p:extLst>
          </p:nvPr>
        </p:nvGraphicFramePr>
        <p:xfrm>
          <a:off x="241123" y="3764680"/>
          <a:ext cx="8677101" cy="2706113"/>
        </p:xfrm>
        <a:graphic>
          <a:graphicData uri="http://schemas.openxmlformats.org/drawingml/2006/table">
            <a:tbl>
              <a:tblPr bandRow="1">
                <a:tableStyleId>{5A111915-BE36-4E01-A7E5-04B1672EAD32}</a:tableStyleId>
              </a:tblPr>
              <a:tblGrid>
                <a:gridCol w="2331956"/>
                <a:gridCol w="2020186"/>
                <a:gridCol w="2339163"/>
                <a:gridCol w="1985796"/>
              </a:tblGrid>
              <a:tr h="312405">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009AC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b="1" i="0" dirty="0" smtClean="0">
                          <a:solidFill>
                            <a:srgbClr val="FFFFFF"/>
                          </a:solidFill>
                          <a:latin typeface="Arial" pitchFamily="18" charset="0"/>
                        </a:rPr>
                        <a:t>T300/T300e</a:t>
                      </a:r>
                    </a:p>
                  </a:txBody>
                  <a:tcPr anchor="ctr">
                    <a:solidFill>
                      <a:srgbClr val="009AC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b="1" i="0" dirty="0" smtClean="0">
                          <a:solidFill>
                            <a:srgbClr val="FFFFFF"/>
                          </a:solidFill>
                          <a:latin typeface="Arial" pitchFamily="18" charset="0"/>
                        </a:rPr>
                        <a:t>T500/T500e</a:t>
                      </a:r>
                    </a:p>
                  </a:txBody>
                  <a:tcPr anchor="ctr">
                    <a:solidFill>
                      <a:srgbClr val="009AC7"/>
                    </a:solidFill>
                  </a:tcPr>
                </a:tc>
                <a:tc>
                  <a:txBody>
                    <a:bodyPr/>
                    <a:lstStyle/>
                    <a:p>
                      <a:pPr algn="ctr"/>
                      <a:r>
                        <a:rPr lang="de-DE" sz="1600" b="1" i="0" dirty="0" smtClean="0">
                          <a:solidFill>
                            <a:srgbClr val="FFFFFF"/>
                          </a:solidFill>
                          <a:latin typeface="Arial" pitchFamily="18" charset="0"/>
                        </a:rPr>
                        <a:t>5680</a:t>
                      </a:r>
                    </a:p>
                  </a:txBody>
                  <a:tcPr anchor="ctr">
                    <a:solidFill>
                      <a:srgbClr val="009AC7"/>
                    </a:solidFill>
                  </a:tcPr>
                </a:tc>
              </a:tr>
              <a:tr h="546611">
                <a:tc>
                  <a:txBody>
                    <a:bodyPr/>
                    <a:lstStyle/>
                    <a:p>
                      <a:pPr algn="l"/>
                      <a:r>
                        <a:rPr lang="de-DE" sz="1400" b="1" i="0" dirty="0" smtClean="0">
                          <a:solidFill>
                            <a:srgbClr val="000000"/>
                          </a:solidFill>
                          <a:latin typeface="Arial" pitchFamily="18" charset="0"/>
                        </a:rPr>
                        <a:t>Reinigungsbahn</a:t>
                      </a:r>
                    </a:p>
                  </a:txBody>
                  <a:tcPr/>
                </a:tc>
                <a:tc>
                  <a:txBody>
                    <a:bodyPr/>
                    <a:lstStyle/>
                    <a:p>
                      <a:pPr algn="ctr"/>
                      <a:r>
                        <a:rPr lang="de-DE" sz="1200" b="0" i="0" dirty="0" smtClean="0">
                          <a:solidFill>
                            <a:srgbClr val="000000"/>
                          </a:solidFill>
                          <a:latin typeface="Arial" pitchFamily="18" charset="0"/>
                        </a:rPr>
                        <a:t>Teller: 430 mm, 500 mm, 600 mm</a:t>
                      </a:r>
                    </a:p>
                    <a:p>
                      <a:pPr algn="ctr"/>
                      <a:r>
                        <a:rPr lang="de-DE" sz="1200" b="0" i="0" dirty="0" smtClean="0">
                          <a:solidFill>
                            <a:srgbClr val="000000"/>
                          </a:solidFill>
                          <a:latin typeface="Arial" pitchFamily="18" charset="0"/>
                        </a:rPr>
                        <a:t>Walze: 500 mm</a:t>
                      </a:r>
                    </a:p>
                    <a:p>
                      <a:pPr algn="ctr"/>
                      <a:r>
                        <a:rPr lang="de-DE" sz="1200" b="0" i="0" dirty="0" smtClean="0">
                          <a:solidFill>
                            <a:srgbClr val="000000"/>
                          </a:solidFill>
                          <a:latin typeface="Arial" pitchFamily="18" charset="0"/>
                        </a:rPr>
                        <a:t>Orbital: 500 mm</a:t>
                      </a:r>
                    </a:p>
                  </a:txBody>
                  <a:tcPr/>
                </a:tc>
                <a:tc>
                  <a:txBody>
                    <a:bodyPr/>
                    <a:lstStyle/>
                    <a:p>
                      <a:pPr algn="ctr"/>
                      <a:r>
                        <a:rPr lang="de-DE" sz="1200" b="0" i="0" dirty="0" smtClean="0">
                          <a:solidFill>
                            <a:srgbClr val="000000"/>
                          </a:solidFill>
                          <a:latin typeface="Arial" pitchFamily="18" charset="0"/>
                        </a:rPr>
                        <a:t>Teller: 650 mm, 700 mm, </a:t>
                      </a:r>
                      <a:br>
                        <a:rPr lang="de-DE" sz="1200" b="0" i="0" dirty="0" smtClean="0">
                          <a:solidFill>
                            <a:srgbClr val="000000"/>
                          </a:solidFill>
                          <a:latin typeface="Arial" pitchFamily="18" charset="0"/>
                        </a:rPr>
                      </a:br>
                      <a:r>
                        <a:rPr lang="de-DE" sz="1200" b="0" i="0" dirty="0" smtClean="0">
                          <a:solidFill>
                            <a:srgbClr val="000000"/>
                          </a:solidFill>
                          <a:latin typeface="Arial" pitchFamily="18" charset="0"/>
                        </a:rPr>
                        <a:t>800 mm</a:t>
                      </a:r>
                    </a:p>
                    <a:p>
                      <a:pPr algn="ctr"/>
                      <a:r>
                        <a:rPr lang="de-DE" sz="1200" b="0" i="0" dirty="0" smtClean="0">
                          <a:solidFill>
                            <a:srgbClr val="000000"/>
                          </a:solidFill>
                          <a:latin typeface="Arial" pitchFamily="18" charset="0"/>
                        </a:rPr>
                        <a:t>Walze: 700 mm</a:t>
                      </a:r>
                    </a:p>
                    <a:p>
                      <a:pPr algn="ctr"/>
                      <a:r>
                        <a:rPr lang="de-DE" sz="1200" b="0" i="0" dirty="0" smtClean="0">
                          <a:solidFill>
                            <a:srgbClr val="000000"/>
                          </a:solidFill>
                          <a:latin typeface="Arial" pitchFamily="18" charset="0"/>
                        </a:rPr>
                        <a:t>Orbital: 700 mm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i="0" dirty="0" smtClean="0">
                          <a:solidFill>
                            <a:srgbClr val="000000"/>
                          </a:solidFill>
                          <a:latin typeface="Arial" pitchFamily="18" charset="0"/>
                        </a:rPr>
                        <a:t>Teller: 800 mm</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i="0" dirty="0" smtClean="0">
                          <a:solidFill>
                            <a:srgbClr val="000000"/>
                          </a:solidFill>
                          <a:latin typeface="Arial" pitchFamily="18" charset="0"/>
                        </a:rPr>
                        <a:t>Walze: 800 mm</a:t>
                      </a:r>
                    </a:p>
                  </a:txBody>
                  <a:tcPr/>
                </a:tc>
              </a:tr>
              <a:tr h="483102">
                <a:tc>
                  <a:txBody>
                    <a:bodyPr/>
                    <a:lstStyle/>
                    <a:p>
                      <a:pPr algn="l"/>
                      <a:r>
                        <a:rPr lang="de-DE" sz="1400" b="1" i="0" dirty="0" smtClean="0">
                          <a:solidFill>
                            <a:srgbClr val="000000"/>
                          </a:solidFill>
                          <a:latin typeface="Arial" pitchFamily="18" charset="0"/>
                        </a:rPr>
                        <a:t>Tankgröße</a:t>
                      </a:r>
                    </a:p>
                  </a:txBody>
                  <a:tcPr/>
                </a:tc>
                <a:tc>
                  <a:txBody>
                    <a:bodyPr/>
                    <a:lstStyle/>
                    <a:p>
                      <a:pPr algn="ctr"/>
                      <a:r>
                        <a:rPr lang="de-DE" sz="1200" b="0" i="0" dirty="0" smtClean="0">
                          <a:solidFill>
                            <a:srgbClr val="000000"/>
                          </a:solidFill>
                          <a:latin typeface="Arial" pitchFamily="18" charset="0"/>
                        </a:rPr>
                        <a:t>Frischwassertank: 42 L</a:t>
                      </a:r>
                    </a:p>
                    <a:p>
                      <a:pPr algn="ctr"/>
                      <a:r>
                        <a:rPr lang="de-DE" sz="1200" b="0" i="0" dirty="0" smtClean="0">
                          <a:solidFill>
                            <a:srgbClr val="000000"/>
                          </a:solidFill>
                          <a:latin typeface="Arial" pitchFamily="18" charset="0"/>
                        </a:rPr>
                        <a:t>Aufnahmetank: 53 L</a:t>
                      </a:r>
                    </a:p>
                  </a:txBody>
                  <a:tcPr/>
                </a:tc>
                <a:tc>
                  <a:txBody>
                    <a:bodyPr/>
                    <a:lstStyle/>
                    <a:p>
                      <a:pPr algn="ctr"/>
                      <a:r>
                        <a:rPr lang="de-DE" sz="1200" b="0" i="0" dirty="0" smtClean="0">
                          <a:solidFill>
                            <a:srgbClr val="000000"/>
                          </a:solidFill>
                          <a:latin typeface="Arial" pitchFamily="18" charset="0"/>
                        </a:rPr>
                        <a:t>Frischwassertank: 85 L</a:t>
                      </a:r>
                    </a:p>
                    <a:p>
                      <a:pPr algn="ctr"/>
                      <a:r>
                        <a:rPr lang="de-DE" sz="1200" b="0" i="0" dirty="0" smtClean="0">
                          <a:solidFill>
                            <a:srgbClr val="000000"/>
                          </a:solidFill>
                          <a:latin typeface="Arial" pitchFamily="18" charset="0"/>
                        </a:rPr>
                        <a:t>Aufnahmetank: 102 L</a:t>
                      </a:r>
                    </a:p>
                  </a:txBody>
                  <a:tcPr/>
                </a:tc>
                <a:tc>
                  <a:txBody>
                    <a:bodyPr/>
                    <a:lstStyle/>
                    <a:p>
                      <a:pPr algn="ctr"/>
                      <a:r>
                        <a:rPr lang="de-DE" sz="1200" b="0" i="0" dirty="0" smtClean="0">
                          <a:solidFill>
                            <a:srgbClr val="000000"/>
                          </a:solidFill>
                          <a:latin typeface="Arial" pitchFamily="18" charset="0"/>
                        </a:rPr>
                        <a:t>Frischwassertank: 114 L</a:t>
                      </a:r>
                    </a:p>
                    <a:p>
                      <a:pPr algn="ctr"/>
                      <a:r>
                        <a:rPr lang="de-DE" sz="1200" b="0" i="0" dirty="0" smtClean="0">
                          <a:solidFill>
                            <a:srgbClr val="000000"/>
                          </a:solidFill>
                          <a:latin typeface="Arial" pitchFamily="18" charset="0"/>
                        </a:rPr>
                        <a:t>Aufnahmetank: 151 L</a:t>
                      </a:r>
                    </a:p>
                  </a:txBody>
                  <a:tcPr/>
                </a:tc>
              </a:tr>
              <a:tr h="546611">
                <a:tc>
                  <a:txBody>
                    <a:bodyPr/>
                    <a:lstStyle/>
                    <a:p>
                      <a:pPr algn="l"/>
                      <a:r>
                        <a:rPr lang="de-DE" sz="1400" b="1" i="0" dirty="0" smtClean="0">
                          <a:solidFill>
                            <a:srgbClr val="000000"/>
                          </a:solidFill>
                          <a:latin typeface="Arial" pitchFamily="18" charset="0"/>
                        </a:rPr>
                        <a:t>Produktivität</a:t>
                      </a:r>
                    </a:p>
                    <a:p>
                      <a:pPr marL="0" algn="l" defTabSz="914400" rtl="0" eaLnBrk="1" latinLnBrk="0" hangingPunct="1"/>
                      <a:r>
                        <a:rPr lang="de-DE" sz="1100" b="1" i="0" dirty="0" smtClean="0">
                          <a:solidFill>
                            <a:srgbClr val="000000"/>
                          </a:solidFill>
                          <a:latin typeface="Arial" pitchFamily="18" charset="0"/>
                        </a:rPr>
                        <a:t>Niedrigste - höchste</a:t>
                      </a:r>
                    </a:p>
                  </a:txBody>
                  <a:tcPr/>
                </a:tc>
                <a:tc>
                  <a:txBody>
                    <a:bodyPr/>
                    <a:lstStyle/>
                    <a:p>
                      <a:pPr algn="ctr"/>
                      <a:r>
                        <a:rPr lang="de-DE" sz="1200" b="0" i="0" dirty="0" smtClean="0">
                          <a:solidFill>
                            <a:srgbClr val="000000"/>
                          </a:solidFill>
                          <a:latin typeface="Arial" pitchFamily="18" charset="0"/>
                        </a:rPr>
                        <a:t>ec-H2O NanoClean</a:t>
                      </a:r>
                    </a:p>
                    <a:p>
                      <a:pPr algn="ctr"/>
                      <a:r>
                        <a:rPr lang="de-DE" sz="1100" b="0" i="0" dirty="0" smtClean="0">
                          <a:solidFill>
                            <a:srgbClr val="000000"/>
                          </a:solidFill>
                          <a:latin typeface="Arial" pitchFamily="18" charset="0"/>
                        </a:rPr>
                        <a:t>898 m</a:t>
                      </a:r>
                      <a:r>
                        <a:rPr lang="de-DE" sz="1100" b="0" i="0" baseline="30000" dirty="0" smtClean="0">
                          <a:solidFill>
                            <a:srgbClr val="000000"/>
                          </a:solidFill>
                          <a:latin typeface="Arial" pitchFamily="18" charset="0"/>
                        </a:rPr>
                        <a:t>2</a:t>
                      </a:r>
                      <a:r>
                        <a:rPr lang="de-DE" sz="1100" b="0" i="0" dirty="0" smtClean="0">
                          <a:solidFill>
                            <a:srgbClr val="000000"/>
                          </a:solidFill>
                          <a:latin typeface="Arial" pitchFamily="18" charset="0"/>
                        </a:rPr>
                        <a:t>-1.756 m</a:t>
                      </a:r>
                      <a:r>
                        <a:rPr lang="de-DE" sz="1100" b="0" i="0" baseline="30000" dirty="0" smtClean="0">
                          <a:solidFill>
                            <a:srgbClr val="000000"/>
                          </a:solidFill>
                          <a:latin typeface="Arial" pitchFamily="18" charset="0"/>
                        </a:rPr>
                        <a:t>2</a:t>
                      </a:r>
                    </a:p>
                  </a:txBody>
                  <a:tcPr/>
                </a:tc>
                <a:tc>
                  <a:txBody>
                    <a:bodyPr/>
                    <a:lstStyle/>
                    <a:p>
                      <a:pPr algn="ctr"/>
                      <a:r>
                        <a:rPr lang="de-DE" sz="1200" b="0" i="0" dirty="0" smtClean="0">
                          <a:solidFill>
                            <a:srgbClr val="000000"/>
                          </a:solidFill>
                          <a:latin typeface="Arial" pitchFamily="18" charset="0"/>
                        </a:rPr>
                        <a:t>ec-H2O NanoClean</a:t>
                      </a:r>
                    </a:p>
                    <a:p>
                      <a:pPr algn="ctr"/>
                      <a:r>
                        <a:rPr lang="de-DE" sz="1200" b="0" i="0" dirty="0" smtClean="0">
                          <a:solidFill>
                            <a:srgbClr val="000000"/>
                          </a:solidFill>
                          <a:latin typeface="Arial" pitchFamily="18" charset="0"/>
                        </a:rPr>
                        <a:t>2.685 m</a:t>
                      </a:r>
                      <a:r>
                        <a:rPr lang="de-DE" sz="1200" b="0" i="0" baseline="30000" dirty="0" smtClean="0">
                          <a:solidFill>
                            <a:srgbClr val="000000"/>
                          </a:solidFill>
                          <a:latin typeface="Arial" pitchFamily="18" charset="0"/>
                        </a:rPr>
                        <a:t>2</a:t>
                      </a:r>
                      <a:r>
                        <a:rPr lang="de-DE" sz="1200" b="0" i="0" dirty="0" smtClean="0">
                          <a:solidFill>
                            <a:srgbClr val="000000"/>
                          </a:solidFill>
                          <a:latin typeface="Arial" pitchFamily="18" charset="0"/>
                        </a:rPr>
                        <a:t>-3.173 m</a:t>
                      </a:r>
                      <a:r>
                        <a:rPr lang="de-DE" sz="1200" b="0" i="0" baseline="30000" dirty="0" smtClean="0">
                          <a:solidFill>
                            <a:srgbClr val="000000"/>
                          </a:solidFill>
                          <a:latin typeface="Arial" pitchFamily="18" charset="0"/>
                        </a:rPr>
                        <a:t>2</a:t>
                      </a:r>
                    </a:p>
                  </a:txBody>
                  <a:tcPr/>
                </a:tc>
                <a:tc>
                  <a:txBody>
                    <a:bodyPr/>
                    <a:lstStyle/>
                    <a:p>
                      <a:pPr algn="ctr"/>
                      <a:r>
                        <a:rPr lang="de-DE" sz="1200" b="0" i="0" dirty="0" smtClean="0">
                          <a:solidFill>
                            <a:srgbClr val="000000"/>
                          </a:solidFill>
                          <a:latin typeface="Arial" pitchFamily="18" charset="0"/>
                        </a:rPr>
                        <a:t>ec-H2O NanoClean</a:t>
                      </a:r>
                    </a:p>
                    <a:p>
                      <a:pPr algn="ctr"/>
                      <a:r>
                        <a:rPr lang="de-DE" sz="1200" b="0" i="0" dirty="0" smtClean="0">
                          <a:solidFill>
                            <a:srgbClr val="000000"/>
                          </a:solidFill>
                          <a:latin typeface="Arial" pitchFamily="18" charset="0"/>
                        </a:rPr>
                        <a:t>2.175 m</a:t>
                      </a:r>
                      <a:r>
                        <a:rPr lang="de-DE" sz="1200" b="0" i="0" baseline="30000" dirty="0" smtClean="0">
                          <a:solidFill>
                            <a:srgbClr val="000000"/>
                          </a:solidFill>
                          <a:latin typeface="Arial" pitchFamily="18" charset="0"/>
                        </a:rPr>
                        <a:t>2</a:t>
                      </a:r>
                      <a:r>
                        <a:rPr lang="de-DE" sz="1200" b="0" i="0" dirty="0" smtClean="0">
                          <a:solidFill>
                            <a:srgbClr val="000000"/>
                          </a:solidFill>
                          <a:latin typeface="Arial" pitchFamily="18" charset="0"/>
                        </a:rPr>
                        <a:t>-2.845 m</a:t>
                      </a:r>
                      <a:r>
                        <a:rPr lang="de-DE" sz="1200" b="0" i="0" baseline="30000" dirty="0" smtClean="0">
                          <a:solidFill>
                            <a:srgbClr val="000000"/>
                          </a:solidFill>
                          <a:latin typeface="Arial" pitchFamily="18" charset="0"/>
                        </a:rPr>
                        <a:t>2</a:t>
                      </a:r>
                    </a:p>
                  </a:txBody>
                  <a:tcPr/>
                </a:tc>
              </a:tr>
              <a:tr h="410908">
                <a:tc>
                  <a:txBody>
                    <a:bodyPr/>
                    <a:lstStyle/>
                    <a:p>
                      <a:pPr algn="l"/>
                      <a:r>
                        <a:rPr lang="de-DE" sz="1400" b="1" i="0" dirty="0" smtClean="0">
                          <a:solidFill>
                            <a:srgbClr val="000000"/>
                          </a:solidFill>
                          <a:latin typeface="Arial" pitchFamily="18" charset="0"/>
                        </a:rPr>
                        <a:t>Befestigung des Reinigungswerkzeugs:</a:t>
                      </a:r>
                    </a:p>
                  </a:txBody>
                  <a:tcPr/>
                </a:tc>
                <a:tc>
                  <a:txBody>
                    <a:bodyPr/>
                    <a:lstStyle/>
                    <a:p>
                      <a:pPr algn="ctr"/>
                      <a:r>
                        <a:rPr lang="de-DE" sz="1200" b="0" i="0" dirty="0" smtClean="0">
                          <a:solidFill>
                            <a:srgbClr val="000000"/>
                          </a:solidFill>
                          <a:latin typeface="Arial" pitchFamily="18" charset="0"/>
                        </a:rPr>
                        <a:t>Mono- und Doppelteller: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i="0" dirty="0" smtClean="0">
                          <a:solidFill>
                            <a:srgbClr val="000000"/>
                          </a:solidFill>
                          <a:latin typeface="Arial" pitchFamily="18" charset="0"/>
                        </a:rPr>
                        <a:t>Insta-Click / 3-Lug</a:t>
                      </a:r>
                    </a:p>
                  </a:txBody>
                  <a:tcPr/>
                </a:tc>
                <a:tc>
                  <a:txBody>
                    <a:bodyPr/>
                    <a:lstStyle/>
                    <a:p>
                      <a:pPr algn="ctr"/>
                      <a:r>
                        <a:rPr lang="de-DE" sz="1200" b="0" i="0" dirty="0" smtClean="0">
                          <a:solidFill>
                            <a:srgbClr val="000000"/>
                          </a:solidFill>
                          <a:latin typeface="Arial" pitchFamily="18" charset="0"/>
                        </a:rPr>
                        <a:t>Doppelteller:</a:t>
                      </a:r>
                    </a:p>
                    <a:p>
                      <a:pPr algn="ctr"/>
                      <a:r>
                        <a:rPr lang="de-DE" sz="1200" b="0" i="0" dirty="0" smtClean="0">
                          <a:solidFill>
                            <a:srgbClr val="000000"/>
                          </a:solidFill>
                          <a:latin typeface="Arial" pitchFamily="18" charset="0"/>
                        </a:rPr>
                        <a:t>Insta-Fit</a:t>
                      </a:r>
                    </a:p>
                  </a:txBody>
                  <a:tcPr/>
                </a:tc>
                <a:tc>
                  <a:txBody>
                    <a:bodyPr/>
                    <a:lstStyle/>
                    <a:p>
                      <a:pPr algn="ctr"/>
                      <a:r>
                        <a:rPr lang="de-DE" sz="1200" b="0" i="0" dirty="0" smtClean="0">
                          <a:solidFill>
                            <a:srgbClr val="000000"/>
                          </a:solidFill>
                          <a:latin typeface="Arial" pitchFamily="18" charset="0"/>
                        </a:rPr>
                        <a:t>Doppelteller:</a:t>
                      </a:r>
                    </a:p>
                    <a:p>
                      <a:pPr algn="ctr"/>
                      <a:r>
                        <a:rPr lang="de-DE" sz="1200" b="0" i="0" dirty="0" smtClean="0">
                          <a:solidFill>
                            <a:srgbClr val="000000"/>
                          </a:solidFill>
                          <a:latin typeface="Arial" pitchFamily="18" charset="0"/>
                        </a:rPr>
                        <a:t>Insta-Fit</a:t>
                      </a:r>
                    </a:p>
                  </a:txBody>
                  <a:tcPr/>
                </a:tc>
              </a:tr>
            </a:tbl>
          </a:graphicData>
        </a:graphic>
      </p:graphicFrame>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5022" r="84280" b="1"/>
          <a:stretch/>
        </p:blipFill>
        <p:spPr>
          <a:xfrm>
            <a:off x="3215945" y="1923547"/>
            <a:ext cx="786152" cy="1758549"/>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trans="10000" detail="1"/>
                    </a14:imgEffect>
                  </a14:imgLayer>
                </a14:imgProps>
              </a:ext>
              <a:ext uri="{28A0092B-C50C-407E-A947-70E740481C1C}">
                <a14:useLocalDpi xmlns:a14="http://schemas.microsoft.com/office/drawing/2010/main" val="0"/>
              </a:ext>
            </a:extLst>
          </a:blip>
          <a:srcRect l="75486" t="2364" r="1"/>
          <a:stretch/>
        </p:blipFill>
        <p:spPr>
          <a:xfrm>
            <a:off x="7242766" y="1815388"/>
            <a:ext cx="1132648" cy="1866708"/>
          </a:xfrm>
          <a:prstGeom prst="rect">
            <a:avLst/>
          </a:prstGeom>
        </p:spPr>
      </p:pic>
      <p:sp>
        <p:nvSpPr>
          <p:cNvPr id="11" name="Date Placeholder 3"/>
          <p:cNvSpPr>
            <a:spLocks noGrp="1"/>
          </p:cNvSpPr>
          <p:nvPr>
            <p:ph type="dt" sz="half" idx="10"/>
          </p:nvPr>
        </p:nvSpPr>
        <p:spPr>
          <a:xfrm>
            <a:off x="80128" y="6572381"/>
            <a:ext cx="2133600" cy="288925"/>
          </a:xfrm>
        </p:spPr>
        <p:txBody>
          <a:bodyPr/>
          <a:lstStyle/>
          <a:p>
            <a:pPr>
              <a:defRPr/>
            </a:pPr>
            <a:r>
              <a:rPr lang="de-DE" sz="700" b="0" i="0" dirty="0" smtClean="0">
                <a:solidFill>
                  <a:srgbClr val="BFBFBF"/>
                </a:solidFill>
              </a:rPr>
              <a:t>©2017 Firma Tennant Fassung 01/2017</a:t>
            </a:r>
          </a:p>
        </p:txBody>
      </p:sp>
      <p:sp>
        <p:nvSpPr>
          <p:cNvPr id="15" name="Slide Number Placeholder 5"/>
          <p:cNvSpPr txBox="1">
            <a:spLocks/>
          </p:cNvSpPr>
          <p:nvPr/>
        </p:nvSpPr>
        <p:spPr>
          <a:xfrm>
            <a:off x="3508638" y="6573788"/>
            <a:ext cx="2541287"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sp>
        <p:nvSpPr>
          <p:cNvPr id="3" name="Slide Number Placeholder 2"/>
          <p:cNvSpPr>
            <a:spLocks noGrp="1"/>
          </p:cNvSpPr>
          <p:nvPr>
            <p:ph type="sldNum" sz="quarter" idx="12"/>
          </p:nvPr>
        </p:nvSpPr>
        <p:spPr/>
        <p:txBody>
          <a:bodyPr/>
          <a:lstStyle/>
          <a:p>
            <a:pPr>
              <a:defRPr/>
            </a:pPr>
            <a:fld id="{40BD2EA7-2D18-4D7B-85C6-B4C1B2B21AAB}" type="slidenum">
              <a:rPr lang="en-US" altLang="en-US" smtClean="0"/>
              <a:pPr>
                <a:defRPr/>
              </a:pPr>
              <a:t>7</a:t>
            </a:fld>
            <a:endParaRPr lang="en-US" altLang="en-US" dirty="0"/>
          </a:p>
        </p:txBody>
      </p:sp>
      <p:pic>
        <p:nvPicPr>
          <p:cNvPr id="4" name="Picture 3"/>
          <p:cNvPicPr>
            <a:picLocks noChangeAspect="1"/>
          </p:cNvPicPr>
          <p:nvPr/>
        </p:nvPicPr>
        <p:blipFill>
          <a:blip r:embed="rId6" cstate="print"/>
          <a:stretch>
            <a:fillRect/>
          </a:stretch>
        </p:blipFill>
        <p:spPr>
          <a:xfrm>
            <a:off x="4386127" y="1690899"/>
            <a:ext cx="2760398" cy="1991197"/>
          </a:xfrm>
          <a:prstGeom prst="rect">
            <a:avLst/>
          </a:prstGeom>
        </p:spPr>
      </p:pic>
    </p:spTree>
    <p:extLst>
      <p:ext uri="{BB962C8B-B14F-4D97-AF65-F5344CB8AC3E}">
        <p14:creationId xmlns:p14="http://schemas.microsoft.com/office/powerpoint/2010/main" val="28401923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Content Placeholder 2"/>
          <p:cNvSpPr>
            <a:spLocks noGrp="1"/>
          </p:cNvSpPr>
          <p:nvPr>
            <p:ph idx="1"/>
          </p:nvPr>
        </p:nvSpPr>
        <p:spPr>
          <a:noFill/>
          <a:ln w="19050">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a:spcBef>
                <a:spcPts val="300"/>
              </a:spcBef>
            </a:pPr>
            <a:r>
              <a:rPr lang="de-DE" sz="1600" b="0" i="0" u="sng" dirty="0" smtClean="0">
                <a:solidFill>
                  <a:srgbClr val="000000"/>
                </a:solidFill>
              </a:rPr>
              <a:t>Änderungen am Schrubbdeck:</a:t>
            </a:r>
          </a:p>
          <a:p>
            <a:pPr marL="346075" indent="-169863">
              <a:buClr>
                <a:srgbClr val="009AC7"/>
              </a:buClr>
              <a:buFont typeface="Wingdings" panose="05000000000000000000" pitchFamily="2" charset="2"/>
              <a:buChar char="§"/>
            </a:pPr>
            <a:r>
              <a:rPr lang="de-DE" sz="1400" b="0" i="0" dirty="0" smtClean="0">
                <a:solidFill>
                  <a:srgbClr val="000000"/>
                </a:solidFill>
              </a:rPr>
              <a:t>Neue 650 mm Doppelteller ersetzt 600 mm</a:t>
            </a:r>
          </a:p>
          <a:p>
            <a:pPr marL="346075" indent="-169863">
              <a:buClr>
                <a:srgbClr val="009AC7"/>
              </a:buClr>
              <a:buFont typeface="Wingdings" panose="05000000000000000000" pitchFamily="2" charset="2"/>
              <a:buChar char="§"/>
            </a:pPr>
            <a:r>
              <a:rPr lang="de-DE" sz="1400" b="0" i="0" dirty="0" smtClean="0">
                <a:solidFill>
                  <a:srgbClr val="000000"/>
                </a:solidFill>
              </a:rPr>
              <a:t>Neue 700 mm Walze ersetzt 650 mm und 800 mm</a:t>
            </a:r>
          </a:p>
          <a:p>
            <a:pPr marL="346075" indent="-169863">
              <a:buClr>
                <a:srgbClr val="009AC7"/>
              </a:buClr>
              <a:buFont typeface="Wingdings" panose="05000000000000000000" pitchFamily="2" charset="2"/>
              <a:buChar char="§"/>
            </a:pPr>
            <a:r>
              <a:rPr lang="de-DE" sz="1400" b="0" i="0" dirty="0" smtClean="0">
                <a:solidFill>
                  <a:srgbClr val="000000"/>
                </a:solidFill>
              </a:rPr>
              <a:t>Neuer 700 mm Orbitalkopf</a:t>
            </a:r>
          </a:p>
        </p:txBody>
      </p:sp>
      <p:sp>
        <p:nvSpPr>
          <p:cNvPr id="4099" name="Title 1"/>
          <p:cNvSpPr>
            <a:spLocks noGrp="1"/>
          </p:cNvSpPr>
          <p:nvPr>
            <p:ph type="title"/>
          </p:nvPr>
        </p:nvSpPr>
        <p:spPr/>
        <p:txBody>
          <a:bodyPr>
            <a:normAutofit fontScale="90000"/>
          </a:bodyPr>
          <a:lstStyle/>
          <a:p>
            <a:r>
              <a:rPr lang="de-DE" sz="2400" b="0" i="0" dirty="0" smtClean="0">
                <a:solidFill>
                  <a:srgbClr val="FFFFFF"/>
                </a:solidFill>
              </a:rPr>
              <a:t>NEUES Produktangebot – Überblick über die Konfigurierung</a:t>
            </a:r>
          </a:p>
        </p:txBody>
      </p:sp>
      <p:sp>
        <p:nvSpPr>
          <p:cNvPr id="18" name="Date Placeholder 3"/>
          <p:cNvSpPr>
            <a:spLocks noGrp="1"/>
          </p:cNvSpPr>
          <p:nvPr>
            <p:ph type="dt" sz="half" idx="10"/>
          </p:nvPr>
        </p:nvSpPr>
        <p:spPr/>
        <p:txBody>
          <a:bodyPr/>
          <a:lstStyle/>
          <a:p>
            <a:r>
              <a:rPr lang="de-DE" sz="700" b="0" i="0" dirty="0" smtClean="0">
                <a:solidFill>
                  <a:srgbClr val="BFBFBF"/>
                </a:solidFill>
              </a:rPr>
              <a:t>©2017 Firma Tennant Fassung 01/2017</a:t>
            </a:r>
          </a:p>
        </p:txBody>
      </p:sp>
      <p:sp>
        <p:nvSpPr>
          <p:cNvPr id="5" name="Slide Number Placeholder 4"/>
          <p:cNvSpPr>
            <a:spLocks noGrp="1"/>
          </p:cNvSpPr>
          <p:nvPr>
            <p:ph type="sldNum" sz="quarter" idx="12"/>
          </p:nvPr>
        </p:nvSpPr>
        <p:spPr/>
        <p:txBody>
          <a:bodyPr/>
          <a:lstStyle/>
          <a:p>
            <a:fld id="{40BD2EA7-2D18-4D7B-85C6-B4C1B2B21AAB}" type="slidenum">
              <a:rPr lang="en-US" altLang="en-US" smtClean="0"/>
              <a:pPr/>
              <a:t>8</a:t>
            </a:fld>
            <a:endParaRPr lang="en-US" altLang="en-US" dirty="0"/>
          </a:p>
        </p:txBody>
      </p:sp>
      <p:sp>
        <p:nvSpPr>
          <p:cNvPr id="8" name="TextBox 7"/>
          <p:cNvSpPr txBox="1"/>
          <p:nvPr/>
        </p:nvSpPr>
        <p:spPr>
          <a:xfrm>
            <a:off x="6309261" y="2593849"/>
            <a:ext cx="1491392" cy="892552"/>
          </a:xfrm>
          <a:prstGeom prst="rect">
            <a:avLst/>
          </a:prstGeom>
          <a:noFill/>
        </p:spPr>
        <p:txBody>
          <a:bodyPr wrap="square" rtlCol="0">
            <a:spAutoFit/>
          </a:bodyPr>
          <a:lstStyle/>
          <a:p>
            <a:pPr algn="ctr"/>
            <a:r>
              <a:rPr lang="de-DE" sz="1200" b="1" i="0" dirty="0" smtClean="0">
                <a:solidFill>
                  <a:srgbClr val="000000"/>
                </a:solidFill>
                <a:latin typeface="Arial" pitchFamily="18" charset="0"/>
              </a:rPr>
              <a:t>Doppelteller</a:t>
            </a:r>
            <a:r>
              <a:rPr lang="en" sz="1200" dirty="0" smtClean="0"/>
              <a:t/>
            </a:r>
            <a:br>
              <a:rPr lang="en" sz="1200" dirty="0" smtClean="0"/>
            </a:br>
            <a:r>
              <a:rPr lang="de-DE" sz="1200" b="0" i="0" dirty="0" smtClean="0">
                <a:solidFill>
                  <a:srgbClr val="000000"/>
                </a:solidFill>
                <a:latin typeface="Arial" pitchFamily="18" charset="0"/>
              </a:rPr>
              <a:t>650 mm </a:t>
            </a:r>
            <a:r>
              <a:rPr lang="de-DE" sz="1600" b="1" i="1" dirty="0" smtClean="0">
                <a:solidFill>
                  <a:srgbClr val="0070C0"/>
                </a:solidFill>
              </a:rPr>
              <a:t>Neu</a:t>
            </a:r>
          </a:p>
          <a:p>
            <a:pPr algn="ctr"/>
            <a:r>
              <a:rPr lang="de-DE" sz="1200" b="0" i="0" dirty="0" smtClean="0">
                <a:solidFill>
                  <a:srgbClr val="000000"/>
                </a:solidFill>
                <a:latin typeface="Arial" pitchFamily="18" charset="0"/>
              </a:rPr>
              <a:t>700 mm</a:t>
            </a:r>
          </a:p>
          <a:p>
            <a:pPr algn="ctr"/>
            <a:r>
              <a:rPr lang="de-DE" sz="1200" b="0" i="0" dirty="0" smtClean="0">
                <a:solidFill>
                  <a:srgbClr val="000000"/>
                </a:solidFill>
                <a:latin typeface="Arial" pitchFamily="18" charset="0"/>
              </a:rPr>
              <a:t>800 mm</a:t>
            </a:r>
          </a:p>
        </p:txBody>
      </p:sp>
      <p:sp>
        <p:nvSpPr>
          <p:cNvPr id="10" name="TextBox 9"/>
          <p:cNvSpPr txBox="1"/>
          <p:nvPr/>
        </p:nvSpPr>
        <p:spPr>
          <a:xfrm>
            <a:off x="6337348" y="5760058"/>
            <a:ext cx="1435218" cy="523220"/>
          </a:xfrm>
          <a:prstGeom prst="rect">
            <a:avLst/>
          </a:prstGeom>
          <a:noFill/>
        </p:spPr>
        <p:txBody>
          <a:bodyPr wrap="square" rtlCol="0">
            <a:spAutoFit/>
          </a:bodyPr>
          <a:lstStyle/>
          <a:p>
            <a:pPr algn="ctr"/>
            <a:r>
              <a:rPr lang="de-DE" sz="1200" b="1" i="0" dirty="0" smtClean="0">
                <a:solidFill>
                  <a:srgbClr val="000000"/>
                </a:solidFill>
                <a:latin typeface="Arial" pitchFamily="18" charset="0"/>
              </a:rPr>
              <a:t>Orbital</a:t>
            </a:r>
          </a:p>
          <a:p>
            <a:pPr algn="ctr"/>
            <a:r>
              <a:rPr lang="de-DE" sz="1200" b="0" i="0" dirty="0" smtClean="0">
                <a:solidFill>
                  <a:srgbClr val="000000"/>
                </a:solidFill>
                <a:latin typeface="Arial" pitchFamily="18" charset="0"/>
              </a:rPr>
              <a:t>700 mm </a:t>
            </a:r>
            <a:r>
              <a:rPr lang="de-DE" sz="1600" b="1" i="1" dirty="0" smtClean="0">
                <a:solidFill>
                  <a:srgbClr val="0070C0"/>
                </a:solidFill>
              </a:rPr>
              <a:t>Neu</a:t>
            </a:r>
          </a:p>
        </p:txBody>
      </p:sp>
      <p:sp>
        <p:nvSpPr>
          <p:cNvPr id="12" name="TextBox 11"/>
          <p:cNvSpPr txBox="1"/>
          <p:nvPr/>
        </p:nvSpPr>
        <p:spPr>
          <a:xfrm>
            <a:off x="6219823" y="4361619"/>
            <a:ext cx="1670268" cy="523220"/>
          </a:xfrm>
          <a:prstGeom prst="rect">
            <a:avLst/>
          </a:prstGeom>
          <a:noFill/>
        </p:spPr>
        <p:txBody>
          <a:bodyPr wrap="square" rtlCol="0">
            <a:spAutoFit/>
          </a:bodyPr>
          <a:lstStyle/>
          <a:p>
            <a:pPr algn="ctr"/>
            <a:r>
              <a:rPr lang="de-DE" sz="1200" b="1" i="0" dirty="0" smtClean="0">
                <a:solidFill>
                  <a:srgbClr val="000000"/>
                </a:solidFill>
                <a:latin typeface="Arial" pitchFamily="18" charset="0"/>
              </a:rPr>
              <a:t>Doppelwalze</a:t>
            </a:r>
            <a:r>
              <a:rPr lang="en" sz="1200" dirty="0" smtClean="0"/>
              <a:t/>
            </a:r>
            <a:br>
              <a:rPr lang="en" sz="1200" dirty="0" smtClean="0"/>
            </a:br>
            <a:r>
              <a:rPr lang="de-DE" sz="1200" b="0" i="0" dirty="0" smtClean="0">
                <a:solidFill>
                  <a:srgbClr val="000000"/>
                </a:solidFill>
                <a:latin typeface="Arial" pitchFamily="18" charset="0"/>
              </a:rPr>
              <a:t>700 mm </a:t>
            </a:r>
            <a:r>
              <a:rPr lang="de-DE" sz="1600" b="1" i="1" dirty="0" smtClean="0">
                <a:solidFill>
                  <a:srgbClr val="0070C0"/>
                </a:solidFill>
              </a:rPr>
              <a:t>Neu</a:t>
            </a:r>
          </a:p>
        </p:txBody>
      </p:sp>
      <p:sp>
        <p:nvSpPr>
          <p:cNvPr id="19" name="Slide Number Placeholder 5"/>
          <p:cNvSpPr txBox="1">
            <a:spLocks/>
          </p:cNvSpPr>
          <p:nvPr/>
        </p:nvSpPr>
        <p:spPr>
          <a:xfrm>
            <a:off x="3508639" y="6573788"/>
            <a:ext cx="2424328"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graphicFrame>
        <p:nvGraphicFramePr>
          <p:cNvPr id="3" name="Table 2"/>
          <p:cNvGraphicFramePr>
            <a:graphicFrameLocks noGrp="1"/>
          </p:cNvGraphicFramePr>
          <p:nvPr>
            <p:extLst>
              <p:ext uri="{D42A27DB-BD31-4B8C-83A1-F6EECF244321}">
                <p14:modId xmlns:p14="http://schemas.microsoft.com/office/powerpoint/2010/main" val="2759713098"/>
              </p:ext>
            </p:extLst>
          </p:nvPr>
        </p:nvGraphicFramePr>
        <p:xfrm>
          <a:off x="457200" y="3204356"/>
          <a:ext cx="4159956" cy="1158240"/>
        </p:xfrm>
        <a:graphic>
          <a:graphicData uri="http://schemas.openxmlformats.org/drawingml/2006/table">
            <a:tbl>
              <a:tblPr firstRow="1" firstCol="1">
                <a:tableStyleId>{5A111915-BE36-4E01-A7E5-04B1672EAD32}</a:tableStyleId>
              </a:tblPr>
              <a:tblGrid>
                <a:gridCol w="1218372"/>
                <a:gridCol w="980528"/>
                <a:gridCol w="980528"/>
                <a:gridCol w="980528"/>
              </a:tblGrid>
              <a:tr h="247984">
                <a:tc>
                  <a:txBody>
                    <a:bodyPr/>
                    <a:lstStyle/>
                    <a:p>
                      <a:pPr algn="ctr" fontAlgn="ctr"/>
                      <a:r>
                        <a:rPr lang="de-DE" sz="1300" b="1" i="0" u="none" kern="1200" dirty="0" smtClean="0">
                          <a:solidFill>
                            <a:srgbClr val="FFFFFF"/>
                          </a:solidFill>
                          <a:latin typeface="Arial" pitchFamily="18" charset="0"/>
                          <a:ea typeface="+mn-ea"/>
                          <a:cs typeface="+mn-cs"/>
                        </a:rPr>
                        <a:t>T500/T500e</a:t>
                      </a:r>
                    </a:p>
                  </a:txBody>
                  <a:tcPr marL="45720" marR="45720"/>
                </a:tc>
                <a:tc>
                  <a:txBody>
                    <a:bodyPr/>
                    <a:lstStyle/>
                    <a:p>
                      <a:pPr algn="ctr" fontAlgn="b"/>
                      <a:r>
                        <a:rPr lang="de-DE" sz="1300" b="1" i="0" u="none" kern="1200" dirty="0" smtClean="0">
                          <a:solidFill>
                            <a:srgbClr val="FFFFFF"/>
                          </a:solidFill>
                          <a:latin typeface="Arial" pitchFamily="18" charset="0"/>
                          <a:ea typeface="+mn-ea"/>
                          <a:cs typeface="+mn-cs"/>
                        </a:rPr>
                        <a:t>650 mm</a:t>
                      </a:r>
                    </a:p>
                  </a:txBody>
                  <a:tcPr marL="45720" marR="45720"/>
                </a:tc>
                <a:tc>
                  <a:txBody>
                    <a:bodyPr/>
                    <a:lstStyle/>
                    <a:p>
                      <a:pPr algn="ctr" fontAlgn="b"/>
                      <a:r>
                        <a:rPr lang="de-DE" sz="1300" b="1" i="0" u="none" dirty="0" smtClean="0">
                          <a:solidFill>
                            <a:srgbClr val="FFFFFF"/>
                          </a:solidFill>
                          <a:latin typeface="Arial" pitchFamily="18" charset="0"/>
                        </a:rPr>
                        <a:t>700 mm</a:t>
                      </a:r>
                    </a:p>
                  </a:txBody>
                  <a:tcPr marL="45720" marR="45720"/>
                </a:tc>
                <a:tc>
                  <a:txBody>
                    <a:bodyPr/>
                    <a:lstStyle/>
                    <a:p>
                      <a:pPr algn="ctr" fontAlgn="b"/>
                      <a:r>
                        <a:rPr lang="de-DE" sz="1300" b="1" i="0" u="none" dirty="0" smtClean="0">
                          <a:solidFill>
                            <a:srgbClr val="FFFFFF"/>
                          </a:solidFill>
                          <a:latin typeface="Arial" pitchFamily="18" charset="0"/>
                        </a:rPr>
                        <a:t>800 mm</a:t>
                      </a:r>
                    </a:p>
                  </a:txBody>
                  <a:tcPr marL="45720" marR="45720"/>
                </a:tc>
              </a:tr>
              <a:tr h="247984">
                <a:tc>
                  <a:txBody>
                    <a:bodyPr/>
                    <a:lstStyle/>
                    <a:p>
                      <a:pPr algn="l" fontAlgn="b"/>
                      <a:r>
                        <a:rPr lang="de-DE" sz="1300" b="1" i="0" u="none" dirty="0" smtClean="0">
                          <a:solidFill>
                            <a:srgbClr val="000000"/>
                          </a:solidFill>
                          <a:latin typeface="Arial" pitchFamily="18" charset="0"/>
                        </a:rPr>
                        <a:t>Teller</a:t>
                      </a:r>
                    </a:p>
                  </a:txBody>
                  <a:tcPr marL="45720" marR="45720"/>
                </a:tc>
                <a:tc>
                  <a:txBody>
                    <a:bodyPr/>
                    <a:lstStyle/>
                    <a:p>
                      <a:pPr algn="ctr" fontAlgn="b"/>
                      <a:r>
                        <a:rPr lang="de-DE" sz="1300" b="0" i="0" u="none" dirty="0" smtClean="0">
                          <a:solidFill>
                            <a:srgbClr val="000000"/>
                          </a:solidFill>
                          <a:latin typeface="Arial" pitchFamily="18" charset="0"/>
                        </a:rPr>
                        <a:t>Neu</a:t>
                      </a:r>
                    </a:p>
                  </a:txBody>
                  <a:tcPr marL="45720" marR="45720">
                    <a:lnB>
                      <a:noFill/>
                    </a:lnB>
                    <a:solidFill>
                      <a:srgbClr val="92D050"/>
                    </a:solidFill>
                  </a:tcPr>
                </a:tc>
                <a:tc>
                  <a:txBody>
                    <a:bodyPr/>
                    <a:lstStyle/>
                    <a:p>
                      <a:pPr algn="ctr" fontAlgn="b"/>
                      <a:r>
                        <a:rPr lang="de-DE" sz="1300" b="0" i="0" u="none" dirty="0" smtClean="0">
                          <a:solidFill>
                            <a:srgbClr val="000000"/>
                          </a:solidFill>
                          <a:latin typeface="Arial" pitchFamily="18" charset="0"/>
                        </a:rPr>
                        <a:t>Lieferbar</a:t>
                      </a:r>
                    </a:p>
                  </a:txBody>
                  <a:tcPr marL="45720" marR="45720">
                    <a:solidFill>
                      <a:srgbClr val="92D050"/>
                    </a:solidFill>
                  </a:tcPr>
                </a:tc>
                <a:tc>
                  <a:txBody>
                    <a:bodyPr/>
                    <a:lstStyle/>
                    <a:p>
                      <a:pPr algn="ctr" fontAlgn="b"/>
                      <a:r>
                        <a:rPr lang="de-DE" sz="1300" b="0" i="0" u="none" dirty="0" smtClean="0">
                          <a:solidFill>
                            <a:srgbClr val="000000"/>
                          </a:solidFill>
                          <a:latin typeface="Arial" pitchFamily="18" charset="0"/>
                        </a:rPr>
                        <a:t>Lieferbar</a:t>
                      </a:r>
                    </a:p>
                  </a:txBody>
                  <a:tcPr marL="45720" marR="45720">
                    <a:solidFill>
                      <a:srgbClr val="92D050"/>
                    </a:solidFill>
                  </a:tcPr>
                </a:tc>
              </a:tr>
              <a:tr h="247984">
                <a:tc>
                  <a:txBody>
                    <a:bodyPr/>
                    <a:lstStyle/>
                    <a:p>
                      <a:pPr algn="l" fontAlgn="b"/>
                      <a:r>
                        <a:rPr lang="de-DE" sz="1300" b="1" i="0" u="none" dirty="0" smtClean="0">
                          <a:solidFill>
                            <a:srgbClr val="000000"/>
                          </a:solidFill>
                          <a:latin typeface="Arial" pitchFamily="18" charset="0"/>
                        </a:rPr>
                        <a:t>Walze</a:t>
                      </a:r>
                    </a:p>
                  </a:txBody>
                  <a:tcPr marL="45720" marR="45720">
                    <a:lnR>
                      <a:noFill/>
                    </a:lnR>
                  </a:tcPr>
                </a:tc>
                <a:tc>
                  <a:txBody>
                    <a:bodyPr/>
                    <a:lstStyle/>
                    <a:p>
                      <a:pPr algn="ctr" fontAlgn="b"/>
                      <a:endParaRPr lang="en-US" sz="1300" b="1" i="0" u="none" strike="noStrike" dirty="0">
                        <a:solidFill>
                          <a:srgbClr val="000000"/>
                        </a:solidFill>
                        <a:effectLst/>
                        <a:latin typeface="Arial" panose="020B0604020202020204" pitchFamily="34" charset="0"/>
                        <a:cs typeface="Arial" panose="020B0604020202020204" pitchFamily="34" charset="0"/>
                      </a:endParaRPr>
                    </a:p>
                  </a:txBody>
                  <a:tcPr marL="45720" marR="45720">
                    <a:lnL>
                      <a:noFill/>
                    </a:lnL>
                    <a:lnR>
                      <a:noFill/>
                    </a:lnR>
                    <a:lnT>
                      <a:noFill/>
                    </a:lnT>
                    <a:lnB>
                      <a:noFill/>
                    </a:lnB>
                    <a:lnTlToBr w="12700" cmpd="sng">
                      <a:noFill/>
                      <a:prstDash val="solid"/>
                    </a:lnTlToBr>
                    <a:lnBlToTr w="12700" cap="flat" cmpd="sng" algn="ctr">
                      <a:noFill/>
                      <a:prstDash val="solid"/>
                      <a:round/>
                      <a:headEnd type="none" w="med" len="med"/>
                      <a:tailEnd type="none" w="med" len="med"/>
                    </a:lnBlToTr>
                    <a:solidFill>
                      <a:schemeClr val="accent5"/>
                    </a:solidFill>
                  </a:tcPr>
                </a:tc>
                <a:tc>
                  <a:txBody>
                    <a:bodyPr/>
                    <a:lstStyle/>
                    <a:p>
                      <a:pPr algn="ctr" fontAlgn="b"/>
                      <a:r>
                        <a:rPr lang="de-DE" sz="1300" b="0" i="0" u="none" dirty="0" smtClean="0">
                          <a:solidFill>
                            <a:srgbClr val="000000"/>
                          </a:solidFill>
                          <a:latin typeface="Arial" pitchFamily="18" charset="0"/>
                        </a:rPr>
                        <a:t>Neu</a:t>
                      </a:r>
                    </a:p>
                  </a:txBody>
                  <a:tcPr marL="45720" marR="45720">
                    <a:lnL>
                      <a:noFill/>
                    </a:lnL>
                    <a:solidFill>
                      <a:srgbClr val="92D050"/>
                    </a:solidFill>
                  </a:tcPr>
                </a:tc>
                <a:tc>
                  <a:txBody>
                    <a:bodyPr/>
                    <a:lstStyle/>
                    <a:p>
                      <a:pPr algn="ctr" fontAlgn="b"/>
                      <a:endParaRPr lang="en-US" sz="1300" b="1" i="0" u="none" strike="noStrike" dirty="0">
                        <a:solidFill>
                          <a:srgbClr val="000000"/>
                        </a:solidFill>
                        <a:effectLst/>
                        <a:latin typeface="Arial" panose="020B0604020202020204" pitchFamily="34" charset="0"/>
                        <a:cs typeface="Arial" panose="020B0604020202020204" pitchFamily="34" charset="0"/>
                      </a:endParaRPr>
                    </a:p>
                  </a:txBody>
                  <a:tcPr marL="45720" marR="45720">
                    <a:solidFill>
                      <a:schemeClr val="accent5"/>
                    </a:solidFill>
                  </a:tcPr>
                </a:tc>
              </a:tr>
              <a:tr h="247984">
                <a:tc>
                  <a:txBody>
                    <a:bodyPr/>
                    <a:lstStyle/>
                    <a:p>
                      <a:pPr algn="l" fontAlgn="b"/>
                      <a:r>
                        <a:rPr lang="de-DE" sz="1300" b="1" i="0" u="none" dirty="0" smtClean="0">
                          <a:solidFill>
                            <a:srgbClr val="000000"/>
                          </a:solidFill>
                          <a:latin typeface="Arial" pitchFamily="18" charset="0"/>
                        </a:rPr>
                        <a:t>Orbital</a:t>
                      </a:r>
                    </a:p>
                  </a:txBody>
                  <a:tcPr marL="45720" marR="45720"/>
                </a:tc>
                <a:tc>
                  <a:txBody>
                    <a:bodyPr/>
                    <a:lstStyle/>
                    <a:p>
                      <a:pPr algn="ctr" fontAlgn="b"/>
                      <a:endParaRPr lang="en-US" sz="1300" b="1" i="0" u="none" strike="noStrike" dirty="0">
                        <a:solidFill>
                          <a:srgbClr val="000000"/>
                        </a:solidFill>
                        <a:effectLst/>
                        <a:latin typeface="Arial" panose="020B0604020202020204" pitchFamily="34" charset="0"/>
                        <a:cs typeface="Arial" panose="020B0604020202020204" pitchFamily="34" charset="0"/>
                      </a:endParaRPr>
                    </a:p>
                  </a:txBody>
                  <a:tcPr marL="45720" marR="45720">
                    <a:lnT>
                      <a:noFill/>
                    </a:lnT>
                    <a:solidFill>
                      <a:schemeClr val="accent5"/>
                    </a:solidFill>
                  </a:tcPr>
                </a:tc>
                <a:tc>
                  <a:txBody>
                    <a:bodyPr/>
                    <a:lstStyle/>
                    <a:p>
                      <a:pPr algn="ctr" fontAlgn="b"/>
                      <a:r>
                        <a:rPr lang="de-DE" sz="1300" b="0" i="0" u="none" dirty="0" smtClean="0">
                          <a:solidFill>
                            <a:srgbClr val="000000"/>
                          </a:solidFill>
                          <a:latin typeface="Arial" pitchFamily="18" charset="0"/>
                        </a:rPr>
                        <a:t>Neu</a:t>
                      </a:r>
                    </a:p>
                  </a:txBody>
                  <a:tcPr marL="45720" marR="45720">
                    <a:solidFill>
                      <a:srgbClr val="92D050"/>
                    </a:solidFill>
                  </a:tcPr>
                </a:tc>
                <a:tc>
                  <a:txBody>
                    <a:bodyPr/>
                    <a:lstStyle/>
                    <a:p>
                      <a:pPr algn="ctr" fontAlgn="b"/>
                      <a:endParaRPr lang="en-US" sz="1300" b="1" i="0" u="none" strike="noStrike" dirty="0">
                        <a:solidFill>
                          <a:srgbClr val="000000"/>
                        </a:solidFill>
                        <a:effectLst/>
                        <a:latin typeface="Arial" panose="020B0604020202020204" pitchFamily="34" charset="0"/>
                        <a:cs typeface="Arial" panose="020B0604020202020204" pitchFamily="34" charset="0"/>
                      </a:endParaRPr>
                    </a:p>
                  </a:txBody>
                  <a:tcPr marL="45720" marR="45720">
                    <a:solidFill>
                      <a:schemeClr val="accent5"/>
                    </a:solidFill>
                  </a:tcPr>
                </a:tc>
              </a:tr>
            </a:tbl>
          </a:graphicData>
        </a:graphic>
      </p:graphicFrame>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64457" y="3604208"/>
            <a:ext cx="1181001" cy="799099"/>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16740" y="1836438"/>
            <a:ext cx="1076435" cy="799099"/>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22660" y="5002646"/>
            <a:ext cx="1064594" cy="799099"/>
          </a:xfrm>
          <a:prstGeom prst="rect">
            <a:avLst/>
          </a:prstGeom>
        </p:spPr>
      </p:pic>
    </p:spTree>
    <p:extLst>
      <p:ext uri="{BB962C8B-B14F-4D97-AF65-F5344CB8AC3E}">
        <p14:creationId xmlns:p14="http://schemas.microsoft.com/office/powerpoint/2010/main" val="2973928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57200" y="1881352"/>
            <a:ext cx="8686800" cy="4519448"/>
          </a:xfrm>
        </p:spPr>
        <p:txBody>
          <a:bodyPr/>
          <a:lstStyle/>
          <a:p>
            <a:pPr marL="346075" indent="-169863">
              <a:buFont typeface="Wingdings" panose="05000000000000000000" pitchFamily="2" charset="2"/>
              <a:buChar char="§"/>
            </a:pPr>
            <a:r>
              <a:rPr lang="de-DE" sz="1400" b="0" i="0" dirty="0" smtClean="0">
                <a:solidFill>
                  <a:srgbClr val="000000"/>
                </a:solidFill>
              </a:rPr>
              <a:t>Gleiche Tankgrößen – Frischwassertank = 85 L, Aufnahmetank = 102 L </a:t>
            </a:r>
          </a:p>
          <a:p>
            <a:pPr marL="346075" indent="-169863">
              <a:buFont typeface="Wingdings" panose="05000000000000000000" pitchFamily="2" charset="2"/>
              <a:buChar char="§"/>
            </a:pPr>
            <a:r>
              <a:rPr lang="de-DE" sz="1400" b="0" i="0" dirty="0" smtClean="0">
                <a:solidFill>
                  <a:srgbClr val="000000"/>
                </a:solidFill>
              </a:rPr>
              <a:t>Gleiche wartungsfreie Nass-Batterien</a:t>
            </a:r>
          </a:p>
          <a:p>
            <a:pPr marL="346075" indent="-169863">
              <a:buFont typeface="Wingdings" panose="05000000000000000000" pitchFamily="2" charset="2"/>
              <a:buChar char="§"/>
            </a:pPr>
            <a:r>
              <a:rPr lang="de-DE" sz="1400" b="0" i="0" dirty="0" smtClean="0">
                <a:solidFill>
                  <a:srgbClr val="000000"/>
                </a:solidFill>
              </a:rPr>
              <a:t>Neue Schrubbköpfe – fünf verschiedene Konfigurierungen</a:t>
            </a:r>
          </a:p>
          <a:p>
            <a:pPr marL="346075" indent="-169863">
              <a:buFont typeface="Wingdings" panose="05000000000000000000" pitchFamily="2" charset="2"/>
              <a:buChar char="§"/>
            </a:pPr>
            <a:r>
              <a:rPr lang="de-DE" sz="1400" b="0" i="0" dirty="0" smtClean="0">
                <a:solidFill>
                  <a:srgbClr val="000000"/>
                </a:solidFill>
              </a:rPr>
              <a:t>Neue ergonomische Bedienelemente – leicht zu erreichende Regler für Richtung und Geschwindigkeit</a:t>
            </a:r>
          </a:p>
          <a:p>
            <a:pPr marL="628650" lvl="1" indent="-171450">
              <a:buFont typeface="Arial" panose="020B0604020202020204" pitchFamily="34" charset="0"/>
              <a:buChar char="•"/>
            </a:pPr>
            <a:r>
              <a:rPr lang="de-DE" sz="1200" b="0" i="0" dirty="0" smtClean="0">
                <a:solidFill>
                  <a:srgbClr val="000000"/>
                </a:solidFill>
              </a:rPr>
              <a:t>T500e = einfaches Bedienfeld mit wenigen Bedienelementen</a:t>
            </a:r>
          </a:p>
          <a:p>
            <a:pPr marL="628650" lvl="1" indent="-171450">
              <a:buFont typeface="Arial" panose="020B0604020202020204" pitchFamily="34" charset="0"/>
              <a:buChar char="•"/>
            </a:pPr>
            <a:r>
              <a:rPr lang="de-DE" sz="1200" b="0" i="0" dirty="0" smtClean="0">
                <a:solidFill>
                  <a:srgbClr val="000000"/>
                </a:solidFill>
              </a:rPr>
              <a:t>T500 = Pro-Membrane™ Bedienelemente (Standard)</a:t>
            </a:r>
          </a:p>
          <a:p>
            <a:pPr marL="628650" lvl="1" indent="-171450">
              <a:buFont typeface="Arial" panose="020B0604020202020204" pitchFamily="34" charset="0"/>
              <a:buChar char="•"/>
            </a:pPr>
            <a:r>
              <a:rPr lang="de-DE" sz="1200" b="0" i="0" dirty="0" smtClean="0">
                <a:solidFill>
                  <a:srgbClr val="000000"/>
                </a:solidFill>
              </a:rPr>
              <a:t>T500 = Pro-Panel™ LCD-Touchscreen (optional)</a:t>
            </a:r>
          </a:p>
          <a:p>
            <a:pPr marL="346075" indent="-169863">
              <a:buFont typeface="Wingdings" panose="05000000000000000000" pitchFamily="2" charset="2"/>
              <a:buChar char="§"/>
            </a:pPr>
            <a:r>
              <a:rPr lang="de-DE" sz="1400" b="0" i="0" spc="-50" dirty="0" smtClean="0">
                <a:solidFill>
                  <a:srgbClr val="000000"/>
                </a:solidFill>
              </a:rPr>
              <a:t>Standardmäßiger Quiet-Mode™ senkt den Geräuschpegel während der Arbeit – 62 dB(A) (nur bei T500) </a:t>
            </a:r>
          </a:p>
          <a:p>
            <a:pPr marL="346075" indent="-169863">
              <a:buFont typeface="Wingdings" panose="05000000000000000000" pitchFamily="2" charset="2"/>
              <a:buChar char="§"/>
            </a:pPr>
            <a:r>
              <a:rPr lang="de-DE" sz="1400" b="0" i="0" dirty="0" smtClean="0">
                <a:solidFill>
                  <a:srgbClr val="000000"/>
                </a:solidFill>
              </a:rPr>
              <a:t>Neue gelbe Wartungspunkte</a:t>
            </a:r>
          </a:p>
          <a:p>
            <a:pPr marL="346075" indent="-169863">
              <a:buFont typeface="Wingdings" panose="05000000000000000000" pitchFamily="2" charset="2"/>
              <a:buChar char="§"/>
            </a:pPr>
            <a:r>
              <a:rPr lang="de-DE" sz="1400" b="0" i="0" dirty="0" smtClean="0">
                <a:solidFill>
                  <a:srgbClr val="000000"/>
                </a:solidFill>
              </a:rPr>
              <a:t>Integrierte Seitenschienen mit optionalen Zubehörclips (nur bei T500)</a:t>
            </a:r>
          </a:p>
          <a:p>
            <a:pPr marL="346075" indent="-169863">
              <a:buFont typeface="Wingdings" panose="05000000000000000000" pitchFamily="2" charset="2"/>
              <a:buChar char="§"/>
            </a:pPr>
            <a:r>
              <a:rPr lang="de-DE" sz="1400" b="0" i="0" dirty="0" smtClean="0">
                <a:solidFill>
                  <a:srgbClr val="000000"/>
                </a:solidFill>
              </a:rPr>
              <a:t>Neues und leicht erreichbares Grobschmutzsieb (nur bei T500)</a:t>
            </a:r>
          </a:p>
          <a:p>
            <a:pPr marL="346075" indent="-169863">
              <a:buFont typeface="Wingdings" panose="05000000000000000000" pitchFamily="2" charset="2"/>
              <a:buChar char="§"/>
            </a:pPr>
            <a:r>
              <a:rPr lang="de-DE" sz="1400" b="0" i="0" dirty="0" smtClean="0">
                <a:solidFill>
                  <a:srgbClr val="000000"/>
                </a:solidFill>
              </a:rPr>
              <a:t>Neue und benutzerfreundlichere Befüllung von vorne</a:t>
            </a:r>
          </a:p>
        </p:txBody>
      </p:sp>
      <p:sp>
        <p:nvSpPr>
          <p:cNvPr id="4099" name="Title 1"/>
          <p:cNvSpPr>
            <a:spLocks noGrp="1"/>
          </p:cNvSpPr>
          <p:nvPr>
            <p:ph type="title"/>
          </p:nvPr>
        </p:nvSpPr>
        <p:spPr/>
        <p:txBody>
          <a:bodyPr>
            <a:normAutofit fontScale="90000"/>
          </a:bodyPr>
          <a:lstStyle/>
          <a:p>
            <a:r>
              <a:rPr lang="de-DE" sz="2400" b="0" i="0" dirty="0" smtClean="0">
                <a:solidFill>
                  <a:srgbClr val="FFFFFF"/>
                </a:solidFill>
              </a:rPr>
              <a:t>Vergleich zwischen der alten T5 und der neuen T500/T500e (1)</a:t>
            </a:r>
          </a:p>
        </p:txBody>
      </p:sp>
      <p:sp>
        <p:nvSpPr>
          <p:cNvPr id="13" name="Date Placeholder 3"/>
          <p:cNvSpPr>
            <a:spLocks noGrp="1"/>
          </p:cNvSpPr>
          <p:nvPr>
            <p:ph type="dt" sz="half" idx="10"/>
          </p:nvPr>
        </p:nvSpPr>
        <p:spPr/>
        <p:txBody>
          <a:bodyPr/>
          <a:lstStyle/>
          <a:p>
            <a:r>
              <a:rPr lang="de-DE" sz="700" b="0" i="0" dirty="0" smtClean="0">
                <a:solidFill>
                  <a:srgbClr val="BFBFBF"/>
                </a:solidFill>
              </a:rPr>
              <a:t>©2017 Firma Tennant Fassung 01/2017</a:t>
            </a:r>
          </a:p>
        </p:txBody>
      </p:sp>
      <p:sp>
        <p:nvSpPr>
          <p:cNvPr id="6" name="Slide Number Placeholder 5"/>
          <p:cNvSpPr>
            <a:spLocks noGrp="1"/>
          </p:cNvSpPr>
          <p:nvPr>
            <p:ph type="sldNum" sz="quarter" idx="12"/>
          </p:nvPr>
        </p:nvSpPr>
        <p:spPr/>
        <p:txBody>
          <a:bodyPr/>
          <a:lstStyle/>
          <a:p>
            <a:fld id="{40BD2EA7-2D18-4D7B-85C6-B4C1B2B21AAB}" type="slidenum">
              <a:rPr lang="en-US" altLang="en-US" smtClean="0"/>
              <a:pPr/>
              <a:t>9</a:t>
            </a:fld>
            <a:endParaRPr lang="en-US" altLang="en-US" dirty="0"/>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894" y="5102245"/>
            <a:ext cx="949171" cy="1116671"/>
          </a:xfrm>
          <a:prstGeom prst="rect">
            <a:avLst/>
          </a:prstGeom>
        </p:spPr>
      </p:pic>
      <p:sp>
        <p:nvSpPr>
          <p:cNvPr id="16" name="Slide Number Placeholder 5"/>
          <p:cNvSpPr txBox="1">
            <a:spLocks/>
          </p:cNvSpPr>
          <p:nvPr/>
        </p:nvSpPr>
        <p:spPr>
          <a:xfrm>
            <a:off x="3508639" y="6573788"/>
            <a:ext cx="2424328" cy="288925"/>
          </a:xfrm>
          <a:prstGeom prst="rect">
            <a:avLst/>
          </a:prstGeom>
          <a:ln>
            <a:noFill/>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700" kern="120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de-DE" sz="900" b="1" i="0" dirty="0" smtClean="0">
                <a:solidFill>
                  <a:srgbClr val="FF0000"/>
                </a:solidFill>
              </a:rPr>
              <a:t>Vertraulich. Nur zum internen Gebrauch.</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6042" t="33854" r="30903" b="22916"/>
          <a:stretch/>
        </p:blipFill>
        <p:spPr>
          <a:xfrm>
            <a:off x="7622965" y="4262863"/>
            <a:ext cx="946100" cy="63327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106" y="1529736"/>
            <a:ext cx="1201621" cy="1201621"/>
          </a:xfrm>
          <a:prstGeom prst="rect">
            <a:avLst/>
          </a:prstGeom>
        </p:spPr>
      </p:pic>
      <p:grpSp>
        <p:nvGrpSpPr>
          <p:cNvPr id="8" name="Group 7"/>
          <p:cNvGrpSpPr/>
          <p:nvPr/>
        </p:nvGrpSpPr>
        <p:grpSpPr>
          <a:xfrm>
            <a:off x="838359" y="5052135"/>
            <a:ext cx="3214576" cy="1365900"/>
            <a:chOff x="838359" y="5052135"/>
            <a:chExt cx="3214576" cy="1365900"/>
          </a:xfrm>
        </p:grpSpPr>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2327" r="7066"/>
            <a:stretch/>
          </p:blipFill>
          <p:spPr>
            <a:xfrm>
              <a:off x="838359" y="5166477"/>
              <a:ext cx="1229361" cy="1055858"/>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10516" r="5291"/>
            <a:stretch/>
          </p:blipFill>
          <p:spPr>
            <a:xfrm>
              <a:off x="2174477" y="5163058"/>
              <a:ext cx="1166746" cy="1055858"/>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8554" r="16981"/>
            <a:stretch/>
          </p:blipFill>
          <p:spPr>
            <a:xfrm>
              <a:off x="3128189" y="5738959"/>
              <a:ext cx="924746" cy="679076"/>
            </a:xfrm>
            <a:prstGeom prst="rect">
              <a:avLst/>
            </a:prstGeom>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l="29341" t="21095" r="25173" b="31770"/>
            <a:stretch/>
          </p:blipFill>
          <p:spPr>
            <a:xfrm>
              <a:off x="3128189" y="5052135"/>
              <a:ext cx="924746" cy="638852"/>
            </a:xfrm>
            <a:prstGeom prst="rect">
              <a:avLst/>
            </a:prstGeom>
          </p:spPr>
        </p:pic>
        <p:sp>
          <p:nvSpPr>
            <p:cNvPr id="25" name="TextBox 24"/>
            <p:cNvSpPr txBox="1"/>
            <p:nvPr/>
          </p:nvSpPr>
          <p:spPr>
            <a:xfrm>
              <a:off x="842529" y="5163058"/>
              <a:ext cx="364202" cy="276999"/>
            </a:xfrm>
            <a:prstGeom prst="rect">
              <a:avLst/>
            </a:prstGeom>
            <a:noFill/>
          </p:spPr>
          <p:txBody>
            <a:bodyPr wrap="none" rtlCol="0">
              <a:spAutoFit/>
            </a:bodyPr>
            <a:lstStyle/>
            <a:p>
              <a:r>
                <a:rPr lang="de-DE" sz="1200" b="1" i="0" dirty="0" smtClean="0">
                  <a:solidFill>
                    <a:srgbClr val="FF0000"/>
                  </a:solidFill>
                  <a:latin typeface="Arial" pitchFamily="18" charset="0"/>
                </a:rPr>
                <a:t>T5</a:t>
              </a:r>
            </a:p>
          </p:txBody>
        </p:sp>
        <p:sp>
          <p:nvSpPr>
            <p:cNvPr id="5" name="Right Arrow 4"/>
            <p:cNvSpPr/>
            <p:nvPr/>
          </p:nvSpPr>
          <p:spPr>
            <a:xfrm>
              <a:off x="1971530" y="5504917"/>
              <a:ext cx="297712" cy="37213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069410" y="5163058"/>
            <a:ext cx="1774156" cy="1055858"/>
            <a:chOff x="5069410" y="5163058"/>
            <a:chExt cx="1774156" cy="1055858"/>
          </a:xfrm>
        </p:grpSpPr>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46086" y="5163058"/>
              <a:ext cx="897480" cy="1055858"/>
            </a:xfrm>
            <a:prstGeom prst="rect">
              <a:avLst/>
            </a:prstGeom>
          </p:spPr>
        </p:pic>
        <p:pic>
          <p:nvPicPr>
            <p:cNvPr id="24" name="Picture 23"/>
            <p:cNvPicPr>
              <a:picLocks noChangeAspect="1"/>
            </p:cNvPicPr>
            <p:nvPr/>
          </p:nvPicPr>
          <p:blipFill rotWithShape="1">
            <a:blip r:embed="rId11" cstate="print">
              <a:extLst>
                <a:ext uri="{28A0092B-C50C-407E-A947-70E740481C1C}">
                  <a14:useLocalDpi xmlns:a14="http://schemas.microsoft.com/office/drawing/2010/main" val="0"/>
                </a:ext>
              </a:extLst>
            </a:blip>
            <a:srcRect l="47833" t="28661" r="7197" b="19503"/>
            <a:stretch/>
          </p:blipFill>
          <p:spPr>
            <a:xfrm>
              <a:off x="5069410" y="5163058"/>
              <a:ext cx="844777" cy="1055858"/>
            </a:xfrm>
            <a:prstGeom prst="rect">
              <a:avLst/>
            </a:prstGeom>
          </p:spPr>
        </p:pic>
        <p:sp>
          <p:nvSpPr>
            <p:cNvPr id="18" name="TextBox 17"/>
            <p:cNvSpPr txBox="1"/>
            <p:nvPr/>
          </p:nvSpPr>
          <p:spPr>
            <a:xfrm>
              <a:off x="5069410" y="5163058"/>
              <a:ext cx="364202" cy="276999"/>
            </a:xfrm>
            <a:prstGeom prst="rect">
              <a:avLst/>
            </a:prstGeom>
            <a:noFill/>
          </p:spPr>
          <p:txBody>
            <a:bodyPr wrap="none" rtlCol="0">
              <a:spAutoFit/>
            </a:bodyPr>
            <a:lstStyle/>
            <a:p>
              <a:r>
                <a:rPr lang="de-DE" sz="1200" b="1" i="0" dirty="0" smtClean="0">
                  <a:solidFill>
                    <a:srgbClr val="FF0000"/>
                  </a:solidFill>
                  <a:latin typeface="Arial" pitchFamily="18" charset="0"/>
                </a:rPr>
                <a:t>T5</a:t>
              </a:r>
            </a:p>
          </p:txBody>
        </p:sp>
        <p:sp>
          <p:nvSpPr>
            <p:cNvPr id="28" name="Right Arrow 27"/>
            <p:cNvSpPr/>
            <p:nvPr/>
          </p:nvSpPr>
          <p:spPr>
            <a:xfrm>
              <a:off x="5738590" y="5504917"/>
              <a:ext cx="297712" cy="37213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69149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891378B513214FBD163B593C0FE3ED" ma:contentTypeVersion="83" ma:contentTypeDescription="Create a new document." ma:contentTypeScope="" ma:versionID="5115da493d133a476c0c57738344dbee">
  <xsd:schema xmlns:xsd="http://www.w3.org/2001/XMLSchema" xmlns:xs="http://www.w3.org/2001/XMLSchema" xmlns:p="http://schemas.microsoft.com/office/2006/metadata/properties" xmlns:ns2="0376508a-3691-412d-a127-f3009102e432" targetNamespace="http://schemas.microsoft.com/office/2006/metadata/properties" ma:root="true" ma:fieldsID="1a65478c7637a1897bef5acfda8dd048" ns2:_="">
    <xsd:import namespace="0376508a-3691-412d-a127-f3009102e432"/>
    <xsd:element name="properties">
      <xsd:complexType>
        <xsd:sequence>
          <xsd:element name="documentManagement">
            <xsd:complexType>
              <xsd:all>
                <xsd:element ref="ns2:UserRoles" minOccurs="0"/>
                <xsd:element ref="ns2:MarketingChannel" minOccurs="0"/>
                <xsd:element ref="ns2:SalesOrg" minOccurs="0"/>
                <xsd:element ref="ns2:SalesDistrict" minOccurs="0"/>
                <xsd:element ref="ns2:Country" minOccurs="0"/>
                <xsd:element ref="ns2:Language" minOccurs="0"/>
                <xsd:element ref="ns2:SalesChannel" minOccurs="0"/>
                <xsd:element ref="ns2:Brand" minOccurs="0"/>
                <xsd:element ref="ns2:Product" minOccurs="0"/>
                <xsd:element ref="ns2:Category" minOccurs="0"/>
                <xsd:element ref="ns2:AssetType" minOccurs="0"/>
                <xsd:element ref="ns2:LiteratureType" minOccurs="0"/>
                <xsd:element ref="ns2:Innovation" minOccurs="0"/>
                <xsd:element ref="ns2:Applications" minOccurs="0"/>
                <xsd:element ref="ns2:Industry" minOccurs="0"/>
                <xsd:element ref="ns2:Sold_x002d_To" minOccurs="0"/>
                <xsd:element ref="ns2:SalesDistrictTitle" minOccurs="0"/>
                <xsd:element ref="ns2:ProductStatus" minOccurs="0"/>
                <xsd:element ref="ns2:SecurityType" minOccurs="0"/>
                <xsd:element ref="ns2:CategoryTitle" minOccurs="0"/>
                <xsd:element ref="ns2:CustomerGroup" minOccurs="0"/>
                <xsd:element ref="ns2:Customer_x0020_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6508a-3691-412d-a127-f3009102e432" elementFormDefault="qualified">
    <xsd:import namespace="http://schemas.microsoft.com/office/2006/documentManagement/types"/>
    <xsd:import namespace="http://schemas.microsoft.com/office/infopath/2007/PartnerControls"/>
    <xsd:element name="UserRoles" ma:index="2" nillable="true" ma:displayName="UserRoles" ma:description="* * * * * * IF PUBLIC LEAVE EMPTY * * * * * *" ma:list="{e2e3de3e-ccd2-4421-b68c-37c5f4e582ab}" ma:internalName="UserRoles" ma:readOnly="false" ma:showField="USERROLE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MarketingChannel" ma:index="3" nillable="true" ma:displayName="MarketingChannel" ma:list="{ae493d90-adea-4c54-b050-fb6d6181909e}" ma:internalName="MarketingChannel" ma:readOnly="false" ma:showField="MARKETINGCHANNEL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alesOrg" ma:index="4" nillable="true" ma:displayName="SalesOrg" ma:list="{d3375561-d921-4af3-953a-7663adc0db1a}" ma:internalName="SalesOrg" ma:readOnly="false" ma:showField="SALESORG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alesDistrict" ma:index="5" nillable="true" ma:displayName="SalesDistrict" ma:list="{50370e94-047c-45fb-b566-fc64f91bea86}" ma:internalName="SalesDistrict" ma:readOnly="false" ma:showField="SALESDISTRICT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Country" ma:index="6" nillable="true" ma:displayName="Country" ma:list="{24076f44-285e-4cb9-9651-bc8b6ea3b479}" ma:internalName="Country" ma:readOnly="false" ma:showField="Key"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Language" ma:index="7" nillable="true" ma:displayName="Language" ma:list="{68445780-4283-43b4-aad2-1fc4dc5f3482}" ma:internalName="Language" ma:readOnly="false"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alesChannel" ma:index="8" nillable="true" ma:displayName="SalesChannel" ma:list="{301a598e-3474-4381-9c1f-829689d8b57b}" ma:internalName="SalesChannel" ma:readOnly="false" ma:showField="SALESCHANNEL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Brand" ma:index="9" nillable="true" ma:displayName="Brand" ma:list="{b92587f4-cafb-48a8-9d85-521e677a1cf5}" ma:internalName="Brand" ma:readOnly="false" ma:showField="BRAND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Product" ma:index="10" nillable="true" ma:displayName="Product" ma:list="{297b7c7a-5d0d-4982-9702-ea99fbb4a83e}" ma:internalName="Product"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Category" ma:index="11" nillable="true" ma:displayName="Category" ma:list="{86fa95bb-c809-49ce-a1fb-f4fb7b1949a0}" ma:internalName="Category" ma:readOnly="false" ma:showField="ASSETCATEGORY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AssetType" ma:index="12" nillable="true" ma:displayName="AssetType" ma:list="{7cf49b1b-e7dc-4c4d-adb7-5b3a783227c9}" ma:internalName="AssetType" ma:readOnly="false" ma:showField="ASSETTYPE_ID" ma:web="d2b0125b-2e6a-4122-affe-42934978f63b">
      <xsd:simpleType>
        <xsd:restriction base="dms:Lookup"/>
      </xsd:simpleType>
    </xsd:element>
    <xsd:element name="LiteratureType" ma:index="13" nillable="true" ma:displayName="LiteratureType" ma:description="BROCHURES, LEAFLETS, SPEC SHEETS &amp; RECOMMENDED PARTS ARE PUBLIC" ma:indexed="true" ma:list="{8c2f526d-9f00-4fcb-8da9-65219fb1fc57}" ma:internalName="LiteratureType" ma:readOnly="false" ma:showField="LITERATURETYPE_ID" ma:web="d2b0125b-2e6a-4122-affe-42934978f63b">
      <xsd:simpleType>
        <xsd:restriction base="dms:Lookup"/>
      </xsd:simpleType>
    </xsd:element>
    <xsd:element name="Innovation" ma:index="14" nillable="true" ma:displayName="Innovation" ma:list="{7288d138-aaf8-434c-b798-6f31447b8d88}" ma:internalName="Innovation" ma:showField="INNOVATION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Applications" ma:index="15" nillable="true" ma:displayName="Applications" ma:list="{da2ac9bf-3537-4670-a3ae-d8d75070d1b9}" ma:internalName="Applications" ma:showField="APPLICATION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Industry" ma:index="16" nillable="true" ma:displayName="Industry" ma:list="{d4223f80-87ca-4d48-85c1-b11f26073d7b}" ma:internalName="Industry" ma:showField="INDUSTRY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old_x002d_To" ma:index="17" nillable="true" ma:displayName="Sold-To" ma:internalName="Sold_x002d_To">
      <xsd:simpleType>
        <xsd:restriction base="dms:Text"/>
      </xsd:simpleType>
    </xsd:element>
    <xsd:element name="SalesDistrictTitle" ma:index="20" nillable="true" ma:displayName="SalesDistrictTitle" ma:list="{50370e94-047c-45fb-b566-fc64f91bea86}" ma:internalName="SalesDistrictTitle" ma:readOnly="true"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ProductStatus" ma:index="21" nillable="true" ma:displayName="ProductStatus" ma:list="{297B7C7A-5D0D-4982-9702-EA99FBB4A83E}" ma:internalName="ProductStatus" ma:readOnly="true" ma:showField="CalculatedStatus"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ecurityType" ma:index="26" nillable="true" ma:displayName="SecurityType" ma:default="Secured Only" ma:format="Dropdown" ma:internalName="SecurityType">
      <xsd:simpleType>
        <xsd:restriction base="dms:Choice">
          <xsd:enumeration value="Public"/>
          <xsd:enumeration value="Secured Only"/>
        </xsd:restriction>
      </xsd:simpleType>
    </xsd:element>
    <xsd:element name="CategoryTitle" ma:index="27" nillable="true" ma:displayName="CategoryTitle" ma:list="{86fa95bb-c809-49ce-a1fb-f4fb7b1949a0}" ma:internalName="CategoryTitle" ma:readOnly="true"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CustomerGroup" ma:index="28" nillable="true" ma:displayName="CustomerGroup" ma:list="{1d487369-79c1-471a-aef5-6554842fae80}" ma:internalName="CustomerGroup" ma:showField="CustomerGroupId">
      <xsd:complexType>
        <xsd:complexContent>
          <xsd:extension base="dms:MultiChoiceLookup">
            <xsd:sequence>
              <xsd:element name="Value" type="dms:Lookup" maxOccurs="unbounded" minOccurs="0" nillable="true"/>
            </xsd:sequence>
          </xsd:extension>
        </xsd:complexContent>
      </xsd:complexType>
    </xsd:element>
    <xsd:element name="Customer_x0020_Name" ma:index="29" nillable="true" ma:displayName="Customer Name" ma:list="{a26128da-408a-40e4-8f46-322bff40bfec}" ma:internalName="Customer_x0020_Name"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ecurityType xmlns="0376508a-3691-412d-a127-f3009102e432">Secured Only</SecurityType>
    <UserRoles xmlns="0376508a-3691-412d-a127-f3009102e432">
      <Value>6</Value>
      <Value>18</Value>
      <Value>13</Value>
    </UserRoles>
    <SalesOrg xmlns="0376508a-3691-412d-a127-f3009102e432">
      <Value>7</Value>
      <Value>12</Value>
      <Value>2</Value>
    </SalesOrg>
    <Innovation xmlns="0376508a-3691-412d-a127-f3009102e432"/>
    <Sold_x002d_To xmlns="0376508a-3691-412d-a127-f3009102e432" xsi:nil="true"/>
    <CustomerGroup xmlns="0376508a-3691-412d-a127-f3009102e432"/>
    <SalesDistrict xmlns="0376508a-3691-412d-a127-f3009102e432">
      <Value>4</Value>
    </SalesDistrict>
    <Customer_x0020_Name xmlns="0376508a-3691-412d-a127-f3009102e432" xsi:nil="true"/>
    <Category xmlns="0376508a-3691-412d-a127-f3009102e432">
      <Value>6</Value>
    </Category>
    <MarketingChannel xmlns="0376508a-3691-412d-a127-f3009102e432">
      <Value>3</Value>
      <Value>10</Value>
      <Value>16</Value>
      <Value>2</Value>
      <Value>1</Value>
      <Value>11</Value>
      <Value>12</Value>
      <Value>8</Value>
      <Value>15</Value>
    </MarketingChannel>
    <SalesChannel xmlns="0376508a-3691-412d-a127-f3009102e432">
      <Value>2</Value>
    </SalesChannel>
    <Brand xmlns="0376508a-3691-412d-a127-f3009102e432">
      <Value>1</Value>
    </Brand>
    <Language xmlns="0376508a-3691-412d-a127-f3009102e432">
      <Value>2</Value>
    </Language>
    <Applications xmlns="0376508a-3691-412d-a127-f3009102e432"/>
    <Country xmlns="0376508a-3691-412d-a127-f3009102e432"/>
    <LiteratureType xmlns="0376508a-3691-412d-a127-f3009102e432">18</LiteratureType>
    <Industry xmlns="0376508a-3691-412d-a127-f3009102e432"/>
    <Product xmlns="0376508a-3691-412d-a127-f3009102e432">
      <Value>848</Value>
    </Product>
    <AssetType xmlns="0376508a-3691-412d-a127-f3009102e432">33</AssetTyp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2A2909-20F5-490E-BC05-F73C8E3A47AB}"/>
</file>

<file path=customXml/itemProps2.xml><?xml version="1.0" encoding="utf-8"?>
<ds:datastoreItem xmlns:ds="http://schemas.openxmlformats.org/officeDocument/2006/customXml" ds:itemID="{69FE2994-6D8D-477E-83FE-1C655B3CDAFA}"/>
</file>

<file path=customXml/itemProps3.xml><?xml version="1.0" encoding="utf-8"?>
<ds:datastoreItem xmlns:ds="http://schemas.openxmlformats.org/officeDocument/2006/customXml" ds:itemID="{B1F8922A-F02F-4C7F-B542-68BF33A747FB}"/>
</file>

<file path=docProps/app.xml><?xml version="1.0" encoding="utf-8"?>
<Properties xmlns="http://schemas.openxmlformats.org/officeDocument/2006/extended-properties" xmlns:vt="http://schemas.openxmlformats.org/officeDocument/2006/docPropsVTypes">
  <TotalTime>28</TotalTime>
  <Words>5216</Words>
  <Application>Microsoft Office PowerPoint</Application>
  <PresentationFormat>On-screen Show (4:3)</PresentationFormat>
  <Paragraphs>1570</Paragraphs>
  <Slides>43</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ＭＳ Ｐゴシック</vt:lpstr>
      <vt:lpstr>Arial</vt:lpstr>
      <vt:lpstr>Calibri</vt:lpstr>
      <vt:lpstr>Century Gothic</vt:lpstr>
      <vt:lpstr>Wingdings</vt:lpstr>
      <vt:lpstr>Office Theme</vt:lpstr>
      <vt:lpstr>T500-T500e – Produktanwendung und -lösungen </vt:lpstr>
      <vt:lpstr>Produktanwendung und -lösungen</vt:lpstr>
      <vt:lpstr>Verkaufsinstrumente für T500/T500e und wo sie zu finden sind</vt:lpstr>
      <vt:lpstr>Produktstrategie und Wertversprechen </vt:lpstr>
      <vt:lpstr>Die neuen und optimierten T500/T500e – Wichtigste Vorteile</vt:lpstr>
      <vt:lpstr>Märkte und Anwendungen</vt:lpstr>
      <vt:lpstr>Kontext für batteriebetriebene handgeführte Scheuersaugmaschine</vt:lpstr>
      <vt:lpstr>NEUES Produktangebot – Überblick über die Konfigurierung</vt:lpstr>
      <vt:lpstr>Vergleich zwischen der alten T5 und der neuen T500/T500e (1)</vt:lpstr>
      <vt:lpstr>Vergleich zwischen der alten T5 und der neuen T500/T500e (2)</vt:lpstr>
      <vt:lpstr>Überblick über die Standardausstattung von T500/T500e</vt:lpstr>
      <vt:lpstr>Produktivitätssteigernde Optionen *</vt:lpstr>
      <vt:lpstr>Verfügbare Ausstattung und Unterschiede zwischen T500 und T500e</vt:lpstr>
      <vt:lpstr>T500e und T500 Bedienelemente</vt:lpstr>
      <vt:lpstr>Doppelteller-Schrubbkopf – 3 Optionen zur Auswahl </vt:lpstr>
      <vt:lpstr>NEUE 700 mm Doppelwalze – T500 / T500e</vt:lpstr>
      <vt:lpstr>NEUER 700 mm Orbitalkopf – T500 / T500e </vt:lpstr>
      <vt:lpstr>NEUER 700 mm Orbitalkopf: wichtigste Verkaufsargumente</vt:lpstr>
      <vt:lpstr>Bürsten, Polierteller, Abstreifleisten von T500/T500e </vt:lpstr>
      <vt:lpstr>Besondere Pads</vt:lpstr>
      <vt:lpstr>Neues Abstreifleisten-Design – T500 / T500e </vt:lpstr>
      <vt:lpstr>Batterieleistung: Längere Laufzeit – T500 / T500e</vt:lpstr>
      <vt:lpstr>Smart-Fill™ automatische Batteriebefüllung – T500/T500e</vt:lpstr>
      <vt:lpstr>Hypothetische Verkaufsszenarien für Smart-Fill™ *</vt:lpstr>
      <vt:lpstr>Optionale Feststellbremse – T500/T500e </vt:lpstr>
      <vt:lpstr>Pro-Panel™-LCD-Touchscreen – nur bei T500</vt:lpstr>
      <vt:lpstr>Severe Environment™ Schalter (S.E.-Schalter) – nur bei T500</vt:lpstr>
      <vt:lpstr>Produktivitätssteigernde Optionen – nur für T500 </vt:lpstr>
      <vt:lpstr>IRIS Fleet Manager – Option T500/T500e</vt:lpstr>
      <vt:lpstr>So verkaufen Sie Smart-Fill und IRIS Fleet Manager in Kombination</vt:lpstr>
      <vt:lpstr>Abmessung des Schrubbkopfes</vt:lpstr>
      <vt:lpstr>Produktangaben – T500 (1 von 2)</vt:lpstr>
      <vt:lpstr>Produktangaben – T500 (2 von 2)</vt:lpstr>
      <vt:lpstr>Produktangaben – T500e (1 von 2)</vt:lpstr>
      <vt:lpstr>Produktangaben – T500e (2 von 2)</vt:lpstr>
      <vt:lpstr>Service</vt:lpstr>
      <vt:lpstr>Auf die Kundenbedürfnisse eingehen</vt:lpstr>
      <vt:lpstr>Reinigungskosten</vt:lpstr>
      <vt:lpstr>Verbessertes Erscheinungsbild Ihrer Anlage</vt:lpstr>
      <vt:lpstr>Umweltschutz und Arbeitssicherheit</vt:lpstr>
      <vt:lpstr>Auf die Kundenbedürfnisse eingehen</vt:lpstr>
      <vt:lpstr>Wettbewerbsvorteile</vt:lpstr>
      <vt:lpstr>Zusammenfassung von T500 / T500e</vt:lpstr>
    </vt:vector>
  </TitlesOfParts>
  <Company>Tennant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T500-T500e PAS Guide</dc:title>
  <dc:creator>Commers, Barb</dc:creator>
  <cp:lastModifiedBy>Eyckerman, Sofie</cp:lastModifiedBy>
  <cp:revision>872</cp:revision>
  <cp:lastPrinted>2016-12-09T18:18:00Z</cp:lastPrinted>
  <dcterms:created xsi:type="dcterms:W3CDTF">2012-06-05T14:24:02Z</dcterms:created>
  <dcterms:modified xsi:type="dcterms:W3CDTF">2017-04-25T13:18:55Z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0x01010044891378B513214FBD163B593C0FE3ED</vt:lpwstr>
  </property>
  <property fmtid="{D5CDD505-2E9C-101B-9397-08002B2CF9AE}" pid="3" name="Order">
    <vt:r8>2382400</vt:r8>
  </property>
</Properties>
</file>