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3"/>
  </p:notesMasterIdLst>
  <p:handoutMasterIdLst>
    <p:handoutMasterId r:id="rId14"/>
  </p:handoutMasterIdLst>
  <p:sldIdLst>
    <p:sldId id="510" r:id="rId5"/>
    <p:sldId id="511" r:id="rId6"/>
    <p:sldId id="502" r:id="rId7"/>
    <p:sldId id="503" r:id="rId8"/>
    <p:sldId id="504" r:id="rId9"/>
    <p:sldId id="509" r:id="rId10"/>
    <p:sldId id="516" r:id="rId11"/>
    <p:sldId id="515" r:id="rId12"/>
  </p:sldIdLst>
  <p:sldSz cx="9144000" cy="6858000" type="screen4x3"/>
  <p:notesSz cx="9296400" cy="7010400"/>
  <p:custDataLst>
    <p:tags r:id="rId15"/>
  </p:custDataLst>
  <p:defaultTextStyle>
    <a:defPPr>
      <a:defRPr lang="en-US"/>
    </a:defPPr>
    <a:lvl1pPr marL="0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457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6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3511">
          <p15:clr>
            <a:srgbClr val="A4A3A4"/>
          </p15:clr>
        </p15:guide>
        <p15:guide id="6" orient="horz" pos="2208">
          <p15:clr>
            <a:srgbClr val="A4A3A4"/>
          </p15:clr>
        </p15:guide>
        <p15:guide id="7" pos="388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ntl, Cristina" initials="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95959"/>
    <a:srgbClr val="009AC7"/>
    <a:srgbClr val="009BC7"/>
    <a:srgbClr val="009BBE"/>
    <a:srgbClr val="73B632"/>
    <a:srgbClr val="0090BE"/>
    <a:srgbClr val="007EA6"/>
    <a:srgbClr val="BB0202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67" autoAdjust="0"/>
  </p:normalViewPr>
  <p:slideViewPr>
    <p:cSldViewPr snapToGrid="0" snapToObjects="1">
      <p:cViewPr varScale="1">
        <p:scale>
          <a:sx n="116" d="100"/>
          <a:sy n="116" d="100"/>
        </p:scale>
        <p:origin x="144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notesViewPr>
    <p:cSldViewPr snapToGrid="0" snapToObjects="1">
      <p:cViewPr varScale="1">
        <p:scale>
          <a:sx n="112" d="100"/>
          <a:sy n="112" d="100"/>
        </p:scale>
        <p:origin x="2364" y="108"/>
      </p:cViewPr>
      <p:guideLst>
        <p:guide orient="horz" pos="4656"/>
        <p:guide pos="2928"/>
        <p:guide orient="horz" pos="2928"/>
        <p:guide pos="2208"/>
        <p:guide orient="horz" pos="3511"/>
        <p:guide orient="horz" pos="2208"/>
        <p:guide pos="38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300"/>
            </a:lvl1pPr>
          </a:lstStyle>
          <a:p>
            <a:fld id="{044A6BFE-9AF9-7C4F-B302-64CD1F87FBE0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300"/>
            </a:lvl1pPr>
          </a:lstStyle>
          <a:p>
            <a:fld id="{ABDAE3C6-9575-4B4D-9937-ABA3BDF3F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98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300"/>
            </a:lvl1pPr>
          </a:lstStyle>
          <a:p>
            <a:fld id="{70A44E0C-DE4A-054B-AA47-B6F6A43B21F6}" type="datetime1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300"/>
            </a:lvl1pPr>
          </a:lstStyle>
          <a:p>
            <a:fld id="{1489C3B9-B0A0-4414-9F4A-F6C2F087A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215"/>
            <a:ext cx="9144000" cy="5448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5326" y="2130426"/>
            <a:ext cx="5221478" cy="1183640"/>
          </a:xfrm>
        </p:spPr>
        <p:txBody>
          <a:bodyPr/>
          <a:lstStyle>
            <a:lvl1pPr algn="ctr">
              <a:lnSpc>
                <a:spcPct val="8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326" y="3423163"/>
            <a:ext cx="5221478" cy="985345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411288"/>
            <a:ext cx="3208131" cy="544671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1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42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3231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693738" indent="-236538"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38150"/>
            <a:ext cx="6332335" cy="1138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 algn="ctr">
              <a:lnSpc>
                <a:spcPct val="70000"/>
              </a:lnSpc>
            </a:pPr>
            <a:r>
              <a:rPr lang="en-US" sz="5400" b="1" smtClean="0">
                <a:solidFill>
                  <a:schemeClr val="tx1"/>
                </a:solidFill>
              </a:rPr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48" y="1"/>
            <a:ext cx="1003852" cy="10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3208131" cy="68580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662663" y="1673997"/>
            <a:ext cx="5029058" cy="1183640"/>
          </a:xfrm>
        </p:spPr>
        <p:txBody>
          <a:bodyPr/>
          <a:lstStyle>
            <a:lvl1pPr algn="ctr">
              <a:lnSpc>
                <a:spcPct val="80000"/>
              </a:lnSpc>
              <a:defRPr sz="4400" b="1">
                <a:solidFill>
                  <a:srgbClr val="0090BE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62663" y="2966734"/>
            <a:ext cx="5029058" cy="985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0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solidFill>
                  <a:srgbClr val="009BB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Clr>
                <a:srgbClr val="009BC7"/>
              </a:buClr>
              <a:defRPr/>
            </a:lvl1pPr>
            <a:lvl2pPr>
              <a:buClr>
                <a:srgbClr val="009BC7"/>
              </a:buClr>
              <a:defRPr/>
            </a:lvl2pPr>
            <a:lvl3pPr>
              <a:buClr>
                <a:srgbClr val="009BC7"/>
              </a:buClr>
              <a:defRPr/>
            </a:lvl3pPr>
            <a:lvl4pPr>
              <a:buClr>
                <a:srgbClr val="009BC7"/>
              </a:buClr>
              <a:defRPr/>
            </a:lvl4pPr>
            <a:lvl5pPr>
              <a:buClr>
                <a:srgbClr val="009BC7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9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7" b="52"/>
          <a:stretch/>
        </p:blipFill>
        <p:spPr>
          <a:xfrm>
            <a:off x="1" y="-3576"/>
            <a:ext cx="9144000" cy="6861576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3402" y="318468"/>
            <a:ext cx="2509138" cy="781652"/>
          </a:xfrm>
        </p:spPr>
        <p:txBody>
          <a:bodyPr/>
          <a:lstStyle>
            <a:lvl1pPr>
              <a:defRPr sz="2400">
                <a:solidFill>
                  <a:srgbClr val="009B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509492" y="1588368"/>
            <a:ext cx="1147106" cy="555127"/>
            <a:chOff x="3556813" y="1727987"/>
            <a:chExt cx="1147106" cy="555127"/>
          </a:xfrm>
        </p:grpSpPr>
        <p:sp>
          <p:nvSpPr>
            <p:cNvPr id="29" name="Rectangle 28"/>
            <p:cNvSpPr/>
            <p:nvPr/>
          </p:nvSpPr>
          <p:spPr>
            <a:xfrm>
              <a:off x="3556813" y="1727987"/>
              <a:ext cx="1147106" cy="5193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</a:t>
              </a:r>
              <a:r>
                <a:rPr lang="en-US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Situation: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99185" y="2283114"/>
              <a:ext cx="1001898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 userDrawn="1"/>
        </p:nvGrpSpPr>
        <p:grpSpPr>
          <a:xfrm>
            <a:off x="3509493" y="2971791"/>
            <a:ext cx="1288333" cy="407600"/>
            <a:chOff x="4657990" y="4112264"/>
            <a:chExt cx="1715988" cy="542901"/>
          </a:xfrm>
        </p:grpSpPr>
        <p:sp>
          <p:nvSpPr>
            <p:cNvPr id="33" name="Rectangle 32"/>
            <p:cNvSpPr/>
            <p:nvPr/>
          </p:nvSpPr>
          <p:spPr>
            <a:xfrm>
              <a:off x="4657990" y="4112264"/>
              <a:ext cx="1715988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E97B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Challenge:</a:t>
              </a:r>
              <a:endParaRPr lang="en-US" dirty="0">
                <a:solidFill>
                  <a:srgbClr val="E97B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60999" y="4655165"/>
              <a:ext cx="1334472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 userDrawn="1"/>
        </p:nvGrpSpPr>
        <p:grpSpPr>
          <a:xfrm>
            <a:off x="3509492" y="4349579"/>
            <a:ext cx="1082974" cy="405804"/>
            <a:chOff x="4657990" y="5832721"/>
            <a:chExt cx="1442461" cy="540509"/>
          </a:xfrm>
        </p:grpSpPr>
        <p:sp>
          <p:nvSpPr>
            <p:cNvPr id="37" name="Rectangle 36"/>
            <p:cNvSpPr/>
            <p:nvPr/>
          </p:nvSpPr>
          <p:spPr>
            <a:xfrm>
              <a:off x="4657990" y="5832721"/>
              <a:ext cx="1442461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Solution: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60999" y="6373230"/>
              <a:ext cx="1334473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 userDrawn="1"/>
        </p:nvSpPr>
        <p:spPr>
          <a:xfrm>
            <a:off x="3424491" y="1518439"/>
            <a:ext cx="5274568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3424491" y="2895039"/>
            <a:ext cx="5274568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3424491" y="4271639"/>
            <a:ext cx="5274568" cy="1508935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794423" y="1611063"/>
            <a:ext cx="3793953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4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94423" y="4374293"/>
            <a:ext cx="3793953" cy="1207438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44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94423" y="2987662"/>
            <a:ext cx="3793953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0324" y="1518439"/>
            <a:ext cx="2999232" cy="42653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0981" y="2234960"/>
            <a:ext cx="298271" cy="419874"/>
          </a:xfrm>
          <a:prstGeom prst="rect">
            <a:avLst/>
          </a:prstGeom>
        </p:spPr>
      </p:pic>
      <p:pic>
        <p:nvPicPr>
          <p:cNvPr id="46" name="Picture 45" descr="ICON_question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97" y="3447887"/>
            <a:ext cx="228838" cy="692006"/>
          </a:xfrm>
          <a:prstGeom prst="rect">
            <a:avLst/>
          </a:prstGeom>
        </p:spPr>
      </p:pic>
      <p:pic>
        <p:nvPicPr>
          <p:cNvPr id="47" name="Picture 46" descr="ICON_lightbulb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450" y="4831630"/>
            <a:ext cx="407332" cy="5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5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Quotes Testimonial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29" y="530774"/>
            <a:ext cx="8795942" cy="6327226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162052" y="977901"/>
            <a:ext cx="5203825" cy="1470025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AC7"/>
                </a:solidFill>
              </a:defRPr>
            </a:lvl1pPr>
          </a:lstStyle>
          <a:p>
            <a:pPr lvl="0"/>
            <a:r>
              <a:rPr lang="en-US" dirty="0" smtClean="0"/>
              <a:t>Enter quote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439371" y="2682430"/>
            <a:ext cx="5203825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Enter quote here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632861" y="4453360"/>
            <a:ext cx="5203825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Enter quote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9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0848"/>
            <a:ext cx="9144000" cy="5408632"/>
          </a:xfrm>
          <a:prstGeom prst="rect">
            <a:avLst/>
          </a:prstGeom>
        </p:spPr>
      </p:pic>
      <p:pic>
        <p:nvPicPr>
          <p:cNvPr id="3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6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19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016872"/>
            <a:ext cx="9144000" cy="1249933"/>
          </a:xfrm>
        </p:spPr>
        <p:txBody>
          <a:bodyPr/>
          <a:lstStyle>
            <a:lvl1pPr marL="0" algn="ctr" defTabSz="4570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5713" y="3314198"/>
            <a:ext cx="228202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 userDrawn="1"/>
        </p:nvSpPr>
        <p:spPr>
          <a:xfrm>
            <a:off x="235438" y="2516193"/>
            <a:ext cx="2802566" cy="3921464"/>
          </a:xfrm>
          <a:prstGeom prst="roundRect">
            <a:avLst>
              <a:gd name="adj" fmla="val 3530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22953" y="3314198"/>
            <a:ext cx="2282021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 userDrawn="1"/>
        </p:nvSpPr>
        <p:spPr>
          <a:xfrm>
            <a:off x="3162678" y="2516193"/>
            <a:ext cx="2802566" cy="3918704"/>
          </a:xfrm>
          <a:prstGeom prst="roundRect">
            <a:avLst>
              <a:gd name="adj" fmla="val 4418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57796" y="3472295"/>
            <a:ext cx="2557850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85036" y="3464079"/>
            <a:ext cx="2557850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</a:p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88884" y="2611055"/>
            <a:ext cx="2295679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416124" y="2611055"/>
            <a:ext cx="2295679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89652" y="2516193"/>
            <a:ext cx="2798763" cy="39187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4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6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5" y="195808"/>
            <a:ext cx="7409793" cy="781652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/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1" tIns="45700" rIns="91401" bIns="4570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  <p:sldLayoutId id="2147483693" r:id="rId3"/>
    <p:sldLayoutId id="2147483696" r:id="rId4"/>
    <p:sldLayoutId id="2147483697" r:id="rId5"/>
    <p:sldLayoutId id="2147483702" r:id="rId6"/>
    <p:sldLayoutId id="2147483698" r:id="rId7"/>
    <p:sldLayoutId id="2147483699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009" rtl="0" eaLnBrk="1" latinLnBrk="0" hangingPunct="1">
        <a:spcBef>
          <a:spcPct val="0"/>
        </a:spcBef>
        <a:buNone/>
        <a:defRPr sz="4800" b="1" kern="1200">
          <a:solidFill>
            <a:srgbClr val="0090BE"/>
          </a:solidFill>
          <a:latin typeface="Calibri"/>
          <a:ea typeface="+mj-ea"/>
          <a:cs typeface="Calibri"/>
        </a:defRPr>
      </a:lvl1pPr>
    </p:titleStyle>
    <p:bodyStyle>
      <a:lvl1pPr marL="284042" indent="-284042" algn="l" defTabSz="914009" rtl="0" eaLnBrk="1" latinLnBrk="0" hangingPunct="1">
        <a:spcBef>
          <a:spcPct val="20000"/>
        </a:spcBef>
        <a:buClr>
          <a:schemeClr val="accent2"/>
        </a:buClr>
        <a:buFont typeface="Lucida Grande"/>
        <a:buChar char="✓"/>
        <a:defRPr sz="2000" kern="1200">
          <a:solidFill>
            <a:schemeClr val="accent1"/>
          </a:solidFill>
          <a:latin typeface="Calibri"/>
          <a:ea typeface="+mn-ea"/>
          <a:cs typeface="Calibri"/>
        </a:defRPr>
      </a:lvl1pPr>
      <a:lvl2pPr marL="693441" indent="-236437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Calibri"/>
          <a:ea typeface="+mn-ea"/>
          <a:cs typeface="Calibri"/>
        </a:defRPr>
      </a:lvl2pPr>
      <a:lvl3pPr marL="1086973" indent="-172964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Calibri"/>
          <a:ea typeface="+mn-ea"/>
          <a:cs typeface="Calibri"/>
        </a:defRPr>
      </a:lvl3pPr>
      <a:lvl4pPr marL="1599513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4pPr>
      <a:lvl5pPr marL="2056519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5pPr>
      <a:lvl6pPr marL="2513525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9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7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6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1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4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953618" y="2546552"/>
            <a:ext cx="419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PRESENTER NAME   MONTH.DATE.YEAR</a:t>
            </a:r>
            <a:endParaRPr lang="en-US" sz="2800" b="1" dirty="0" smtClean="0">
              <a:solidFill>
                <a:srgbClr val="009AC7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2944" y="1099839"/>
            <a:ext cx="5401056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78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T500 </a:t>
            </a:r>
            <a:r>
              <a:rPr lang="en-US" altLang="en-US" sz="20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WALK-BEHIND SCRUBBER</a:t>
            </a:r>
            <a:endParaRPr lang="en-US" altLang="en-US" sz="2000" b="1" dirty="0">
              <a:solidFill>
                <a:srgbClr val="009AC7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8" y="3781166"/>
            <a:ext cx="2689973" cy="2721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3" y="3824416"/>
            <a:ext cx="2639230" cy="2708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50" y="3843665"/>
            <a:ext cx="2678780" cy="26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6" y="5072387"/>
            <a:ext cx="735363" cy="7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361" y="1556230"/>
            <a:ext cx="7681748" cy="501637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9BBE"/>
              </a:buClr>
              <a:buSzPct val="150000"/>
              <a:buNone/>
              <a:defRPr/>
            </a:pPr>
            <a:r>
              <a:rPr lang="en-US" altLang="en-US" sz="1800" b="1" dirty="0" smtClean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Reduce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costs to clean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Maximize investment with a wide range of cleaning options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Save time and money on battery maintenance and help increase battery performance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9BBE"/>
              </a:buClr>
              <a:buSzPct val="150000"/>
              <a:buNone/>
              <a:defRPr/>
            </a:pPr>
            <a:r>
              <a:rPr lang="en-US" altLang="en-US" sz="1800" b="1" dirty="0" smtClean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Maintain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health and safety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Virtually eliminate the need for caustic floor finish removal chemicals with orbital scrub head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Reduce risk of slips and falls with redesigned squeegee and improved water pick-up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None/>
              <a:defRPr/>
            </a:pPr>
            <a:r>
              <a:rPr lang="en-US" altLang="en-US" sz="1800" b="1" dirty="0" smtClean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Enhance</a:t>
            </a:r>
            <a:r>
              <a:rPr lang="en-US" altLang="en-US" sz="1800" dirty="0" smtClean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acility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mage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Reduce noise levels to as low as 62 </a:t>
            </a:r>
            <a:r>
              <a:rPr lang="en-US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dBA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with optional Quiet-Mode™ low </a:t>
            </a:r>
            <a:r>
              <a:rPr lang="en-US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dBA</a:t>
            </a: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setting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Easily standardize cleaning operations with customizable Zone Settings™ with labels on the Pro-Panel™ LCD touch screen                                 </a:t>
            </a:r>
          </a:p>
          <a:p>
            <a:pPr marL="47504" indent="0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None/>
              <a:defRPr/>
            </a:pPr>
            <a:r>
              <a:rPr lang="en-US" altLang="en-US" sz="1800" b="1" dirty="0" smtClean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Minimize </a:t>
            </a:r>
            <a:r>
              <a:rPr lang="en-US" altLang="en-US" sz="18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altLang="en-US" sz="18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nvironmental </a:t>
            </a:r>
            <a:r>
              <a:rPr lang="en-US" altLang="en-US" sz="18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altLang="en-US" sz="18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mpact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Reduce environmental impact with detergent-free cleaning options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9AC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Reduce the amount of water required to clean</a:t>
            </a:r>
            <a:endParaRPr lang="en-US" altLang="en-US" sz="1800" dirty="0" smtClean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marL="512762" lvl="3" indent="0">
              <a:spcBef>
                <a:spcPct val="0"/>
              </a:spcBef>
              <a:spcAft>
                <a:spcPts val="600"/>
              </a:spcAft>
              <a:buClr>
                <a:srgbClr val="009AC7"/>
              </a:buClr>
              <a:buSzPct val="150000"/>
              <a:buNone/>
              <a:defRPr/>
            </a:pP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41208" y="148194"/>
            <a:ext cx="6524373" cy="99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olla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6" y="1390515"/>
            <a:ext cx="887866" cy="887866"/>
          </a:xfrm>
          <a:prstGeom prst="rect">
            <a:avLst/>
          </a:prstGeom>
        </p:spPr>
      </p:pic>
      <p:pic>
        <p:nvPicPr>
          <p:cNvPr id="23" name="Picture 22" descr="facili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17" y="3610917"/>
            <a:ext cx="888100" cy="888100"/>
          </a:xfrm>
          <a:prstGeom prst="rect">
            <a:avLst/>
          </a:prstGeom>
        </p:spPr>
      </p:pic>
      <p:pic>
        <p:nvPicPr>
          <p:cNvPr id="24" name="Picture 23" descr="healt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5" y="2478955"/>
            <a:ext cx="887867" cy="887867"/>
          </a:xfrm>
          <a:prstGeom prst="rect">
            <a:avLst/>
          </a:prstGeom>
        </p:spPr>
      </p:pic>
      <p:sp>
        <p:nvSpPr>
          <p:cNvPr id="32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36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ADVANTAGES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5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64853" y="2507185"/>
            <a:ext cx="5202559" cy="5202559"/>
          </a:xfrm>
          <a:prstGeom prst="ellipse">
            <a:avLst/>
          </a:prstGeom>
          <a:noFill/>
          <a:ln w="28575">
            <a:solidFill>
              <a:srgbClr val="009AC7">
                <a:alpha val="6117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12751" y="1643727"/>
            <a:ext cx="5464174" cy="29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693738" indent="-23653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087438" indent="-17303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Retail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Healthcare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Education 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Hospitality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BSC/Office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595959"/>
                </a:solidFill>
                <a:latin typeface="+mn-lt"/>
              </a:rPr>
              <a:t>Logistics/Manufacturing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36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KEY MARKETS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58" y="3241235"/>
            <a:ext cx="672379" cy="672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08" y="2145550"/>
            <a:ext cx="723270" cy="723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03" y="5134455"/>
            <a:ext cx="746452" cy="746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70" y="2507185"/>
            <a:ext cx="760472" cy="760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10" y="4099391"/>
            <a:ext cx="723543" cy="72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8" y="3366446"/>
            <a:ext cx="3287190" cy="33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0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339725" y="1507095"/>
            <a:ext cx="791686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endParaRPr lang="en-US" altLang="en-US" sz="1600" b="1" dirty="0" smtClean="0">
              <a:solidFill>
                <a:srgbClr val="009AC7"/>
              </a:solidFill>
              <a:latin typeface="+mn-lt"/>
            </a:endParaRPr>
          </a:p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Reduce </a:t>
            </a:r>
            <a:r>
              <a:rPr lang="en-US" altLang="en-US" sz="1600" b="1" dirty="0">
                <a:solidFill>
                  <a:srgbClr val="009AC7"/>
                </a:solidFill>
                <a:latin typeface="+mn-lt"/>
              </a:rPr>
              <a:t>c</a:t>
            </a: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osts </a:t>
            </a:r>
            <a:r>
              <a:rPr lang="en-US" altLang="en-US" sz="1600" b="1" dirty="0">
                <a:solidFill>
                  <a:srgbClr val="009AC7"/>
                </a:solidFill>
                <a:latin typeface="+mn-lt"/>
              </a:rPr>
              <a:t>to </a:t>
            </a: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clean</a:t>
            </a:r>
            <a:endParaRPr lang="en-US" altLang="en-US" sz="1600" b="1" dirty="0">
              <a:solidFill>
                <a:srgbClr val="009AC7"/>
              </a:solidFill>
              <a:latin typeface="+mn-lt"/>
            </a:endParaRP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Clean </a:t>
            </a:r>
            <a:r>
              <a:rPr lang="en-US" sz="1300" dirty="0"/>
              <a:t>virtually any hard surface condition and maximize your return on investment with a wide range of cleaning options, including </a:t>
            </a:r>
            <a:r>
              <a:rPr lang="en-US" sz="1300" dirty="0" smtClean="0"/>
              <a:t>a 28 in/ 700 mm </a:t>
            </a:r>
            <a:r>
              <a:rPr lang="en-US" sz="1300" dirty="0"/>
              <a:t>orbital head </a:t>
            </a:r>
            <a:r>
              <a:rPr lang="en-US" sz="1300" dirty="0" smtClean="0"/>
              <a:t>option.</a:t>
            </a:r>
            <a:endParaRPr lang="en-US" sz="1300" dirty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Reduce </a:t>
            </a:r>
            <a:r>
              <a:rPr lang="en-US" sz="1300" dirty="0"/>
              <a:t>costs to clean and maximize battery productivity with the exclusive patent-pending Smart-Fill™ technology, an on-board, virtually worry-free battery watering system. 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Save </a:t>
            </a:r>
            <a:r>
              <a:rPr lang="en-US" sz="1300" dirty="0"/>
              <a:t>time and money on battery maintenance and help increase battery performance with the patent-pending on-board Smart-Fill™ automatic battery watering system paired with IRIS® Asset Manager, which provides reporting on battery charging </a:t>
            </a:r>
            <a:r>
              <a:rPr lang="en-US" sz="1300" dirty="0" smtClean="0"/>
              <a:t>behaviors.</a:t>
            </a:r>
            <a:endParaRPr lang="en-US" sz="1300" dirty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Reduce </a:t>
            </a:r>
            <a:r>
              <a:rPr lang="en-US" sz="1300" dirty="0"/>
              <a:t>costs to clean, increase productivity and simplify operator training with the T500's suite of innovative technologies, such as ec-H2O </a:t>
            </a:r>
            <a:r>
              <a:rPr lang="en-US" sz="1300" dirty="0" err="1"/>
              <a:t>NanoClean</a:t>
            </a:r>
            <a:r>
              <a:rPr lang="en-US" sz="1300" dirty="0"/>
              <a:t>® technology, IRIS® Asset Manager, and Pro-Panel™ LCD touch screen with customizable Zone Settings™. 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Effectively </a:t>
            </a:r>
            <a:r>
              <a:rPr lang="en-US" sz="1300" dirty="0"/>
              <a:t>remove floor finish without expensive stripping chemicals with </a:t>
            </a:r>
            <a:r>
              <a:rPr lang="en-US" sz="1300" dirty="0" smtClean="0"/>
              <a:t>the </a:t>
            </a:r>
            <a:r>
              <a:rPr lang="en-US" sz="1300" dirty="0"/>
              <a:t>28 in/ 700 mm orbital cleaning head option</a:t>
            </a:r>
            <a:r>
              <a:rPr lang="en-US" sz="1400" dirty="0"/>
              <a:t>. </a:t>
            </a:r>
            <a:endParaRPr lang="en-US" altLang="en-US" sz="1400" b="1" dirty="0" smtClean="0">
              <a:solidFill>
                <a:srgbClr val="009AC7"/>
              </a:solidFill>
              <a:latin typeface="+mn-lt"/>
            </a:endParaRPr>
          </a:p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Maintain </a:t>
            </a:r>
            <a:r>
              <a:rPr lang="en-US" altLang="en-US" sz="1600" b="1" dirty="0">
                <a:solidFill>
                  <a:srgbClr val="009AC7"/>
                </a:solidFill>
                <a:latin typeface="+mn-lt"/>
              </a:rPr>
              <a:t>h</a:t>
            </a: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ealth </a:t>
            </a:r>
            <a:r>
              <a:rPr lang="en-US" altLang="en-US" sz="1600" b="1" dirty="0">
                <a:solidFill>
                  <a:srgbClr val="009AC7"/>
                </a:solidFill>
                <a:latin typeface="+mn-lt"/>
              </a:rPr>
              <a:t>&amp; </a:t>
            </a:r>
            <a:r>
              <a:rPr lang="en-US" altLang="en-US" sz="1600" b="1" dirty="0" smtClean="0">
                <a:solidFill>
                  <a:srgbClr val="009AC7"/>
                </a:solidFill>
                <a:latin typeface="+mn-lt"/>
              </a:rPr>
              <a:t>safety</a:t>
            </a:r>
            <a:endParaRPr lang="en-US" altLang="en-US" sz="1600" b="1" dirty="0">
              <a:solidFill>
                <a:srgbClr val="009AC7"/>
              </a:solidFill>
              <a:latin typeface="+mn-lt"/>
            </a:endParaRP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Reduce </a:t>
            </a:r>
            <a:r>
              <a:rPr lang="en-US" sz="1300" dirty="0"/>
              <a:t>handling of daily cleaning chemicals with use of optional ec-H2O </a:t>
            </a:r>
            <a:r>
              <a:rPr lang="en-US" sz="1300" dirty="0" err="1"/>
              <a:t>NanoClean</a:t>
            </a:r>
            <a:r>
              <a:rPr lang="en-US" sz="1300" dirty="0"/>
              <a:t>® technology. 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Virtually </a:t>
            </a:r>
            <a:r>
              <a:rPr lang="en-US" sz="1300" dirty="0"/>
              <a:t>eliminate the need for caustic floor stripping chemicals with the use of the orbital scrub </a:t>
            </a:r>
            <a:r>
              <a:rPr lang="en-US" sz="1300" dirty="0" smtClean="0"/>
              <a:t>head and surface prep pad, </a:t>
            </a:r>
            <a:r>
              <a:rPr lang="en-US" sz="1300" dirty="0"/>
              <a:t>which allows for chemical-free floor finish </a:t>
            </a:r>
            <a:r>
              <a:rPr lang="en-US" sz="1300" dirty="0" smtClean="0"/>
              <a:t>removal.</a:t>
            </a:r>
            <a:endParaRPr lang="en-US" sz="1300" dirty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Eliminate </a:t>
            </a:r>
            <a:r>
              <a:rPr lang="en-US" sz="1300" dirty="0"/>
              <a:t>secondary cleaning operations that could increase slips and falls with optional ec-H2O </a:t>
            </a:r>
            <a:r>
              <a:rPr lang="en-US" sz="1300" dirty="0" err="1"/>
              <a:t>NanoClean</a:t>
            </a:r>
            <a:r>
              <a:rPr lang="en-US" sz="1300" dirty="0"/>
              <a:t>® technology and Severe Environment™ switch, which allows you to attack trouble areas on-demand. </a:t>
            </a:r>
            <a:endParaRPr lang="en-US" altLang="en-US" sz="1300" b="1" dirty="0" smtClean="0">
              <a:solidFill>
                <a:srgbClr val="595959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11888" y="1442928"/>
            <a:ext cx="2932112" cy="655637"/>
            <a:chOff x="6167438" y="1627188"/>
            <a:chExt cx="2932112" cy="655637"/>
          </a:xfrm>
        </p:grpSpPr>
        <p:sp>
          <p:nvSpPr>
            <p:cNvPr id="3" name="Rectangle 2"/>
            <p:cNvSpPr/>
            <p:nvPr/>
          </p:nvSpPr>
          <p:spPr>
            <a:xfrm>
              <a:off x="6729413" y="1636713"/>
              <a:ext cx="2370137" cy="600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PRODUCT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FEATURES FOCUSED ON </a:t>
              </a:r>
              <a:r>
                <a:rPr lang="en-US" sz="1100" b="1" dirty="0">
                  <a:solidFill>
                    <a:srgbClr val="0090BE"/>
                  </a:solidFill>
                  <a:cs typeface="Arial" panose="020B0604020202020204" pitchFamily="34" charset="0"/>
                </a:rPr>
                <a:t>REDUCING COST &amp; MAINTAINING HEALTH &amp; SAFETY</a:t>
              </a:r>
            </a:p>
          </p:txBody>
        </p:sp>
        <p:pic>
          <p:nvPicPr>
            <p:cNvPr id="8197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38" y="1665288"/>
              <a:ext cx="5619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729413" y="1627188"/>
              <a:ext cx="23002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29413" y="2282825"/>
              <a:ext cx="23002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00" name="Title 2"/>
          <p:cNvSpPr txBox="1">
            <a:spLocks/>
          </p:cNvSpPr>
          <p:nvPr/>
        </p:nvSpPr>
        <p:spPr bwMode="auto">
          <a:xfrm>
            <a:off x="14288" y="222989"/>
            <a:ext cx="67865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ts val="48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SENTINEL RIDER </a:t>
            </a: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SWEEPR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BUILT-IN </a:t>
            </a:r>
            <a:r>
              <a:rPr lang="en-US" alt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RESULS</a:t>
            </a:r>
            <a:endParaRPr lang="en-US" alt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36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KEY DIFFERENTIATORS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339724" y="1454377"/>
            <a:ext cx="8461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endParaRPr lang="en-US" altLang="en-US" sz="1600" b="1" dirty="0" smtClean="0">
              <a:solidFill>
                <a:srgbClr val="009BC7"/>
              </a:solidFill>
              <a:latin typeface="+mn-lt"/>
            </a:endParaRPr>
          </a:p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009BC7"/>
                </a:solidFill>
                <a:latin typeface="+mn-lt"/>
              </a:rPr>
              <a:t>Enhance </a:t>
            </a:r>
            <a:r>
              <a:rPr lang="en-US" altLang="en-US" sz="1600" b="1" dirty="0">
                <a:solidFill>
                  <a:srgbClr val="009BC7"/>
                </a:solidFill>
                <a:latin typeface="+mn-lt"/>
              </a:rPr>
              <a:t>f</a:t>
            </a:r>
            <a:r>
              <a:rPr lang="en-US" altLang="en-US" sz="1600" b="1" dirty="0" smtClean="0">
                <a:solidFill>
                  <a:srgbClr val="009BC7"/>
                </a:solidFill>
                <a:latin typeface="+mn-lt"/>
              </a:rPr>
              <a:t>acility </a:t>
            </a:r>
            <a:r>
              <a:rPr lang="en-US" altLang="en-US" sz="1600" b="1" dirty="0">
                <a:solidFill>
                  <a:srgbClr val="009BC7"/>
                </a:solidFill>
                <a:latin typeface="+mn-lt"/>
              </a:rPr>
              <a:t>i</a:t>
            </a:r>
            <a:r>
              <a:rPr lang="en-US" altLang="en-US" sz="1600" b="1" dirty="0" smtClean="0">
                <a:solidFill>
                  <a:srgbClr val="009BC7"/>
                </a:solidFill>
                <a:latin typeface="+mn-lt"/>
              </a:rPr>
              <a:t>mage</a:t>
            </a:r>
            <a:endParaRPr lang="en-US" altLang="en-US" sz="1600" b="1" dirty="0">
              <a:solidFill>
                <a:srgbClr val="009BC7"/>
              </a:solidFill>
              <a:latin typeface="+mn-lt"/>
            </a:endParaRP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Evenly and effectively remove floor finish with one of the </a:t>
            </a:r>
            <a:r>
              <a:rPr lang="en-US" sz="1400" smtClean="0"/>
              <a:t>highest standard orbital </a:t>
            </a:r>
            <a:r>
              <a:rPr lang="en-US" sz="1400" dirty="0" smtClean="0"/>
              <a:t>down pressure settings at 170 </a:t>
            </a:r>
            <a:r>
              <a:rPr lang="en-US" sz="1400" dirty="0" err="1" smtClean="0"/>
              <a:t>lb</a:t>
            </a:r>
            <a:r>
              <a:rPr lang="en-US" sz="1400" dirty="0" smtClean="0"/>
              <a:t> / 77 kg.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Validate </a:t>
            </a:r>
            <a:r>
              <a:rPr lang="en-US" sz="1400" dirty="0"/>
              <a:t>cleaning, differentiate your operations and </a:t>
            </a:r>
            <a:r>
              <a:rPr lang="en-US" sz="1400" dirty="0" smtClean="0"/>
              <a:t>develop </a:t>
            </a:r>
            <a:r>
              <a:rPr lang="en-US" sz="1400" dirty="0"/>
              <a:t>optimal cleaning program protocols with IRIS® Asset Manager's data driven reporting technology. 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Trust </a:t>
            </a:r>
            <a:r>
              <a:rPr lang="en-US" sz="1400" dirty="0"/>
              <a:t>in the orbital cleaning head's quality and durability with a 2,000 hour/3 year isolator warranty. </a:t>
            </a:r>
            <a:endParaRPr lang="en-US" sz="1400" dirty="0" smtClean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Reduce noise levels to as low as 62 </a:t>
            </a:r>
            <a:r>
              <a:rPr lang="en-US" sz="1400" dirty="0" err="1"/>
              <a:t>dBA</a:t>
            </a:r>
            <a:r>
              <a:rPr lang="en-US" sz="1400" dirty="0"/>
              <a:t> and allow for easy daytime cleaning without disruption with the Quiet-Mode™ low </a:t>
            </a:r>
            <a:r>
              <a:rPr lang="en-US" sz="1400" dirty="0" err="1"/>
              <a:t>dBA</a:t>
            </a:r>
            <a:r>
              <a:rPr lang="en-US" sz="1400" dirty="0"/>
              <a:t> setting</a:t>
            </a:r>
            <a:r>
              <a:rPr lang="en-US" sz="1400" dirty="0" smtClean="0"/>
              <a:t>.</a:t>
            </a:r>
            <a:endParaRPr lang="en-US" sz="1600" dirty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Easily standardize cleaning operations with customizable Zone Settings™ on the Pro-Panel™ LCD touch screen.</a:t>
            </a:r>
            <a:r>
              <a:rPr lang="en-US" sz="1600" dirty="0"/>
              <a:t/>
            </a:r>
            <a:br>
              <a:rPr lang="en-US" sz="1600" dirty="0"/>
            </a:br>
            <a:endParaRPr lang="en-US" altLang="en-US" sz="1600" b="1" dirty="0" smtClean="0">
              <a:solidFill>
                <a:srgbClr val="009BC7"/>
              </a:solidFill>
              <a:latin typeface="+mn-lt"/>
            </a:endParaRPr>
          </a:p>
          <a:p>
            <a:pPr defTabSz="914400" eaLnBrk="1" hangingPunct="1">
              <a:spcBef>
                <a:spcPts val="5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009BC7"/>
                </a:solidFill>
                <a:latin typeface="+mn-lt"/>
              </a:rPr>
              <a:t>Minimize environmental </a:t>
            </a:r>
            <a:r>
              <a:rPr lang="en-US" altLang="en-US" sz="1600" b="1" dirty="0">
                <a:solidFill>
                  <a:srgbClr val="009BC7"/>
                </a:solidFill>
                <a:latin typeface="+mn-lt"/>
              </a:rPr>
              <a:t>i</a:t>
            </a:r>
            <a:r>
              <a:rPr lang="en-US" altLang="en-US" sz="1600" b="1" dirty="0" smtClean="0">
                <a:solidFill>
                  <a:srgbClr val="009BC7"/>
                </a:solidFill>
                <a:latin typeface="+mn-lt"/>
              </a:rPr>
              <a:t>mpact</a:t>
            </a:r>
            <a:endParaRPr lang="en-US" altLang="en-US" sz="1600" b="1" dirty="0">
              <a:solidFill>
                <a:srgbClr val="009BC7"/>
              </a:solidFill>
              <a:latin typeface="+mn-lt"/>
            </a:endParaRP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Reduce </a:t>
            </a:r>
            <a:r>
              <a:rPr lang="en-US" sz="1400" dirty="0"/>
              <a:t>the use of daily floor cleaning chemicals with optional detergent-free ec-H2O </a:t>
            </a:r>
            <a:r>
              <a:rPr lang="en-US" sz="1400" dirty="0" err="1"/>
              <a:t>NanoClean</a:t>
            </a:r>
            <a:r>
              <a:rPr lang="en-US" sz="1400" dirty="0"/>
              <a:t>® technology. </a:t>
            </a:r>
            <a:endParaRPr lang="en-US" sz="1400" dirty="0" smtClean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Ensure </a:t>
            </a:r>
            <a:r>
              <a:rPr lang="en-US" sz="1400" dirty="0"/>
              <a:t>and validate compliance with sustainability initiatives and help realize projected chemical, packaging and water savings through IRIS® Asset Manager ec-H2O </a:t>
            </a:r>
            <a:r>
              <a:rPr lang="en-US" sz="1400" dirty="0" err="1"/>
              <a:t>NanoClean</a:t>
            </a:r>
            <a:r>
              <a:rPr lang="en-US" sz="1400" dirty="0"/>
              <a:t>® usage reporting. </a:t>
            </a:r>
            <a:endParaRPr lang="en-US" sz="1400" dirty="0" smtClean="0"/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solidFill>
                  <a:srgbClr val="595959"/>
                </a:solidFill>
                <a:latin typeface="+mn-lt"/>
              </a:rPr>
              <a:t>Reduce water usage and </a:t>
            </a:r>
            <a:r>
              <a:rPr lang="en-US" altLang="en-US" sz="1400" dirty="0">
                <a:solidFill>
                  <a:srgbClr val="595959"/>
                </a:solidFill>
                <a:latin typeface="+mn-lt"/>
              </a:rPr>
              <a:t>time spent trying to accurately fill the solution tank with auto-fill and water level monitor, which ensures the tank fills to  capacity and shuts-off automatically</a:t>
            </a:r>
            <a:r>
              <a:rPr lang="en-US" altLang="en-US" sz="1400" dirty="0" smtClean="0">
                <a:solidFill>
                  <a:srgbClr val="595959"/>
                </a:solidFill>
                <a:latin typeface="+mn-lt"/>
              </a:rPr>
              <a:t>.</a:t>
            </a:r>
          </a:p>
          <a:p>
            <a:pPr marL="285750" indent="-285750" defTabSz="914400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95959"/>
                </a:solidFill>
                <a:latin typeface="+mn-lt"/>
              </a:rPr>
              <a:t>Reduce the amount of water required to clean due to optimal down pressure, high RPMs and ec-H2O </a:t>
            </a:r>
            <a:r>
              <a:rPr lang="en-US" altLang="en-US" sz="1400" dirty="0" err="1">
                <a:solidFill>
                  <a:srgbClr val="595959"/>
                </a:solidFill>
                <a:latin typeface="+mn-lt"/>
              </a:rPr>
              <a:t>NanoClean</a:t>
            </a:r>
            <a:r>
              <a:rPr lang="en-US" altLang="en-US" sz="1400" dirty="0">
                <a:solidFill>
                  <a:srgbClr val="595959"/>
                </a:solidFill>
                <a:latin typeface="+mn-lt"/>
              </a:rPr>
              <a:t>® technology.</a:t>
            </a:r>
            <a:endParaRPr lang="en-US" altLang="en-US" sz="1400" dirty="0" smtClean="0">
              <a:solidFill>
                <a:srgbClr val="595959"/>
              </a:solidFill>
              <a:latin typeface="+mn-lt"/>
            </a:endParaRPr>
          </a:p>
          <a:p>
            <a:pPr marL="285750" indent="-285750" defTabSz="914400" eaLnBrk="1" hangingPunct="1"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altLang="en-US" sz="1400" dirty="0" smtClean="0">
              <a:solidFill>
                <a:srgbClr val="595959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59660" y="1281250"/>
            <a:ext cx="2932112" cy="655637"/>
            <a:chOff x="6167438" y="1627188"/>
            <a:chExt cx="2932112" cy="655637"/>
          </a:xfrm>
        </p:grpSpPr>
        <p:sp>
          <p:nvSpPr>
            <p:cNvPr id="3" name="Rectangle 2"/>
            <p:cNvSpPr/>
            <p:nvPr/>
          </p:nvSpPr>
          <p:spPr>
            <a:xfrm>
              <a:off x="6729413" y="1636713"/>
              <a:ext cx="2370137" cy="600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PRODUCT FEATURES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FOCUSED ON </a:t>
              </a:r>
              <a:r>
                <a:rPr lang="en-US" sz="1100" b="1" dirty="0" smtClean="0">
                  <a:solidFill>
                    <a:srgbClr val="009AC7"/>
                  </a:solidFill>
                  <a:cs typeface="Arial" panose="020B0604020202020204" pitchFamily="34" charset="0"/>
                </a:rPr>
                <a:t>ENHANCING </a:t>
              </a:r>
              <a:r>
                <a:rPr lang="en-US" sz="1100" b="1" dirty="0">
                  <a:solidFill>
                    <a:srgbClr val="009AC7"/>
                  </a:solidFill>
                  <a:cs typeface="Arial" panose="020B0604020202020204" pitchFamily="34" charset="0"/>
                </a:rPr>
                <a:t>IMAGE &amp; EASY OPERATION &amp; MAINTENANCE</a:t>
              </a:r>
            </a:p>
          </p:txBody>
        </p:sp>
        <p:pic>
          <p:nvPicPr>
            <p:cNvPr id="9221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38" y="1665288"/>
              <a:ext cx="5619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729413" y="1627188"/>
              <a:ext cx="23002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29413" y="2282825"/>
              <a:ext cx="23002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Title 2"/>
          <p:cNvSpPr txBox="1">
            <a:spLocks/>
          </p:cNvSpPr>
          <p:nvPr/>
        </p:nvSpPr>
        <p:spPr bwMode="auto">
          <a:xfrm>
            <a:off x="-189185" y="258620"/>
            <a:ext cx="80724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ts val="46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500" dirty="0">
                <a:solidFill>
                  <a:schemeClr val="bg1"/>
                </a:solidFill>
                <a:latin typeface="Arial" panose="020B0604020202020204" pitchFamily="34" charset="0"/>
              </a:rPr>
              <a:t>SENTINEL RIDER </a:t>
            </a:r>
            <a:r>
              <a:rPr lang="en-US" altLang="en-US" sz="3500" dirty="0" smtClean="0">
                <a:solidFill>
                  <a:schemeClr val="bg1"/>
                </a:solidFill>
                <a:latin typeface="Arial" panose="020B0604020202020204" pitchFamily="34" charset="0"/>
              </a:rPr>
              <a:t>WEEPER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</a:rPr>
              <a:t>BUILT TO </a:t>
            </a:r>
            <a:r>
              <a:rPr lang="en-US" altLang="en-US" sz="4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YO NEEDS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4288" y="222989"/>
            <a:ext cx="67865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ts val="48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SENTINEL RIDER SWEEPER</a:t>
            </a:r>
            <a:b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BUILT-IN RESULTS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93608" y="15240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36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KEY DIFFERENTIATORS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8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1868" y="1198830"/>
            <a:ext cx="865350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rgbClr val="009BC9"/>
                </a:solidFill>
                <a:cs typeface="Arial" panose="020B0604020202020204" pitchFamily="34" charset="0"/>
              </a:rPr>
              <a:t>Increase productivity </a:t>
            </a:r>
            <a:endParaRPr lang="en-US" sz="12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628520" lvl="1" indent="-171450">
              <a:spcAft>
                <a:spcPts val="6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nnovative suite of optional technologies: Smart-Fill™ automatic battery watering, ec-H2O </a:t>
            </a:r>
            <a:r>
              <a:rPr lang="en-US" sz="1200" dirty="0" err="1">
                <a:solidFill>
                  <a:srgbClr val="595959"/>
                </a:solidFill>
                <a:cs typeface="Arial" panose="020B0604020202020204" pitchFamily="34" charset="0"/>
              </a:rPr>
              <a:t>NanoClean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® technology, IRIS® Asset Manager, and Pro-Panel™ LCD touch screen with customizable Zone Settings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™</a:t>
            </a:r>
          </a:p>
          <a:p>
            <a:pPr marL="628520" lvl="1" indent="-171450">
              <a:spcAft>
                <a:spcPts val="6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uto-fill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and water level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monitor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ensure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the tank fills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to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capacity and shuts-off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automatically</a:t>
            </a:r>
          </a:p>
          <a:p>
            <a:pPr marL="628520" lvl="1" indent="-171450">
              <a:spcAft>
                <a:spcPts val="6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O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ptimal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down pressure and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high RPMs help quickly and effectively clean dirty floors</a:t>
            </a:r>
          </a:p>
          <a:p>
            <a:pPr>
              <a:spcAft>
                <a:spcPts val="300"/>
              </a:spcAft>
            </a:pPr>
            <a:endParaRPr lang="en-US" sz="1400" b="1" dirty="0" smtClean="0">
              <a:solidFill>
                <a:srgbClr val="009BC9"/>
              </a:solidFill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b="1" dirty="0" smtClean="0">
                <a:solidFill>
                  <a:srgbClr val="009BC9"/>
                </a:solidFill>
                <a:cs typeface="Arial" panose="020B0604020202020204" pitchFamily="34" charset="0"/>
              </a:rPr>
              <a:t>Lower costs to clean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Smart-Fill™ on-board automatic battery watering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saves time and money on battery maintenance</a:t>
            </a:r>
            <a:endParaRPr lang="en-US" sz="1200" b="1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O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n-board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machine instructions, supervisor lock-out and yellow touch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points help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prevent breakdowns and simplify machine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maintenance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Smart charger reduces risk of battery damage while charging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Durable orbital cleaning head with a 2,000 hour/3 year isolator warranty </a:t>
            </a:r>
            <a:endParaRPr lang="en-US" sz="1200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130">
              <a:spcAft>
                <a:spcPts val="300"/>
              </a:spcAft>
              <a:buClr>
                <a:srgbClr val="009BBE"/>
              </a:buClr>
            </a:pPr>
            <a:endParaRPr lang="en-US" sz="1400" b="1" dirty="0" smtClean="0">
              <a:solidFill>
                <a:srgbClr val="009AC7"/>
              </a:solidFill>
              <a:cs typeface="Arial" panose="020B0604020202020204" pitchFamily="34" charset="0"/>
            </a:endParaRPr>
          </a:p>
          <a:p>
            <a:pPr marL="130">
              <a:spcAft>
                <a:spcPts val="300"/>
              </a:spcAft>
              <a:buClr>
                <a:srgbClr val="009BBE"/>
              </a:buClr>
            </a:pPr>
            <a:r>
              <a:rPr lang="en-US" sz="14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Maintain health &amp; safety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595959"/>
                </a:solidFill>
              </a:rPr>
              <a:t>R</a:t>
            </a:r>
            <a:r>
              <a:rPr lang="en-US" altLang="en-US" sz="1200" dirty="0" smtClean="0">
                <a:solidFill>
                  <a:srgbClr val="595959"/>
                </a:solidFill>
              </a:rPr>
              <a:t>edesigned </a:t>
            </a:r>
            <a:r>
              <a:rPr lang="en-US" altLang="en-US" sz="1200" dirty="0">
                <a:solidFill>
                  <a:srgbClr val="595959"/>
                </a:solidFill>
              </a:rPr>
              <a:t>squeegee and integrated </a:t>
            </a:r>
            <a:r>
              <a:rPr lang="en-US" altLang="en-US" sz="1200" dirty="0" smtClean="0">
                <a:solidFill>
                  <a:srgbClr val="595959"/>
                </a:solidFill>
              </a:rPr>
              <a:t>p-trap improve water pick-up and prevent water from dripping on the floor after cleaning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595959"/>
                </a:solidFill>
              </a:rPr>
              <a:t>Actuated scrub head controls provide simple and ergonomic machine </a:t>
            </a:r>
            <a:r>
              <a:rPr lang="en-US" altLang="en-US" sz="1200" dirty="0" smtClean="0">
                <a:solidFill>
                  <a:srgbClr val="595959"/>
                </a:solidFill>
              </a:rPr>
              <a:t>operation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Optional recovery </a:t>
            </a: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Flow Control Valve reduces risk of contact with dirty recovery water</a:t>
            </a:r>
            <a:endParaRPr lang="en-US" sz="1200" dirty="0" smtClean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130">
              <a:spcAft>
                <a:spcPts val="300"/>
              </a:spcAft>
              <a:buClr>
                <a:srgbClr val="009BBE"/>
              </a:buClr>
            </a:pPr>
            <a:endParaRPr lang="en-US" sz="1400" b="1" dirty="0" smtClean="0">
              <a:solidFill>
                <a:srgbClr val="009AC7"/>
              </a:solidFill>
              <a:cs typeface="Arial" panose="020B0604020202020204" pitchFamily="34" charset="0"/>
            </a:endParaRPr>
          </a:p>
          <a:p>
            <a:pPr marL="130">
              <a:spcAft>
                <a:spcPts val="300"/>
              </a:spcAft>
              <a:buClr>
                <a:srgbClr val="009BBE"/>
              </a:buClr>
            </a:pPr>
            <a:r>
              <a:rPr lang="en-US" sz="14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Minimize environmental </a:t>
            </a:r>
            <a:r>
              <a:rPr lang="en-US" sz="1400" b="1" dirty="0">
                <a:solidFill>
                  <a:srgbClr val="009AC7"/>
                </a:solidFill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mpact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Zone Settings™ allow operators to easily and quickly switch between cleaning settings to help reduce water and chemical </a:t>
            </a:r>
            <a:r>
              <a:rPr lang="en-US" sz="1200" dirty="0" smtClean="0">
                <a:solidFill>
                  <a:srgbClr val="595959"/>
                </a:solidFill>
                <a:cs typeface="Arial" panose="020B0604020202020204" pitchFamily="34" charset="0"/>
              </a:rPr>
              <a:t>consumption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cs typeface="Arial" panose="020B0604020202020204" pitchFamily="34" charset="0"/>
              </a:rPr>
              <a:t>On-board tank rinse out spray nozzle and hose reduces additional water usage by utilizing remaining solution to easily clean recovery tank</a:t>
            </a: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595959"/>
              </a:solidFill>
            </a:endParaRPr>
          </a:p>
          <a:p>
            <a:pPr marL="742950" lvl="1" indent="-285750">
              <a:spcAft>
                <a:spcPts val="300"/>
              </a:spcAft>
              <a:buClr>
                <a:srgbClr val="009BBE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7341" y="19456"/>
            <a:ext cx="6936084" cy="110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endParaRPr lang="en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541208" y="-48768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2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KEY FEATURES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2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00"/>
              </a:spcBef>
              <a:buClr>
                <a:schemeClr val="accent1"/>
              </a:buClr>
              <a:buNone/>
              <a:defRPr/>
            </a:pPr>
            <a:r>
              <a:rPr lang="en-US" altLang="en-US" sz="1800" b="1" dirty="0" smtClean="0">
                <a:solidFill>
                  <a:srgbClr val="009BBE"/>
                </a:solidFill>
              </a:rPr>
              <a:t>Productivity and ease of operation:</a:t>
            </a:r>
            <a:endParaRPr lang="en-US" altLang="en-US" sz="1800" dirty="0" smtClean="0">
              <a:solidFill>
                <a:srgbClr val="009BBE"/>
              </a:solidFill>
              <a:ea typeface="Arial Unicode MS" panose="020B0604020202020204" pitchFamily="34" charset="-128"/>
            </a:endParaRP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595959"/>
                </a:solidFill>
              </a:rPr>
              <a:t>Smart-Fill™ automatic battery watering</a:t>
            </a: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595959"/>
                </a:solidFill>
              </a:rPr>
              <a:t>Pro-Panel™ LCD touch screen technology with customizable Zone Settings™ with labels</a:t>
            </a:r>
            <a:endParaRPr lang="en-US" altLang="en-US" sz="1600" dirty="0">
              <a:solidFill>
                <a:srgbClr val="595959"/>
              </a:solidFill>
            </a:endParaRP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595959"/>
                </a:solidFill>
              </a:rPr>
              <a:t>Tank rinse-out: spray nozzle with 53 psi and 10 </a:t>
            </a:r>
            <a:r>
              <a:rPr lang="en-US" altLang="en-US" sz="1600" dirty="0" err="1" smtClean="0">
                <a:solidFill>
                  <a:srgbClr val="595959"/>
                </a:solidFill>
              </a:rPr>
              <a:t>ft</a:t>
            </a:r>
            <a:r>
              <a:rPr lang="en-US" altLang="en-US" sz="1600" dirty="0" smtClean="0">
                <a:solidFill>
                  <a:srgbClr val="595959"/>
                </a:solidFill>
              </a:rPr>
              <a:t> / 3 m hose</a:t>
            </a: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595959"/>
                </a:solidFill>
              </a:rPr>
              <a:t>Solution tank auto-fill </a:t>
            </a:r>
          </a:p>
          <a:p>
            <a:pPr marL="0" indent="0">
              <a:spcBef>
                <a:spcPts val="300"/>
              </a:spcBef>
              <a:buClr>
                <a:srgbClr val="009AC7"/>
              </a:buClr>
              <a:buNone/>
              <a:defRPr/>
            </a:pPr>
            <a:r>
              <a:rPr lang="en-US" sz="1800" b="1" dirty="0" smtClean="0">
                <a:solidFill>
                  <a:srgbClr val="009AC7"/>
                </a:solidFill>
              </a:rPr>
              <a:t>Solution </a:t>
            </a:r>
            <a:r>
              <a:rPr lang="en-US" sz="1800" b="1" dirty="0">
                <a:solidFill>
                  <a:srgbClr val="009AC7"/>
                </a:solidFill>
              </a:rPr>
              <a:t>t</a:t>
            </a:r>
            <a:r>
              <a:rPr lang="en-US" sz="1800" b="1" dirty="0" smtClean="0">
                <a:solidFill>
                  <a:srgbClr val="009AC7"/>
                </a:solidFill>
              </a:rPr>
              <a:t>echnologies:</a:t>
            </a:r>
            <a:r>
              <a:rPr lang="en-US" altLang="en-US" sz="1800" dirty="0" smtClean="0">
                <a:solidFill>
                  <a:srgbClr val="009AC7"/>
                </a:solidFill>
              </a:rPr>
              <a:t> </a:t>
            </a: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ec-H2O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NanoClean</a:t>
            </a:r>
            <a:r>
              <a:rPr lang="en-US" altLang="en-US" sz="1600" dirty="0" smtClean="0"/>
              <a:t>® technology with Severe Environment™ Switch </a:t>
            </a:r>
          </a:p>
          <a:p>
            <a:pPr marL="0" indent="0">
              <a:spcBef>
                <a:spcPts val="900"/>
              </a:spcBef>
              <a:buClr>
                <a:srgbClr val="009AC7"/>
              </a:buClr>
              <a:buNone/>
              <a:defRPr/>
            </a:pPr>
            <a:r>
              <a:rPr lang="en-US" sz="1800" b="1" dirty="0" smtClean="0">
                <a:solidFill>
                  <a:srgbClr val="009AC7"/>
                </a:solidFill>
              </a:rPr>
              <a:t>Operator &amp; machine </a:t>
            </a:r>
            <a:r>
              <a:rPr lang="en-US" sz="1800" b="1" dirty="0">
                <a:solidFill>
                  <a:srgbClr val="009AC7"/>
                </a:solidFill>
              </a:rPr>
              <a:t>p</a:t>
            </a:r>
            <a:r>
              <a:rPr lang="en-US" sz="1800" b="1" dirty="0" smtClean="0">
                <a:solidFill>
                  <a:srgbClr val="009AC7"/>
                </a:solidFill>
              </a:rPr>
              <a:t>rotection: </a:t>
            </a:r>
            <a:endParaRPr lang="en-US" altLang="en-US" sz="1800" dirty="0" smtClean="0">
              <a:solidFill>
                <a:srgbClr val="009AC7"/>
              </a:solidFill>
            </a:endParaRP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Chemical-free floor finish removal with orbital cleaning head</a:t>
            </a: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Gray, oil resistant polyurethane recovery tank drain hose with </a:t>
            </a:r>
            <a:br>
              <a:rPr lang="en-US" altLang="en-US" sz="1600" dirty="0" smtClean="0"/>
            </a:br>
            <a:r>
              <a:rPr lang="en-US" altLang="en-US" sz="1600" dirty="0" smtClean="0"/>
              <a:t>flow control valve</a:t>
            </a:r>
          </a:p>
          <a:p>
            <a:pPr marL="0" indent="0">
              <a:spcBef>
                <a:spcPts val="900"/>
              </a:spcBef>
              <a:buClr>
                <a:srgbClr val="505050"/>
              </a:buClr>
              <a:buNone/>
              <a:defRPr/>
            </a:pPr>
            <a:r>
              <a:rPr lang="en-US" altLang="en-US" sz="1800" b="1" dirty="0" smtClean="0">
                <a:solidFill>
                  <a:srgbClr val="009AC7"/>
                </a:solidFill>
              </a:rPr>
              <a:t>Asset </a:t>
            </a:r>
            <a:r>
              <a:rPr lang="en-US" altLang="en-US" sz="1800" b="1" dirty="0">
                <a:solidFill>
                  <a:srgbClr val="009AC7"/>
                </a:solidFill>
              </a:rPr>
              <a:t>m</a:t>
            </a:r>
            <a:r>
              <a:rPr lang="en-US" altLang="en-US" sz="1800" b="1" dirty="0" smtClean="0">
                <a:solidFill>
                  <a:srgbClr val="009AC7"/>
                </a:solidFill>
              </a:rPr>
              <a:t>anagement:</a:t>
            </a:r>
          </a:p>
          <a:p>
            <a:pPr lvl="1">
              <a:spcBef>
                <a:spcPts val="300"/>
              </a:spcBef>
              <a:buClr>
                <a:srgbClr val="009AC7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IRIS® Asset Manager</a:t>
            </a:r>
            <a:endParaRPr lang="en-US" altLang="en-US" sz="1600" b="1" dirty="0" smtClean="0">
              <a:solidFill>
                <a:srgbClr val="009BBE"/>
              </a:solidFill>
            </a:endParaRPr>
          </a:p>
          <a:p>
            <a:pPr eaLnBrk="1" hangingPunct="1">
              <a:spcBef>
                <a:spcPts val="500"/>
              </a:spcBef>
              <a:spcAft>
                <a:spcPts val="200"/>
              </a:spcAft>
              <a:defRPr/>
            </a:pPr>
            <a:endParaRPr lang="en-US" altLang="en-US" sz="800" dirty="0" smtClean="0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36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T500</a:t>
            </a: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OPTIONAL FEATURES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3604409"/>
            <a:ext cx="2356498" cy="31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6000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>THANK YOU</a:t>
            </a:r>
            <a:r>
              <a:rPr lang="en-US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9AC7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009AC7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14" y="1732006"/>
            <a:ext cx="4343076" cy="4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Custom Design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5050"/>
      </a:accent1>
      <a:accent2>
        <a:srgbClr val="009AC7"/>
      </a:accent2>
      <a:accent3>
        <a:srgbClr val="77CAE2"/>
      </a:accent3>
      <a:accent4>
        <a:srgbClr val="B6C359"/>
      </a:accent4>
      <a:accent5>
        <a:srgbClr val="E97B24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NNANT_PRODUCT_PPT_TEMPLATE.potx" id="{DF27CD9E-ACC5-4F2E-86DE-CE6C5A51B711}" vid="{BC4BE30B-5F67-41E7-B5A3-12F82A581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E996F43096F4EB162F021373EA907" ma:contentTypeVersion="3" ma:contentTypeDescription="Create a new document." ma:contentTypeScope="" ma:versionID="3e38f9674cf29a1e8612f8f3a3e30209">
  <xsd:schema xmlns:xsd="http://www.w3.org/2001/XMLSchema" xmlns:xs="http://www.w3.org/2001/XMLSchema" xmlns:p="http://schemas.microsoft.com/office/2006/metadata/properties" xmlns:ns2="a34b554d-fde0-4200-94a1-08f230035bbc" targetNamespace="http://schemas.microsoft.com/office/2006/metadata/properties" ma:root="true" ma:fieldsID="1315e25d1be9ff19d4c8fb2a45a4fd8f" ns2:_="">
    <xsd:import namespace="a34b554d-fde0-4200-94a1-08f230035bbc"/>
    <xsd:element name="properties">
      <xsd:complexType>
        <xsd:sequence>
          <xsd:element name="documentManagement">
            <xsd:complexType>
              <xsd:all>
                <xsd:element ref="ns2:File_x0020_Type0" minOccurs="0"/>
                <xsd:element ref="ns2:Brand" minOccurs="0"/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b554d-fde0-4200-94a1-08f230035bbc" elementFormDefault="qualified">
    <xsd:import namespace="http://schemas.microsoft.com/office/2006/documentManagement/types"/>
    <xsd:import namespace="http://schemas.microsoft.com/office/infopath/2007/PartnerControls"/>
    <xsd:element name="File_x0020_Type0" ma:index="8" nillable="true" ma:displayName="File Type" ma:format="Dropdown" ma:internalName="File_x0020_Type0">
      <xsd:simpleType>
        <xsd:restriction base="dms:Choice">
          <xsd:enumeration value="Biography"/>
          <xsd:enumeration value="Powerpoint"/>
          <xsd:enumeration value="Email Signature"/>
          <xsd:enumeration value="Letterhead"/>
          <xsd:enumeration value="Fact Sheets"/>
          <xsd:enumeration value="Policy"/>
        </xsd:restriction>
      </xsd:simpleType>
    </xsd:element>
    <xsd:element name="Brand" ma:index="9" nillable="true" ma:displayName="Brand" ma:format="Dropdown" ma:internalName="Brand">
      <xsd:simpleType>
        <xsd:restriction base="dms:Choice">
          <xsd:enumeration value="Tennant"/>
          <xsd:enumeration value="Nobles"/>
          <xsd:enumeration value="Orbio"/>
          <xsd:enumeration value="Alfa"/>
          <xsd:enumeration value="Green Machines"/>
        </xsd:restriction>
      </xsd:simpleType>
    </xsd:element>
    <xsd:element name="Language" ma:index="10" nillable="true" ma:displayName="Language" ma:format="Dropdown" ma:internalName="Language">
      <xsd:simpleType>
        <xsd:restriction base="dms:Choice">
          <xsd:enumeration value="English"/>
          <xsd:enumeration value="Dutch"/>
          <xsd:enumeration value="German"/>
          <xsd:enumeration value="Spanish"/>
          <xsd:enumeration value="French"/>
          <xsd:enumeration value="Japanese"/>
          <xsd:enumeration value="Portuguese"/>
          <xsd:enumeration value="Chine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Type0 xmlns="a34b554d-fde0-4200-94a1-08f230035bbc">Powerpoint</File_x0020_Type0>
    <Brand xmlns="a34b554d-fde0-4200-94a1-08f230035bbc">Tennant</Brand>
    <Language xmlns="a34b554d-fde0-4200-94a1-08f230035bbc">English</Language>
  </documentManagement>
</p:properties>
</file>

<file path=customXml/itemProps1.xml><?xml version="1.0" encoding="utf-8"?>
<ds:datastoreItem xmlns:ds="http://schemas.openxmlformats.org/officeDocument/2006/customXml" ds:itemID="{5407EC0B-C470-4453-87FF-C2417E5ECA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F3BD1-4655-4320-8163-FF4C6F3F95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b554d-fde0-4200-94a1-08f230035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28702-B32B-4F29-9B2B-7FEE99FA56DD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34b554d-fde0-4200-94a1-08f230035b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M17 PowerPoint</Template>
  <TotalTime>2682</TotalTime>
  <Words>791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Lucida Grande</vt:lpstr>
      <vt:lpstr>Arial</vt:lpstr>
      <vt:lpstr>Calibri</vt:lpstr>
      <vt:lpstr>Wingdings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Tennant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Zintl, Cristina</dc:creator>
  <cp:lastModifiedBy>Lieser, Malisa</cp:lastModifiedBy>
  <cp:revision>92</cp:revision>
  <cp:lastPrinted>2014-11-17T19:40:20Z</cp:lastPrinted>
  <dcterms:created xsi:type="dcterms:W3CDTF">2016-02-08T20:20:45Z</dcterms:created>
  <dcterms:modified xsi:type="dcterms:W3CDTF">2017-01-16T15:41:20Z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0x010100541E996F43096F4EB162F021373EA907</vt:lpwstr>
  </property>
</Properties>
</file>