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Override PartName="/ppt/diagrams/data1.xml" ContentType="application/vnd.openxmlformats-officedocument.drawingml.diagramData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6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19.xml" ContentType="application/vnd.openxmlformats-officedocument.presentationml.slide+xml"/>
  <Override PartName="/ppt/notesSlides/notesSlide19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21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2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17.xml" ContentType="application/vnd.openxmlformats-officedocument.presentationml.notesSlid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1.xml" ContentType="application/vnd.openxmlformats-officedocument.theme+xml"/>
  <Override PartName="/ppt/diagrams/drawing1.xml" ContentType="application/vnd.ms-office.drawingml.diagramDrawing+xml"/>
  <Override PartName="/ppt/diagrams/colors1.xml" ContentType="application/vnd.openxmlformats-officedocument.drawingml.diagramCol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diagrams/quickStyle1.xml" ContentType="application/vnd.openxmlformats-officedocument.drawingml.diagramStyle+xml"/>
  <Override PartName="/ppt/diagrams/layout1.xml" ContentType="application/vnd.openxmlformats-officedocument.drawingml.diagramLayout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64" r:id="rId2"/>
    <p:sldId id="305" r:id="rId3"/>
    <p:sldId id="283" r:id="rId4"/>
    <p:sldId id="282" r:id="rId5"/>
    <p:sldId id="284" r:id="rId6"/>
    <p:sldId id="285" r:id="rId7"/>
    <p:sldId id="287" r:id="rId8"/>
    <p:sldId id="288" r:id="rId9"/>
    <p:sldId id="289" r:id="rId10"/>
    <p:sldId id="290" r:id="rId11"/>
    <p:sldId id="291" r:id="rId12"/>
    <p:sldId id="292" r:id="rId13"/>
    <p:sldId id="293" r:id="rId14"/>
    <p:sldId id="286" r:id="rId15"/>
    <p:sldId id="306" r:id="rId16"/>
    <p:sldId id="294" r:id="rId17"/>
    <p:sldId id="295" r:id="rId18"/>
    <p:sldId id="297" r:id="rId19"/>
    <p:sldId id="298" r:id="rId20"/>
    <p:sldId id="296" r:id="rId21"/>
    <p:sldId id="299" r:id="rId22"/>
    <p:sldId id="302" r:id="rId23"/>
    <p:sldId id="303" r:id="rId24"/>
    <p:sldId id="304" r:id="rId25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AC7"/>
    <a:srgbClr val="B4CC95"/>
    <a:srgbClr val="FFFFFF"/>
    <a:srgbClr val="FF0066"/>
    <a:srgbClr val="D9D9D9"/>
    <a:srgbClr val="E8E8E8"/>
    <a:srgbClr val="E8F2F2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479" autoAdjust="0"/>
    <p:restoredTop sz="96233" autoAdjust="0"/>
  </p:normalViewPr>
  <p:slideViewPr>
    <p:cSldViewPr snapToGrid="0">
      <p:cViewPr varScale="1">
        <p:scale>
          <a:sx n="98" d="100"/>
          <a:sy n="98" d="100"/>
        </p:scale>
        <p:origin x="1356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93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68B9CE-54AA-4F3E-B41B-08C9DD9C5114}" type="doc">
      <dgm:prSet loTypeId="urn:microsoft.com/office/officeart/2005/8/layout/gear1" loCatId="cycle" qsTypeId="urn:microsoft.com/office/officeart/2005/8/quickstyle/simple1" qsCatId="simple" csTypeId="urn:microsoft.com/office/officeart/2005/8/colors/accent1_2" csCatId="accent1" phldr="1"/>
      <dgm:spPr/>
    </dgm:pt>
    <dgm:pt modelId="{ACD82F7B-74DD-4A8A-99E6-0165A13AE23B}">
      <dgm:prSet phldrT="[Text]"/>
      <dgm:spPr/>
      <dgm:t>
        <a:bodyPr/>
        <a:lstStyle/>
        <a:p>
          <a:pPr rtl="0"/>
          <a:r>
            <a:rPr/>
            <a:t>Costo de limpieza</a:t>
          </a:r>
        </a:p>
      </dgm:t>
    </dgm:pt>
    <dgm:pt modelId="{2A6A5997-209C-41CC-80CB-4A6EA77E167F}" type="parTrans" cxnId="{424663A2-EDB5-422C-BDEE-DD2687827620}">
      <dgm:prSet/>
      <dgm:spPr/>
      <dgm:t>
        <a:bodyPr/>
        <a:lstStyle/>
        <a:p>
          <a:endParaRPr lang="en-US"/>
        </a:p>
      </dgm:t>
    </dgm:pt>
    <dgm:pt modelId="{6D27751C-42F3-419B-A306-ED7992A706EC}" type="sibTrans" cxnId="{424663A2-EDB5-422C-BDEE-DD2687827620}">
      <dgm:prSet/>
      <dgm:spPr/>
      <dgm:t>
        <a:bodyPr/>
        <a:lstStyle/>
        <a:p>
          <a:endParaRPr lang="en-US"/>
        </a:p>
      </dgm:t>
    </dgm:pt>
    <dgm:pt modelId="{BE150085-294F-401F-8825-F18971295937}">
      <dgm:prSet phldrT="[Text]"/>
      <dgm:spPr/>
      <dgm:t>
        <a:bodyPr/>
        <a:lstStyle/>
        <a:p>
          <a:pPr rtl="0"/>
          <a:r>
            <a:rPr/>
            <a:t>Mejora de la imagen de las instalaciones</a:t>
          </a:r>
        </a:p>
      </dgm:t>
    </dgm:pt>
    <dgm:pt modelId="{7CC8ED69-A76F-4911-8758-5622A9267218}" type="parTrans" cxnId="{C0AC06AF-98D1-4631-B9BF-A6958B7084FA}">
      <dgm:prSet/>
      <dgm:spPr/>
      <dgm:t>
        <a:bodyPr/>
        <a:lstStyle/>
        <a:p>
          <a:endParaRPr lang="en-US"/>
        </a:p>
      </dgm:t>
    </dgm:pt>
    <dgm:pt modelId="{1558EF03-4758-4ECD-B503-97C2624D07FE}" type="sibTrans" cxnId="{C0AC06AF-98D1-4631-B9BF-A6958B7084FA}">
      <dgm:prSet/>
      <dgm:spPr/>
      <dgm:t>
        <a:bodyPr/>
        <a:lstStyle/>
        <a:p>
          <a:endParaRPr lang="en-US"/>
        </a:p>
      </dgm:t>
    </dgm:pt>
    <dgm:pt modelId="{C9789164-E619-4109-B98A-8B6F6D05BD01}">
      <dgm:prSet phldrT="[Text]"/>
      <dgm:spPr/>
      <dgm:t>
        <a:bodyPr/>
        <a:lstStyle/>
        <a:p>
          <a:pPr rtl="0"/>
          <a:r>
            <a:rPr/>
            <a:t>Salud medioambiental y seguridad</a:t>
          </a:r>
        </a:p>
      </dgm:t>
    </dgm:pt>
    <dgm:pt modelId="{61731511-58C3-43D3-8E9F-B3416093DFE0}" type="parTrans" cxnId="{820CD02B-CE75-4A65-A487-D771D79DC209}">
      <dgm:prSet/>
      <dgm:spPr/>
      <dgm:t>
        <a:bodyPr/>
        <a:lstStyle/>
        <a:p>
          <a:endParaRPr lang="en-US"/>
        </a:p>
      </dgm:t>
    </dgm:pt>
    <dgm:pt modelId="{595B5BA9-B631-4B47-AF33-0B241F2342DE}" type="sibTrans" cxnId="{820CD02B-CE75-4A65-A487-D771D79DC209}">
      <dgm:prSet/>
      <dgm:spPr/>
      <dgm:t>
        <a:bodyPr/>
        <a:lstStyle/>
        <a:p>
          <a:endParaRPr lang="en-US"/>
        </a:p>
      </dgm:t>
    </dgm:pt>
    <dgm:pt modelId="{CD61695D-A299-435C-8536-1EACFD5BC882}">
      <dgm:prSet phldrT="[Text]"/>
      <dgm:spPr/>
      <dgm:t>
        <a:bodyPr/>
        <a:lstStyle/>
        <a:p>
          <a:endParaRPr lang="en-US" dirty="0"/>
        </a:p>
      </dgm:t>
    </dgm:pt>
    <dgm:pt modelId="{66536BAD-18B3-45C4-801E-60D8390A1FB4}" type="parTrans" cxnId="{63C242BE-34E6-420A-B10F-6AC41523E2EC}">
      <dgm:prSet/>
      <dgm:spPr/>
      <dgm:t>
        <a:bodyPr/>
        <a:lstStyle/>
        <a:p>
          <a:endParaRPr lang="en-US"/>
        </a:p>
      </dgm:t>
    </dgm:pt>
    <dgm:pt modelId="{24E38A57-4E41-43CE-ADA8-2EE2AAA5F9FD}" type="sibTrans" cxnId="{63C242BE-34E6-420A-B10F-6AC41523E2EC}">
      <dgm:prSet/>
      <dgm:spPr/>
      <dgm:t>
        <a:bodyPr/>
        <a:lstStyle/>
        <a:p>
          <a:endParaRPr lang="en-US"/>
        </a:p>
      </dgm:t>
    </dgm:pt>
    <dgm:pt modelId="{A6B4407E-4493-4989-9C98-CC40ED681E3C}" type="pres">
      <dgm:prSet presAssocID="{7D68B9CE-54AA-4F3E-B41B-08C9DD9C5114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46CF6A0B-B218-43EA-B926-5CE3C5E0D1F1}" type="pres">
      <dgm:prSet presAssocID="{ACD82F7B-74DD-4A8A-99E6-0165A13AE23B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786056-ACCD-46C7-A26B-EC8D4FDF6CDD}" type="pres">
      <dgm:prSet presAssocID="{ACD82F7B-74DD-4A8A-99E6-0165A13AE23B}" presName="gear1srcNode" presStyleLbl="node1" presStyleIdx="0" presStyleCnt="3"/>
      <dgm:spPr/>
      <dgm:t>
        <a:bodyPr/>
        <a:lstStyle/>
        <a:p>
          <a:endParaRPr lang="en-US"/>
        </a:p>
      </dgm:t>
    </dgm:pt>
    <dgm:pt modelId="{3E954B7E-3E00-4A46-9368-1E1B100D2318}" type="pres">
      <dgm:prSet presAssocID="{ACD82F7B-74DD-4A8A-99E6-0165A13AE23B}" presName="gear1dstNode" presStyleLbl="node1" presStyleIdx="0" presStyleCnt="3"/>
      <dgm:spPr/>
      <dgm:t>
        <a:bodyPr/>
        <a:lstStyle/>
        <a:p>
          <a:endParaRPr lang="en-US"/>
        </a:p>
      </dgm:t>
    </dgm:pt>
    <dgm:pt modelId="{8B60A586-35B5-4627-AA15-5DFB426AD0E9}" type="pres">
      <dgm:prSet presAssocID="{BE150085-294F-401F-8825-F18971295937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5BAE43-5069-4D42-AE78-159287F9F870}" type="pres">
      <dgm:prSet presAssocID="{BE150085-294F-401F-8825-F18971295937}" presName="gear2srcNode" presStyleLbl="node1" presStyleIdx="1" presStyleCnt="3"/>
      <dgm:spPr/>
      <dgm:t>
        <a:bodyPr/>
        <a:lstStyle/>
        <a:p>
          <a:endParaRPr lang="en-US"/>
        </a:p>
      </dgm:t>
    </dgm:pt>
    <dgm:pt modelId="{D1D5F81C-60BB-453A-9A34-7944B6CEA45D}" type="pres">
      <dgm:prSet presAssocID="{BE150085-294F-401F-8825-F18971295937}" presName="gear2dstNode" presStyleLbl="node1" presStyleIdx="1" presStyleCnt="3"/>
      <dgm:spPr/>
      <dgm:t>
        <a:bodyPr/>
        <a:lstStyle/>
        <a:p>
          <a:endParaRPr lang="en-US"/>
        </a:p>
      </dgm:t>
    </dgm:pt>
    <dgm:pt modelId="{9DCAD0C2-3AA1-40EC-B217-65DE0C320E7E}" type="pres">
      <dgm:prSet presAssocID="{C9789164-E619-4109-B98A-8B6F6D05BD01}" presName="gear3" presStyleLbl="node1" presStyleIdx="2" presStyleCnt="3"/>
      <dgm:spPr/>
      <dgm:t>
        <a:bodyPr/>
        <a:lstStyle/>
        <a:p>
          <a:endParaRPr lang="en-US"/>
        </a:p>
      </dgm:t>
    </dgm:pt>
    <dgm:pt modelId="{39E38E33-0084-460C-BD18-88BCB8EA354F}" type="pres">
      <dgm:prSet presAssocID="{C9789164-E619-4109-B98A-8B6F6D05BD01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5B674E-5D0D-47E5-BA46-1F742F2AA158}" type="pres">
      <dgm:prSet presAssocID="{C9789164-E619-4109-B98A-8B6F6D05BD01}" presName="gear3srcNode" presStyleLbl="node1" presStyleIdx="2" presStyleCnt="3"/>
      <dgm:spPr/>
      <dgm:t>
        <a:bodyPr/>
        <a:lstStyle/>
        <a:p>
          <a:endParaRPr lang="en-US"/>
        </a:p>
      </dgm:t>
    </dgm:pt>
    <dgm:pt modelId="{4CC7FBB0-2998-4EA5-9BBA-8DA26882700A}" type="pres">
      <dgm:prSet presAssocID="{C9789164-E619-4109-B98A-8B6F6D05BD01}" presName="gear3dstNode" presStyleLbl="node1" presStyleIdx="2" presStyleCnt="3"/>
      <dgm:spPr/>
      <dgm:t>
        <a:bodyPr/>
        <a:lstStyle/>
        <a:p>
          <a:endParaRPr lang="en-US"/>
        </a:p>
      </dgm:t>
    </dgm:pt>
    <dgm:pt modelId="{3B5AD1C8-4213-4210-BE3E-FFA497283D0A}" type="pres">
      <dgm:prSet presAssocID="{6D27751C-42F3-419B-A306-ED7992A706EC}" presName="connector1" presStyleLbl="sibTrans2D1" presStyleIdx="0" presStyleCnt="3"/>
      <dgm:spPr/>
      <dgm:t>
        <a:bodyPr/>
        <a:lstStyle/>
        <a:p>
          <a:endParaRPr lang="en-US"/>
        </a:p>
      </dgm:t>
    </dgm:pt>
    <dgm:pt modelId="{DAD9D3FF-ECD6-4769-B604-EF423403535D}" type="pres">
      <dgm:prSet presAssocID="{1558EF03-4758-4ECD-B503-97C2624D07FE}" presName="connector2" presStyleLbl="sibTrans2D1" presStyleIdx="1" presStyleCnt="3"/>
      <dgm:spPr/>
      <dgm:t>
        <a:bodyPr/>
        <a:lstStyle/>
        <a:p>
          <a:endParaRPr lang="en-US"/>
        </a:p>
      </dgm:t>
    </dgm:pt>
    <dgm:pt modelId="{1C53A098-78D4-4BBD-93CA-4A36B93E5C97}" type="pres">
      <dgm:prSet presAssocID="{595B5BA9-B631-4B47-AF33-0B241F2342DE}" presName="connector3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C0AC06AF-98D1-4631-B9BF-A6958B7084FA}" srcId="{7D68B9CE-54AA-4F3E-B41B-08C9DD9C5114}" destId="{BE150085-294F-401F-8825-F18971295937}" srcOrd="1" destOrd="0" parTransId="{7CC8ED69-A76F-4911-8758-5622A9267218}" sibTransId="{1558EF03-4758-4ECD-B503-97C2624D07FE}"/>
    <dgm:cxn modelId="{B18FBA0F-A99C-41A8-A340-A908BDB0C030}" type="presOf" srcId="{ACD82F7B-74DD-4A8A-99E6-0165A13AE23B}" destId="{3E954B7E-3E00-4A46-9368-1E1B100D2318}" srcOrd="2" destOrd="0" presId="urn:microsoft.com/office/officeart/2005/8/layout/gear1"/>
    <dgm:cxn modelId="{603C9C1C-A4C9-452A-92F3-B1420AF25BF1}" type="presOf" srcId="{6D27751C-42F3-419B-A306-ED7992A706EC}" destId="{3B5AD1C8-4213-4210-BE3E-FFA497283D0A}" srcOrd="0" destOrd="0" presId="urn:microsoft.com/office/officeart/2005/8/layout/gear1"/>
    <dgm:cxn modelId="{E7FF5641-7506-4A04-A58A-025AAFAADC16}" type="presOf" srcId="{C9789164-E619-4109-B98A-8B6F6D05BD01}" destId="{9DCAD0C2-3AA1-40EC-B217-65DE0C320E7E}" srcOrd="0" destOrd="0" presId="urn:microsoft.com/office/officeart/2005/8/layout/gear1"/>
    <dgm:cxn modelId="{820CD02B-CE75-4A65-A487-D771D79DC209}" srcId="{7D68B9CE-54AA-4F3E-B41B-08C9DD9C5114}" destId="{C9789164-E619-4109-B98A-8B6F6D05BD01}" srcOrd="2" destOrd="0" parTransId="{61731511-58C3-43D3-8E9F-B3416093DFE0}" sibTransId="{595B5BA9-B631-4B47-AF33-0B241F2342DE}"/>
    <dgm:cxn modelId="{F2C780A1-EE4E-4EEB-BB99-68A9449E24EF}" type="presOf" srcId="{C9789164-E619-4109-B98A-8B6F6D05BD01}" destId="{4B5B674E-5D0D-47E5-BA46-1F742F2AA158}" srcOrd="2" destOrd="0" presId="urn:microsoft.com/office/officeart/2005/8/layout/gear1"/>
    <dgm:cxn modelId="{424663A2-EDB5-422C-BDEE-DD2687827620}" srcId="{7D68B9CE-54AA-4F3E-B41B-08C9DD9C5114}" destId="{ACD82F7B-74DD-4A8A-99E6-0165A13AE23B}" srcOrd="0" destOrd="0" parTransId="{2A6A5997-209C-41CC-80CB-4A6EA77E167F}" sibTransId="{6D27751C-42F3-419B-A306-ED7992A706EC}"/>
    <dgm:cxn modelId="{783DA854-B9D2-4707-9E95-7AF19BC4A940}" type="presOf" srcId="{C9789164-E619-4109-B98A-8B6F6D05BD01}" destId="{4CC7FBB0-2998-4EA5-9BBA-8DA26882700A}" srcOrd="3" destOrd="0" presId="urn:microsoft.com/office/officeart/2005/8/layout/gear1"/>
    <dgm:cxn modelId="{FC597C7C-4E4D-4131-9FBF-ADE2B8482203}" type="presOf" srcId="{C9789164-E619-4109-B98A-8B6F6D05BD01}" destId="{39E38E33-0084-460C-BD18-88BCB8EA354F}" srcOrd="1" destOrd="0" presId="urn:microsoft.com/office/officeart/2005/8/layout/gear1"/>
    <dgm:cxn modelId="{B9613364-72EA-427B-BB03-6A677B6473ED}" type="presOf" srcId="{7D68B9CE-54AA-4F3E-B41B-08C9DD9C5114}" destId="{A6B4407E-4493-4989-9C98-CC40ED681E3C}" srcOrd="0" destOrd="0" presId="urn:microsoft.com/office/officeart/2005/8/layout/gear1"/>
    <dgm:cxn modelId="{2136E4E4-6303-445D-9761-29F38868944C}" type="presOf" srcId="{ACD82F7B-74DD-4A8A-99E6-0165A13AE23B}" destId="{4C786056-ACCD-46C7-A26B-EC8D4FDF6CDD}" srcOrd="1" destOrd="0" presId="urn:microsoft.com/office/officeart/2005/8/layout/gear1"/>
    <dgm:cxn modelId="{DA9298CC-DFF4-4481-B3E6-0ECA8830FCA0}" type="presOf" srcId="{ACD82F7B-74DD-4A8A-99E6-0165A13AE23B}" destId="{46CF6A0B-B218-43EA-B926-5CE3C5E0D1F1}" srcOrd="0" destOrd="0" presId="urn:microsoft.com/office/officeart/2005/8/layout/gear1"/>
    <dgm:cxn modelId="{81256121-6FE8-488D-97D7-F95CE4E3C31B}" type="presOf" srcId="{595B5BA9-B631-4B47-AF33-0B241F2342DE}" destId="{1C53A098-78D4-4BBD-93CA-4A36B93E5C97}" srcOrd="0" destOrd="0" presId="urn:microsoft.com/office/officeart/2005/8/layout/gear1"/>
    <dgm:cxn modelId="{FD1C4D7E-F4FA-422B-BF62-0C1599CDDD59}" type="presOf" srcId="{1558EF03-4758-4ECD-B503-97C2624D07FE}" destId="{DAD9D3FF-ECD6-4769-B604-EF423403535D}" srcOrd="0" destOrd="0" presId="urn:microsoft.com/office/officeart/2005/8/layout/gear1"/>
    <dgm:cxn modelId="{BBAF7E37-8E13-4F0D-A175-F145EBA7C1B3}" type="presOf" srcId="{BE150085-294F-401F-8825-F18971295937}" destId="{8B60A586-35B5-4627-AA15-5DFB426AD0E9}" srcOrd="0" destOrd="0" presId="urn:microsoft.com/office/officeart/2005/8/layout/gear1"/>
    <dgm:cxn modelId="{5A7A4FD7-8520-460C-89E4-A8C317C72144}" type="presOf" srcId="{BE150085-294F-401F-8825-F18971295937}" destId="{765BAE43-5069-4D42-AE78-159287F9F870}" srcOrd="1" destOrd="0" presId="urn:microsoft.com/office/officeart/2005/8/layout/gear1"/>
    <dgm:cxn modelId="{741A30E6-DF2F-492A-87AF-554545E33736}" type="presOf" srcId="{BE150085-294F-401F-8825-F18971295937}" destId="{D1D5F81C-60BB-453A-9A34-7944B6CEA45D}" srcOrd="2" destOrd="0" presId="urn:microsoft.com/office/officeart/2005/8/layout/gear1"/>
    <dgm:cxn modelId="{63C242BE-34E6-420A-B10F-6AC41523E2EC}" srcId="{7D68B9CE-54AA-4F3E-B41B-08C9DD9C5114}" destId="{CD61695D-A299-435C-8536-1EACFD5BC882}" srcOrd="3" destOrd="0" parTransId="{66536BAD-18B3-45C4-801E-60D8390A1FB4}" sibTransId="{24E38A57-4E41-43CE-ADA8-2EE2AAA5F9FD}"/>
    <dgm:cxn modelId="{75038CC2-CD94-4BD1-ACB5-84C67981F091}" type="presParOf" srcId="{A6B4407E-4493-4989-9C98-CC40ED681E3C}" destId="{46CF6A0B-B218-43EA-B926-5CE3C5E0D1F1}" srcOrd="0" destOrd="0" presId="urn:microsoft.com/office/officeart/2005/8/layout/gear1"/>
    <dgm:cxn modelId="{ECAC900C-5E4D-476A-89BF-97D1C89A31C6}" type="presParOf" srcId="{A6B4407E-4493-4989-9C98-CC40ED681E3C}" destId="{4C786056-ACCD-46C7-A26B-EC8D4FDF6CDD}" srcOrd="1" destOrd="0" presId="urn:microsoft.com/office/officeart/2005/8/layout/gear1"/>
    <dgm:cxn modelId="{244596FD-FF57-4D60-AF2F-4D7C681B2001}" type="presParOf" srcId="{A6B4407E-4493-4989-9C98-CC40ED681E3C}" destId="{3E954B7E-3E00-4A46-9368-1E1B100D2318}" srcOrd="2" destOrd="0" presId="urn:microsoft.com/office/officeart/2005/8/layout/gear1"/>
    <dgm:cxn modelId="{466DB3A7-4088-4877-8F4C-13DFE13827F7}" type="presParOf" srcId="{A6B4407E-4493-4989-9C98-CC40ED681E3C}" destId="{8B60A586-35B5-4627-AA15-5DFB426AD0E9}" srcOrd="3" destOrd="0" presId="urn:microsoft.com/office/officeart/2005/8/layout/gear1"/>
    <dgm:cxn modelId="{B076D18A-F898-4838-AAD8-B1C9C86E01EF}" type="presParOf" srcId="{A6B4407E-4493-4989-9C98-CC40ED681E3C}" destId="{765BAE43-5069-4D42-AE78-159287F9F870}" srcOrd="4" destOrd="0" presId="urn:microsoft.com/office/officeart/2005/8/layout/gear1"/>
    <dgm:cxn modelId="{A9EF5632-B4C1-43ED-AF1D-FDDCFC7DC6B3}" type="presParOf" srcId="{A6B4407E-4493-4989-9C98-CC40ED681E3C}" destId="{D1D5F81C-60BB-453A-9A34-7944B6CEA45D}" srcOrd="5" destOrd="0" presId="urn:microsoft.com/office/officeart/2005/8/layout/gear1"/>
    <dgm:cxn modelId="{1DC3944F-CD1A-4F44-9C0C-EB7AC64CD35F}" type="presParOf" srcId="{A6B4407E-4493-4989-9C98-CC40ED681E3C}" destId="{9DCAD0C2-3AA1-40EC-B217-65DE0C320E7E}" srcOrd="6" destOrd="0" presId="urn:microsoft.com/office/officeart/2005/8/layout/gear1"/>
    <dgm:cxn modelId="{E7C3AE01-0F19-48B0-A4BA-09ADE461D40D}" type="presParOf" srcId="{A6B4407E-4493-4989-9C98-CC40ED681E3C}" destId="{39E38E33-0084-460C-BD18-88BCB8EA354F}" srcOrd="7" destOrd="0" presId="urn:microsoft.com/office/officeart/2005/8/layout/gear1"/>
    <dgm:cxn modelId="{3ED8DD0F-2F94-45AA-B151-AFA3038D819B}" type="presParOf" srcId="{A6B4407E-4493-4989-9C98-CC40ED681E3C}" destId="{4B5B674E-5D0D-47E5-BA46-1F742F2AA158}" srcOrd="8" destOrd="0" presId="urn:microsoft.com/office/officeart/2005/8/layout/gear1"/>
    <dgm:cxn modelId="{ED5B6B91-F5BD-4866-AE8B-853E27DFD8B5}" type="presParOf" srcId="{A6B4407E-4493-4989-9C98-CC40ED681E3C}" destId="{4CC7FBB0-2998-4EA5-9BBA-8DA26882700A}" srcOrd="9" destOrd="0" presId="urn:microsoft.com/office/officeart/2005/8/layout/gear1"/>
    <dgm:cxn modelId="{A1CFAE63-3BB0-4E1E-99AA-DF84626A90EC}" type="presParOf" srcId="{A6B4407E-4493-4989-9C98-CC40ED681E3C}" destId="{3B5AD1C8-4213-4210-BE3E-FFA497283D0A}" srcOrd="10" destOrd="0" presId="urn:microsoft.com/office/officeart/2005/8/layout/gear1"/>
    <dgm:cxn modelId="{E0376908-5B34-4CFB-AFE9-5100964D0944}" type="presParOf" srcId="{A6B4407E-4493-4989-9C98-CC40ED681E3C}" destId="{DAD9D3FF-ECD6-4769-B604-EF423403535D}" srcOrd="11" destOrd="0" presId="urn:microsoft.com/office/officeart/2005/8/layout/gear1"/>
    <dgm:cxn modelId="{9BD80FCF-E5A5-4B65-A84F-C9831531BE66}" type="presParOf" srcId="{A6B4407E-4493-4989-9C98-CC40ED681E3C}" destId="{1C53A098-78D4-4BBD-93CA-4A36B93E5C97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CF6A0B-B218-43EA-B926-5CE3C5E0D1F1}">
      <dsp:nvSpPr>
        <dsp:cNvPr id="0" name=""/>
        <dsp:cNvSpPr/>
      </dsp:nvSpPr>
      <dsp:spPr>
        <a:xfrm>
          <a:off x="2832050" y="2023615"/>
          <a:ext cx="2473307" cy="2473307"/>
        </a:xfrm>
        <a:prstGeom prst="gear9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sz="1100" kern="1200"/>
            <a:t>Costo de limpieza</a:t>
          </a:r>
        </a:p>
      </dsp:txBody>
      <dsp:txXfrm>
        <a:off x="3329295" y="2602975"/>
        <a:ext cx="1478817" cy="1271331"/>
      </dsp:txXfrm>
    </dsp:sp>
    <dsp:sp modelId="{8B60A586-35B5-4627-AA15-5DFB426AD0E9}">
      <dsp:nvSpPr>
        <dsp:cNvPr id="0" name=""/>
        <dsp:cNvSpPr/>
      </dsp:nvSpPr>
      <dsp:spPr>
        <a:xfrm>
          <a:off x="1393035" y="1439015"/>
          <a:ext cx="1798769" cy="1798769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sz="1100" kern="1200"/>
            <a:t>Mejora de la imagen de las instalaciones</a:t>
          </a:r>
        </a:p>
      </dsp:txBody>
      <dsp:txXfrm>
        <a:off x="1845881" y="1894597"/>
        <a:ext cx="893077" cy="887605"/>
      </dsp:txXfrm>
    </dsp:sp>
    <dsp:sp modelId="{9DCAD0C2-3AA1-40EC-B217-65DE0C320E7E}">
      <dsp:nvSpPr>
        <dsp:cNvPr id="0" name=""/>
        <dsp:cNvSpPr/>
      </dsp:nvSpPr>
      <dsp:spPr>
        <a:xfrm rot="20700000">
          <a:off x="2400529" y="198048"/>
          <a:ext cx="1762426" cy="1762426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sz="1100" kern="1200"/>
            <a:t>Salud medioambiental y seguridad</a:t>
          </a:r>
        </a:p>
      </dsp:txBody>
      <dsp:txXfrm rot="-20700000">
        <a:off x="2787081" y="584599"/>
        <a:ext cx="989323" cy="989323"/>
      </dsp:txXfrm>
    </dsp:sp>
    <dsp:sp modelId="{3B5AD1C8-4213-4210-BE3E-FFA497283D0A}">
      <dsp:nvSpPr>
        <dsp:cNvPr id="0" name=""/>
        <dsp:cNvSpPr/>
      </dsp:nvSpPr>
      <dsp:spPr>
        <a:xfrm>
          <a:off x="2645202" y="1648500"/>
          <a:ext cx="3165833" cy="3165833"/>
        </a:xfrm>
        <a:prstGeom prst="circularArrow">
          <a:avLst>
            <a:gd name="adj1" fmla="val 4688"/>
            <a:gd name="adj2" fmla="val 299029"/>
            <a:gd name="adj3" fmla="val 2522969"/>
            <a:gd name="adj4" fmla="val 15846698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D9D3FF-ECD6-4769-B604-EF423403535D}">
      <dsp:nvSpPr>
        <dsp:cNvPr id="0" name=""/>
        <dsp:cNvSpPr/>
      </dsp:nvSpPr>
      <dsp:spPr>
        <a:xfrm>
          <a:off x="1074476" y="1039717"/>
          <a:ext cx="2300176" cy="2300176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53A098-78D4-4BBD-93CA-4A36B93E5C97}">
      <dsp:nvSpPr>
        <dsp:cNvPr id="0" name=""/>
        <dsp:cNvSpPr/>
      </dsp:nvSpPr>
      <dsp:spPr>
        <a:xfrm>
          <a:off x="1992862" y="-189288"/>
          <a:ext cx="2480053" cy="2480053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6/5/2012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2529750B-B654-4C8C-A36A-8D95A9C8E65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43887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6/5/2012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4CCCF2DF-31DB-44AF-A92E-B0BDDF84833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5248840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rtl="0"/>
            <a:fld id="{CB3B3442-A4C6-40DC-A6C8-96CC4A0CC09D}" type="slidenum">
              <a:rPr/>
              <a:pPr rtl="0"/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79768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rtl="0"/>
            <a:fld id="{CB3B3442-A4C6-40DC-A6C8-96CC4A0CC09D}" type="slidenum">
              <a:rPr/>
              <a:pPr rtl="0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658690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rtl="0"/>
            <a:fld id="{CB3B3442-A4C6-40DC-A6C8-96CC4A0CC09D}" type="slidenum">
              <a:rPr>
                <a:solidFill>
                  <a:prstClr val="black"/>
                </a:solidFill>
              </a:rPr>
              <a:pPr rtl="0"/>
              <a:t>11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6547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rtl="0"/>
            <a:fld id="{CB3B3442-A4C6-40DC-A6C8-96CC4A0CC09D}" type="slidenum">
              <a:rPr/>
              <a:pPr rtl="0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594030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rtl="0"/>
            <a:fld id="{CB3B3442-A4C6-40DC-A6C8-96CC4A0CC09D}" type="slidenum">
              <a:rPr/>
              <a:pPr rtl="0"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16274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>
              <a:defRPr/>
            </a:pPr>
            <a:fld id="{4CCCF2DF-31DB-44AF-A92E-B0BDDF848338}" type="slidenum">
              <a:rPr/>
              <a:pPr rtl="0">
                <a:defRPr/>
              </a:pPr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038002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>
              <a:defRPr/>
            </a:pPr>
            <a:fld id="{4CCCF2DF-31DB-44AF-A92E-B0BDDF848338}" type="slidenum">
              <a:rPr/>
              <a:pPr rtl="0">
                <a:defRPr/>
              </a:pPr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63218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>
              <a:defRPr/>
            </a:pPr>
            <a:fld id="{4CCCF2DF-31DB-44AF-A92E-B0BDDF848338}" type="slidenum">
              <a:rPr/>
              <a:pPr rtl="0">
                <a:defRPr/>
              </a:pPr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261289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>
              <a:defRPr/>
            </a:pPr>
            <a:fld id="{4CCCF2DF-31DB-44AF-A92E-B0BDDF848338}" type="slidenum">
              <a:rPr/>
              <a:pPr rtl="0">
                <a:defRPr/>
              </a:pPr>
              <a:t>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986096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>
              <a:defRPr/>
            </a:pPr>
            <a:fld id="{4CCCF2DF-31DB-44AF-A92E-B0BDDF848338}" type="slidenum">
              <a:rPr/>
              <a:pPr rtl="0">
                <a:defRPr/>
              </a:pPr>
              <a:t>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532313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>
              <a:defRPr/>
            </a:pPr>
            <a:fld id="{4CCCF2DF-31DB-44AF-A92E-B0BDDF848338}" type="slidenum">
              <a:rPr/>
              <a:pPr rtl="0">
                <a:defRPr/>
              </a:pPr>
              <a:t>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81409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>
              <a:defRPr/>
            </a:pPr>
            <a:fld id="{4CCCF2DF-31DB-44AF-A92E-B0BDDF848338}" type="slidenum">
              <a:rPr/>
              <a:pPr rtl="0">
                <a:defRPr/>
              </a:pPr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818027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>
              <a:defRPr/>
            </a:pPr>
            <a:fld id="{4CCCF2DF-31DB-44AF-A92E-B0BDDF848338}" type="slidenum">
              <a:rPr/>
              <a:pPr rtl="0">
                <a:defRPr/>
              </a:pPr>
              <a:t>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3858146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>
              <a:defRPr/>
            </a:pPr>
            <a:fld id="{4CCCF2DF-31DB-44AF-A92E-B0BDDF848338}" type="slidenum">
              <a:rPr/>
              <a:pPr rtl="0">
                <a:defRPr/>
              </a:pPr>
              <a:t>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3821698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>
              <a:defRPr/>
            </a:pPr>
            <a:fld id="{4CCCF2DF-31DB-44AF-A92E-B0BDDF848338}" type="slidenum">
              <a:rPr/>
              <a:pPr rtl="0">
                <a:defRPr/>
              </a:pPr>
              <a:t>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9363328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>
              <a:defRPr/>
            </a:pPr>
            <a:fld id="{4CCCF2DF-31DB-44AF-A92E-B0BDDF848338}" type="slidenum">
              <a:rPr/>
              <a:pPr rtl="0">
                <a:defRPr/>
              </a:pPr>
              <a:t>23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7203975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>
              <a:defRPr/>
            </a:pPr>
            <a:fld id="{4CCCF2DF-31DB-44AF-A92E-B0BDDF848338}" type="slidenum">
              <a:rPr/>
              <a:pPr rtl="0">
                <a:defRPr/>
              </a:pPr>
              <a:t>24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395577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rtl="0"/>
            <a:fld id="{CB3B3442-A4C6-40DC-A6C8-96CC4A0CC09D}" type="slidenum">
              <a:rPr/>
              <a:pPr rtl="0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067911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>
              <a:defRPr/>
            </a:pPr>
            <a:fld id="{4CCCF2DF-31DB-44AF-A92E-B0BDDF848338}" type="slidenum">
              <a:rPr/>
              <a:pPr rtl="0">
                <a:defRPr/>
              </a:pPr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931831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rtl="0"/>
            <a:fld id="{CB3B3442-A4C6-40DC-A6C8-96CC4A0CC09D}" type="slidenum">
              <a:rPr/>
              <a:pPr rtl="0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224934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rtl="0"/>
            <a:fld id="{CB3B3442-A4C6-40DC-A6C8-96CC4A0CC09D}" type="slidenum">
              <a:rPr/>
              <a:pPr rtl="0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238221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rtl="0"/>
            <a:fld id="{CB3B3442-A4C6-40DC-A6C8-96CC4A0CC09D}" type="slidenum">
              <a:rPr/>
              <a:pPr rtl="0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778265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rtl="0"/>
            <a:fld id="{CB3B3442-A4C6-40DC-A6C8-96CC4A0CC09D}" type="slidenum">
              <a:rPr/>
              <a:pPr rtl="0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038851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rtl="0"/>
            <a:fld id="{CB3B3442-A4C6-40DC-A6C8-96CC4A0CC09D}" type="slidenum">
              <a:rPr/>
              <a:pPr rtl="0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545922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©2014  The Tennant Company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CONFIDENTIAL - For Internal Use Only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 Rev date      </a:t>
            </a:r>
            <a:fld id="{C42DEE24-FCC0-40D6-9A0E-3609033F965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4787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4267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457200" y="986411"/>
            <a:ext cx="8229600" cy="543325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©2014  The Tennant Company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CONFIDENTIAL - For Internal Use Only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 Rev date      </a:t>
            </a:r>
            <a:fld id="{40BD2EA7-2D18-4D7B-85C6-B4C1B2B21AA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418640" y="661012"/>
            <a:ext cx="4946573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rtl="0"/>
            <a:r>
              <a:rPr sz="1200" spc="100">
                <a:solidFill>
                  <a:schemeClr val="tx1">
                    <a:lumOff val="50000"/>
                    <a:lumMod val="50000"/>
                  </a:schemeClr>
                </a:solidFill>
              </a:rPr>
              <a:t>CREANDO UN MUNDO MÁS LIMPIO, MÁS SEGURO Y MÁS SANO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483955" y="661012"/>
            <a:ext cx="5452821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rtl="0"/>
            <a:r>
              <a:rPr sz="1200" spc="100" dirty="0">
                <a:solidFill>
                  <a:schemeClr val="tx1">
                    <a:lumOff val="50000"/>
                    <a:lumMod val="50000"/>
                  </a:schemeClr>
                </a:solidFill>
              </a:rPr>
              <a:t>CREANDO UN MUNDO MÁS LIMPIO, MÁS SEGURO Y MÁS SANO</a:t>
            </a:r>
          </a:p>
        </p:txBody>
      </p:sp>
    </p:spTree>
    <p:extLst>
      <p:ext uri="{BB962C8B-B14F-4D97-AF65-F5344CB8AC3E}">
        <p14:creationId xmlns:p14="http://schemas.microsoft.com/office/powerpoint/2010/main" val="3411891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946275"/>
            <a:ext cx="8229600" cy="391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69075"/>
            <a:ext cx="2133600" cy="2889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/>
              <a:t>©2014  The Tennant Company</a:t>
            </a: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69075"/>
            <a:ext cx="2895600" cy="2889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800" b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/>
              <a:t>CONFIDENTIAL - For Internal Use Only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69075"/>
            <a:ext cx="2133600" cy="2889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700">
                <a:solidFill>
                  <a:srgbClr val="898989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en-US" dirty="0"/>
              <a:t> Rev date      </a:t>
            </a:r>
            <a:fld id="{B1A9683B-B112-4496-A737-3130FD58388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pic>
        <p:nvPicPr>
          <p:cNvPr id="1030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2925" y="0"/>
            <a:ext cx="98107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 userDrawn="1"/>
        </p:nvSpPr>
        <p:spPr>
          <a:xfrm>
            <a:off x="3175" y="0"/>
            <a:ext cx="177800" cy="1219200"/>
          </a:xfrm>
          <a:prstGeom prst="rect">
            <a:avLst/>
          </a:prstGeom>
          <a:solidFill>
            <a:srgbClr val="C1E3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981075"/>
            <a:ext cx="9144000" cy="514350"/>
          </a:xfrm>
          <a:prstGeom prst="rect">
            <a:avLst/>
          </a:prstGeom>
          <a:solidFill>
            <a:srgbClr val="46B9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33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985838"/>
            <a:ext cx="8229600" cy="54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354013" y="688976"/>
            <a:ext cx="5664650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rtl="0">
              <a:defRPr/>
            </a:pPr>
            <a:r>
              <a:rPr sz="1200" spc="200" dirty="0">
                <a:solidFill>
                  <a:schemeClr val="bg1">
                    <a:lumMod val="65000"/>
                  </a:schemeClr>
                </a:solidFill>
              </a:rPr>
              <a:t>CREANDO UN MUNDO MÁS LIMPIO, MÁS SEGURO Y MÁS SANO.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8.emf"/><Relationship Id="rId4" Type="http://schemas.openxmlformats.org/officeDocument/2006/relationships/package" Target="../embeddings/Microsoft_Excel_Worksheet1.xlsx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emf"/><Relationship Id="rId4" Type="http://schemas.openxmlformats.org/officeDocument/2006/relationships/image" Target="../media/image40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1017" y="2531267"/>
            <a:ext cx="4572000" cy="3048000"/>
          </a:xfrm>
          <a:prstGeom prst="rect">
            <a:avLst/>
          </a:prstGeom>
        </p:spPr>
      </p:pic>
      <p:sp>
        <p:nvSpPr>
          <p:cNvPr id="4099" name="Title 1"/>
          <p:cNvSpPr>
            <a:spLocks noGrp="1"/>
          </p:cNvSpPr>
          <p:nvPr>
            <p:ph type="title"/>
          </p:nvPr>
        </p:nvSpPr>
        <p:spPr>
          <a:xfrm>
            <a:off x="457200" y="911225"/>
            <a:ext cx="8229600" cy="685800"/>
          </a:xfrm>
        </p:spPr>
        <p:txBody>
          <a:bodyPr>
            <a:normAutofit/>
          </a:bodyPr>
          <a:lstStyle/>
          <a:p>
            <a:pPr rtl="0" eaLnBrk="1" hangingPunct="1"/>
            <a:r>
              <a:rPr/>
              <a:t>Guía de soluciones y aplicaciones del producto</a:t>
            </a:r>
          </a:p>
        </p:txBody>
      </p:sp>
      <p:sp>
        <p:nvSpPr>
          <p:cNvPr id="4100" name="Content Placeholder 2"/>
          <p:cNvSpPr>
            <a:spLocks noGrp="1"/>
          </p:cNvSpPr>
          <p:nvPr>
            <p:ph idx="1"/>
          </p:nvPr>
        </p:nvSpPr>
        <p:spPr>
          <a:xfrm>
            <a:off x="457200" y="1781174"/>
            <a:ext cx="6972301" cy="671469"/>
          </a:xfrm>
        </p:spPr>
        <p:txBody>
          <a:bodyPr>
            <a:normAutofit/>
          </a:bodyPr>
          <a:lstStyle/>
          <a:p>
            <a:pPr rtl="0"/>
            <a:r>
              <a:rPr sz="2000"/>
              <a:t>Restregadoras de operador caminando T300/T300e</a:t>
            </a:r>
          </a:p>
        </p:txBody>
      </p:sp>
      <p:sp>
        <p:nvSpPr>
          <p:cNvPr id="4102" name="TextBox 10"/>
          <p:cNvSpPr txBox="1">
            <a:spLocks noChangeArrowheads="1"/>
          </p:cNvSpPr>
          <p:nvPr/>
        </p:nvSpPr>
        <p:spPr bwMode="auto">
          <a:xfrm>
            <a:off x="2635503" y="5545694"/>
            <a:ext cx="71045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Bef>
                <a:spcPct val="0"/>
              </a:spcBef>
              <a:buFontTx/>
              <a:buNone/>
            </a:pPr>
            <a:r>
              <a:rPr/>
              <a:t>T300</a:t>
            </a:r>
          </a:p>
        </p:txBody>
      </p:sp>
      <p:sp>
        <p:nvSpPr>
          <p:cNvPr id="4103" name="TextBox 10"/>
          <p:cNvSpPr txBox="1">
            <a:spLocks noChangeArrowheads="1"/>
          </p:cNvSpPr>
          <p:nvPr/>
        </p:nvSpPr>
        <p:spPr bwMode="auto">
          <a:xfrm>
            <a:off x="5823540" y="5545694"/>
            <a:ext cx="83869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Bef>
                <a:spcPct val="0"/>
              </a:spcBef>
              <a:buFontTx/>
              <a:buNone/>
            </a:pPr>
            <a:r>
              <a:rPr/>
              <a:t>T300e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0150" y="2531267"/>
            <a:ext cx="3290934" cy="3048000"/>
          </a:xfrm>
          <a:prstGeom prst="rect">
            <a:avLst/>
          </a:prstGeom>
        </p:spPr>
      </p:pic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69075"/>
            <a:ext cx="2133600" cy="288925"/>
          </a:xfrm>
        </p:spPr>
        <p:txBody>
          <a:bodyPr/>
          <a:lstStyle/>
          <a:p>
            <a:pPr rtl="0">
              <a:defRPr/>
            </a:pPr>
            <a:r>
              <a:rPr/>
              <a:t>©2015 The Tennant Company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69075"/>
            <a:ext cx="2133600" cy="288925"/>
          </a:xfrm>
        </p:spPr>
        <p:txBody>
          <a:bodyPr/>
          <a:lstStyle/>
          <a:p>
            <a:pPr rtl="0">
              <a:defRPr/>
            </a:pPr>
            <a:r>
              <a:rPr lang="en-US" dirty="0" smtClean="0"/>
              <a:t> Rev. 11/11/15    </a:t>
            </a:r>
            <a:r>
              <a:rPr dirty="0" smtClean="0"/>
              <a:t>1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itle 1"/>
          <p:cNvSpPr>
            <a:spLocks noGrp="1"/>
          </p:cNvSpPr>
          <p:nvPr>
            <p:ph type="title"/>
          </p:nvPr>
        </p:nvSpPr>
        <p:spPr>
          <a:xfrm>
            <a:off x="457200" y="911225"/>
            <a:ext cx="8229600" cy="685800"/>
          </a:xfrm>
        </p:spPr>
        <p:txBody>
          <a:bodyPr/>
          <a:lstStyle/>
          <a:p>
            <a:pPr rtl="0" eaLnBrk="1" hangingPunct="1"/>
            <a:r>
              <a:rPr/>
              <a:t>Almacenamiento superior a bordo</a:t>
            </a:r>
          </a:p>
        </p:txBody>
      </p:sp>
      <p:sp>
        <p:nvSpPr>
          <p:cNvPr id="4100" name="Content Placeholder 2"/>
          <p:cNvSpPr>
            <a:spLocks noGrp="1"/>
          </p:cNvSpPr>
          <p:nvPr>
            <p:ph idx="1"/>
          </p:nvPr>
        </p:nvSpPr>
        <p:spPr>
          <a:xfrm>
            <a:off x="457201" y="1810700"/>
            <a:ext cx="4784755" cy="4246075"/>
          </a:xfrm>
        </p:spPr>
        <p:txBody>
          <a:bodyPr>
            <a:normAutofit/>
          </a:bodyPr>
          <a:lstStyle/>
          <a:p>
            <a:pPr marL="285750" indent="-285750" rtl="0">
              <a:spcAft>
                <a:spcPts val="600"/>
              </a:spcAft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sz="1600">
                <a:ea typeface="ＭＳ Ｐゴシック" panose="020B0600070205080204" pitchFamily="34" charset="-128"/>
              </a:rPr>
              <a:t>Soporte para colgar el recuperador integrado</a:t>
            </a:r>
          </a:p>
          <a:p>
            <a:pPr marL="285750" indent="-285750" rtl="0">
              <a:spcAft>
                <a:spcPts val="600"/>
              </a:spcAft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sz="1600">
                <a:ea typeface="ＭＳ Ｐゴシック" panose="020B0600070205080204" pitchFamily="34" charset="-128"/>
              </a:rPr>
              <a:t>Soporte para la bolsa de desperdicios</a:t>
            </a:r>
          </a:p>
          <a:p>
            <a:pPr marL="285750" indent="-285750" rtl="0">
              <a:spcAft>
                <a:spcPts val="600"/>
              </a:spcAft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sz="1600">
                <a:ea typeface="ＭＳ Ｐゴシック" panose="020B0600070205080204" pitchFamily="34" charset="-128"/>
              </a:rPr>
              <a:t>Sujetador accesorio opcional</a:t>
            </a:r>
          </a:p>
          <a:p>
            <a:pPr marL="285750" indent="-285750" rtl="0">
              <a:spcAft>
                <a:spcPts val="600"/>
              </a:spcAft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sz="1600">
                <a:ea typeface="ＭＳ Ｐゴシック" panose="020B0600070205080204" pitchFamily="34" charset="-128"/>
              </a:rPr>
              <a:t>Soporte de la señal de piso húmedo</a:t>
            </a:r>
          </a:p>
          <a:p>
            <a:pPr marL="285750" indent="-285750" rtl="0">
              <a:spcAft>
                <a:spcPts val="600"/>
              </a:spcAft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sz="1600">
                <a:ea typeface="ＭＳ Ｐゴシック" panose="020B0600070205080204" pitchFamily="34" charset="-128"/>
              </a:rPr>
              <a:t>Botella rociadora </a:t>
            </a:r>
          </a:p>
          <a:p>
            <a:endParaRPr lang="en-US" sz="1600" dirty="0"/>
          </a:p>
        </p:txBody>
      </p:sp>
      <p:sp>
        <p:nvSpPr>
          <p:cNvPr id="14" name="Date Placeholder 3"/>
          <p:cNvSpPr>
            <a:spLocks noGrp="1"/>
          </p:cNvSpPr>
          <p:nvPr>
            <p:ph type="dt" sz="quarter" idx="10"/>
          </p:nvPr>
        </p:nvSpPr>
        <p:spPr>
          <a:xfrm>
            <a:off x="457200" y="6569075"/>
            <a:ext cx="2133600" cy="288925"/>
          </a:xfrm>
        </p:spPr>
        <p:txBody>
          <a:bodyPr/>
          <a:lstStyle/>
          <a:p>
            <a:pPr rtl="0">
              <a:defRPr/>
            </a:pPr>
            <a:r>
              <a:rPr/>
              <a:t>©2015 The Tennant Company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569075"/>
            <a:ext cx="2133600" cy="288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>
              <a:spcBef>
                <a:spcPct val="0"/>
              </a:spcBef>
              <a:buFontTx/>
              <a:buNone/>
            </a:pPr>
            <a:r>
              <a:rPr lang="en-US" dirty="0" smtClean="0">
                <a:solidFill>
                  <a:srgbClr val="898989"/>
                </a:solidFill>
              </a:rPr>
              <a:t> Rev. 11/11/15    </a:t>
            </a:r>
            <a:r>
              <a:rPr dirty="0" smtClean="0">
                <a:solidFill>
                  <a:srgbClr val="898989"/>
                </a:solidFill>
              </a:rPr>
              <a:t>10</a:t>
            </a:r>
            <a:endParaRPr dirty="0">
              <a:solidFill>
                <a:srgbClr val="898989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317" y="1834014"/>
            <a:ext cx="2921248" cy="4381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381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itle 1"/>
          <p:cNvSpPr>
            <a:spLocks noGrp="1"/>
          </p:cNvSpPr>
          <p:nvPr>
            <p:ph type="title"/>
          </p:nvPr>
        </p:nvSpPr>
        <p:spPr>
          <a:xfrm>
            <a:off x="457200" y="911225"/>
            <a:ext cx="8229600" cy="685800"/>
          </a:xfrm>
        </p:spPr>
        <p:txBody>
          <a:bodyPr/>
          <a:lstStyle/>
          <a:p>
            <a:pPr rtl="0" eaLnBrk="1" hangingPunct="1"/>
            <a:r>
              <a:rPr/>
              <a:t>Nuevo diseño de recuperador – T300/T300e</a:t>
            </a:r>
          </a:p>
        </p:txBody>
      </p:sp>
      <p:sp>
        <p:nvSpPr>
          <p:cNvPr id="4100" name="Content Placeholder 2"/>
          <p:cNvSpPr>
            <a:spLocks noGrp="1"/>
          </p:cNvSpPr>
          <p:nvPr>
            <p:ph idx="1"/>
          </p:nvPr>
        </p:nvSpPr>
        <p:spPr>
          <a:xfrm>
            <a:off x="457200" y="1639261"/>
            <a:ext cx="7839075" cy="1743076"/>
          </a:xfrm>
        </p:spPr>
        <p:txBody>
          <a:bodyPr>
            <a:normAutofit/>
          </a:bodyPr>
          <a:lstStyle/>
          <a:p>
            <a:pPr marL="285750" indent="-285750" rtl="0"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sz="1500" dirty="0" err="1"/>
              <a:t>Fácil</a:t>
            </a:r>
            <a:r>
              <a:rPr sz="1500" dirty="0"/>
              <a:t> de </a:t>
            </a:r>
            <a:r>
              <a:rPr sz="1500" dirty="0" err="1"/>
              <a:t>usar</a:t>
            </a:r>
            <a:endParaRPr sz="1500" dirty="0"/>
          </a:p>
          <a:p>
            <a:pPr marL="285750" indent="-285750" rtl="0"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sz="1500" dirty="0" err="1"/>
              <a:t>Demora</a:t>
            </a:r>
            <a:r>
              <a:rPr sz="1500" dirty="0"/>
              <a:t> de </a:t>
            </a:r>
            <a:r>
              <a:rPr sz="1500" dirty="0" err="1"/>
              <a:t>tres</a:t>
            </a:r>
            <a:r>
              <a:rPr sz="1500" dirty="0"/>
              <a:t> </a:t>
            </a:r>
            <a:r>
              <a:rPr sz="1500" dirty="0" err="1"/>
              <a:t>segundos</a:t>
            </a:r>
            <a:r>
              <a:rPr sz="1500" dirty="0"/>
              <a:t> en el </a:t>
            </a:r>
            <a:r>
              <a:rPr sz="1500" dirty="0" err="1"/>
              <a:t>apagado</a:t>
            </a:r>
            <a:r>
              <a:rPr sz="1500" dirty="0"/>
              <a:t> del </a:t>
            </a:r>
            <a:r>
              <a:rPr sz="1500" dirty="0" err="1"/>
              <a:t>ventilador</a:t>
            </a:r>
            <a:r>
              <a:rPr sz="1500" dirty="0"/>
              <a:t> de </a:t>
            </a:r>
            <a:r>
              <a:rPr sz="1500" dirty="0" err="1"/>
              <a:t>aspiración</a:t>
            </a:r>
            <a:r>
              <a:rPr sz="1500" dirty="0"/>
              <a:t>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sz="1500" dirty="0" smtClean="0"/>
              <a:t>en </a:t>
            </a:r>
            <a:r>
              <a:rPr sz="1500" dirty="0" err="1"/>
              <a:t>las</a:t>
            </a:r>
            <a:r>
              <a:rPr sz="1500" dirty="0"/>
              <a:t> </a:t>
            </a:r>
            <a:r>
              <a:rPr sz="1500" dirty="0" err="1"/>
              <a:t>máquinas</a:t>
            </a:r>
            <a:r>
              <a:rPr sz="1500" dirty="0"/>
              <a:t> T300</a:t>
            </a:r>
          </a:p>
          <a:p>
            <a:pPr marL="285750" indent="-285750" rtl="0"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sz="1500" dirty="0" err="1"/>
              <a:t>Excelente</a:t>
            </a:r>
            <a:r>
              <a:rPr sz="1500" dirty="0"/>
              <a:t> </a:t>
            </a:r>
            <a:r>
              <a:rPr sz="1500" dirty="0" err="1"/>
              <a:t>recolección</a:t>
            </a:r>
            <a:r>
              <a:rPr sz="1500" dirty="0"/>
              <a:t> de </a:t>
            </a:r>
            <a:r>
              <a:rPr sz="1500" dirty="0" err="1"/>
              <a:t>agua</a:t>
            </a:r>
            <a:endParaRPr sz="1500" dirty="0"/>
          </a:p>
          <a:p>
            <a:endParaRPr lang="en-US" sz="1500" dirty="0"/>
          </a:p>
        </p:txBody>
      </p:sp>
      <p:sp>
        <p:nvSpPr>
          <p:cNvPr id="14" name="Date Placeholder 3"/>
          <p:cNvSpPr>
            <a:spLocks noGrp="1"/>
          </p:cNvSpPr>
          <p:nvPr>
            <p:ph type="dt" sz="quarter" idx="10"/>
          </p:nvPr>
        </p:nvSpPr>
        <p:spPr>
          <a:xfrm>
            <a:off x="457200" y="6569075"/>
            <a:ext cx="2133600" cy="288925"/>
          </a:xfrm>
        </p:spPr>
        <p:txBody>
          <a:bodyPr/>
          <a:lstStyle/>
          <a:p>
            <a:pPr rtl="0">
              <a:defRPr/>
            </a:pPr>
            <a:r>
              <a:rPr>
                <a:solidFill>
                  <a:prstClr val="black">
                    <a:tint val="75000"/>
                  </a:prstClr>
                </a:solidFill>
              </a:rPr>
              <a:t>©2015 The Tennant Company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569075"/>
            <a:ext cx="2133600" cy="288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>
              <a:spcBef>
                <a:spcPct val="0"/>
              </a:spcBef>
              <a:buFontTx/>
              <a:buNone/>
            </a:pPr>
            <a:r>
              <a:rPr lang="en-US" dirty="0" smtClean="0">
                <a:solidFill>
                  <a:srgbClr val="898989"/>
                </a:solidFill>
              </a:rPr>
              <a:t> Rev. 11/11/15    </a:t>
            </a:r>
            <a:r>
              <a:rPr dirty="0" smtClean="0">
                <a:solidFill>
                  <a:srgbClr val="898989"/>
                </a:solidFill>
              </a:rPr>
              <a:t>11</a:t>
            </a:r>
            <a:endParaRPr dirty="0">
              <a:solidFill>
                <a:srgbClr val="898989"/>
              </a:solidFill>
            </a:endParaRPr>
          </a:p>
        </p:txBody>
      </p:sp>
      <p:pic>
        <p:nvPicPr>
          <p:cNvPr id="16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186876" y="2725093"/>
            <a:ext cx="4106863" cy="2458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689904" y="3068160"/>
            <a:ext cx="178514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defRPr/>
            </a:pPr>
            <a:r>
              <a:rPr sz="1100" b="1" dirty="0">
                <a:latin typeface="Arial" panose="020B0604020202020204" pitchFamily="34" charset="0"/>
              </a:rPr>
              <a:t>Sin </a:t>
            </a:r>
            <a:r>
              <a:rPr sz="1100" b="1" dirty="0" err="1">
                <a:latin typeface="Arial" panose="020B0604020202020204" pitchFamily="34" charset="0"/>
              </a:rPr>
              <a:t>cierre</a:t>
            </a:r>
            <a:r>
              <a:rPr sz="1100" b="1" dirty="0">
                <a:latin typeface="Arial" panose="020B0604020202020204" pitchFamily="34" charset="0"/>
              </a:rPr>
              <a:t> de P-Trap</a:t>
            </a:r>
          </a:p>
          <a:p>
            <a:pPr algn="ctr" rtl="0">
              <a:defRPr/>
            </a:pPr>
            <a:r>
              <a:rPr sz="1100" dirty="0">
                <a:latin typeface="Arial" panose="020B0604020202020204" pitchFamily="34" charset="0"/>
              </a:rPr>
              <a:t>(</a:t>
            </a:r>
            <a:r>
              <a:rPr sz="1100" dirty="0" err="1">
                <a:latin typeface="Arial" panose="020B0604020202020204" pitchFamily="34" charset="0"/>
              </a:rPr>
              <a:t>menos</a:t>
            </a:r>
            <a:r>
              <a:rPr sz="1100" dirty="0">
                <a:latin typeface="Arial" panose="020B0604020202020204" pitchFamily="34" charset="0"/>
              </a:rPr>
              <a:t> </a:t>
            </a:r>
            <a:r>
              <a:rPr sz="1100" dirty="0" err="1">
                <a:latin typeface="Arial" panose="020B0604020202020204" pitchFamily="34" charset="0"/>
              </a:rPr>
              <a:t>agua</a:t>
            </a:r>
            <a:r>
              <a:rPr sz="1100" dirty="0">
                <a:latin typeface="Arial" panose="020B0604020202020204" pitchFamily="34" charset="0"/>
              </a:rPr>
              <a:t> en la </a:t>
            </a:r>
            <a:r>
              <a:rPr sz="1100" dirty="0" err="1">
                <a:latin typeface="Arial" panose="020B0604020202020204" pitchFamily="34" charset="0"/>
              </a:rPr>
              <a:t>manguera</a:t>
            </a:r>
            <a:r>
              <a:rPr sz="1100" dirty="0">
                <a:latin typeface="Arial" panose="020B0604020202020204" pitchFamily="34" charset="0"/>
              </a:rPr>
              <a:t>)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2299684" y="3051808"/>
            <a:ext cx="763588" cy="169863"/>
          </a:xfrm>
          <a:prstGeom prst="straightConnector1">
            <a:avLst/>
          </a:prstGeom>
          <a:ln w="38100">
            <a:solidFill>
              <a:srgbClr val="0099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148872" y="4971256"/>
            <a:ext cx="420624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defRPr/>
            </a:pPr>
            <a:r>
              <a:rPr sz="1100" b="1">
                <a:latin typeface="Arial" panose="020B0604020202020204" pitchFamily="34" charset="0"/>
              </a:rPr>
              <a:t>El pedal eleva y baja el recuperador</a:t>
            </a:r>
          </a:p>
          <a:p>
            <a:pPr algn="ctr" rtl="0">
              <a:defRPr/>
            </a:pPr>
            <a:r>
              <a:rPr sz="1100">
                <a:latin typeface="Arial" panose="020B0604020202020204" pitchFamily="34" charset="0"/>
              </a:rPr>
              <a:t>(no es necesario inclinarse para elevar y bajar el recuperador)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3811019" y="4175497"/>
            <a:ext cx="336990" cy="816889"/>
          </a:xfrm>
          <a:prstGeom prst="straightConnector1">
            <a:avLst/>
          </a:prstGeom>
          <a:ln w="38100">
            <a:solidFill>
              <a:srgbClr val="0099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273126" y="2981010"/>
            <a:ext cx="1698036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defRPr/>
            </a:pPr>
            <a:r>
              <a:rPr sz="1100" b="1">
                <a:latin typeface="Arial" panose="020B0604020202020204" pitchFamily="34" charset="0"/>
              </a:rPr>
              <a:t>P-Trap </a:t>
            </a:r>
          </a:p>
          <a:p>
            <a:pPr algn="ctr" rtl="0">
              <a:defRPr/>
            </a:pPr>
            <a:r>
              <a:rPr sz="1100">
                <a:latin typeface="Arial" panose="020B0604020202020204" pitchFamily="34" charset="0"/>
              </a:rPr>
              <a:t>(minimiza el agua restante en el conjunto)</a:t>
            </a: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0140" y="1961065"/>
            <a:ext cx="1606550" cy="140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3" name="Straight Arrow Connector 22"/>
          <p:cNvCxnSpPr/>
          <p:nvPr/>
        </p:nvCxnSpPr>
        <p:spPr>
          <a:xfrm flipH="1">
            <a:off x="4277984" y="3597220"/>
            <a:ext cx="1450974" cy="875064"/>
          </a:xfrm>
          <a:prstGeom prst="straightConnector1">
            <a:avLst/>
          </a:prstGeom>
          <a:ln w="38100">
            <a:solidFill>
              <a:srgbClr val="0099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 bwMode="auto">
          <a:xfrm>
            <a:off x="7801637" y="1984345"/>
            <a:ext cx="108267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rtl="0">
              <a:defRPr/>
            </a:pPr>
            <a:r>
              <a:rPr sz="800">
                <a:latin typeface="Arial" panose="020B0604020202020204" pitchFamily="34" charset="0"/>
              </a:rPr>
              <a:t>Análisis dinámico de líquidos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723950" y="4199802"/>
            <a:ext cx="1573213" cy="430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rtl="0">
              <a:defRPr/>
            </a:pPr>
            <a:r>
              <a:rPr sz="1100" b="1">
                <a:latin typeface="Arial" panose="020B0604020202020204" pitchFamily="34" charset="0"/>
              </a:rPr>
              <a:t>Sello final más ajustado</a:t>
            </a:r>
          </a:p>
          <a:p>
            <a:pPr algn="ctr" rtl="0">
              <a:defRPr/>
            </a:pPr>
            <a:r>
              <a:rPr sz="1100">
                <a:latin typeface="Arial" panose="020B0604020202020204" pitchFamily="34" charset="0"/>
              </a:rPr>
              <a:t>(más hermético)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 flipH="1">
            <a:off x="6195923" y="4456867"/>
            <a:ext cx="760413" cy="3175"/>
          </a:xfrm>
          <a:prstGeom prst="straightConnector1">
            <a:avLst/>
          </a:prstGeom>
          <a:ln w="38100">
            <a:solidFill>
              <a:srgbClr val="0099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251174" y="4529191"/>
            <a:ext cx="174908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defRPr/>
            </a:pPr>
            <a:r>
              <a:rPr sz="1100" b="1" dirty="0" err="1">
                <a:latin typeface="Arial" panose="020B0604020202020204" pitchFamily="34" charset="0"/>
              </a:rPr>
              <a:t>Liberación</a:t>
            </a:r>
            <a:r>
              <a:rPr sz="1100" b="1" dirty="0">
                <a:latin typeface="Arial" panose="020B0604020202020204" pitchFamily="34" charset="0"/>
              </a:rPr>
              <a:t> de </a:t>
            </a:r>
            <a:r>
              <a:rPr sz="1100" b="1" dirty="0" err="1">
                <a:latin typeface="Arial" panose="020B0604020202020204" pitchFamily="34" charset="0"/>
              </a:rPr>
              <a:t>hojas</a:t>
            </a:r>
            <a:endParaRPr sz="1100" b="1" dirty="0">
              <a:latin typeface="Arial" panose="020B0604020202020204" pitchFamily="34" charset="0"/>
            </a:endParaRPr>
          </a:p>
          <a:p>
            <a:pPr algn="ctr" rtl="0">
              <a:defRPr/>
            </a:pPr>
            <a:r>
              <a:rPr sz="1100" dirty="0">
                <a:latin typeface="Arial" panose="020B0604020202020204" pitchFamily="34" charset="0"/>
              </a:rPr>
              <a:t>(</a:t>
            </a:r>
            <a:r>
              <a:rPr sz="1100" dirty="0" err="1">
                <a:latin typeface="Arial" panose="020B0604020202020204" pitchFamily="34" charset="0"/>
              </a:rPr>
              <a:t>es</a:t>
            </a:r>
            <a:r>
              <a:rPr sz="1100" dirty="0">
                <a:latin typeface="Arial" panose="020B0604020202020204" pitchFamily="34" charset="0"/>
              </a:rPr>
              <a:t> </a:t>
            </a:r>
            <a:r>
              <a:rPr sz="1100" dirty="0" err="1">
                <a:latin typeface="Arial" panose="020B0604020202020204" pitchFamily="34" charset="0"/>
              </a:rPr>
              <a:t>fácil</a:t>
            </a:r>
            <a:r>
              <a:rPr sz="1100" dirty="0">
                <a:latin typeface="Arial" panose="020B0604020202020204" pitchFamily="34" charset="0"/>
              </a:rPr>
              <a:t> </a:t>
            </a:r>
            <a:r>
              <a:rPr sz="1100" dirty="0" err="1">
                <a:latin typeface="Arial" panose="020B0604020202020204" pitchFamily="34" charset="0"/>
              </a:rPr>
              <a:t>reemplazar</a:t>
            </a:r>
            <a:r>
              <a:rPr sz="1100" dirty="0">
                <a:latin typeface="Arial" panose="020B0604020202020204" pitchFamily="34" charset="0"/>
              </a:rPr>
              <a:t> </a:t>
            </a:r>
            <a:r>
              <a:rPr sz="1100" dirty="0" err="1">
                <a:latin typeface="Arial" panose="020B0604020202020204" pitchFamily="34" charset="0"/>
              </a:rPr>
              <a:t>las</a:t>
            </a:r>
            <a:r>
              <a:rPr sz="1100" dirty="0">
                <a:latin typeface="Arial" panose="020B0604020202020204" pitchFamily="34" charset="0"/>
              </a:rPr>
              <a:t> </a:t>
            </a:r>
            <a:r>
              <a:rPr sz="1100" dirty="0" err="1">
                <a:latin typeface="Arial" panose="020B0604020202020204" pitchFamily="34" charset="0"/>
              </a:rPr>
              <a:t>hojas</a:t>
            </a:r>
            <a:r>
              <a:rPr sz="1100" dirty="0">
                <a:latin typeface="Arial" panose="020B0604020202020204" pitchFamily="34" charset="0"/>
              </a:rPr>
              <a:t>)</a:t>
            </a:r>
          </a:p>
        </p:txBody>
      </p:sp>
      <p:cxnSp>
        <p:nvCxnSpPr>
          <p:cNvPr id="29" name="Straight Arrow Connector 28"/>
          <p:cNvCxnSpPr/>
          <p:nvPr/>
        </p:nvCxnSpPr>
        <p:spPr>
          <a:xfrm flipV="1">
            <a:off x="1839278" y="4460042"/>
            <a:ext cx="1132023" cy="193518"/>
          </a:xfrm>
          <a:prstGeom prst="straightConnector1">
            <a:avLst/>
          </a:prstGeom>
          <a:ln w="38100">
            <a:solidFill>
              <a:srgbClr val="0099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9415" y="5686234"/>
            <a:ext cx="4345357" cy="950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Box 30"/>
          <p:cNvSpPr txBox="1"/>
          <p:nvPr/>
        </p:nvSpPr>
        <p:spPr bwMode="auto">
          <a:xfrm>
            <a:off x="1999415" y="5649118"/>
            <a:ext cx="434535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rtl="0">
              <a:defRPr/>
            </a:pPr>
            <a:r>
              <a:rPr sz="800" b="1" dirty="0">
                <a:latin typeface="Arial" panose="020B0604020202020204" pitchFamily="34" charset="0"/>
              </a:rPr>
              <a:t>El </a:t>
            </a:r>
            <a:r>
              <a:rPr sz="800" b="1" dirty="0" err="1">
                <a:latin typeface="Arial" panose="020B0604020202020204" pitchFamily="34" charset="0"/>
              </a:rPr>
              <a:t>aire</a:t>
            </a:r>
            <a:r>
              <a:rPr sz="800" b="1" dirty="0">
                <a:latin typeface="Arial" panose="020B0604020202020204" pitchFamily="34" charset="0"/>
              </a:rPr>
              <a:t> con </a:t>
            </a:r>
            <a:r>
              <a:rPr sz="800" b="1" dirty="0" err="1">
                <a:latin typeface="Arial" panose="020B0604020202020204" pitchFamily="34" charset="0"/>
              </a:rPr>
              <a:t>movimiento</a:t>
            </a:r>
            <a:r>
              <a:rPr sz="800" b="1" dirty="0">
                <a:latin typeface="Arial" panose="020B0604020202020204" pitchFamily="34" charset="0"/>
              </a:rPr>
              <a:t> </a:t>
            </a:r>
            <a:r>
              <a:rPr sz="800" b="1" dirty="0" err="1">
                <a:latin typeface="Arial" panose="020B0604020202020204" pitchFamily="34" charset="0"/>
              </a:rPr>
              <a:t>rápido</a:t>
            </a:r>
            <a:r>
              <a:rPr sz="800" b="1" dirty="0">
                <a:latin typeface="Arial" panose="020B0604020202020204" pitchFamily="34" charset="0"/>
              </a:rPr>
              <a:t> </a:t>
            </a:r>
            <a:r>
              <a:rPr sz="800" b="1" dirty="0" err="1">
                <a:latin typeface="Arial" panose="020B0604020202020204" pitchFamily="34" charset="0"/>
              </a:rPr>
              <a:t>minimiza</a:t>
            </a:r>
            <a:r>
              <a:rPr sz="800" b="1" dirty="0">
                <a:latin typeface="Arial" panose="020B0604020202020204" pitchFamily="34" charset="0"/>
              </a:rPr>
              <a:t> </a:t>
            </a:r>
            <a:r>
              <a:rPr sz="800" b="1" dirty="0" err="1">
                <a:latin typeface="Arial" panose="020B0604020202020204" pitchFamily="34" charset="0"/>
              </a:rPr>
              <a:t>las</a:t>
            </a:r>
            <a:r>
              <a:rPr sz="800" b="1" dirty="0">
                <a:latin typeface="Arial" panose="020B0604020202020204" pitchFamily="34" charset="0"/>
              </a:rPr>
              <a:t> </a:t>
            </a:r>
            <a:r>
              <a:rPr sz="800" b="1" dirty="0" err="1">
                <a:latin typeface="Arial" panose="020B0604020202020204" pitchFamily="34" charset="0"/>
              </a:rPr>
              <a:t>zonas</a:t>
            </a:r>
            <a:r>
              <a:rPr sz="800" b="1" dirty="0">
                <a:latin typeface="Arial" panose="020B0604020202020204" pitchFamily="34" charset="0"/>
              </a:rPr>
              <a:t> </a:t>
            </a:r>
            <a:r>
              <a:rPr sz="800" b="1" dirty="0" err="1">
                <a:latin typeface="Arial" panose="020B0604020202020204" pitchFamily="34" charset="0"/>
              </a:rPr>
              <a:t>muertas</a:t>
            </a:r>
            <a:endParaRPr sz="800" b="1" dirty="0">
              <a:latin typeface="Arial" panose="020B0604020202020204" pitchFamily="34" charset="0"/>
            </a:endParaRPr>
          </a:p>
          <a:p>
            <a:pPr algn="ctr" rtl="0">
              <a:defRPr/>
            </a:pPr>
            <a:r>
              <a:rPr sz="800" b="1" dirty="0">
                <a:latin typeface="Arial" panose="020B0604020202020204" pitchFamily="34" charset="0"/>
              </a:rPr>
              <a:t>Las </a:t>
            </a:r>
            <a:r>
              <a:rPr sz="800" b="1" dirty="0" err="1">
                <a:latin typeface="Arial" panose="020B0604020202020204" pitchFamily="34" charset="0"/>
              </a:rPr>
              <a:t>zonas</a:t>
            </a:r>
            <a:r>
              <a:rPr sz="800" b="1" dirty="0">
                <a:latin typeface="Arial" panose="020B0604020202020204" pitchFamily="34" charset="0"/>
              </a:rPr>
              <a:t> </a:t>
            </a:r>
            <a:r>
              <a:rPr sz="800" b="1" dirty="0" err="1">
                <a:latin typeface="Arial" panose="020B0604020202020204" pitchFamily="34" charset="0"/>
              </a:rPr>
              <a:t>muertas</a:t>
            </a:r>
            <a:r>
              <a:rPr sz="800" b="1" dirty="0">
                <a:latin typeface="Arial" panose="020B0604020202020204" pitchFamily="34" charset="0"/>
              </a:rPr>
              <a:t> </a:t>
            </a:r>
            <a:r>
              <a:rPr sz="800" b="1" dirty="0" err="1">
                <a:latin typeface="Arial" panose="020B0604020202020204" pitchFamily="34" charset="0"/>
              </a:rPr>
              <a:t>causan</a:t>
            </a:r>
            <a:r>
              <a:rPr sz="800" b="1" dirty="0">
                <a:latin typeface="Arial" panose="020B0604020202020204" pitchFamily="34" charset="0"/>
              </a:rPr>
              <a:t> “</a:t>
            </a:r>
            <a:r>
              <a:rPr sz="800" b="1" dirty="0" err="1">
                <a:latin typeface="Arial" panose="020B0604020202020204" pitchFamily="34" charset="0"/>
              </a:rPr>
              <a:t>salpicaduras</a:t>
            </a:r>
            <a:r>
              <a:rPr sz="800" b="1" dirty="0">
                <a:latin typeface="Arial" panose="020B0604020202020204" pitchFamily="34" charset="0"/>
              </a:rPr>
              <a:t>” </a:t>
            </a:r>
            <a:r>
              <a:rPr sz="800" b="1" dirty="0" err="1">
                <a:latin typeface="Arial" panose="020B0604020202020204" pitchFamily="34" charset="0"/>
              </a:rPr>
              <a:t>durante</a:t>
            </a:r>
            <a:r>
              <a:rPr sz="800" b="1" dirty="0">
                <a:latin typeface="Arial" panose="020B0604020202020204" pitchFamily="34" charset="0"/>
              </a:rPr>
              <a:t> </a:t>
            </a:r>
            <a:r>
              <a:rPr lang="en-US" sz="800" b="1" dirty="0" smtClean="0">
                <a:latin typeface="Arial" panose="020B0604020202020204" pitchFamily="34" charset="0"/>
              </a:rPr>
              <a:t/>
            </a:r>
            <a:br>
              <a:rPr lang="en-US" sz="800" b="1" dirty="0" smtClean="0">
                <a:latin typeface="Arial" panose="020B0604020202020204" pitchFamily="34" charset="0"/>
              </a:rPr>
            </a:br>
            <a:r>
              <a:rPr sz="800" b="1" dirty="0" smtClean="0">
                <a:latin typeface="Arial" panose="020B0604020202020204" pitchFamily="34" charset="0"/>
              </a:rPr>
              <a:t>el </a:t>
            </a:r>
            <a:r>
              <a:rPr sz="800" b="1" dirty="0" err="1">
                <a:latin typeface="Arial" panose="020B0604020202020204" pitchFamily="34" charset="0"/>
              </a:rPr>
              <a:t>desplazamiento</a:t>
            </a:r>
            <a:r>
              <a:rPr sz="800" b="1" dirty="0">
                <a:latin typeface="Arial" panose="020B0604020202020204" pitchFamily="34" charset="0"/>
              </a:rPr>
              <a:t> </a:t>
            </a:r>
            <a:r>
              <a:rPr sz="800" b="1" dirty="0" err="1" smtClean="0">
                <a:latin typeface="Arial" panose="020B0604020202020204" pitchFamily="34" charset="0"/>
              </a:rPr>
              <a:t>por</a:t>
            </a:r>
            <a:r>
              <a:rPr sz="800" b="1" dirty="0" smtClean="0">
                <a:latin typeface="Arial" panose="020B0604020202020204" pitchFamily="34" charset="0"/>
              </a:rPr>
              <a:t> </a:t>
            </a:r>
            <a:r>
              <a:rPr sz="800" b="1" dirty="0">
                <a:latin typeface="Arial" panose="020B0604020202020204" pitchFamily="34" charset="0"/>
              </a:rPr>
              <a:t>los </a:t>
            </a:r>
            <a:r>
              <a:rPr sz="800" b="1" dirty="0" err="1">
                <a:latin typeface="Arial" panose="020B0604020202020204" pitchFamily="34" charset="0"/>
              </a:rPr>
              <a:t>huecos</a:t>
            </a:r>
            <a:r>
              <a:rPr sz="800" b="1" dirty="0">
                <a:latin typeface="Arial" panose="020B0604020202020204" pitchFamily="34" charset="0"/>
              </a:rPr>
              <a:t> del </a:t>
            </a:r>
            <a:r>
              <a:rPr sz="800" b="1" dirty="0" err="1">
                <a:latin typeface="Arial" panose="020B0604020202020204" pitchFamily="34" charset="0"/>
              </a:rPr>
              <a:t>piso</a:t>
            </a:r>
            <a:endParaRPr sz="800" b="1" dirty="0">
              <a:latin typeface="Arial" panose="020B0604020202020204" pitchFamily="34" charset="0"/>
            </a:endParaRPr>
          </a:p>
        </p:txBody>
      </p:sp>
      <p:sp>
        <p:nvSpPr>
          <p:cNvPr id="32" name="TextBox 34"/>
          <p:cNvSpPr txBox="1">
            <a:spLocks noChangeArrowheads="1"/>
          </p:cNvSpPr>
          <p:nvPr/>
        </p:nvSpPr>
        <p:spPr bwMode="auto">
          <a:xfrm>
            <a:off x="5531028" y="6173791"/>
            <a:ext cx="88882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09AC7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algn="ctr" rtl="0">
              <a:spcBef>
                <a:spcPct val="0"/>
              </a:spcBef>
              <a:buClrTx/>
              <a:buFontTx/>
              <a:buNone/>
            </a:pPr>
            <a:r>
              <a:rPr sz="800" b="0" dirty="0" err="1"/>
              <a:t>Análisis</a:t>
            </a:r>
            <a:r>
              <a:rPr sz="800" b="0" dirty="0"/>
              <a:t> </a:t>
            </a:r>
            <a:r>
              <a:rPr sz="800" b="0" dirty="0" err="1"/>
              <a:t>dinámico</a:t>
            </a:r>
            <a:r>
              <a:rPr sz="800" b="0" dirty="0"/>
              <a:t> </a:t>
            </a:r>
            <a:r>
              <a:rPr lang="en-US" sz="800" b="0" dirty="0" smtClean="0"/>
              <a:t/>
            </a:r>
            <a:br>
              <a:rPr lang="en-US" sz="800" b="0" dirty="0" smtClean="0"/>
            </a:br>
            <a:r>
              <a:rPr sz="800" b="0" dirty="0" smtClean="0"/>
              <a:t>de </a:t>
            </a:r>
            <a:r>
              <a:rPr sz="800" b="0" dirty="0" err="1"/>
              <a:t>líquidos</a:t>
            </a:r>
            <a:endParaRPr sz="800" b="0" dirty="0"/>
          </a:p>
        </p:txBody>
      </p:sp>
      <p:cxnSp>
        <p:nvCxnSpPr>
          <p:cNvPr id="33" name="Straight Arrow Connector 32"/>
          <p:cNvCxnSpPr/>
          <p:nvPr/>
        </p:nvCxnSpPr>
        <p:spPr>
          <a:xfrm flipV="1">
            <a:off x="6478217" y="2759445"/>
            <a:ext cx="637721" cy="377294"/>
          </a:xfrm>
          <a:prstGeom prst="straightConnector1">
            <a:avLst/>
          </a:prstGeom>
          <a:ln w="38100">
            <a:solidFill>
              <a:srgbClr val="0099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2963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1" grpId="0"/>
      <p:bldP spid="25" grpId="0"/>
      <p:bldP spid="26" grpId="0"/>
      <p:bldP spid="28" grpId="0"/>
      <p:bldP spid="31" grpId="0"/>
      <p:bldP spid="3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itle 1"/>
          <p:cNvSpPr>
            <a:spLocks noGrp="1"/>
          </p:cNvSpPr>
          <p:nvPr>
            <p:ph type="title"/>
          </p:nvPr>
        </p:nvSpPr>
        <p:spPr>
          <a:xfrm>
            <a:off x="457200" y="911225"/>
            <a:ext cx="8229600" cy="685800"/>
          </a:xfrm>
        </p:spPr>
        <p:txBody>
          <a:bodyPr/>
          <a:lstStyle/>
          <a:p>
            <a:pPr rtl="0" eaLnBrk="1" hangingPunct="1"/>
            <a:r>
              <a:rPr/>
              <a:t>Cuidado diario de superficies duras con pulido</a:t>
            </a:r>
          </a:p>
        </p:txBody>
      </p:sp>
      <p:sp>
        <p:nvSpPr>
          <p:cNvPr id="4100" name="Content Placeholder 2"/>
          <p:cNvSpPr>
            <a:spLocks noGrp="1"/>
          </p:cNvSpPr>
          <p:nvPr>
            <p:ph idx="1"/>
          </p:nvPr>
        </p:nvSpPr>
        <p:spPr>
          <a:xfrm>
            <a:off x="457200" y="1810700"/>
            <a:ext cx="7839075" cy="4246075"/>
          </a:xfrm>
        </p:spPr>
        <p:txBody>
          <a:bodyPr>
            <a:normAutofit/>
          </a:bodyPr>
          <a:lstStyle/>
          <a:p>
            <a:pPr marL="285750" indent="-285750" rtl="0">
              <a:spcAft>
                <a:spcPts val="0"/>
              </a:spcAft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sz="1600" dirty="0"/>
              <a:t>Sin </a:t>
            </a:r>
            <a:r>
              <a:rPr sz="1600" dirty="0" err="1"/>
              <a:t>disyuntores</a:t>
            </a:r>
            <a:r>
              <a:rPr sz="1600" dirty="0"/>
              <a:t> de </a:t>
            </a:r>
            <a:r>
              <a:rPr sz="1600" dirty="0" err="1"/>
              <a:t>desconexión</a:t>
            </a:r>
            <a:endParaRPr sz="1600" dirty="0"/>
          </a:p>
          <a:p>
            <a:pPr marL="742950" lvl="1" indent="-285750" rtl="0">
              <a:spcAft>
                <a:spcPts val="0"/>
              </a:spcAft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sz="1400" dirty="0"/>
              <a:t>Se </a:t>
            </a:r>
            <a:r>
              <a:rPr sz="1400" dirty="0" err="1"/>
              <a:t>agregaron</a:t>
            </a:r>
            <a:r>
              <a:rPr sz="1400" dirty="0"/>
              <a:t> </a:t>
            </a:r>
            <a:r>
              <a:rPr sz="1400" dirty="0" err="1"/>
              <a:t>cuatro</a:t>
            </a:r>
            <a:r>
              <a:rPr sz="1400" dirty="0"/>
              <a:t> amp, </a:t>
            </a:r>
            <a:r>
              <a:rPr sz="1400" dirty="0" err="1"/>
              <a:t>ahora</a:t>
            </a:r>
            <a:r>
              <a:rPr sz="1400" dirty="0"/>
              <a:t> son 40 amp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sz="1400" dirty="0" smtClean="0"/>
              <a:t>en </a:t>
            </a:r>
            <a:r>
              <a:rPr sz="1400" dirty="0"/>
              <a:t>total</a:t>
            </a:r>
          </a:p>
          <a:p>
            <a:pPr marL="742950" lvl="1" indent="-285750" rtl="0">
              <a:spcAft>
                <a:spcPts val="1200"/>
              </a:spcAft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sz="1400" dirty="0" err="1"/>
              <a:t>Mejor</a:t>
            </a:r>
            <a:r>
              <a:rPr sz="1400" dirty="0"/>
              <a:t> </a:t>
            </a:r>
            <a:r>
              <a:rPr sz="1400" dirty="0" err="1"/>
              <a:t>cableado</a:t>
            </a:r>
            <a:endParaRPr sz="1400" dirty="0"/>
          </a:p>
          <a:p>
            <a:pPr marL="285750" indent="-285750" rtl="0">
              <a:spcAft>
                <a:spcPts val="0"/>
              </a:spcAft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sz="1600" dirty="0" err="1"/>
              <a:t>Herramientas</a:t>
            </a:r>
            <a:r>
              <a:rPr sz="1600" dirty="0"/>
              <a:t> </a:t>
            </a:r>
            <a:r>
              <a:rPr sz="1600" dirty="0" err="1"/>
              <a:t>probadas</a:t>
            </a:r>
            <a:endParaRPr sz="1600" dirty="0"/>
          </a:p>
          <a:p>
            <a:pPr marL="742950" lvl="1" indent="-285750" rtl="0">
              <a:spcAft>
                <a:spcPts val="0"/>
              </a:spcAft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sz="1400" dirty="0" err="1"/>
              <a:t>Almohadilla</a:t>
            </a:r>
            <a:r>
              <a:rPr sz="1400" dirty="0"/>
              <a:t> de color </a:t>
            </a:r>
            <a:r>
              <a:rPr sz="1400" dirty="0" err="1"/>
              <a:t>violeta</a:t>
            </a:r>
            <a:r>
              <a:rPr sz="1400" dirty="0"/>
              <a:t> 3M™</a:t>
            </a:r>
          </a:p>
          <a:p>
            <a:pPr marL="742950" lvl="1" indent="-285750" rtl="0">
              <a:spcAft>
                <a:spcPts val="0"/>
              </a:spcAft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sz="1400" dirty="0" err="1"/>
              <a:t>Almohadilla</a:t>
            </a:r>
            <a:r>
              <a:rPr sz="1400" dirty="0"/>
              <a:t> de color </a:t>
            </a:r>
            <a:r>
              <a:rPr sz="1400" dirty="0" err="1"/>
              <a:t>siena</a:t>
            </a:r>
            <a:r>
              <a:rPr sz="1400" dirty="0"/>
              <a:t> 3M™</a:t>
            </a:r>
          </a:p>
          <a:p>
            <a:pPr marL="742950" lvl="1" indent="-285750" rtl="0">
              <a:spcAft>
                <a:spcPts val="1200"/>
              </a:spcAft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sz="1400" dirty="0"/>
              <a:t>Disco de color </a:t>
            </a:r>
            <a:r>
              <a:rPr sz="1400" dirty="0" err="1"/>
              <a:t>azul</a:t>
            </a:r>
            <a:r>
              <a:rPr sz="1400" dirty="0"/>
              <a:t> 3M™ </a:t>
            </a:r>
            <a:r>
              <a:rPr sz="1400" dirty="0" err="1"/>
              <a:t>Trizact</a:t>
            </a:r>
            <a:r>
              <a:rPr sz="1400" dirty="0"/>
              <a:t>™</a:t>
            </a:r>
          </a:p>
          <a:p>
            <a:pPr marL="285750" indent="-285750" rtl="0">
              <a:spcAft>
                <a:spcPts val="0"/>
              </a:spcAft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sz="1600" dirty="0"/>
              <a:t>Se </a:t>
            </a:r>
            <a:r>
              <a:rPr sz="1600" dirty="0" err="1"/>
              <a:t>mantiene</a:t>
            </a:r>
            <a:r>
              <a:rPr sz="1600" dirty="0"/>
              <a:t> el </a:t>
            </a:r>
            <a:r>
              <a:rPr sz="1600" dirty="0" err="1"/>
              <a:t>brillo</a:t>
            </a:r>
            <a:r>
              <a:rPr sz="1600" dirty="0"/>
              <a:t> del </a:t>
            </a:r>
            <a:r>
              <a:rPr sz="1600" dirty="0" err="1"/>
              <a:t>piso</a:t>
            </a:r>
            <a:endParaRPr sz="1600" dirty="0"/>
          </a:p>
          <a:p>
            <a:pPr marL="742950" lvl="1" indent="-285750" rtl="0">
              <a:spcAft>
                <a:spcPts val="0"/>
              </a:spcAft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sz="1400" dirty="0"/>
              <a:t>Se </a:t>
            </a:r>
            <a:r>
              <a:rPr sz="1400" dirty="0" err="1"/>
              <a:t>posterga</a:t>
            </a:r>
            <a:r>
              <a:rPr sz="1400" dirty="0"/>
              <a:t> el </a:t>
            </a:r>
            <a:r>
              <a:rPr sz="1400" dirty="0" err="1"/>
              <a:t>tiempo</a:t>
            </a:r>
            <a:r>
              <a:rPr sz="1400" dirty="0"/>
              <a:t> y el </a:t>
            </a:r>
            <a:r>
              <a:rPr sz="1400" dirty="0" err="1"/>
              <a:t>costo</a:t>
            </a:r>
            <a:r>
              <a:rPr sz="1400" dirty="0"/>
              <a:t> de </a:t>
            </a:r>
            <a:r>
              <a:rPr sz="1400" dirty="0" err="1"/>
              <a:t>las</a:t>
            </a:r>
            <a:r>
              <a:rPr sz="1400" dirty="0"/>
              <a:t> </a:t>
            </a:r>
            <a:r>
              <a:rPr sz="1400" dirty="0" err="1"/>
              <a:t>restauraciones</a:t>
            </a:r>
            <a:r>
              <a:rPr sz="1400" dirty="0"/>
              <a:t> de </a:t>
            </a:r>
            <a:r>
              <a:rPr sz="1400" dirty="0" err="1"/>
              <a:t>pisos</a:t>
            </a:r>
            <a:r>
              <a:rPr sz="1400" dirty="0"/>
              <a:t> </a:t>
            </a:r>
            <a:r>
              <a:rPr sz="1400" dirty="0" err="1"/>
              <a:t>leves</a:t>
            </a:r>
            <a:endParaRPr sz="1400" dirty="0"/>
          </a:p>
          <a:p>
            <a:pPr marL="285750" indent="-285750">
              <a:spcAft>
                <a:spcPts val="0"/>
              </a:spcAft>
              <a:buClr>
                <a:srgbClr val="009AC7"/>
              </a:buClr>
              <a:buFont typeface="Wingdings" panose="05000000000000000000" pitchFamily="2" charset="2"/>
              <a:buChar char="§"/>
            </a:pPr>
            <a:endParaRPr lang="en-US" sz="1600" dirty="0" smtClean="0"/>
          </a:p>
        </p:txBody>
      </p:sp>
      <p:sp>
        <p:nvSpPr>
          <p:cNvPr id="14" name="Date Placeholder 3"/>
          <p:cNvSpPr>
            <a:spLocks noGrp="1"/>
          </p:cNvSpPr>
          <p:nvPr>
            <p:ph type="dt" sz="quarter" idx="10"/>
          </p:nvPr>
        </p:nvSpPr>
        <p:spPr>
          <a:xfrm>
            <a:off x="457200" y="6569075"/>
            <a:ext cx="2133600" cy="288925"/>
          </a:xfrm>
        </p:spPr>
        <p:txBody>
          <a:bodyPr/>
          <a:lstStyle/>
          <a:p>
            <a:pPr rtl="0">
              <a:defRPr/>
            </a:pPr>
            <a:r>
              <a:rPr/>
              <a:t>©2015 The Tennant Company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569075"/>
            <a:ext cx="2133600" cy="288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>
              <a:spcBef>
                <a:spcPct val="0"/>
              </a:spcBef>
              <a:buFontTx/>
              <a:buNone/>
            </a:pPr>
            <a:r>
              <a:rPr lang="en-US" dirty="0" smtClean="0">
                <a:solidFill>
                  <a:srgbClr val="898989"/>
                </a:solidFill>
              </a:rPr>
              <a:t> Rev. 11/11/15    </a:t>
            </a:r>
            <a:r>
              <a:rPr dirty="0" smtClean="0">
                <a:solidFill>
                  <a:srgbClr val="898989"/>
                </a:solidFill>
              </a:rPr>
              <a:t>12</a:t>
            </a:r>
            <a:endParaRPr dirty="0">
              <a:solidFill>
                <a:srgbClr val="898989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027" y="1934463"/>
            <a:ext cx="3170248" cy="2191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871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itle 1"/>
          <p:cNvSpPr>
            <a:spLocks noGrp="1"/>
          </p:cNvSpPr>
          <p:nvPr>
            <p:ph type="title"/>
          </p:nvPr>
        </p:nvSpPr>
        <p:spPr>
          <a:xfrm>
            <a:off x="457200" y="911225"/>
            <a:ext cx="8229600" cy="685800"/>
          </a:xfrm>
        </p:spPr>
        <p:txBody>
          <a:bodyPr/>
          <a:lstStyle/>
          <a:p>
            <a:pPr rtl="0" eaLnBrk="1" hangingPunct="1"/>
            <a:r>
              <a:rPr/>
              <a:t>Características del modelo T300e</a:t>
            </a:r>
          </a:p>
        </p:txBody>
      </p:sp>
      <p:sp>
        <p:nvSpPr>
          <p:cNvPr id="4100" name="Content Placeholder 2"/>
          <p:cNvSpPr>
            <a:spLocks noGrp="1"/>
          </p:cNvSpPr>
          <p:nvPr>
            <p:ph idx="1"/>
          </p:nvPr>
        </p:nvSpPr>
        <p:spPr>
          <a:xfrm>
            <a:off x="457200" y="1810700"/>
            <a:ext cx="7839075" cy="4246075"/>
          </a:xfrm>
        </p:spPr>
        <p:txBody>
          <a:bodyPr>
            <a:normAutofit fontScale="92500" lnSpcReduction="20000"/>
          </a:bodyPr>
          <a:lstStyle/>
          <a:p>
            <a:pPr marL="285750" indent="-285750" rtl="0">
              <a:spcAft>
                <a:spcPts val="0"/>
              </a:spcAft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sz="2100"/>
              <a:t>Características estándar</a:t>
            </a:r>
          </a:p>
          <a:p>
            <a:pPr marL="742950" lvl="1" indent="-285750" rtl="0">
              <a:spcAft>
                <a:spcPts val="0"/>
              </a:spcAft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sz="1600"/>
              <a:t>Controles manuales</a:t>
            </a:r>
          </a:p>
          <a:p>
            <a:pPr marL="742950" lvl="1" indent="-285750" rtl="0">
              <a:spcAft>
                <a:spcPts val="0"/>
              </a:spcAft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sz="1600"/>
              <a:t>Presión descendente de ~50 lb (varía según el tipo de cabezal)</a:t>
            </a:r>
          </a:p>
          <a:p>
            <a:pPr marL="742950" lvl="1" indent="-285750" rtl="0">
              <a:spcAft>
                <a:spcPts val="0"/>
              </a:spcAft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sz="1600"/>
              <a:t>Cabezal de tres lengüetas</a:t>
            </a:r>
          </a:p>
          <a:p>
            <a:pPr marL="742950" lvl="1" indent="-285750" rtl="0">
              <a:spcAft>
                <a:spcPts val="1200"/>
              </a:spcAft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sz="1600"/>
              <a:t>Nivel bajo de tan solo ~67 dBA</a:t>
            </a:r>
          </a:p>
          <a:p>
            <a:pPr marL="285750" indent="-285750" rtl="0">
              <a:spcBef>
                <a:spcPts val="550"/>
              </a:spcBef>
              <a:spcAft>
                <a:spcPts val="0"/>
              </a:spcAft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sz="2100"/>
              <a:t>Características de actualización</a:t>
            </a:r>
          </a:p>
          <a:p>
            <a:pPr marL="742950" lvl="1" indent="-285750" rtl="0">
              <a:spcAft>
                <a:spcPts val="0"/>
              </a:spcAft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sz="1500"/>
              <a:t>Presión descendente dual </a:t>
            </a:r>
          </a:p>
          <a:p>
            <a:pPr marL="742950" lvl="1" indent="-285750" rtl="0">
              <a:spcAft>
                <a:spcPts val="0"/>
              </a:spcAft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sz="1500"/>
              <a:t>Monodisco – 47 y 86 </a:t>
            </a:r>
            <a:r>
              <a:rPr sz="1500" smtClean="0"/>
              <a:t>lb </a:t>
            </a:r>
            <a:r>
              <a:rPr sz="1500"/>
              <a:t>(21 y 39 kg)</a:t>
            </a:r>
          </a:p>
          <a:p>
            <a:pPr marL="742950" lvl="1" indent="-285750" rtl="0">
              <a:spcAft>
                <a:spcPts val="0"/>
              </a:spcAft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sz="1500"/>
              <a:t>Disco dual – 57 y 97 </a:t>
            </a:r>
            <a:r>
              <a:rPr sz="1500" smtClean="0"/>
              <a:t>lb </a:t>
            </a:r>
            <a:r>
              <a:rPr sz="1500"/>
              <a:t>(26 y 29 kg)</a:t>
            </a:r>
          </a:p>
          <a:p>
            <a:pPr marL="742950" lvl="1" indent="-285750" rtl="0">
              <a:spcAft>
                <a:spcPts val="0"/>
              </a:spcAft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sz="1500"/>
              <a:t>Cilíndrico dual – 53 y 64 (24 y 29 kg)</a:t>
            </a:r>
          </a:p>
          <a:p>
            <a:pPr marL="742950" lvl="1" indent="-285750" rtl="0">
              <a:spcAft>
                <a:spcPts val="0"/>
              </a:spcAft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sz="1500"/>
              <a:t>Orbital – 63 y 109 </a:t>
            </a:r>
            <a:r>
              <a:rPr sz="1500" smtClean="0"/>
              <a:t>lb </a:t>
            </a:r>
            <a:r>
              <a:rPr sz="1500"/>
              <a:t>(29 y 50 kg)</a:t>
            </a:r>
          </a:p>
          <a:p>
            <a:pPr marL="742950" lvl="1" indent="-285750" rtl="0">
              <a:spcAft>
                <a:spcPts val="1200"/>
              </a:spcAft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sz="1500"/>
              <a:t>Cabezal Insta-Click™</a:t>
            </a:r>
          </a:p>
          <a:p>
            <a:pPr marL="285750" indent="-285750" rtl="0">
              <a:spcBef>
                <a:spcPts val="550"/>
              </a:spcBef>
              <a:spcAft>
                <a:spcPts val="0"/>
              </a:spcAft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sz="2100"/>
              <a:t>Opciones principales</a:t>
            </a:r>
          </a:p>
          <a:p>
            <a:pPr marL="742950" lvl="1" indent="-285750" rtl="0">
              <a:spcAft>
                <a:spcPts val="0"/>
              </a:spcAft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sz="1500"/>
              <a:t>Tecnología ec-H2O NanoClean™</a:t>
            </a:r>
          </a:p>
          <a:p>
            <a:pPr marL="742950" lvl="1" indent="-285750" rtl="0">
              <a:spcAft>
                <a:spcPts val="0"/>
              </a:spcAft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sz="1500"/>
              <a:t>Mangueras de aspiración y recuperación resistentes al aceite</a:t>
            </a:r>
          </a:p>
          <a:p>
            <a:pPr marL="742950" lvl="1" indent="-285750" rtl="0">
              <a:spcAft>
                <a:spcPts val="0"/>
              </a:spcAft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sz="1500"/>
              <a:t>Sistema de llenado de agua de la batería HydroLink</a:t>
            </a:r>
            <a:r>
              <a:rPr sz="1500" baseline="30000"/>
              <a:t>®</a:t>
            </a:r>
          </a:p>
          <a:p>
            <a:pPr lvl="1"/>
            <a:endParaRPr lang="en-US" sz="1500" dirty="0"/>
          </a:p>
          <a:p>
            <a:pPr marL="742950" lvl="1" indent="-285750">
              <a:spcAft>
                <a:spcPts val="0"/>
              </a:spcAft>
              <a:buClr>
                <a:srgbClr val="009AC7"/>
              </a:buClr>
              <a:buFont typeface="Wingdings" panose="05000000000000000000" pitchFamily="2" charset="2"/>
              <a:buChar char="§"/>
            </a:pPr>
            <a:endParaRPr lang="en-US" sz="1500" dirty="0" smtClean="0"/>
          </a:p>
        </p:txBody>
      </p:sp>
      <p:sp>
        <p:nvSpPr>
          <p:cNvPr id="14" name="Date Placeholder 3"/>
          <p:cNvSpPr>
            <a:spLocks noGrp="1"/>
          </p:cNvSpPr>
          <p:nvPr>
            <p:ph type="dt" sz="quarter" idx="10"/>
          </p:nvPr>
        </p:nvSpPr>
        <p:spPr>
          <a:xfrm>
            <a:off x="457200" y="6569075"/>
            <a:ext cx="2133600" cy="288925"/>
          </a:xfrm>
        </p:spPr>
        <p:txBody>
          <a:bodyPr/>
          <a:lstStyle/>
          <a:p>
            <a:pPr rtl="0">
              <a:defRPr/>
            </a:pPr>
            <a:r>
              <a:rPr/>
              <a:t>©2015 The Tennant Company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569075"/>
            <a:ext cx="2133600" cy="288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>
              <a:spcBef>
                <a:spcPct val="0"/>
              </a:spcBef>
              <a:buFontTx/>
              <a:buNone/>
            </a:pPr>
            <a:r>
              <a:rPr lang="en-US" dirty="0" smtClean="0">
                <a:solidFill>
                  <a:srgbClr val="898989"/>
                </a:solidFill>
              </a:rPr>
              <a:t> Rev. 11/11/15    </a:t>
            </a:r>
            <a:r>
              <a:rPr dirty="0" smtClean="0">
                <a:solidFill>
                  <a:srgbClr val="898989"/>
                </a:solidFill>
              </a:rPr>
              <a:t>13</a:t>
            </a:r>
            <a:endParaRPr dirty="0">
              <a:solidFill>
                <a:srgbClr val="898989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984" y="2571806"/>
            <a:ext cx="4241643" cy="282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266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/>
              <a:t>Especificaciones del producto – T300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>
              <a:defRPr/>
            </a:pPr>
            <a:r>
              <a:rPr/>
              <a:t>©2015 The Tennant Company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>
              <a:defRPr/>
            </a:pPr>
            <a:r>
              <a:rPr/>
              <a:t>Rev. 4/7/15 </a:t>
            </a:r>
            <a:fld id="{40BD2EA7-2D18-4D7B-85C6-B4C1B2B21AAB}" type="slidenum">
              <a:rPr/>
              <a:pPr rtl="0">
                <a:defRPr/>
              </a:pPr>
              <a:t>14</a:t>
            </a:fld>
            <a:endParaRPr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516405" y="1518519"/>
          <a:ext cx="8225812" cy="5060086"/>
        </p:xfrm>
        <a:graphic>
          <a:graphicData uri="http://schemas.openxmlformats.org/drawingml/2006/table">
            <a:tbl>
              <a:tblPr/>
              <a:tblGrid>
                <a:gridCol w="1965438"/>
                <a:gridCol w="835055"/>
                <a:gridCol w="817234"/>
                <a:gridCol w="865607"/>
                <a:gridCol w="865607"/>
                <a:gridCol w="908888"/>
                <a:gridCol w="906341"/>
                <a:gridCol w="1061642"/>
              </a:tblGrid>
              <a:tr h="152132"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1" i="0" u="none" strike="noStrike" dirty="0" err="1" smtClean="0">
                          <a:solidFill>
                            <a:srgbClr val="000000"/>
                          </a:solidFill>
                          <a:latin typeface="Arial"/>
                        </a:rPr>
                        <a:t>Especificaciones</a:t>
                      </a: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del </a:t>
                      </a:r>
                      <a:r>
                        <a:rPr lang="en-US" sz="900" b="1" i="0" u="none" strike="noStrike" dirty="0" err="1" smtClean="0">
                          <a:solidFill>
                            <a:srgbClr val="000000"/>
                          </a:solidFill>
                          <a:latin typeface="Arial"/>
                        </a:rPr>
                        <a:t>producto</a:t>
                      </a: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T300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474" marR="4474" marT="447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474" marR="4474" marT="44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474" marR="4474" marT="44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474" marR="4474" marT="44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474" marR="4474" marT="44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474" marR="4474" marT="44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474" marR="4474" marT="44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474" marR="4474" marT="44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13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50" b="1" i="0" u="none" strike="noStrike" dirty="0" err="1">
                          <a:solidFill>
                            <a:srgbClr val="FFFFFF"/>
                          </a:solidFill>
                          <a:latin typeface="Arial"/>
                        </a:rPr>
                        <a:t>Características</a:t>
                      </a:r>
                      <a:endParaRPr lang="en-US" sz="550" b="1" i="0" u="none" strike="noStrike" dirty="0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50" b="1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17 </a:t>
                      </a:r>
                      <a:r>
                        <a:rPr lang="en-US" sz="550" b="1" i="0" u="none" strike="noStrike" dirty="0" err="1">
                          <a:solidFill>
                            <a:srgbClr val="FFFFFF"/>
                          </a:solidFill>
                          <a:latin typeface="Arial"/>
                        </a:rPr>
                        <a:t>pulg</a:t>
                      </a:r>
                      <a:r>
                        <a:rPr lang="en-US" sz="550" b="1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./430 mm </a:t>
                      </a:r>
                      <a:r>
                        <a:rPr lang="en-US" sz="550" b="1" i="0" u="none" strike="noStrike" dirty="0" err="1">
                          <a:solidFill>
                            <a:srgbClr val="FFFFFF"/>
                          </a:solidFill>
                          <a:latin typeface="Arial"/>
                        </a:rPr>
                        <a:t>Monodisco</a:t>
                      </a:r>
                      <a:r>
                        <a:rPr lang="en-US" sz="550" b="1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 </a:t>
                      </a:r>
                      <a:r>
                        <a:rPr lang="en-US" sz="550" b="1" i="0" u="none" strike="noStrike" dirty="0" smtClean="0">
                          <a:solidFill>
                            <a:srgbClr val="FFFFFF"/>
                          </a:solidFill>
                          <a:latin typeface="Arial"/>
                        </a:rPr>
                        <a:t/>
                      </a:r>
                      <a:br>
                        <a:rPr lang="en-US" sz="550" b="1" i="0" u="none" strike="noStrike" dirty="0" smtClean="0">
                          <a:solidFill>
                            <a:srgbClr val="FFFFFF"/>
                          </a:solidFill>
                          <a:latin typeface="Arial"/>
                        </a:rPr>
                      </a:br>
                      <a:r>
                        <a:rPr lang="en-US" sz="550" b="1" i="0" u="none" strike="noStrike" dirty="0" err="1" smtClean="0">
                          <a:solidFill>
                            <a:srgbClr val="FFFFFF"/>
                          </a:solidFill>
                          <a:latin typeface="Arial"/>
                        </a:rPr>
                        <a:t>Asistencia</a:t>
                      </a:r>
                      <a:r>
                        <a:rPr lang="en-US" sz="550" b="1" i="0" u="none" strike="noStrike" dirty="0" smtClean="0">
                          <a:solidFill>
                            <a:srgbClr val="FFFFFF"/>
                          </a:solidFill>
                          <a:latin typeface="Arial"/>
                        </a:rPr>
                        <a:t> de </a:t>
                      </a:r>
                      <a:r>
                        <a:rPr lang="en-US" sz="550" b="1" i="0" u="none" strike="noStrike" dirty="0" err="1">
                          <a:solidFill>
                            <a:srgbClr val="FFFFFF"/>
                          </a:solidFill>
                          <a:latin typeface="Arial"/>
                        </a:rPr>
                        <a:t>almohadilla</a:t>
                      </a:r>
                      <a:endParaRPr lang="en-US" sz="550" b="1" i="0" u="none" strike="noStrike" dirty="0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550" b="1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17 </a:t>
                      </a:r>
                      <a:r>
                        <a:rPr lang="es-ES" sz="550" b="1" i="0" u="none" strike="noStrike" dirty="0" err="1">
                          <a:solidFill>
                            <a:srgbClr val="FFFFFF"/>
                          </a:solidFill>
                          <a:latin typeface="Arial"/>
                        </a:rPr>
                        <a:t>pulg</a:t>
                      </a:r>
                      <a:r>
                        <a:rPr lang="es-ES" sz="550" b="1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./430 mm </a:t>
                      </a:r>
                      <a:r>
                        <a:rPr lang="es-ES" sz="550" b="1" i="0" u="none" strike="noStrike" dirty="0" err="1">
                          <a:solidFill>
                            <a:srgbClr val="FFFFFF"/>
                          </a:solidFill>
                          <a:latin typeface="Arial"/>
                        </a:rPr>
                        <a:t>Monodisco</a:t>
                      </a:r>
                      <a:r>
                        <a:rPr lang="es-ES" sz="550" b="1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 </a:t>
                      </a:r>
                      <a:r>
                        <a:rPr lang="es-ES" sz="550" b="1" i="0" u="none" strike="noStrike" dirty="0" smtClean="0">
                          <a:solidFill>
                            <a:srgbClr val="FFFFFF"/>
                          </a:solidFill>
                          <a:latin typeface="Arial"/>
                        </a:rPr>
                        <a:t/>
                      </a:r>
                      <a:br>
                        <a:rPr lang="es-ES" sz="550" b="1" i="0" u="none" strike="noStrike" dirty="0" smtClean="0">
                          <a:solidFill>
                            <a:srgbClr val="FFFFFF"/>
                          </a:solidFill>
                          <a:latin typeface="Arial"/>
                        </a:rPr>
                      </a:br>
                      <a:r>
                        <a:rPr lang="es-ES" sz="550" b="1" i="0" u="none" strike="noStrike" dirty="0" smtClean="0">
                          <a:solidFill>
                            <a:srgbClr val="FFFFFF"/>
                          </a:solidFill>
                          <a:latin typeface="Arial"/>
                        </a:rPr>
                        <a:t>Autopropulsión</a:t>
                      </a:r>
                      <a:endParaRPr lang="es-ES" sz="550" b="1" i="0" u="none" strike="noStrike" dirty="0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50" b="1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20 </a:t>
                      </a:r>
                      <a:r>
                        <a:rPr lang="en-US" sz="550" b="1" i="0" u="none" strike="noStrike" dirty="0" err="1">
                          <a:solidFill>
                            <a:srgbClr val="FFFFFF"/>
                          </a:solidFill>
                          <a:latin typeface="Arial"/>
                        </a:rPr>
                        <a:t>pulg</a:t>
                      </a:r>
                      <a:r>
                        <a:rPr lang="en-US" sz="550" b="1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./500 mm </a:t>
                      </a:r>
                      <a:r>
                        <a:rPr lang="en-US" sz="550" b="1" i="0" u="none" strike="noStrike" dirty="0" smtClean="0">
                          <a:solidFill>
                            <a:srgbClr val="FFFFFF"/>
                          </a:solidFill>
                          <a:latin typeface="Arial"/>
                        </a:rPr>
                        <a:t/>
                      </a:r>
                      <a:br>
                        <a:rPr lang="en-US" sz="550" b="1" i="0" u="none" strike="noStrike" dirty="0" smtClean="0">
                          <a:solidFill>
                            <a:srgbClr val="FFFFFF"/>
                          </a:solidFill>
                          <a:latin typeface="Arial"/>
                        </a:rPr>
                      </a:br>
                      <a:r>
                        <a:rPr lang="en-US" sz="550" b="1" i="0" u="none" strike="noStrike" dirty="0" err="1" smtClean="0">
                          <a:solidFill>
                            <a:srgbClr val="FFFFFF"/>
                          </a:solidFill>
                          <a:latin typeface="Arial"/>
                        </a:rPr>
                        <a:t>Monodisco</a:t>
                      </a:r>
                      <a:r>
                        <a:rPr lang="en-US" sz="550" b="1" i="0" u="none" strike="noStrike" dirty="0" smtClean="0">
                          <a:solidFill>
                            <a:srgbClr val="FFFFFF"/>
                          </a:solidFill>
                          <a:latin typeface="Arial"/>
                        </a:rPr>
                        <a:t> </a:t>
                      </a:r>
                      <a:br>
                        <a:rPr lang="en-US" sz="550" b="1" i="0" u="none" strike="noStrike" dirty="0" smtClean="0">
                          <a:solidFill>
                            <a:srgbClr val="FFFFFF"/>
                          </a:solidFill>
                          <a:latin typeface="Arial"/>
                        </a:rPr>
                      </a:br>
                      <a:r>
                        <a:rPr lang="en-US" sz="550" b="1" i="0" u="none" strike="noStrike" dirty="0" err="1" smtClean="0">
                          <a:solidFill>
                            <a:srgbClr val="FFFFFF"/>
                          </a:solidFill>
                          <a:latin typeface="Arial"/>
                        </a:rPr>
                        <a:t>Asistencia</a:t>
                      </a:r>
                      <a:r>
                        <a:rPr lang="en-US" sz="550" b="1" i="0" u="none" strike="noStrike" dirty="0" smtClean="0">
                          <a:solidFill>
                            <a:srgbClr val="FFFFFF"/>
                          </a:solidFill>
                          <a:latin typeface="Arial"/>
                        </a:rPr>
                        <a:t> de </a:t>
                      </a:r>
                      <a:r>
                        <a:rPr lang="en-US" sz="550" b="1" i="0" u="none" strike="noStrike" dirty="0" err="1">
                          <a:solidFill>
                            <a:srgbClr val="FFFFFF"/>
                          </a:solidFill>
                          <a:latin typeface="Arial"/>
                        </a:rPr>
                        <a:t>almohadilla</a:t>
                      </a:r>
                      <a:endParaRPr lang="en-US" sz="550" b="1" i="0" u="none" strike="noStrike" dirty="0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550" b="1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20 </a:t>
                      </a:r>
                      <a:r>
                        <a:rPr lang="es-ES" sz="550" b="1" i="0" u="none" strike="noStrike" dirty="0" err="1">
                          <a:solidFill>
                            <a:srgbClr val="FFFFFF"/>
                          </a:solidFill>
                          <a:latin typeface="Arial"/>
                        </a:rPr>
                        <a:t>pulg</a:t>
                      </a:r>
                      <a:r>
                        <a:rPr lang="es-ES" sz="550" b="1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./500 mm </a:t>
                      </a:r>
                      <a:r>
                        <a:rPr lang="es-ES" sz="550" b="1" i="0" u="none" strike="noStrike" dirty="0" smtClean="0">
                          <a:solidFill>
                            <a:srgbClr val="FFFFFF"/>
                          </a:solidFill>
                          <a:latin typeface="Arial"/>
                        </a:rPr>
                        <a:t/>
                      </a:r>
                      <a:br>
                        <a:rPr lang="es-ES" sz="550" b="1" i="0" u="none" strike="noStrike" dirty="0" smtClean="0">
                          <a:solidFill>
                            <a:srgbClr val="FFFFFF"/>
                          </a:solidFill>
                          <a:latin typeface="Arial"/>
                        </a:rPr>
                      </a:br>
                      <a:r>
                        <a:rPr lang="es-ES" sz="550" b="1" i="0" u="none" strike="noStrike" dirty="0" err="1" smtClean="0">
                          <a:solidFill>
                            <a:srgbClr val="FFFFFF"/>
                          </a:solidFill>
                          <a:latin typeface="Arial"/>
                        </a:rPr>
                        <a:t>Monodisco</a:t>
                      </a:r>
                      <a:r>
                        <a:rPr lang="es-ES" sz="550" b="1" i="0" u="none" strike="noStrike" dirty="0" smtClean="0">
                          <a:solidFill>
                            <a:srgbClr val="FFFFFF"/>
                          </a:solidFill>
                          <a:latin typeface="Arial"/>
                        </a:rPr>
                        <a:t> </a:t>
                      </a:r>
                      <a:br>
                        <a:rPr lang="es-ES" sz="550" b="1" i="0" u="none" strike="noStrike" dirty="0" smtClean="0">
                          <a:solidFill>
                            <a:srgbClr val="FFFFFF"/>
                          </a:solidFill>
                          <a:latin typeface="Arial"/>
                        </a:rPr>
                      </a:br>
                      <a:r>
                        <a:rPr lang="es-ES" sz="550" b="1" i="0" u="none" strike="noStrike" dirty="0" smtClean="0">
                          <a:solidFill>
                            <a:srgbClr val="FFFFFF"/>
                          </a:solidFill>
                          <a:latin typeface="Arial"/>
                        </a:rPr>
                        <a:t>Autopropulsión</a:t>
                      </a:r>
                      <a:endParaRPr lang="es-ES" sz="550" b="1" i="0" u="none" strike="noStrike" dirty="0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50" b="1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24 </a:t>
                      </a:r>
                      <a:r>
                        <a:rPr lang="en-US" sz="550" b="1" i="0" u="none" strike="noStrike" dirty="0" err="1">
                          <a:solidFill>
                            <a:srgbClr val="FFFFFF"/>
                          </a:solidFill>
                          <a:latin typeface="Arial"/>
                        </a:rPr>
                        <a:t>pulg</a:t>
                      </a:r>
                      <a:r>
                        <a:rPr lang="en-US" sz="550" b="1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./600 mm </a:t>
                      </a:r>
                      <a:r>
                        <a:rPr lang="en-US" sz="550" b="1" i="0" u="none" strike="noStrike" dirty="0" smtClean="0">
                          <a:solidFill>
                            <a:srgbClr val="FFFFFF"/>
                          </a:solidFill>
                          <a:latin typeface="Arial"/>
                        </a:rPr>
                        <a:t/>
                      </a:r>
                      <a:br>
                        <a:rPr lang="en-US" sz="550" b="1" i="0" u="none" strike="noStrike" dirty="0" smtClean="0">
                          <a:solidFill>
                            <a:srgbClr val="FFFFFF"/>
                          </a:solidFill>
                          <a:latin typeface="Arial"/>
                        </a:rPr>
                      </a:br>
                      <a:r>
                        <a:rPr lang="en-US" sz="550" b="1" i="0" u="none" strike="noStrike" dirty="0" smtClean="0">
                          <a:solidFill>
                            <a:srgbClr val="FFFFFF"/>
                          </a:solidFill>
                          <a:latin typeface="Arial"/>
                        </a:rPr>
                        <a:t>Disco </a:t>
                      </a:r>
                      <a:r>
                        <a:rPr lang="en-US" sz="550" b="1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dual </a:t>
                      </a:r>
                      <a:r>
                        <a:rPr lang="en-US" sz="550" b="1" i="0" u="none" strike="noStrike" dirty="0" smtClean="0">
                          <a:solidFill>
                            <a:srgbClr val="FFFFFF"/>
                          </a:solidFill>
                          <a:latin typeface="Arial"/>
                        </a:rPr>
                        <a:t/>
                      </a:r>
                      <a:br>
                        <a:rPr lang="en-US" sz="550" b="1" i="0" u="none" strike="noStrike" dirty="0" smtClean="0">
                          <a:solidFill>
                            <a:srgbClr val="FFFFFF"/>
                          </a:solidFill>
                          <a:latin typeface="Arial"/>
                        </a:rPr>
                      </a:br>
                      <a:r>
                        <a:rPr lang="en-US" sz="550" b="1" i="0" u="none" strike="noStrike" dirty="0" err="1" smtClean="0">
                          <a:solidFill>
                            <a:srgbClr val="FFFFFF"/>
                          </a:solidFill>
                          <a:latin typeface="Arial"/>
                        </a:rPr>
                        <a:t>Autopropulsión</a:t>
                      </a:r>
                      <a:endParaRPr lang="en-US" sz="550" b="1" i="0" u="none" strike="noStrike" dirty="0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50" b="1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20 </a:t>
                      </a:r>
                      <a:r>
                        <a:rPr lang="en-US" sz="550" b="1" i="0" u="none" strike="noStrike" dirty="0" err="1">
                          <a:solidFill>
                            <a:srgbClr val="FFFFFF"/>
                          </a:solidFill>
                          <a:latin typeface="Arial"/>
                        </a:rPr>
                        <a:t>pulg</a:t>
                      </a:r>
                      <a:r>
                        <a:rPr lang="en-US" sz="550" b="1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./500 mm </a:t>
                      </a:r>
                      <a:r>
                        <a:rPr lang="en-US" sz="550" b="1" i="0" u="none" strike="noStrike" dirty="0" smtClean="0">
                          <a:solidFill>
                            <a:srgbClr val="FFFFFF"/>
                          </a:solidFill>
                          <a:latin typeface="Arial"/>
                        </a:rPr>
                        <a:t/>
                      </a:r>
                      <a:br>
                        <a:rPr lang="en-US" sz="550" b="1" i="0" u="none" strike="noStrike" dirty="0" smtClean="0">
                          <a:solidFill>
                            <a:srgbClr val="FFFFFF"/>
                          </a:solidFill>
                          <a:latin typeface="Arial"/>
                        </a:rPr>
                      </a:br>
                      <a:r>
                        <a:rPr lang="en-US" sz="550" b="1" i="0" u="none" strike="noStrike" dirty="0" err="1" smtClean="0">
                          <a:solidFill>
                            <a:srgbClr val="FFFFFF"/>
                          </a:solidFill>
                          <a:latin typeface="Arial"/>
                        </a:rPr>
                        <a:t>Cilíndrico</a:t>
                      </a:r>
                      <a:r>
                        <a:rPr lang="en-US" sz="550" b="1" i="0" u="none" strike="noStrike" dirty="0" smtClean="0">
                          <a:solidFill>
                            <a:srgbClr val="FFFFFF"/>
                          </a:solidFill>
                          <a:latin typeface="Arial"/>
                        </a:rPr>
                        <a:t> </a:t>
                      </a:r>
                      <a:r>
                        <a:rPr lang="en-US" sz="550" b="1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dual </a:t>
                      </a:r>
                      <a:r>
                        <a:rPr lang="en-US" sz="550" b="1" i="0" u="none" strike="noStrike" dirty="0" smtClean="0">
                          <a:solidFill>
                            <a:srgbClr val="FFFFFF"/>
                          </a:solidFill>
                          <a:latin typeface="Arial"/>
                        </a:rPr>
                        <a:t/>
                      </a:r>
                      <a:br>
                        <a:rPr lang="en-US" sz="550" b="1" i="0" u="none" strike="noStrike" dirty="0" smtClean="0">
                          <a:solidFill>
                            <a:srgbClr val="FFFFFF"/>
                          </a:solidFill>
                          <a:latin typeface="Arial"/>
                        </a:rPr>
                      </a:br>
                      <a:r>
                        <a:rPr lang="en-US" sz="550" b="1" i="0" u="none" strike="noStrike" dirty="0" err="1" smtClean="0">
                          <a:solidFill>
                            <a:srgbClr val="FFFFFF"/>
                          </a:solidFill>
                          <a:latin typeface="Arial"/>
                        </a:rPr>
                        <a:t>Autopropulsión</a:t>
                      </a:r>
                      <a:endParaRPr lang="en-US" sz="550" b="1" i="0" u="none" strike="noStrike" dirty="0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600"/>
                        </a:lnSpc>
                      </a:pPr>
                      <a:r>
                        <a:rPr lang="es-ES" sz="550" b="1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20 </a:t>
                      </a:r>
                      <a:r>
                        <a:rPr lang="es-ES" sz="550" b="1" i="0" u="none" strike="noStrike" dirty="0" err="1">
                          <a:solidFill>
                            <a:srgbClr val="FFFFFF"/>
                          </a:solidFill>
                          <a:latin typeface="Arial"/>
                        </a:rPr>
                        <a:t>pulg</a:t>
                      </a:r>
                      <a:r>
                        <a:rPr lang="es-ES" sz="550" b="1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./500 mm </a:t>
                      </a:r>
                      <a:r>
                        <a:rPr lang="es-ES" sz="550" b="1" i="0" u="none" strike="noStrike" dirty="0" smtClean="0">
                          <a:solidFill>
                            <a:srgbClr val="FFFFFF"/>
                          </a:solidFill>
                          <a:latin typeface="Arial"/>
                        </a:rPr>
                        <a:t/>
                      </a:r>
                      <a:br>
                        <a:rPr lang="es-ES" sz="550" b="1" i="0" u="none" strike="noStrike" dirty="0" smtClean="0">
                          <a:solidFill>
                            <a:srgbClr val="FFFFFF"/>
                          </a:solidFill>
                          <a:latin typeface="Arial"/>
                        </a:rPr>
                      </a:br>
                      <a:r>
                        <a:rPr lang="es-ES" sz="550" b="1" i="0" u="none" strike="noStrike" dirty="0" smtClean="0">
                          <a:solidFill>
                            <a:srgbClr val="FFFFFF"/>
                          </a:solidFill>
                          <a:latin typeface="Arial"/>
                        </a:rPr>
                        <a:t>Orbital </a:t>
                      </a:r>
                      <a:br>
                        <a:rPr lang="es-ES" sz="550" b="1" i="0" u="none" strike="noStrike" dirty="0" smtClean="0">
                          <a:solidFill>
                            <a:srgbClr val="FFFFFF"/>
                          </a:solidFill>
                          <a:latin typeface="Arial"/>
                        </a:rPr>
                      </a:br>
                      <a:r>
                        <a:rPr lang="es-ES" sz="550" b="1" i="0" u="none" strike="noStrike" dirty="0" smtClean="0">
                          <a:solidFill>
                            <a:srgbClr val="FFFFFF"/>
                          </a:solidFill>
                          <a:latin typeface="Arial"/>
                        </a:rPr>
                        <a:t>Autopropulsión</a:t>
                      </a:r>
                      <a:endParaRPr lang="es-ES" sz="550" b="1" i="0" u="none" strike="noStrike" dirty="0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327392"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Panel de control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Panel </a:t>
                      </a:r>
                      <a:r>
                        <a:rPr lang="es-ES" sz="5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Membrane</a:t>
                      </a:r>
                      <a:r>
                        <a:rPr lang="es-ES" sz="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™</a:t>
                      </a:r>
                      <a:r>
                        <a:rPr lang="es-ES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s-ES" sz="5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/>
                      </a:r>
                      <a:br>
                        <a:rPr lang="es-ES" sz="5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</a:br>
                      <a:r>
                        <a:rPr lang="es-ES" sz="5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(</a:t>
                      </a:r>
                      <a:r>
                        <a:rPr lang="es-ES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estándar)</a:t>
                      </a:r>
                      <a:r>
                        <a:rPr lang="es-ES" sz="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s-ES" sz="5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/>
                      </a:r>
                      <a:br>
                        <a:rPr lang="es-ES" sz="5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s-ES" sz="5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Pro-Panel</a:t>
                      </a:r>
                      <a:r>
                        <a:rPr lang="es-ES" sz="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™</a:t>
                      </a:r>
                      <a:r>
                        <a:rPr lang="es-ES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s-ES" sz="5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/>
                      </a:r>
                      <a:br>
                        <a:rPr lang="es-ES" sz="5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</a:br>
                      <a:r>
                        <a:rPr lang="es-ES" sz="5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(</a:t>
                      </a:r>
                      <a:r>
                        <a:rPr lang="es-ES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opcional)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Panel </a:t>
                      </a:r>
                      <a:r>
                        <a:rPr lang="es-ES" sz="5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Membrane</a:t>
                      </a:r>
                      <a:r>
                        <a:rPr lang="es-ES" sz="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™</a:t>
                      </a:r>
                      <a:r>
                        <a:rPr lang="es-ES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(estándar)</a:t>
                      </a:r>
                      <a:r>
                        <a:rPr lang="es-ES" sz="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s-ES" sz="5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/>
                      </a:r>
                      <a:br>
                        <a:rPr lang="es-ES" sz="5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s-ES" sz="5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Pro-Panel</a:t>
                      </a:r>
                      <a:r>
                        <a:rPr lang="es-ES" sz="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™</a:t>
                      </a:r>
                      <a:r>
                        <a:rPr lang="es-ES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endParaRPr lang="es-ES" sz="500" b="0" i="0" u="none" strike="noStrike" dirty="0" smtClean="0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 fontAlgn="b"/>
                      <a:r>
                        <a:rPr lang="es-ES" sz="5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(</a:t>
                      </a:r>
                      <a:r>
                        <a:rPr lang="es-ES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opcional)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Panel </a:t>
                      </a:r>
                      <a:r>
                        <a:rPr lang="es-ES" sz="5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Membrane</a:t>
                      </a:r>
                      <a:r>
                        <a:rPr lang="es-ES" sz="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™</a:t>
                      </a:r>
                      <a:r>
                        <a:rPr lang="es-ES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s-ES" sz="5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/>
                      </a:r>
                      <a:br>
                        <a:rPr lang="es-ES" sz="5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</a:br>
                      <a:r>
                        <a:rPr lang="es-ES" sz="5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(</a:t>
                      </a:r>
                      <a:r>
                        <a:rPr lang="es-ES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estándar)</a:t>
                      </a:r>
                      <a:r>
                        <a:rPr lang="es-ES" sz="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s-ES" sz="5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/>
                      </a:r>
                      <a:br>
                        <a:rPr lang="es-ES" sz="5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s-ES" sz="5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Pro-Panel</a:t>
                      </a:r>
                      <a:r>
                        <a:rPr lang="es-ES" sz="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™</a:t>
                      </a:r>
                      <a:r>
                        <a:rPr lang="es-ES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s-ES" sz="5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/>
                      </a:r>
                      <a:br>
                        <a:rPr lang="es-ES" sz="5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</a:br>
                      <a:r>
                        <a:rPr lang="es-ES" sz="5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(</a:t>
                      </a:r>
                      <a:r>
                        <a:rPr lang="es-ES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opcional)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Panel </a:t>
                      </a:r>
                      <a:r>
                        <a:rPr lang="es-ES" sz="5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Membrane</a:t>
                      </a:r>
                      <a:r>
                        <a:rPr lang="es-ES" sz="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™</a:t>
                      </a:r>
                      <a:r>
                        <a:rPr lang="es-ES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s-ES" sz="5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/>
                      </a:r>
                      <a:br>
                        <a:rPr lang="es-ES" sz="5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</a:br>
                      <a:r>
                        <a:rPr lang="es-ES" sz="5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(</a:t>
                      </a:r>
                      <a:r>
                        <a:rPr lang="es-ES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estándar)</a:t>
                      </a:r>
                      <a:r>
                        <a:rPr lang="es-ES" sz="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s-ES" sz="5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/>
                      </a:r>
                      <a:br>
                        <a:rPr lang="es-ES" sz="5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s-ES" sz="5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Pro-Panel</a:t>
                      </a:r>
                      <a:r>
                        <a:rPr lang="es-ES" sz="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™</a:t>
                      </a:r>
                      <a:r>
                        <a:rPr lang="es-ES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s-ES" sz="5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/>
                      </a:r>
                      <a:br>
                        <a:rPr lang="es-ES" sz="5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</a:br>
                      <a:r>
                        <a:rPr lang="es-ES" sz="5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(</a:t>
                      </a:r>
                      <a:r>
                        <a:rPr lang="es-ES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opcional)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Panel </a:t>
                      </a:r>
                      <a:r>
                        <a:rPr lang="es-ES" sz="5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Membrane</a:t>
                      </a:r>
                      <a:r>
                        <a:rPr lang="es-ES" sz="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™</a:t>
                      </a:r>
                      <a:r>
                        <a:rPr lang="es-ES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s-ES" sz="5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/>
                      </a:r>
                      <a:br>
                        <a:rPr lang="es-ES" sz="5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</a:br>
                      <a:r>
                        <a:rPr lang="es-ES" sz="5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(</a:t>
                      </a:r>
                      <a:r>
                        <a:rPr lang="es-ES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estándar)</a:t>
                      </a:r>
                      <a:r>
                        <a:rPr lang="es-ES" sz="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s-ES" sz="5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/>
                      </a:r>
                      <a:br>
                        <a:rPr lang="es-ES" sz="5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s-ES" sz="5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Pro-Panel</a:t>
                      </a:r>
                      <a:r>
                        <a:rPr lang="es-ES" sz="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™</a:t>
                      </a:r>
                      <a:r>
                        <a:rPr lang="es-ES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s-ES" sz="5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/>
                      </a:r>
                      <a:br>
                        <a:rPr lang="es-ES" sz="5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</a:br>
                      <a:r>
                        <a:rPr lang="es-ES" sz="5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(</a:t>
                      </a:r>
                      <a:r>
                        <a:rPr lang="es-ES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opcional)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Panel </a:t>
                      </a:r>
                      <a:r>
                        <a:rPr lang="es-ES" sz="5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Membrane</a:t>
                      </a:r>
                      <a:r>
                        <a:rPr lang="es-ES" sz="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™</a:t>
                      </a:r>
                      <a:r>
                        <a:rPr lang="es-ES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s-ES" sz="5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/>
                      </a:r>
                      <a:br>
                        <a:rPr lang="es-ES" sz="5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</a:br>
                      <a:r>
                        <a:rPr lang="es-ES" sz="5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(</a:t>
                      </a:r>
                      <a:r>
                        <a:rPr lang="es-ES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estándar)</a:t>
                      </a:r>
                      <a:r>
                        <a:rPr lang="es-ES" sz="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s-ES" sz="5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/>
                      </a:r>
                      <a:br>
                        <a:rPr lang="es-ES" sz="5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s-ES" sz="5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Pro-Panel</a:t>
                      </a:r>
                      <a:r>
                        <a:rPr lang="es-ES" sz="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™</a:t>
                      </a:r>
                      <a:r>
                        <a:rPr lang="es-ES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s-ES" sz="5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/>
                      </a:r>
                      <a:br>
                        <a:rPr lang="es-ES" sz="5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</a:br>
                      <a:r>
                        <a:rPr lang="es-ES" sz="5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(</a:t>
                      </a:r>
                      <a:r>
                        <a:rPr lang="es-ES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opcional)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Panel </a:t>
                      </a:r>
                      <a:r>
                        <a:rPr lang="es-ES" sz="5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Membrane</a:t>
                      </a:r>
                      <a:r>
                        <a:rPr lang="es-ES" sz="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™</a:t>
                      </a:r>
                      <a:r>
                        <a:rPr lang="es-ES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s-ES" sz="5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/>
                      </a:r>
                      <a:br>
                        <a:rPr lang="es-ES" sz="5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</a:br>
                      <a:r>
                        <a:rPr lang="es-ES" sz="5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(</a:t>
                      </a:r>
                      <a:r>
                        <a:rPr lang="es-ES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estándar)</a:t>
                      </a:r>
                      <a:r>
                        <a:rPr lang="es-ES" sz="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s-ES" sz="5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/>
                      </a:r>
                      <a:br>
                        <a:rPr lang="es-ES" sz="5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s-ES" sz="5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Pro-Panel</a:t>
                      </a:r>
                      <a:r>
                        <a:rPr lang="es-ES" sz="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™</a:t>
                      </a:r>
                      <a:r>
                        <a:rPr lang="es-ES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s-ES" sz="5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/>
                      </a:r>
                      <a:br>
                        <a:rPr lang="es-ES" sz="5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</a:br>
                      <a:r>
                        <a:rPr lang="es-ES" sz="5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(</a:t>
                      </a:r>
                      <a:r>
                        <a:rPr lang="es-ES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opcional)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848">
                <a:tc>
                  <a:txBody>
                    <a:bodyPr/>
                    <a:lstStyle/>
                    <a:p>
                      <a:pPr algn="l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Acoplamiento de la herramienta de limpieza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Insta</a:t>
                      </a:r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-Click™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N/A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N/A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544"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 dirty="0" err="1" smtClean="0">
                          <a:solidFill>
                            <a:srgbClr val="000000"/>
                          </a:solidFill>
                          <a:latin typeface="Arial"/>
                        </a:rPr>
                        <a:t>Velocidad</a:t>
                      </a:r>
                      <a:r>
                        <a:rPr lang="en-US" sz="5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de la </a:t>
                      </a:r>
                      <a:r>
                        <a:rPr lang="en-US" sz="500" b="0" i="0" u="none" strike="noStrike" dirty="0" err="1" smtClean="0">
                          <a:solidFill>
                            <a:srgbClr val="000000"/>
                          </a:solidFill>
                          <a:latin typeface="Arial"/>
                        </a:rPr>
                        <a:t>máquina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 dirty="0" err="1" smtClean="0">
                          <a:solidFill>
                            <a:srgbClr val="000000"/>
                          </a:solidFill>
                          <a:latin typeface="Arial"/>
                        </a:rPr>
                        <a:t>Velocidad</a:t>
                      </a:r>
                      <a:r>
                        <a:rPr lang="en-US" sz="5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de </a:t>
                      </a:r>
                      <a:r>
                        <a:rPr lang="en-US" sz="500" b="0" i="0" u="none" strike="noStrike" dirty="0" err="1" smtClean="0">
                          <a:solidFill>
                            <a:srgbClr val="000000"/>
                          </a:solidFill>
                          <a:latin typeface="Arial"/>
                        </a:rPr>
                        <a:t>restregado</a:t>
                      </a:r>
                      <a:r>
                        <a:rPr lang="en-US" sz="5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: 61 </a:t>
                      </a:r>
                      <a:r>
                        <a:rPr lang="en-US" sz="500" b="0" i="0" u="none" strike="noStrike" dirty="0" err="1" smtClean="0">
                          <a:solidFill>
                            <a:srgbClr val="000000"/>
                          </a:solidFill>
                          <a:latin typeface="Arial"/>
                        </a:rPr>
                        <a:t>mpm</a:t>
                      </a:r>
                      <a:r>
                        <a:rPr lang="en-US" sz="5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/200 fpm </a:t>
                      </a:r>
                      <a:br>
                        <a:rPr lang="en-US" sz="5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</a:br>
                      <a:r>
                        <a:rPr lang="en-US" sz="500" b="0" i="0" u="none" strike="noStrike" dirty="0" err="1" smtClean="0">
                          <a:solidFill>
                            <a:srgbClr val="000000"/>
                          </a:solidFill>
                          <a:latin typeface="Arial"/>
                        </a:rPr>
                        <a:t>Transporte</a:t>
                      </a:r>
                      <a:r>
                        <a:rPr lang="en-US" sz="5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: 73 </a:t>
                      </a:r>
                      <a:r>
                        <a:rPr lang="en-US" sz="500" b="0" i="0" u="none" strike="noStrike" dirty="0" err="1" smtClean="0">
                          <a:solidFill>
                            <a:srgbClr val="000000"/>
                          </a:solidFill>
                          <a:latin typeface="Arial"/>
                        </a:rPr>
                        <a:t>mpm</a:t>
                      </a:r>
                      <a:r>
                        <a:rPr lang="en-US" sz="5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/240 fpm </a:t>
                      </a:r>
                      <a:br>
                        <a:rPr lang="en-US" sz="5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</a:br>
                      <a:r>
                        <a:rPr lang="en-US" sz="5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En </a:t>
                      </a:r>
                      <a:r>
                        <a:rPr lang="en-US" sz="500" b="0" i="0" u="none" strike="noStrike" dirty="0" err="1" smtClean="0">
                          <a:solidFill>
                            <a:srgbClr val="000000"/>
                          </a:solidFill>
                          <a:latin typeface="Arial"/>
                        </a:rPr>
                        <a:t>reversa</a:t>
                      </a:r>
                      <a:r>
                        <a:rPr lang="en-US" sz="5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: 44 </a:t>
                      </a:r>
                      <a:r>
                        <a:rPr lang="en-US" sz="500" b="0" i="0" u="none" strike="noStrike" dirty="0" err="1" smtClean="0">
                          <a:solidFill>
                            <a:srgbClr val="000000"/>
                          </a:solidFill>
                          <a:latin typeface="Arial"/>
                        </a:rPr>
                        <a:t>mpm</a:t>
                      </a:r>
                      <a:r>
                        <a:rPr lang="en-US" sz="5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/144 fpm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27392">
                <a:tc>
                  <a:txBody>
                    <a:bodyPr/>
                    <a:lstStyle/>
                    <a:p>
                      <a:pPr algn="l" fontAlgn="t"/>
                      <a:r>
                        <a:rPr lang="pt-BR" sz="5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Índice de cobertura de restregado (m</a:t>
                      </a:r>
                      <a:r>
                        <a:rPr lang="pt-BR" sz="500" b="0" i="0" u="none" strike="noStrike" baseline="30000" dirty="0" smtClean="0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  <a:r>
                        <a:rPr lang="pt-BR" sz="5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/pies</a:t>
                      </a:r>
                      <a:r>
                        <a:rPr lang="pt-BR" sz="500" b="0" i="0" u="none" strike="noStrike" baseline="30000" dirty="0" smtClean="0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  <a:r>
                        <a:rPr lang="pt-BR" sz="5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/h)  </a:t>
                      </a:r>
                    </a:p>
                    <a:p>
                      <a:pPr algn="l" fontAlgn="t"/>
                      <a:r>
                        <a:rPr lang="pt-BR" sz="5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  Máximo teórico  </a:t>
                      </a:r>
                    </a:p>
                    <a:p>
                      <a:pPr algn="l" fontAlgn="t"/>
                      <a:r>
                        <a:rPr lang="pt-BR" sz="5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  Convencional  </a:t>
                      </a:r>
                    </a:p>
                    <a:p>
                      <a:pPr algn="l" fontAlgn="t"/>
                      <a:r>
                        <a:rPr lang="pt-BR" sz="5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  ec-H2O NanoClean™</a:t>
                      </a:r>
                      <a:endParaRPr lang="fr-FR" sz="5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endParaRPr lang="es-ES" sz="500" b="0" i="0" u="none" strike="noStrike" dirty="0" smtClean="0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 fontAlgn="t"/>
                      <a:r>
                        <a:rPr lang="es-ES" sz="5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17.000 </a:t>
                      </a:r>
                      <a:r>
                        <a:rPr lang="es-ES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pies</a:t>
                      </a:r>
                      <a:r>
                        <a:rPr lang="es-ES" sz="500" b="0" i="0" u="none" strike="noStrike" baseline="30000" dirty="0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  <a:r>
                        <a:rPr lang="es-ES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/1.579 m</a:t>
                      </a:r>
                      <a:r>
                        <a:rPr lang="es-ES" sz="500" b="0" i="0" u="none" strike="noStrike" baseline="30000" dirty="0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  <a:r>
                        <a:rPr lang="es-ES" sz="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s-ES" sz="5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/>
                      </a:r>
                      <a:br>
                        <a:rPr lang="es-ES" sz="5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s-ES" sz="5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9.340 </a:t>
                      </a:r>
                      <a:r>
                        <a:rPr lang="es-ES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pies</a:t>
                      </a:r>
                      <a:r>
                        <a:rPr lang="es-ES" sz="500" b="0" i="0" u="none" strike="noStrike" baseline="30000" dirty="0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  <a:r>
                        <a:rPr lang="es-ES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/868 m</a:t>
                      </a:r>
                      <a:r>
                        <a:rPr lang="es-ES" sz="500" b="0" i="0" u="none" strike="noStrike" baseline="30000" dirty="0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  <a:r>
                        <a:rPr lang="es-ES" sz="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s-ES" sz="5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/>
                      </a:r>
                      <a:br>
                        <a:rPr lang="es-ES" sz="5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s-ES" sz="5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9.668 </a:t>
                      </a:r>
                      <a:r>
                        <a:rPr lang="es-ES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pies</a:t>
                      </a:r>
                      <a:r>
                        <a:rPr lang="es-ES" sz="500" b="0" i="0" u="none" strike="noStrike" baseline="30000" dirty="0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  <a:r>
                        <a:rPr lang="es-ES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/898 m</a:t>
                      </a:r>
                      <a:r>
                        <a:rPr lang="es-ES" sz="500" b="0" i="0" u="none" strike="noStrike" baseline="30000" dirty="0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  <a:endParaRPr lang="es-ES" sz="5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s-ES" sz="500" b="0" i="0" u="none" strike="noStrike" dirty="0" smtClean="0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 fontAlgn="t"/>
                      <a:r>
                        <a:rPr lang="es-ES" sz="5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s-ES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17.000 pies</a:t>
                      </a:r>
                      <a:r>
                        <a:rPr lang="es-ES" sz="500" b="0" i="0" u="none" strike="noStrike" baseline="30000" dirty="0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  <a:r>
                        <a:rPr lang="es-ES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/1.579 m</a:t>
                      </a:r>
                      <a:r>
                        <a:rPr lang="es-ES" sz="500" b="0" i="0" u="none" strike="noStrike" baseline="30000" dirty="0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  <a:r>
                        <a:rPr lang="es-ES" sz="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s-ES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12.453 pies</a:t>
                      </a:r>
                      <a:r>
                        <a:rPr lang="es-ES" sz="500" b="0" i="0" u="none" strike="noStrike" baseline="30000" dirty="0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  <a:r>
                        <a:rPr lang="es-ES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/1.157 m</a:t>
                      </a:r>
                      <a:r>
                        <a:rPr lang="es-ES" sz="500" b="0" i="0" u="none" strike="noStrike" baseline="30000" dirty="0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  <a:r>
                        <a:rPr lang="es-ES" sz="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s-ES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12.891 pies</a:t>
                      </a:r>
                      <a:r>
                        <a:rPr lang="es-ES" sz="500" b="0" i="0" u="none" strike="noStrike" baseline="30000" dirty="0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  <a:r>
                        <a:rPr lang="es-ES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/1.198 m</a:t>
                      </a:r>
                      <a:r>
                        <a:rPr lang="es-ES" sz="500" b="0" i="0" u="none" strike="noStrike" baseline="30000" dirty="0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  <a:endParaRPr lang="es-ES" sz="5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endParaRPr lang="es-ES" sz="500" b="0" i="0" u="none" strike="noStrike" dirty="0" smtClean="0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 fontAlgn="t"/>
                      <a:r>
                        <a:rPr lang="es-ES" sz="5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20.000 </a:t>
                      </a:r>
                      <a:r>
                        <a:rPr lang="es-ES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pies</a:t>
                      </a:r>
                      <a:r>
                        <a:rPr lang="es-ES" sz="500" b="0" i="0" u="none" strike="noStrike" baseline="30000" dirty="0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  <a:r>
                        <a:rPr lang="es-ES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/1.858 m</a:t>
                      </a:r>
                      <a:r>
                        <a:rPr lang="es-ES" sz="500" b="0" i="0" u="none" strike="noStrike" baseline="30000" dirty="0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  <a:r>
                        <a:rPr lang="es-ES" sz="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s-ES" sz="5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/>
                      </a:r>
                      <a:br>
                        <a:rPr lang="es-ES" sz="5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s-ES" sz="5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11.208 </a:t>
                      </a:r>
                      <a:r>
                        <a:rPr lang="es-ES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pies</a:t>
                      </a:r>
                      <a:r>
                        <a:rPr lang="es-ES" sz="500" b="0" i="0" u="none" strike="noStrike" baseline="30000" dirty="0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  <a:r>
                        <a:rPr lang="es-ES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/1.041 m</a:t>
                      </a:r>
                      <a:r>
                        <a:rPr lang="es-ES" sz="500" b="0" i="0" u="none" strike="noStrike" baseline="30000" dirty="0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  <a:r>
                        <a:rPr lang="es-ES" sz="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s-ES" sz="5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/>
                      </a:r>
                      <a:br>
                        <a:rPr lang="es-ES" sz="5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s-ES" sz="5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11.602 </a:t>
                      </a:r>
                      <a:r>
                        <a:rPr lang="es-ES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pies</a:t>
                      </a:r>
                      <a:r>
                        <a:rPr lang="es-ES" sz="500" b="0" i="0" u="none" strike="noStrike" baseline="30000" dirty="0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  <a:r>
                        <a:rPr lang="es-ES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/1.078 m</a:t>
                      </a:r>
                      <a:r>
                        <a:rPr lang="es-ES" sz="500" b="0" i="0" u="none" strike="noStrike" baseline="30000" dirty="0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  <a:endParaRPr lang="es-ES" sz="5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s-ES" sz="500" b="0" i="0" u="none" strike="noStrike" dirty="0" smtClean="0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 fontAlgn="t"/>
                      <a:r>
                        <a:rPr lang="es-ES" sz="5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s-ES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20.000 pies</a:t>
                      </a:r>
                      <a:r>
                        <a:rPr lang="es-ES" sz="500" b="0" i="0" u="none" strike="noStrike" baseline="30000" dirty="0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  <a:r>
                        <a:rPr lang="es-ES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/1.858 </a:t>
                      </a:r>
                      <a:r>
                        <a:rPr lang="es-ES" sz="5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m</a:t>
                      </a:r>
                      <a:r>
                        <a:rPr lang="es-ES" sz="500" b="0" i="0" u="none" strike="noStrike" baseline="30000" dirty="0" smtClean="0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  <a:br>
                        <a:rPr lang="es-ES" sz="500" b="0" i="0" u="none" strike="noStrike" baseline="30000" dirty="0" smtClean="0">
                          <a:solidFill>
                            <a:srgbClr val="000000"/>
                          </a:solidFill>
                          <a:latin typeface="Arial"/>
                        </a:rPr>
                      </a:br>
                      <a:r>
                        <a:rPr lang="es-ES" sz="5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s-ES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14.943 pies</a:t>
                      </a:r>
                      <a:r>
                        <a:rPr lang="es-ES" sz="500" b="0" i="0" u="none" strike="noStrike" baseline="30000" dirty="0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  <a:r>
                        <a:rPr lang="es-ES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/1.388 m</a:t>
                      </a:r>
                      <a:r>
                        <a:rPr lang="es-ES" sz="500" b="0" i="0" u="none" strike="noStrike" baseline="30000" dirty="0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  <a:r>
                        <a:rPr lang="es-ES" sz="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s-ES" sz="5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/>
                      </a:r>
                      <a:br>
                        <a:rPr lang="es-ES" sz="5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s-ES" sz="5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15.469 </a:t>
                      </a:r>
                      <a:r>
                        <a:rPr lang="es-ES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pies</a:t>
                      </a:r>
                      <a:r>
                        <a:rPr lang="es-ES" sz="500" b="0" i="0" u="none" strike="noStrike" baseline="30000" dirty="0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  <a:r>
                        <a:rPr lang="es-ES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/1.437 m</a:t>
                      </a:r>
                      <a:r>
                        <a:rPr lang="es-ES" sz="500" b="0" i="0" u="none" strike="noStrike" baseline="30000" dirty="0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  <a:endParaRPr lang="es-ES" sz="5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s-ES" sz="500" b="0" i="0" u="none" strike="noStrike" dirty="0" smtClean="0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 fontAlgn="t"/>
                      <a:r>
                        <a:rPr lang="es-ES" sz="5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s-ES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24.000 pies</a:t>
                      </a:r>
                      <a:r>
                        <a:rPr lang="es-ES" sz="500" b="0" i="0" u="none" strike="noStrike" baseline="30000" dirty="0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  <a:r>
                        <a:rPr lang="es-ES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/2.230 m</a:t>
                      </a:r>
                      <a:r>
                        <a:rPr lang="es-ES" sz="500" b="0" i="0" u="none" strike="noStrike" baseline="30000" dirty="0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  <a:r>
                        <a:rPr lang="es-ES" sz="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s-ES" sz="5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/>
                      </a:r>
                      <a:br>
                        <a:rPr lang="es-ES" sz="5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s-ES" sz="5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18.264 </a:t>
                      </a:r>
                      <a:r>
                        <a:rPr lang="es-ES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pies</a:t>
                      </a:r>
                      <a:r>
                        <a:rPr lang="es-ES" sz="500" b="0" i="0" u="none" strike="noStrike" baseline="30000" dirty="0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  <a:r>
                        <a:rPr lang="es-ES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/1.697 </a:t>
                      </a:r>
                      <a:r>
                        <a:rPr lang="es-ES" sz="5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m</a:t>
                      </a:r>
                      <a:r>
                        <a:rPr lang="es-ES" sz="500" b="0" i="0" u="none" strike="noStrike" baseline="30000" dirty="0" smtClean="0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  <a:br>
                        <a:rPr lang="es-ES" sz="500" b="0" i="0" u="none" strike="noStrike" baseline="30000" dirty="0" smtClean="0">
                          <a:solidFill>
                            <a:srgbClr val="000000"/>
                          </a:solidFill>
                          <a:latin typeface="Arial"/>
                        </a:rPr>
                      </a:br>
                      <a:r>
                        <a:rPr lang="es-ES" sz="5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s-ES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18.906 pies</a:t>
                      </a:r>
                      <a:r>
                        <a:rPr lang="es-ES" sz="500" b="0" i="0" u="none" strike="noStrike" baseline="30000" dirty="0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  <a:r>
                        <a:rPr lang="es-ES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/1.756 m</a:t>
                      </a:r>
                      <a:r>
                        <a:rPr lang="es-ES" sz="500" b="0" i="0" u="none" strike="noStrike" baseline="30000" dirty="0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  <a:endParaRPr lang="es-ES" sz="5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s-ES" sz="500" b="0" i="0" u="none" strike="noStrike" dirty="0" smtClean="0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 fontAlgn="t"/>
                      <a:r>
                        <a:rPr lang="es-ES" sz="5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s-ES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20.000 pies</a:t>
                      </a:r>
                      <a:r>
                        <a:rPr lang="es-ES" sz="500" b="0" i="0" u="none" strike="noStrike" baseline="30000" dirty="0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  <a:r>
                        <a:rPr lang="es-ES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/1.858 m</a:t>
                      </a:r>
                      <a:r>
                        <a:rPr lang="es-ES" sz="500" b="0" i="0" u="none" strike="noStrike" baseline="30000" dirty="0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  <a:r>
                        <a:rPr lang="es-ES" sz="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s-ES" sz="5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/>
                      </a:r>
                      <a:br>
                        <a:rPr lang="es-ES" sz="5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s-ES" sz="5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14.943 </a:t>
                      </a:r>
                      <a:r>
                        <a:rPr lang="es-ES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pies</a:t>
                      </a:r>
                      <a:r>
                        <a:rPr lang="es-ES" sz="500" b="0" i="0" u="none" strike="noStrike" baseline="30000" dirty="0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  <a:r>
                        <a:rPr lang="es-ES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/1.388 m</a:t>
                      </a:r>
                      <a:r>
                        <a:rPr lang="es-ES" sz="500" b="0" i="0" u="none" strike="noStrike" baseline="30000" dirty="0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  <a:r>
                        <a:rPr lang="es-ES" sz="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s-ES" sz="5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/>
                      </a:r>
                      <a:br>
                        <a:rPr lang="es-ES" sz="5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s-ES" sz="5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15.469 </a:t>
                      </a:r>
                      <a:r>
                        <a:rPr lang="es-ES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pies</a:t>
                      </a:r>
                      <a:r>
                        <a:rPr lang="es-ES" sz="500" b="0" i="0" u="none" strike="noStrike" baseline="30000" dirty="0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  <a:r>
                        <a:rPr lang="es-ES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/1.437 m</a:t>
                      </a:r>
                      <a:r>
                        <a:rPr lang="es-ES" sz="500" b="0" i="0" u="none" strike="noStrike" baseline="30000" dirty="0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  <a:endParaRPr lang="es-ES" sz="5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s-ES" sz="500" b="0" i="0" u="none" strike="noStrike" dirty="0" smtClean="0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 fontAlgn="t"/>
                      <a:r>
                        <a:rPr lang="es-ES" sz="5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s-ES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20.000 pies</a:t>
                      </a:r>
                      <a:r>
                        <a:rPr lang="es-ES" sz="500" b="0" i="0" u="none" strike="noStrike" baseline="30000" dirty="0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  <a:r>
                        <a:rPr lang="es-ES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/1.858 m</a:t>
                      </a:r>
                      <a:r>
                        <a:rPr lang="es-ES" sz="500" b="0" i="0" u="none" strike="noStrike" baseline="30000" dirty="0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  <a:r>
                        <a:rPr lang="es-ES" sz="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s-ES" sz="5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/>
                      </a:r>
                      <a:br>
                        <a:rPr lang="es-ES" sz="5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s-ES" sz="5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14.943 </a:t>
                      </a:r>
                      <a:r>
                        <a:rPr lang="es-ES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pies</a:t>
                      </a:r>
                      <a:r>
                        <a:rPr lang="es-ES" sz="500" b="0" i="0" u="none" strike="noStrike" baseline="30000" dirty="0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  <a:r>
                        <a:rPr lang="es-ES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/1.388 m</a:t>
                      </a:r>
                      <a:r>
                        <a:rPr lang="es-ES" sz="500" b="0" i="0" u="none" strike="noStrike" baseline="30000" dirty="0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  <a:r>
                        <a:rPr lang="es-ES" sz="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s-ES" sz="5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/>
                      </a:r>
                      <a:br>
                        <a:rPr lang="es-ES" sz="5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s-ES" sz="5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15.469 </a:t>
                      </a:r>
                      <a:r>
                        <a:rPr lang="es-ES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pies</a:t>
                      </a:r>
                      <a:r>
                        <a:rPr lang="es-ES" sz="500" b="0" i="0" u="none" strike="noStrike" baseline="30000" dirty="0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  <a:r>
                        <a:rPr lang="es-ES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/1.437 m</a:t>
                      </a:r>
                      <a:r>
                        <a:rPr lang="es-ES" sz="500" b="0" i="0" u="none" strike="noStrike" baseline="30000" dirty="0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  <a:endParaRPr lang="es-ES" sz="5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848">
                <a:tc gridSpan="8">
                  <a:txBody>
                    <a:bodyPr/>
                    <a:lstStyle/>
                    <a:p>
                      <a:pPr algn="l" fontAlgn="ctr"/>
                      <a:r>
                        <a:rPr lang="es-ES" sz="5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Sistema de accionamiento de la almohadilla/cepillo</a:t>
                      </a:r>
                      <a:endParaRPr lang="en-US" sz="5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1848"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Ancho de limpieza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17 pulg./430 mm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 pulg./500 mm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24 pulg./600 mm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 pulg./500 mm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 pulg./500 mm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848"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Motor de restregado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24 V DC, 1 HP/0,75 kW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0,45 kW/0,6 HP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848"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RPM de cepillo/almohadilla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230 rpm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285 rpm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1.065 </a:t>
                      </a:r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rpm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2.200 </a:t>
                      </a:r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rpm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696"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Presión</a:t>
                      </a:r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n-US" sz="5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descendente</a:t>
                      </a:r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de </a:t>
                      </a:r>
                      <a:r>
                        <a:rPr lang="en-US" sz="5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almohadilla</a:t>
                      </a:r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/</a:t>
                      </a:r>
                      <a:r>
                        <a:rPr lang="en-US" sz="5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cepillo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de-DE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47, 71, </a:t>
                      </a:r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86 </a:t>
                      </a:r>
                      <a:r>
                        <a:rPr lang="de-DE" sz="500" b="0" i="0" u="none" strike="noStrike" smtClean="0">
                          <a:solidFill>
                            <a:srgbClr val="000000"/>
                          </a:solidFill>
                          <a:latin typeface="Arial"/>
                        </a:rPr>
                        <a:t>lb/</a:t>
                      </a:r>
                      <a:r>
                        <a:rPr lang="de-DE" sz="5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/>
                      </a:r>
                      <a:br>
                        <a:rPr lang="de-DE" sz="5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</a:br>
                      <a:r>
                        <a:rPr lang="de-DE" sz="5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21</a:t>
                      </a:r>
                      <a:r>
                        <a:rPr lang="de-DE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, 32, 39 kg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de-DE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51, 76, </a:t>
                      </a:r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90 </a:t>
                      </a:r>
                      <a:r>
                        <a:rPr lang="de-DE" sz="500" b="0" i="0" u="none" strike="noStrike" smtClean="0">
                          <a:solidFill>
                            <a:srgbClr val="000000"/>
                          </a:solidFill>
                          <a:latin typeface="Arial"/>
                        </a:rPr>
                        <a:t>lb/</a:t>
                      </a:r>
                      <a:r>
                        <a:rPr lang="de-DE" sz="5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/>
                      </a:r>
                      <a:br>
                        <a:rPr lang="de-DE" sz="5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</a:br>
                      <a:r>
                        <a:rPr lang="de-DE" sz="5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23</a:t>
                      </a:r>
                      <a:r>
                        <a:rPr lang="de-DE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, 35, 41 kg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57, 81, </a:t>
                      </a:r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97 </a:t>
                      </a:r>
                      <a:r>
                        <a:rPr lang="de-DE" sz="500" b="0" i="0" u="none" strike="noStrike" smtClean="0">
                          <a:solidFill>
                            <a:srgbClr val="000000"/>
                          </a:solidFill>
                          <a:latin typeface="Arial"/>
                        </a:rPr>
                        <a:t>lb/</a:t>
                      </a:r>
                      <a:r>
                        <a:rPr lang="de-DE" sz="5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/>
                      </a:r>
                      <a:br>
                        <a:rPr lang="de-DE" sz="5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</a:br>
                      <a:r>
                        <a:rPr lang="de-DE" sz="5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26</a:t>
                      </a:r>
                      <a:r>
                        <a:rPr lang="de-DE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, 37, 44 kg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53, 60, </a:t>
                      </a:r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64 </a:t>
                      </a:r>
                      <a:r>
                        <a:rPr lang="de-DE" sz="500" b="0" i="0" u="none" strike="noStrike" smtClean="0">
                          <a:solidFill>
                            <a:srgbClr val="000000"/>
                          </a:solidFill>
                          <a:latin typeface="Arial"/>
                        </a:rPr>
                        <a:t>lb/</a:t>
                      </a:r>
                      <a:r>
                        <a:rPr lang="de-DE" sz="5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/>
                      </a:r>
                      <a:br>
                        <a:rPr lang="de-DE" sz="5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</a:br>
                      <a:r>
                        <a:rPr lang="de-DE" sz="5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24</a:t>
                      </a:r>
                      <a:r>
                        <a:rPr lang="de-DE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, 27, 29 kg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63, 92, </a:t>
                      </a:r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109 </a:t>
                      </a:r>
                      <a:r>
                        <a:rPr lang="de-DE" sz="500" b="0" i="0" u="none" strike="noStrike" smtClean="0">
                          <a:solidFill>
                            <a:srgbClr val="000000"/>
                          </a:solidFill>
                          <a:latin typeface="Arial"/>
                        </a:rPr>
                        <a:t>lb/</a:t>
                      </a:r>
                      <a:r>
                        <a:rPr lang="de-DE" sz="5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/>
                      </a:r>
                      <a:br>
                        <a:rPr lang="de-DE" sz="5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</a:br>
                      <a:r>
                        <a:rPr lang="de-DE" sz="5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29</a:t>
                      </a:r>
                      <a:r>
                        <a:rPr lang="de-DE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, 42, 49 kg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848">
                <a:tc gridSpan="8">
                  <a:txBody>
                    <a:bodyPr/>
                    <a:lstStyle/>
                    <a:p>
                      <a:pPr algn="l" fontAlgn="ctr"/>
                      <a:r>
                        <a:rPr lang="es-ES" sz="5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Sistemas de solución y recuperación</a:t>
                      </a:r>
                      <a:endParaRPr lang="fr-FR" sz="5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1848">
                <a:tc>
                  <a:txBody>
                    <a:bodyPr/>
                    <a:lstStyle/>
                    <a:p>
                      <a:pPr algn="l" fontAlgn="ctr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Capacidad del tanque de solución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 gal/42 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1848">
                <a:tc>
                  <a:txBody>
                    <a:bodyPr/>
                    <a:lstStyle/>
                    <a:p>
                      <a:pPr algn="l" fontAlgn="ctr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Capacidad del tanque de recuperación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 gal/53 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1848"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Motor impulsor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N/A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0,23 HP/0,175 kW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N/A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0,23 HP/0,175 kW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1848"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Motor de aspiración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24 V </a:t>
                      </a:r>
                      <a:r>
                        <a:rPr lang="en-US" sz="500" b="0" i="0" u="none" strike="noStrike" smtClean="0">
                          <a:solidFill>
                            <a:srgbClr val="000000"/>
                          </a:solidFill>
                          <a:latin typeface="Arial"/>
                        </a:rPr>
                        <a:t>C</a:t>
                      </a:r>
                      <a:r>
                        <a:rPr lang="pl-PL" sz="500" b="0" i="0" u="none" strike="noStrike" smtClean="0">
                          <a:solidFill>
                            <a:srgbClr val="000000"/>
                          </a:solidFill>
                          <a:latin typeface="Arial"/>
                        </a:rPr>
                        <a:t>C</a:t>
                      </a:r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, 0,6 hp/0,47 kW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1848"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Columna</a:t>
                      </a:r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de </a:t>
                      </a:r>
                      <a:r>
                        <a:rPr lang="en-US" sz="5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agua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42 pulg./1.067 mm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30833">
                <a:tc>
                  <a:txBody>
                    <a:bodyPr/>
                    <a:lstStyle/>
                    <a:p>
                      <a:pPr algn="l" fontAlgn="ctr"/>
                      <a:r>
                        <a:rPr lang="es-ES" sz="5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Columna de agua de aspiración con </a:t>
                      </a:r>
                      <a:r>
                        <a:rPr lang="es-ES" sz="500" b="0" i="0" u="none" strike="noStrike" dirty="0" err="1" smtClean="0">
                          <a:solidFill>
                            <a:srgbClr val="000000"/>
                          </a:solidFill>
                          <a:latin typeface="Arial"/>
                        </a:rPr>
                        <a:t>Quiet-Mode</a:t>
                      </a:r>
                      <a:r>
                        <a:rPr lang="es-ES" sz="5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™</a:t>
                      </a:r>
                      <a:endParaRPr lang="fr-FR" sz="5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28 </a:t>
                      </a:r>
                      <a:r>
                        <a:rPr lang="en-US" sz="5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pulg</a:t>
                      </a:r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./711 mm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1848">
                <a:tc gridSpan="8">
                  <a:txBody>
                    <a:bodyPr/>
                    <a:lstStyle/>
                    <a:p>
                      <a:pPr algn="l" fontAlgn="ctr"/>
                      <a:r>
                        <a:rPr lang="en-US" sz="500" b="1" i="0" u="none" strike="noStrike" dirty="0" err="1" smtClean="0">
                          <a:solidFill>
                            <a:srgbClr val="000000"/>
                          </a:solidFill>
                          <a:latin typeface="Arial"/>
                        </a:rPr>
                        <a:t>Tecnología</a:t>
                      </a:r>
                      <a:r>
                        <a:rPr lang="en-US" sz="5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de </a:t>
                      </a:r>
                      <a:r>
                        <a:rPr lang="en-US" sz="500" b="1" i="0" u="none" strike="noStrike" dirty="0" err="1" smtClean="0">
                          <a:solidFill>
                            <a:srgbClr val="000000"/>
                          </a:solidFill>
                          <a:latin typeface="Arial"/>
                        </a:rPr>
                        <a:t>limpieza</a:t>
                      </a:r>
                      <a:endParaRPr lang="en-US" sz="5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1848"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Convencional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Estándar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1848"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Flujo de agua convencional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Bajo</a:t>
                      </a:r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: 0,57 </a:t>
                      </a:r>
                      <a:r>
                        <a:rPr lang="en-US" sz="5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lpm</a:t>
                      </a:r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/0,15 </a:t>
                      </a:r>
                      <a:r>
                        <a:rPr lang="en-US" sz="5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gpm</a:t>
                      </a:r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n-US" sz="5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  </a:t>
                      </a:r>
                      <a:r>
                        <a:rPr lang="en-US" sz="500" b="0" i="0" u="none" strike="noStrike" dirty="0" err="1" smtClean="0">
                          <a:solidFill>
                            <a:srgbClr val="000000"/>
                          </a:solidFill>
                          <a:latin typeface="Arial"/>
                        </a:rPr>
                        <a:t>Medio</a:t>
                      </a:r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: 1,3 </a:t>
                      </a:r>
                      <a:r>
                        <a:rPr lang="en-US" sz="5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lpm</a:t>
                      </a:r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/0,35 </a:t>
                      </a:r>
                      <a:r>
                        <a:rPr lang="en-US" sz="5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gpm</a:t>
                      </a:r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n-US" sz="5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  </a:t>
                      </a:r>
                      <a:r>
                        <a:rPr lang="en-US" sz="500" b="0" i="0" u="none" strike="noStrike" dirty="0" err="1" smtClean="0">
                          <a:solidFill>
                            <a:srgbClr val="000000"/>
                          </a:solidFill>
                          <a:latin typeface="Arial"/>
                        </a:rPr>
                        <a:t>Elevado</a:t>
                      </a:r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: 1,9 </a:t>
                      </a:r>
                      <a:r>
                        <a:rPr lang="en-US" sz="5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lpm</a:t>
                      </a:r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/0,5 </a:t>
                      </a:r>
                      <a:r>
                        <a:rPr lang="en-US" sz="5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gpm</a:t>
                      </a:r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1848"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Tecnología ec-H2O NanoClean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Opcional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1848">
                <a:tc>
                  <a:txBody>
                    <a:bodyPr/>
                    <a:lstStyle/>
                    <a:p>
                      <a:pPr algn="l" fontAlgn="ctr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Flujo de agua de la tecnología ec-H2O NanoClean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Bajo</a:t>
                      </a:r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: 0,45 </a:t>
                      </a:r>
                      <a:r>
                        <a:rPr lang="en-US" sz="5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lpm</a:t>
                      </a:r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/0,12 </a:t>
                      </a:r>
                      <a:r>
                        <a:rPr lang="en-US" sz="5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gpm</a:t>
                      </a:r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n-US" sz="5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  </a:t>
                      </a:r>
                      <a:r>
                        <a:rPr lang="en-US" sz="500" b="0" i="0" u="none" strike="noStrike" dirty="0" err="1" smtClean="0">
                          <a:solidFill>
                            <a:srgbClr val="000000"/>
                          </a:solidFill>
                          <a:latin typeface="Arial"/>
                        </a:rPr>
                        <a:t>Medio</a:t>
                      </a:r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: 0,94 </a:t>
                      </a:r>
                      <a:r>
                        <a:rPr lang="en-US" sz="5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lpm</a:t>
                      </a:r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/0,25 </a:t>
                      </a:r>
                      <a:r>
                        <a:rPr lang="en-US" sz="5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gpm</a:t>
                      </a:r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n-US" sz="5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  </a:t>
                      </a:r>
                      <a:r>
                        <a:rPr lang="en-US" sz="500" b="0" i="0" u="none" strike="noStrike" dirty="0" err="1" smtClean="0">
                          <a:solidFill>
                            <a:srgbClr val="000000"/>
                          </a:solidFill>
                          <a:latin typeface="Arial"/>
                        </a:rPr>
                        <a:t>Elevado</a:t>
                      </a:r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: 1,3 </a:t>
                      </a:r>
                      <a:r>
                        <a:rPr lang="en-US" sz="5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lpm</a:t>
                      </a:r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/0,35 </a:t>
                      </a:r>
                      <a:r>
                        <a:rPr lang="en-US" sz="5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gpm</a:t>
                      </a:r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1848"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Severe Environment</a:t>
                      </a:r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™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(Opcional con ec-H2O NanoClean)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10379">
                <a:tc>
                  <a:txBody>
                    <a:bodyPr/>
                    <a:lstStyle/>
                    <a:p>
                      <a:pPr algn="l" fontAlgn="ctr"/>
                      <a:r>
                        <a:rPr lang="es-ES" sz="5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Capacidad del tanque de detergente </a:t>
                      </a:r>
                      <a:r>
                        <a:rPr lang="es-ES" sz="500" b="0" i="0" u="none" strike="noStrike" dirty="0" err="1" smtClean="0">
                          <a:solidFill>
                            <a:srgbClr val="000000"/>
                          </a:solidFill>
                          <a:latin typeface="Arial"/>
                        </a:rPr>
                        <a:t>Severe</a:t>
                      </a:r>
                      <a:r>
                        <a:rPr lang="es-ES" sz="5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s-ES" sz="500" b="0" i="0" u="none" strike="noStrike" dirty="0" err="1" smtClean="0">
                          <a:solidFill>
                            <a:srgbClr val="000000"/>
                          </a:solidFill>
                          <a:latin typeface="Arial"/>
                        </a:rPr>
                        <a:t>Environment</a:t>
                      </a:r>
                      <a:endParaRPr lang="fr-FR" sz="5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s-ES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0,4 gal/1,5 l (Opcional solo con ec-H20 </a:t>
                      </a:r>
                      <a:r>
                        <a:rPr lang="es-ES" sz="5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NanoClean</a:t>
                      </a:r>
                      <a:r>
                        <a:rPr lang="es-ES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1848">
                <a:tc gridSpan="8">
                  <a:txBody>
                    <a:bodyPr/>
                    <a:lstStyle/>
                    <a:p>
                      <a:pPr algn="l" fontAlgn="ctr"/>
                      <a:r>
                        <a:rPr lang="en-US" sz="500" b="1" i="0" u="none" strike="noStrike" dirty="0" err="1" smtClean="0">
                          <a:solidFill>
                            <a:srgbClr val="000000"/>
                          </a:solidFill>
                          <a:latin typeface="Arial"/>
                        </a:rPr>
                        <a:t>Sistema</a:t>
                      </a:r>
                      <a:r>
                        <a:rPr lang="en-US" sz="5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de </a:t>
                      </a:r>
                      <a:r>
                        <a:rPr lang="en-US" sz="500" b="1" i="0" u="none" strike="noStrike" dirty="0" err="1" smtClean="0">
                          <a:solidFill>
                            <a:srgbClr val="000000"/>
                          </a:solidFill>
                          <a:latin typeface="Arial"/>
                        </a:rPr>
                        <a:t>batería</a:t>
                      </a:r>
                      <a:endParaRPr lang="en-US" sz="5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1848"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Voltaje del sistema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24 </a:t>
                      </a:r>
                      <a:r>
                        <a:rPr lang="en-US" sz="500" b="0" i="0" u="none" strike="noStrike" smtClean="0">
                          <a:solidFill>
                            <a:srgbClr val="000000"/>
                          </a:solidFill>
                          <a:latin typeface="Arial"/>
                        </a:rPr>
                        <a:t>voltios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1848"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Cantidad de baterías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092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Baterías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s-ES" sz="5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Húmeda de 105</a:t>
                      </a:r>
                      <a:r>
                        <a:rPr lang="es-ES" sz="500" b="0" i="0" u="none" strike="noStrike" smtClean="0">
                          <a:solidFill>
                            <a:srgbClr val="000000"/>
                          </a:solidFill>
                          <a:latin typeface="Arial"/>
                        </a:rPr>
                        <a:t> AH</a:t>
                      </a:r>
                    </a:p>
                    <a:p>
                      <a:pPr algn="ctr" fontAlgn="ctr"/>
                      <a:r>
                        <a:rPr lang="es-ES" sz="500" b="0" i="0" u="none" strike="noStrike" smtClean="0">
                          <a:solidFill>
                            <a:srgbClr val="000000"/>
                          </a:solidFill>
                          <a:latin typeface="Arial"/>
                        </a:rPr>
                        <a:t>Húmeda </a:t>
                      </a:r>
                      <a:r>
                        <a:rPr lang="es-ES" sz="5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de 130</a:t>
                      </a:r>
                      <a:r>
                        <a:rPr lang="es-ES" sz="500" b="0" i="0" u="none" strike="noStrike" smtClean="0">
                          <a:solidFill>
                            <a:srgbClr val="000000"/>
                          </a:solidFill>
                          <a:latin typeface="Arial"/>
                        </a:rPr>
                        <a:t> AH</a:t>
                      </a:r>
                    </a:p>
                    <a:p>
                      <a:pPr algn="ctr" fontAlgn="ctr"/>
                      <a:r>
                        <a:rPr lang="es-ES" sz="500" b="0" i="0" u="none" strike="noStrike" smtClean="0">
                          <a:solidFill>
                            <a:srgbClr val="000000"/>
                          </a:solidFill>
                          <a:latin typeface="Arial"/>
                        </a:rPr>
                        <a:t>Húmeda </a:t>
                      </a:r>
                      <a:r>
                        <a:rPr lang="es-ES" sz="5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de 155 </a:t>
                      </a:r>
                      <a:r>
                        <a:rPr lang="es-ES" sz="500" b="0" i="0" u="none" strike="noStrike" smtClean="0">
                          <a:solidFill>
                            <a:srgbClr val="000000"/>
                          </a:solidFill>
                          <a:latin typeface="Arial"/>
                        </a:rPr>
                        <a:t>AH </a:t>
                      </a:r>
                    </a:p>
                    <a:p>
                      <a:pPr algn="ctr" fontAlgn="ctr"/>
                      <a:r>
                        <a:rPr lang="es-ES" sz="500" b="0" i="0" u="none" strike="noStrike" smtClean="0">
                          <a:solidFill>
                            <a:srgbClr val="000000"/>
                          </a:solidFill>
                          <a:latin typeface="Arial"/>
                        </a:rPr>
                        <a:t>Sellada </a:t>
                      </a:r>
                      <a:r>
                        <a:rPr lang="es-ES" sz="5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AGM de 140</a:t>
                      </a:r>
                      <a:r>
                        <a:rPr lang="es-ES" sz="500" b="0" i="0" u="none" strike="noStrike" smtClean="0">
                          <a:solidFill>
                            <a:srgbClr val="000000"/>
                          </a:solidFill>
                          <a:latin typeface="Arial"/>
                        </a:rPr>
                        <a:t> AH</a:t>
                      </a:r>
                    </a:p>
                    <a:p>
                      <a:pPr algn="ctr" fontAlgn="ctr"/>
                      <a:r>
                        <a:rPr lang="es-ES" sz="500" b="0" i="0" u="none" strike="noStrike" smtClean="0">
                          <a:solidFill>
                            <a:srgbClr val="000000"/>
                          </a:solidFill>
                          <a:latin typeface="Arial"/>
                        </a:rPr>
                        <a:t>Sellada </a:t>
                      </a:r>
                      <a:r>
                        <a:rPr lang="es-ES" sz="5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Gel de 100 AH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38928">
                <a:tc>
                  <a:txBody>
                    <a:bodyPr/>
                    <a:lstStyle/>
                    <a:p>
                      <a:pPr algn="l" fontAlgn="ctr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Tiempo de funcionamiento de la batería (máx. de horas)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3,4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3,1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 smtClean="0">
                          <a:solidFill>
                            <a:srgbClr val="000000"/>
                          </a:solidFill>
                          <a:latin typeface="Arial"/>
                        </a:rPr>
                        <a:t>2,8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2,6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2,9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2,5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3,8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987"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Cargador a bordo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 dirty="0" err="1" smtClean="0">
                          <a:solidFill>
                            <a:srgbClr val="000000"/>
                          </a:solidFill>
                          <a:latin typeface="Arial"/>
                        </a:rPr>
                        <a:t>Estándar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7987"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Cargador</a:t>
                      </a:r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exterior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 dirty="0" err="1" smtClean="0">
                          <a:solidFill>
                            <a:srgbClr val="000000"/>
                          </a:solidFill>
                          <a:latin typeface="Arial"/>
                        </a:rPr>
                        <a:t>Opcional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7987">
                <a:tc gridSpan="8">
                  <a:txBody>
                    <a:bodyPr/>
                    <a:lstStyle/>
                    <a:p>
                      <a:pPr algn="l" fontAlgn="ctr"/>
                      <a:r>
                        <a:rPr lang="es-ES" sz="5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Niveles de ruido en decibeles</a:t>
                      </a:r>
                      <a:endParaRPr lang="en-US" sz="5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06511">
                <a:tc>
                  <a:txBody>
                    <a:bodyPr/>
                    <a:lstStyle/>
                    <a:p>
                      <a:pPr algn="l" fontAlgn="ctr"/>
                      <a:r>
                        <a:rPr lang="es-ES" sz="5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Nivel de ruido en el oído del operador (</a:t>
                      </a:r>
                      <a:r>
                        <a:rPr lang="es-ES" sz="500" b="0" i="0" u="none" strike="noStrike" dirty="0" err="1" smtClean="0">
                          <a:solidFill>
                            <a:srgbClr val="000000"/>
                          </a:solidFill>
                          <a:latin typeface="Arial"/>
                        </a:rPr>
                        <a:t>dBA</a:t>
                      </a:r>
                      <a:r>
                        <a:rPr lang="fr-FR" sz="5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)</a:t>
                      </a:r>
                      <a:endParaRPr lang="fr-FR" sz="5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64,9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64,9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64,9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64,9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66,5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65,6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66,4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356">
                <a:tc>
                  <a:txBody>
                    <a:bodyPr/>
                    <a:lstStyle/>
                    <a:p>
                      <a:pPr algn="l" fontAlgn="ctr"/>
                      <a:r>
                        <a:rPr lang="es-ES" sz="500" b="0" i="0" u="none" strike="noStrike" dirty="0" err="1" smtClean="0">
                          <a:solidFill>
                            <a:srgbClr val="000000"/>
                          </a:solidFill>
                          <a:latin typeface="Arial"/>
                        </a:rPr>
                        <a:t>Quiet-Mode</a:t>
                      </a:r>
                      <a:r>
                        <a:rPr lang="es-ES" sz="5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™ En el oído del operador (</a:t>
                      </a:r>
                      <a:r>
                        <a:rPr lang="es-ES" sz="500" b="0" i="0" u="none" strike="noStrike" dirty="0" err="1" smtClean="0">
                          <a:solidFill>
                            <a:srgbClr val="000000"/>
                          </a:solidFill>
                          <a:latin typeface="Arial"/>
                        </a:rPr>
                        <a:t>dBA</a:t>
                      </a:r>
                      <a:r>
                        <a:rPr lang="es-ES" sz="5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)</a:t>
                      </a:r>
                      <a:endParaRPr lang="fr-FR" sz="5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57,8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57,8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57,8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57,8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59,1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À déterminer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57,6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987">
                <a:tc gridSpan="8">
                  <a:txBody>
                    <a:bodyPr/>
                    <a:lstStyle/>
                    <a:p>
                      <a:pPr algn="l" fontAlgn="ctr"/>
                      <a:r>
                        <a:rPr lang="es-ES" sz="5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Dimensiones y pesos de las máquinas</a:t>
                      </a:r>
                      <a:endParaRPr lang="fr-FR" sz="5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7987"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Ancho del recuperador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30 </a:t>
                      </a:r>
                      <a:r>
                        <a:rPr lang="en-US" sz="500" b="0" i="0" u="none" strike="noStrike" dirty="0" err="1" smtClean="0">
                          <a:solidFill>
                            <a:srgbClr val="000000"/>
                          </a:solidFill>
                          <a:latin typeface="Arial"/>
                        </a:rPr>
                        <a:t>pulg</a:t>
                      </a:r>
                      <a:r>
                        <a:rPr lang="en-US" sz="5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./772 mm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3696"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Largo x ancho x alto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l-PL" sz="5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51,25 x 20,00 x 43,10 </a:t>
                      </a:r>
                      <a:r>
                        <a:rPr lang="en-US" sz="500" b="0" i="0" u="none" strike="noStrike" dirty="0" err="1" smtClean="0">
                          <a:solidFill>
                            <a:srgbClr val="000000"/>
                          </a:solidFill>
                          <a:latin typeface="Arial"/>
                        </a:rPr>
                        <a:t>pulg</a:t>
                      </a:r>
                      <a:r>
                        <a:rPr lang="en-US" sz="5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.</a:t>
                      </a:r>
                      <a:r>
                        <a:rPr lang="pl-PL" sz="5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/  </a:t>
                      </a:r>
                      <a:br>
                        <a:rPr lang="pl-PL" sz="5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</a:br>
                      <a:r>
                        <a:rPr lang="pl-PL" sz="5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  <a:r>
                        <a:rPr lang="en-US" sz="5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.</a:t>
                      </a:r>
                      <a:r>
                        <a:rPr lang="pl-PL" sz="5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302 x 500 x 1</a:t>
                      </a:r>
                      <a:r>
                        <a:rPr lang="en-US" sz="5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.</a:t>
                      </a:r>
                      <a:r>
                        <a:rPr lang="pl-PL" sz="5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095 mm</a:t>
                      </a:r>
                      <a:endParaRPr lang="pl-PL" sz="5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l-PL" sz="5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54,00 x 22,00 x 43,10 </a:t>
                      </a:r>
                      <a:r>
                        <a:rPr lang="en-US" sz="500" b="0" i="0" u="none" strike="noStrike" dirty="0" err="1" smtClean="0">
                          <a:solidFill>
                            <a:srgbClr val="000000"/>
                          </a:solidFill>
                          <a:latin typeface="Arial"/>
                        </a:rPr>
                        <a:t>pulg</a:t>
                      </a:r>
                      <a:r>
                        <a:rPr lang="en-US" sz="5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.</a:t>
                      </a:r>
                      <a:r>
                        <a:rPr lang="pl-PL" sz="5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/ </a:t>
                      </a:r>
                      <a:br>
                        <a:rPr lang="pl-PL" sz="5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</a:br>
                      <a:r>
                        <a:rPr lang="pl-PL" sz="5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  <a:r>
                        <a:rPr lang="en-US" sz="5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.</a:t>
                      </a:r>
                      <a:r>
                        <a:rPr lang="pl-PL" sz="5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372 x 559 x 1</a:t>
                      </a:r>
                      <a:r>
                        <a:rPr lang="en-US" sz="5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.</a:t>
                      </a:r>
                      <a:r>
                        <a:rPr lang="pl-PL" sz="5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095 mm</a:t>
                      </a:r>
                      <a:endParaRPr lang="pl-PL" sz="5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5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51,75 x 26,00 x 43,10 </a:t>
                      </a:r>
                      <a:r>
                        <a:rPr lang="en-US" sz="500" b="0" i="0" u="none" strike="noStrike" dirty="0" err="1" smtClean="0">
                          <a:solidFill>
                            <a:srgbClr val="000000"/>
                          </a:solidFill>
                          <a:latin typeface="Arial"/>
                        </a:rPr>
                        <a:t>pulg</a:t>
                      </a:r>
                      <a:r>
                        <a:rPr lang="en-US" sz="5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.</a:t>
                      </a:r>
                      <a:r>
                        <a:rPr lang="pl-PL" sz="5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/ </a:t>
                      </a:r>
                      <a:br>
                        <a:rPr lang="pl-PL" sz="5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</a:br>
                      <a:r>
                        <a:rPr lang="pl-PL" sz="5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  <a:r>
                        <a:rPr lang="en-US" sz="5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.</a:t>
                      </a:r>
                      <a:r>
                        <a:rPr lang="pl-PL" sz="5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314 x 660 x 1</a:t>
                      </a:r>
                      <a:r>
                        <a:rPr lang="en-US" sz="5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.</a:t>
                      </a:r>
                      <a:r>
                        <a:rPr lang="pl-PL" sz="5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095 mm</a:t>
                      </a:r>
                      <a:endParaRPr lang="pl-PL" sz="5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5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50,50 x 25,00 x 43,10 p</a:t>
                      </a:r>
                      <a:r>
                        <a:rPr lang="en-US" sz="500" b="0" i="0" u="none" strike="noStrike" dirty="0" err="1" smtClean="0">
                          <a:solidFill>
                            <a:srgbClr val="000000"/>
                          </a:solidFill>
                          <a:latin typeface="Arial"/>
                        </a:rPr>
                        <a:t>ulg</a:t>
                      </a:r>
                      <a:r>
                        <a:rPr lang="en-US" sz="5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.</a:t>
                      </a:r>
                      <a:r>
                        <a:rPr lang="pl-PL" sz="5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/ </a:t>
                      </a:r>
                      <a:br>
                        <a:rPr lang="pl-PL" sz="5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</a:br>
                      <a:r>
                        <a:rPr lang="pl-PL" sz="5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  <a:r>
                        <a:rPr lang="en-US" sz="5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.</a:t>
                      </a:r>
                      <a:r>
                        <a:rPr lang="pl-PL" sz="5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283 x 635 x 1</a:t>
                      </a:r>
                      <a:r>
                        <a:rPr lang="en-US" sz="5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.</a:t>
                      </a:r>
                      <a:r>
                        <a:rPr lang="pl-PL" sz="5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095 mm</a:t>
                      </a:r>
                      <a:endParaRPr lang="pl-PL" sz="5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5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49,00 x 20,50 x 43,10 </a:t>
                      </a:r>
                      <a:r>
                        <a:rPr lang="en-US" sz="500" b="0" i="0" u="none" strike="noStrike" dirty="0" err="1" smtClean="0">
                          <a:solidFill>
                            <a:srgbClr val="000000"/>
                          </a:solidFill>
                          <a:latin typeface="Arial"/>
                        </a:rPr>
                        <a:t>pulg</a:t>
                      </a:r>
                      <a:r>
                        <a:rPr lang="en-US" sz="5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.</a:t>
                      </a:r>
                      <a:r>
                        <a:rPr lang="pl-PL" sz="5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/  </a:t>
                      </a:r>
                      <a:r>
                        <a:rPr lang="pl-PL" sz="500" b="0" i="0" u="none" strike="noStrike" smtClean="0">
                          <a:solidFill>
                            <a:srgbClr val="000000"/>
                          </a:solidFill>
                          <a:latin typeface="Arial"/>
                        </a:rPr>
                        <a:t/>
                      </a:r>
                      <a:br>
                        <a:rPr lang="pl-PL" sz="500" b="0" i="0" u="none" strike="noStrike" smtClean="0">
                          <a:solidFill>
                            <a:srgbClr val="000000"/>
                          </a:solidFill>
                          <a:latin typeface="Arial"/>
                        </a:rPr>
                      </a:br>
                      <a:r>
                        <a:rPr lang="pl-PL" sz="500" b="0" i="0" u="none" strike="noStrike" smtClean="0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  <a:r>
                        <a:rPr lang="en-US" sz="500" b="0" i="0" u="none" strike="noStrike" smtClean="0">
                          <a:solidFill>
                            <a:srgbClr val="000000"/>
                          </a:solidFill>
                          <a:latin typeface="Arial"/>
                        </a:rPr>
                        <a:t>.</a:t>
                      </a:r>
                      <a:r>
                        <a:rPr lang="pl-PL" sz="500" b="0" i="0" u="none" strike="noStrike" smtClean="0">
                          <a:solidFill>
                            <a:srgbClr val="000000"/>
                          </a:solidFill>
                          <a:latin typeface="Arial"/>
                        </a:rPr>
                        <a:t>245 </a:t>
                      </a:r>
                      <a:r>
                        <a:rPr lang="pl-PL" sz="5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x 521 x 1</a:t>
                      </a:r>
                      <a:r>
                        <a:rPr lang="en-US" sz="5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.</a:t>
                      </a:r>
                      <a:r>
                        <a:rPr lang="pl-PL" sz="5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095 mm</a:t>
                      </a:r>
                      <a:endParaRPr lang="pl-PL" sz="5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987"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Peso (sin baterías)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220</a:t>
                      </a: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  <a:r>
                        <a:rPr lang="en-US" sz="500" b="0" i="0" u="none" strike="noStrike" smtClean="0">
                          <a:solidFill>
                            <a:srgbClr val="000000"/>
                          </a:solidFill>
                          <a:latin typeface="Arial"/>
                        </a:rPr>
                        <a:t>lb/98</a:t>
                      </a:r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kg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230</a:t>
                      </a: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  <a:r>
                        <a:rPr lang="en-US" sz="500" b="0" i="0" u="none" strike="noStrike" smtClean="0">
                          <a:solidFill>
                            <a:srgbClr val="000000"/>
                          </a:solidFill>
                          <a:latin typeface="Arial"/>
                        </a:rPr>
                        <a:t>lb/104</a:t>
                      </a:r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kg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230</a:t>
                      </a: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  <a:r>
                        <a:rPr lang="en-US" sz="500" b="0" i="0" u="none" strike="noStrike" smtClean="0">
                          <a:solidFill>
                            <a:srgbClr val="000000"/>
                          </a:solidFill>
                          <a:latin typeface="Arial"/>
                        </a:rPr>
                        <a:t>lb/104</a:t>
                      </a:r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kg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240</a:t>
                      </a: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  <a:r>
                        <a:rPr lang="en-US" sz="500" b="0" i="0" u="none" strike="noStrike" smtClean="0">
                          <a:solidFill>
                            <a:srgbClr val="000000"/>
                          </a:solidFill>
                          <a:latin typeface="Arial"/>
                        </a:rPr>
                        <a:t>lb/109</a:t>
                      </a:r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kg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250</a:t>
                      </a: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  <a:r>
                        <a:rPr lang="en-US" sz="500" b="0" i="0" u="none" strike="noStrike" smtClean="0">
                          <a:solidFill>
                            <a:srgbClr val="000000"/>
                          </a:solidFill>
                          <a:latin typeface="Arial"/>
                        </a:rPr>
                        <a:t>lb/113</a:t>
                      </a:r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kg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250</a:t>
                      </a: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  <a:r>
                        <a:rPr lang="en-US" sz="500" b="0" i="0" u="none" strike="noStrike" smtClean="0">
                          <a:solidFill>
                            <a:srgbClr val="000000"/>
                          </a:solidFill>
                          <a:latin typeface="Arial"/>
                        </a:rPr>
                        <a:t>lb/113</a:t>
                      </a:r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kg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255</a:t>
                      </a: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  <a:r>
                        <a:rPr lang="en-US" sz="500" b="0" i="0" u="none" strike="noStrike" smtClean="0">
                          <a:solidFill>
                            <a:srgbClr val="000000"/>
                          </a:solidFill>
                          <a:latin typeface="Arial"/>
                        </a:rPr>
                        <a:t>lb/216</a:t>
                      </a:r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kg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987"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Peso (con baterías)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366</a:t>
                      </a: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  <a:r>
                        <a:rPr lang="en-US" sz="500" b="0" i="0" u="none" strike="noStrike" smtClean="0">
                          <a:solidFill>
                            <a:srgbClr val="000000"/>
                          </a:solidFill>
                          <a:latin typeface="Arial"/>
                        </a:rPr>
                        <a:t>lb/166</a:t>
                      </a:r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kg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390</a:t>
                      </a: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  <a:r>
                        <a:rPr lang="en-US" sz="500" b="0" i="0" u="none" strike="noStrike" smtClean="0">
                          <a:solidFill>
                            <a:srgbClr val="000000"/>
                          </a:solidFill>
                          <a:latin typeface="Arial"/>
                        </a:rPr>
                        <a:t>lb/177</a:t>
                      </a:r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kg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376</a:t>
                      </a: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  <a:r>
                        <a:rPr lang="en-US" sz="500" b="0" i="0" u="none" strike="noStrike" smtClean="0">
                          <a:solidFill>
                            <a:srgbClr val="000000"/>
                          </a:solidFill>
                          <a:latin typeface="Arial"/>
                        </a:rPr>
                        <a:t>lb/171</a:t>
                      </a:r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kg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400</a:t>
                      </a: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  <a:r>
                        <a:rPr lang="en-US" sz="500" b="0" i="0" u="none" strike="noStrike" smtClean="0">
                          <a:solidFill>
                            <a:srgbClr val="000000"/>
                          </a:solidFill>
                          <a:latin typeface="Arial"/>
                        </a:rPr>
                        <a:t>lb/181</a:t>
                      </a:r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kg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410</a:t>
                      </a: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  <a:r>
                        <a:rPr lang="en-US" sz="500" b="0" i="0" u="none" strike="noStrike" smtClean="0">
                          <a:solidFill>
                            <a:srgbClr val="000000"/>
                          </a:solidFill>
                          <a:latin typeface="Arial"/>
                        </a:rPr>
                        <a:t>lb/186</a:t>
                      </a:r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kg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410</a:t>
                      </a: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  <a:r>
                        <a:rPr lang="en-US" sz="500" b="0" i="0" u="none" strike="noStrike" smtClean="0">
                          <a:solidFill>
                            <a:srgbClr val="000000"/>
                          </a:solidFill>
                          <a:latin typeface="Arial"/>
                        </a:rPr>
                        <a:t>lb/186</a:t>
                      </a:r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kg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415</a:t>
                      </a: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  <a:r>
                        <a:rPr lang="en-US" sz="500" b="0" i="0" u="none" strike="noStrike" smtClean="0">
                          <a:solidFill>
                            <a:srgbClr val="000000"/>
                          </a:solidFill>
                          <a:latin typeface="Arial"/>
                        </a:rPr>
                        <a:t>lb/188</a:t>
                      </a:r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kg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987"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Garantía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s-ES" sz="5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10 años para el moldeado rotativo - Tres años para las piezas - Dos años para la mano de obra - Seis meses para el traslado</a:t>
                      </a:r>
                      <a:endParaRPr lang="fr-FR" sz="5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4592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/>
              <a:t>Especificaciones del producto – T300e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>
              <a:defRPr/>
            </a:pPr>
            <a:r>
              <a:rPr/>
              <a:t>©2015 The Tennant Company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>
              <a:defRPr/>
            </a:pPr>
            <a:r>
              <a:rPr/>
              <a:t>Rev. 4/7/15 </a:t>
            </a:r>
            <a:fld id="{40BD2EA7-2D18-4D7B-85C6-B4C1B2B21AAB}" type="slidenum">
              <a:rPr/>
              <a:pPr rtl="0">
                <a:defRPr/>
              </a:pPr>
              <a:t>15</a:t>
            </a:fld>
            <a:endParaRPr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538158" y="1522186"/>
          <a:ext cx="8018012" cy="4925250"/>
        </p:xfrm>
        <a:graphic>
          <a:graphicData uri="http://schemas.openxmlformats.org/drawingml/2006/table">
            <a:tbl>
              <a:tblPr/>
              <a:tblGrid>
                <a:gridCol w="1715621"/>
                <a:gridCol w="857812"/>
                <a:gridCol w="840150"/>
                <a:gridCol w="857812"/>
                <a:gridCol w="857812"/>
                <a:gridCol w="968822"/>
                <a:gridCol w="958730"/>
                <a:gridCol w="961253"/>
              </a:tblGrid>
              <a:tr h="122132">
                <a:tc gridSpan="2">
                  <a:txBody>
                    <a:bodyPr/>
                    <a:lstStyle/>
                    <a:p>
                      <a:pPr algn="l" fontAlgn="t"/>
                      <a:r>
                        <a:rPr lang="en-US" sz="800" b="1" i="0" u="none" strike="noStrike" smtClean="0">
                          <a:solidFill>
                            <a:srgbClr val="000000"/>
                          </a:solidFill>
                          <a:latin typeface="Century Gothic"/>
                        </a:rPr>
                        <a:t>Especificaciones del producto T300e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latin typeface="Century Gothic"/>
                      </a:endParaRPr>
                    </a:p>
                  </a:txBody>
                  <a:tcPr marL="4310" marR="4310" marT="431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entury Gothic"/>
                      </a:endParaRPr>
                    </a:p>
                  </a:txBody>
                  <a:tcPr marL="4310" marR="4310" marT="43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entury Gothic"/>
                      </a:endParaRPr>
                    </a:p>
                  </a:txBody>
                  <a:tcPr marL="4310" marR="4310" marT="43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entury Gothic"/>
                      </a:endParaRPr>
                    </a:p>
                  </a:txBody>
                  <a:tcPr marL="4310" marR="4310" marT="43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entury Gothic"/>
                      </a:endParaRPr>
                    </a:p>
                  </a:txBody>
                  <a:tcPr marL="4310" marR="4310" marT="43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entury Gothic"/>
                      </a:endParaRPr>
                    </a:p>
                  </a:txBody>
                  <a:tcPr marL="4310" marR="4310" marT="43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entury Gothic"/>
                      </a:endParaRPr>
                    </a:p>
                  </a:txBody>
                  <a:tcPr marL="4310" marR="4310" marT="43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805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50" b="1" i="0" u="none" strike="noStrike" dirty="0" err="1">
                          <a:solidFill>
                            <a:srgbClr val="FFFFFF"/>
                          </a:solidFill>
                          <a:latin typeface="Arial"/>
                        </a:rPr>
                        <a:t>Características</a:t>
                      </a:r>
                      <a:endParaRPr lang="en-US" sz="550" b="1" i="0" u="none" strike="noStrike" dirty="0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50" b="1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17 </a:t>
                      </a:r>
                      <a:r>
                        <a:rPr lang="en-US" sz="550" b="1" i="0" u="none" strike="noStrike" dirty="0" err="1">
                          <a:solidFill>
                            <a:srgbClr val="FFFFFF"/>
                          </a:solidFill>
                          <a:latin typeface="Arial"/>
                        </a:rPr>
                        <a:t>pulg</a:t>
                      </a:r>
                      <a:r>
                        <a:rPr lang="en-US" sz="550" b="1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./430 mm </a:t>
                      </a:r>
                      <a:r>
                        <a:rPr lang="en-US" sz="550" b="1" i="0" u="none" strike="noStrike" dirty="0" err="1">
                          <a:solidFill>
                            <a:srgbClr val="FFFFFF"/>
                          </a:solidFill>
                          <a:latin typeface="Arial"/>
                        </a:rPr>
                        <a:t>Monodisco</a:t>
                      </a:r>
                      <a:r>
                        <a:rPr lang="en-US" sz="550" b="1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 </a:t>
                      </a:r>
                      <a:r>
                        <a:rPr lang="en-US" sz="550" b="1" i="0" u="none" strike="noStrike" dirty="0" smtClean="0">
                          <a:solidFill>
                            <a:srgbClr val="FFFFFF"/>
                          </a:solidFill>
                          <a:latin typeface="Arial"/>
                        </a:rPr>
                        <a:t/>
                      </a:r>
                      <a:br>
                        <a:rPr lang="en-US" sz="550" b="1" i="0" u="none" strike="noStrike" dirty="0" smtClean="0">
                          <a:solidFill>
                            <a:srgbClr val="FFFFFF"/>
                          </a:solidFill>
                          <a:latin typeface="Arial"/>
                        </a:rPr>
                      </a:br>
                      <a:r>
                        <a:rPr lang="en-US" sz="550" b="1" i="0" u="none" strike="noStrike" dirty="0" err="1" smtClean="0">
                          <a:solidFill>
                            <a:srgbClr val="FFFFFF"/>
                          </a:solidFill>
                          <a:latin typeface="Arial"/>
                        </a:rPr>
                        <a:t>Asistencia</a:t>
                      </a:r>
                      <a:r>
                        <a:rPr lang="en-US" sz="550" b="1" i="0" u="none" strike="noStrike" dirty="0" smtClean="0">
                          <a:solidFill>
                            <a:srgbClr val="FFFFFF"/>
                          </a:solidFill>
                          <a:latin typeface="Arial"/>
                        </a:rPr>
                        <a:t> de </a:t>
                      </a:r>
                      <a:r>
                        <a:rPr lang="en-US" sz="550" b="1" i="0" u="none" strike="noStrike" dirty="0" err="1">
                          <a:solidFill>
                            <a:srgbClr val="FFFFFF"/>
                          </a:solidFill>
                          <a:latin typeface="Arial"/>
                        </a:rPr>
                        <a:t>almohadilla</a:t>
                      </a:r>
                      <a:endParaRPr lang="en-US" sz="550" b="1" i="0" u="none" strike="noStrike" dirty="0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550" b="1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17 </a:t>
                      </a:r>
                      <a:r>
                        <a:rPr lang="es-ES" sz="550" b="1" i="0" u="none" strike="noStrike" dirty="0" err="1">
                          <a:solidFill>
                            <a:srgbClr val="FFFFFF"/>
                          </a:solidFill>
                          <a:latin typeface="Arial"/>
                        </a:rPr>
                        <a:t>pulg</a:t>
                      </a:r>
                      <a:r>
                        <a:rPr lang="es-ES" sz="550" b="1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./430 mm </a:t>
                      </a:r>
                      <a:r>
                        <a:rPr lang="es-ES" sz="550" b="1" i="0" u="none" strike="noStrike" dirty="0" err="1">
                          <a:solidFill>
                            <a:srgbClr val="FFFFFF"/>
                          </a:solidFill>
                          <a:latin typeface="Arial"/>
                        </a:rPr>
                        <a:t>Monodisco</a:t>
                      </a:r>
                      <a:r>
                        <a:rPr lang="es-ES" sz="550" b="1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 </a:t>
                      </a:r>
                      <a:r>
                        <a:rPr lang="es-ES" sz="550" b="1" i="0" u="none" strike="noStrike" dirty="0" smtClean="0">
                          <a:solidFill>
                            <a:srgbClr val="FFFFFF"/>
                          </a:solidFill>
                          <a:latin typeface="Arial"/>
                        </a:rPr>
                        <a:t/>
                      </a:r>
                      <a:br>
                        <a:rPr lang="es-ES" sz="550" b="1" i="0" u="none" strike="noStrike" dirty="0" smtClean="0">
                          <a:solidFill>
                            <a:srgbClr val="FFFFFF"/>
                          </a:solidFill>
                          <a:latin typeface="Arial"/>
                        </a:rPr>
                      </a:br>
                      <a:r>
                        <a:rPr lang="es-ES" sz="550" b="1" i="0" u="none" strike="noStrike" dirty="0" smtClean="0">
                          <a:solidFill>
                            <a:srgbClr val="FFFFFF"/>
                          </a:solidFill>
                          <a:latin typeface="Arial"/>
                        </a:rPr>
                        <a:t>Autopropulsión</a:t>
                      </a:r>
                      <a:endParaRPr lang="es-ES" sz="550" b="1" i="0" u="none" strike="noStrike" dirty="0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50" b="1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20 </a:t>
                      </a:r>
                      <a:r>
                        <a:rPr lang="en-US" sz="550" b="1" i="0" u="none" strike="noStrike" dirty="0" err="1">
                          <a:solidFill>
                            <a:srgbClr val="FFFFFF"/>
                          </a:solidFill>
                          <a:latin typeface="Arial"/>
                        </a:rPr>
                        <a:t>pulg</a:t>
                      </a:r>
                      <a:r>
                        <a:rPr lang="en-US" sz="550" b="1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./500 mm </a:t>
                      </a:r>
                      <a:r>
                        <a:rPr lang="en-US" sz="550" b="1" i="0" u="none" strike="noStrike" dirty="0" smtClean="0">
                          <a:solidFill>
                            <a:srgbClr val="FFFFFF"/>
                          </a:solidFill>
                          <a:latin typeface="Arial"/>
                        </a:rPr>
                        <a:t/>
                      </a:r>
                      <a:br>
                        <a:rPr lang="en-US" sz="550" b="1" i="0" u="none" strike="noStrike" dirty="0" smtClean="0">
                          <a:solidFill>
                            <a:srgbClr val="FFFFFF"/>
                          </a:solidFill>
                          <a:latin typeface="Arial"/>
                        </a:rPr>
                      </a:br>
                      <a:r>
                        <a:rPr lang="en-US" sz="550" b="1" i="0" u="none" strike="noStrike" dirty="0" err="1" smtClean="0">
                          <a:solidFill>
                            <a:srgbClr val="FFFFFF"/>
                          </a:solidFill>
                          <a:latin typeface="Arial"/>
                        </a:rPr>
                        <a:t>Monodisco</a:t>
                      </a:r>
                      <a:r>
                        <a:rPr lang="en-US" sz="550" b="1" i="0" u="none" strike="noStrike" dirty="0" smtClean="0">
                          <a:solidFill>
                            <a:srgbClr val="FFFFFF"/>
                          </a:solidFill>
                          <a:latin typeface="Arial"/>
                        </a:rPr>
                        <a:t> </a:t>
                      </a:r>
                      <a:br>
                        <a:rPr lang="en-US" sz="550" b="1" i="0" u="none" strike="noStrike" dirty="0" smtClean="0">
                          <a:solidFill>
                            <a:srgbClr val="FFFFFF"/>
                          </a:solidFill>
                          <a:latin typeface="Arial"/>
                        </a:rPr>
                      </a:br>
                      <a:r>
                        <a:rPr lang="en-US" sz="550" b="1" i="0" u="none" strike="noStrike" dirty="0" err="1" smtClean="0">
                          <a:solidFill>
                            <a:srgbClr val="FFFFFF"/>
                          </a:solidFill>
                          <a:latin typeface="Arial"/>
                        </a:rPr>
                        <a:t>Asistencia</a:t>
                      </a:r>
                      <a:r>
                        <a:rPr lang="en-US" sz="550" b="1" i="0" u="none" strike="noStrike" dirty="0" smtClean="0">
                          <a:solidFill>
                            <a:srgbClr val="FFFFFF"/>
                          </a:solidFill>
                          <a:latin typeface="Arial"/>
                        </a:rPr>
                        <a:t> de </a:t>
                      </a:r>
                      <a:r>
                        <a:rPr lang="en-US" sz="550" b="1" i="0" u="none" strike="noStrike" dirty="0" err="1">
                          <a:solidFill>
                            <a:srgbClr val="FFFFFF"/>
                          </a:solidFill>
                          <a:latin typeface="Arial"/>
                        </a:rPr>
                        <a:t>almohadilla</a:t>
                      </a:r>
                      <a:endParaRPr lang="en-US" sz="550" b="1" i="0" u="none" strike="noStrike" dirty="0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550" b="1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20 </a:t>
                      </a:r>
                      <a:r>
                        <a:rPr lang="es-ES" sz="550" b="1" i="0" u="none" strike="noStrike" dirty="0" err="1">
                          <a:solidFill>
                            <a:srgbClr val="FFFFFF"/>
                          </a:solidFill>
                          <a:latin typeface="Arial"/>
                        </a:rPr>
                        <a:t>pulg</a:t>
                      </a:r>
                      <a:r>
                        <a:rPr lang="es-ES" sz="550" b="1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./500 mm </a:t>
                      </a:r>
                      <a:r>
                        <a:rPr lang="es-ES" sz="550" b="1" i="0" u="none" strike="noStrike" dirty="0" smtClean="0">
                          <a:solidFill>
                            <a:srgbClr val="FFFFFF"/>
                          </a:solidFill>
                          <a:latin typeface="Arial"/>
                        </a:rPr>
                        <a:t/>
                      </a:r>
                      <a:br>
                        <a:rPr lang="es-ES" sz="550" b="1" i="0" u="none" strike="noStrike" dirty="0" smtClean="0">
                          <a:solidFill>
                            <a:srgbClr val="FFFFFF"/>
                          </a:solidFill>
                          <a:latin typeface="Arial"/>
                        </a:rPr>
                      </a:br>
                      <a:r>
                        <a:rPr lang="es-ES" sz="550" b="1" i="0" u="none" strike="noStrike" dirty="0" err="1" smtClean="0">
                          <a:solidFill>
                            <a:srgbClr val="FFFFFF"/>
                          </a:solidFill>
                          <a:latin typeface="Arial"/>
                        </a:rPr>
                        <a:t>Monodisco</a:t>
                      </a:r>
                      <a:r>
                        <a:rPr lang="es-ES" sz="550" b="1" i="0" u="none" strike="noStrike" dirty="0" smtClean="0">
                          <a:solidFill>
                            <a:srgbClr val="FFFFFF"/>
                          </a:solidFill>
                          <a:latin typeface="Arial"/>
                        </a:rPr>
                        <a:t> </a:t>
                      </a:r>
                      <a:br>
                        <a:rPr lang="es-ES" sz="550" b="1" i="0" u="none" strike="noStrike" dirty="0" smtClean="0">
                          <a:solidFill>
                            <a:srgbClr val="FFFFFF"/>
                          </a:solidFill>
                          <a:latin typeface="Arial"/>
                        </a:rPr>
                      </a:br>
                      <a:r>
                        <a:rPr lang="es-ES" sz="550" b="1" i="0" u="none" strike="noStrike" dirty="0" smtClean="0">
                          <a:solidFill>
                            <a:srgbClr val="FFFFFF"/>
                          </a:solidFill>
                          <a:latin typeface="Arial"/>
                        </a:rPr>
                        <a:t>Autopropulsión</a:t>
                      </a:r>
                      <a:endParaRPr lang="es-ES" sz="550" b="1" i="0" u="none" strike="noStrike" dirty="0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50" b="1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24 </a:t>
                      </a:r>
                      <a:r>
                        <a:rPr lang="en-US" sz="550" b="1" i="0" u="none" strike="noStrike" dirty="0" err="1">
                          <a:solidFill>
                            <a:srgbClr val="FFFFFF"/>
                          </a:solidFill>
                          <a:latin typeface="Arial"/>
                        </a:rPr>
                        <a:t>pulg</a:t>
                      </a:r>
                      <a:r>
                        <a:rPr lang="en-US" sz="550" b="1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./600 mm </a:t>
                      </a:r>
                      <a:r>
                        <a:rPr lang="en-US" sz="550" b="1" i="0" u="none" strike="noStrike" dirty="0" smtClean="0">
                          <a:solidFill>
                            <a:srgbClr val="FFFFFF"/>
                          </a:solidFill>
                          <a:latin typeface="Arial"/>
                        </a:rPr>
                        <a:t/>
                      </a:r>
                      <a:br>
                        <a:rPr lang="en-US" sz="550" b="1" i="0" u="none" strike="noStrike" dirty="0" smtClean="0">
                          <a:solidFill>
                            <a:srgbClr val="FFFFFF"/>
                          </a:solidFill>
                          <a:latin typeface="Arial"/>
                        </a:rPr>
                      </a:br>
                      <a:r>
                        <a:rPr lang="en-US" sz="550" b="1" i="0" u="none" strike="noStrike" dirty="0" smtClean="0">
                          <a:solidFill>
                            <a:srgbClr val="FFFFFF"/>
                          </a:solidFill>
                          <a:latin typeface="Arial"/>
                        </a:rPr>
                        <a:t>Disco </a:t>
                      </a:r>
                      <a:r>
                        <a:rPr lang="en-US" sz="550" b="1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dual </a:t>
                      </a:r>
                      <a:r>
                        <a:rPr lang="en-US" sz="550" b="1" i="0" u="none" strike="noStrike" dirty="0" smtClean="0">
                          <a:solidFill>
                            <a:srgbClr val="FFFFFF"/>
                          </a:solidFill>
                          <a:latin typeface="Arial"/>
                        </a:rPr>
                        <a:t/>
                      </a:r>
                      <a:br>
                        <a:rPr lang="en-US" sz="550" b="1" i="0" u="none" strike="noStrike" dirty="0" smtClean="0">
                          <a:solidFill>
                            <a:srgbClr val="FFFFFF"/>
                          </a:solidFill>
                          <a:latin typeface="Arial"/>
                        </a:rPr>
                      </a:br>
                      <a:r>
                        <a:rPr lang="en-US" sz="550" b="1" i="0" u="none" strike="noStrike" dirty="0" err="1" smtClean="0">
                          <a:solidFill>
                            <a:srgbClr val="FFFFFF"/>
                          </a:solidFill>
                          <a:latin typeface="Arial"/>
                        </a:rPr>
                        <a:t>Autopropulsión</a:t>
                      </a:r>
                      <a:endParaRPr lang="en-US" sz="550" b="1" i="0" u="none" strike="noStrike" dirty="0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50" b="1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20 </a:t>
                      </a:r>
                      <a:r>
                        <a:rPr lang="en-US" sz="550" b="1" i="0" u="none" strike="noStrike" dirty="0" err="1">
                          <a:solidFill>
                            <a:srgbClr val="FFFFFF"/>
                          </a:solidFill>
                          <a:latin typeface="Arial"/>
                        </a:rPr>
                        <a:t>pulg</a:t>
                      </a:r>
                      <a:r>
                        <a:rPr lang="en-US" sz="550" b="1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./500 mm </a:t>
                      </a:r>
                      <a:r>
                        <a:rPr lang="en-US" sz="550" b="1" i="0" u="none" strike="noStrike" dirty="0" smtClean="0">
                          <a:solidFill>
                            <a:srgbClr val="FFFFFF"/>
                          </a:solidFill>
                          <a:latin typeface="Arial"/>
                        </a:rPr>
                        <a:t/>
                      </a:r>
                      <a:br>
                        <a:rPr lang="en-US" sz="550" b="1" i="0" u="none" strike="noStrike" dirty="0" smtClean="0">
                          <a:solidFill>
                            <a:srgbClr val="FFFFFF"/>
                          </a:solidFill>
                          <a:latin typeface="Arial"/>
                        </a:rPr>
                      </a:br>
                      <a:r>
                        <a:rPr lang="en-US" sz="550" b="1" i="0" u="none" strike="noStrike" dirty="0" err="1" smtClean="0">
                          <a:solidFill>
                            <a:srgbClr val="FFFFFF"/>
                          </a:solidFill>
                          <a:latin typeface="Arial"/>
                        </a:rPr>
                        <a:t>Cilíndrico</a:t>
                      </a:r>
                      <a:r>
                        <a:rPr lang="en-US" sz="550" b="1" i="0" u="none" strike="noStrike" dirty="0" smtClean="0">
                          <a:solidFill>
                            <a:srgbClr val="FFFFFF"/>
                          </a:solidFill>
                          <a:latin typeface="Arial"/>
                        </a:rPr>
                        <a:t> </a:t>
                      </a:r>
                      <a:r>
                        <a:rPr lang="en-US" sz="550" b="1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dual </a:t>
                      </a:r>
                      <a:r>
                        <a:rPr lang="en-US" sz="550" b="1" i="0" u="none" strike="noStrike" dirty="0" smtClean="0">
                          <a:solidFill>
                            <a:srgbClr val="FFFFFF"/>
                          </a:solidFill>
                          <a:latin typeface="Arial"/>
                        </a:rPr>
                        <a:t/>
                      </a:r>
                      <a:br>
                        <a:rPr lang="en-US" sz="550" b="1" i="0" u="none" strike="noStrike" dirty="0" smtClean="0">
                          <a:solidFill>
                            <a:srgbClr val="FFFFFF"/>
                          </a:solidFill>
                          <a:latin typeface="Arial"/>
                        </a:rPr>
                      </a:br>
                      <a:r>
                        <a:rPr lang="en-US" sz="550" b="1" i="0" u="none" strike="noStrike" dirty="0" err="1" smtClean="0">
                          <a:solidFill>
                            <a:srgbClr val="FFFFFF"/>
                          </a:solidFill>
                          <a:latin typeface="Arial"/>
                        </a:rPr>
                        <a:t>Autopropulsión</a:t>
                      </a:r>
                      <a:endParaRPr lang="en-US" sz="550" b="1" i="0" u="none" strike="noStrike" dirty="0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600"/>
                        </a:lnSpc>
                      </a:pPr>
                      <a:r>
                        <a:rPr lang="es-ES" sz="550" b="1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20 </a:t>
                      </a:r>
                      <a:r>
                        <a:rPr lang="es-ES" sz="550" b="1" i="0" u="none" strike="noStrike" dirty="0" err="1">
                          <a:solidFill>
                            <a:srgbClr val="FFFFFF"/>
                          </a:solidFill>
                          <a:latin typeface="Arial"/>
                        </a:rPr>
                        <a:t>pulg</a:t>
                      </a:r>
                      <a:r>
                        <a:rPr lang="es-ES" sz="550" b="1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./500 mm </a:t>
                      </a:r>
                      <a:r>
                        <a:rPr lang="es-ES" sz="550" b="1" i="0" u="none" strike="noStrike" dirty="0" smtClean="0">
                          <a:solidFill>
                            <a:srgbClr val="FFFFFF"/>
                          </a:solidFill>
                          <a:latin typeface="Arial"/>
                        </a:rPr>
                        <a:t/>
                      </a:r>
                      <a:br>
                        <a:rPr lang="es-ES" sz="550" b="1" i="0" u="none" strike="noStrike" dirty="0" smtClean="0">
                          <a:solidFill>
                            <a:srgbClr val="FFFFFF"/>
                          </a:solidFill>
                          <a:latin typeface="Arial"/>
                        </a:rPr>
                      </a:br>
                      <a:r>
                        <a:rPr lang="es-ES" sz="550" b="1" i="0" u="none" strike="noStrike" dirty="0" smtClean="0">
                          <a:solidFill>
                            <a:srgbClr val="FFFFFF"/>
                          </a:solidFill>
                          <a:latin typeface="Arial"/>
                        </a:rPr>
                        <a:t>Orbital </a:t>
                      </a:r>
                      <a:br>
                        <a:rPr lang="es-ES" sz="550" b="1" i="0" u="none" strike="noStrike" dirty="0" smtClean="0">
                          <a:solidFill>
                            <a:srgbClr val="FFFFFF"/>
                          </a:solidFill>
                          <a:latin typeface="Arial"/>
                        </a:rPr>
                      </a:br>
                      <a:r>
                        <a:rPr lang="es-ES" sz="550" b="1" i="0" u="none" strike="noStrike" dirty="0" smtClean="0">
                          <a:solidFill>
                            <a:srgbClr val="FFFFFF"/>
                          </a:solidFill>
                          <a:latin typeface="Arial"/>
                        </a:rPr>
                        <a:t>Autopropulsión</a:t>
                      </a:r>
                      <a:endParaRPr lang="es-ES" sz="550" b="1" i="0" u="none" strike="noStrike" dirty="0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94890">
                <a:tc>
                  <a:txBody>
                    <a:bodyPr/>
                    <a:lstStyle/>
                    <a:p>
                      <a:pPr algn="l" fontAlgn="ctr"/>
                      <a:r>
                        <a:rPr lang="es-ES" sz="5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Acoplamiento de la herramienta de limpieza</a:t>
                      </a:r>
                      <a:endParaRPr lang="fr-FR" sz="5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Insta-Click™ estándar de tres lengüetas opcional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N/A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N/A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630"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 dirty="0" err="1" smtClean="0">
                          <a:solidFill>
                            <a:srgbClr val="000000"/>
                          </a:solidFill>
                          <a:latin typeface="Arial"/>
                        </a:rPr>
                        <a:t>Velocidad</a:t>
                      </a:r>
                      <a:r>
                        <a:rPr lang="en-US" sz="5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de la </a:t>
                      </a:r>
                      <a:r>
                        <a:rPr lang="en-US" sz="500" b="0" i="0" u="none" strike="noStrike" dirty="0" err="1" smtClean="0">
                          <a:solidFill>
                            <a:srgbClr val="000000"/>
                          </a:solidFill>
                          <a:latin typeface="Arial"/>
                        </a:rPr>
                        <a:t>máquina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 dirty="0" err="1" smtClean="0">
                          <a:solidFill>
                            <a:srgbClr val="000000"/>
                          </a:solidFill>
                          <a:latin typeface="Arial"/>
                        </a:rPr>
                        <a:t>Velocidad</a:t>
                      </a:r>
                      <a:r>
                        <a:rPr lang="en-US" sz="5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de </a:t>
                      </a:r>
                      <a:r>
                        <a:rPr lang="en-US" sz="500" b="0" i="0" u="none" strike="noStrike" dirty="0" err="1" smtClean="0">
                          <a:solidFill>
                            <a:srgbClr val="000000"/>
                          </a:solidFill>
                          <a:latin typeface="Arial"/>
                        </a:rPr>
                        <a:t>restregado</a:t>
                      </a:r>
                      <a:r>
                        <a:rPr lang="en-US" sz="5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: 61 </a:t>
                      </a:r>
                      <a:r>
                        <a:rPr lang="en-US" sz="500" b="0" i="0" u="none" strike="noStrike" dirty="0" err="1" smtClean="0">
                          <a:solidFill>
                            <a:srgbClr val="000000"/>
                          </a:solidFill>
                          <a:latin typeface="Arial"/>
                        </a:rPr>
                        <a:t>mpm</a:t>
                      </a:r>
                      <a:r>
                        <a:rPr lang="en-US" sz="5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/200 fpm </a:t>
                      </a:r>
                      <a:br>
                        <a:rPr lang="en-US" sz="5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</a:br>
                      <a:r>
                        <a:rPr lang="en-US" sz="500" b="0" i="0" u="none" strike="noStrike" dirty="0" err="1" smtClean="0">
                          <a:solidFill>
                            <a:srgbClr val="000000"/>
                          </a:solidFill>
                          <a:latin typeface="Arial"/>
                        </a:rPr>
                        <a:t>Transporte</a:t>
                      </a:r>
                      <a:r>
                        <a:rPr lang="en-US" sz="5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: 73 </a:t>
                      </a:r>
                      <a:r>
                        <a:rPr lang="en-US" sz="500" b="0" i="0" u="none" strike="noStrike" dirty="0" err="1" smtClean="0">
                          <a:solidFill>
                            <a:srgbClr val="000000"/>
                          </a:solidFill>
                          <a:latin typeface="Arial"/>
                        </a:rPr>
                        <a:t>mpm</a:t>
                      </a:r>
                      <a:r>
                        <a:rPr lang="en-US" sz="5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/240 fpm </a:t>
                      </a:r>
                      <a:br>
                        <a:rPr lang="en-US" sz="5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</a:br>
                      <a:r>
                        <a:rPr lang="en-US" sz="5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En </a:t>
                      </a:r>
                      <a:r>
                        <a:rPr lang="en-US" sz="500" b="0" i="0" u="none" strike="noStrike" dirty="0" err="1" smtClean="0">
                          <a:solidFill>
                            <a:srgbClr val="000000"/>
                          </a:solidFill>
                          <a:latin typeface="Arial"/>
                        </a:rPr>
                        <a:t>reversa</a:t>
                      </a:r>
                      <a:r>
                        <a:rPr lang="en-US" sz="5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: 44 </a:t>
                      </a:r>
                      <a:r>
                        <a:rPr lang="en-US" sz="500" b="0" i="0" u="none" strike="noStrike" dirty="0" err="1" smtClean="0">
                          <a:solidFill>
                            <a:srgbClr val="000000"/>
                          </a:solidFill>
                          <a:latin typeface="Arial"/>
                        </a:rPr>
                        <a:t>mpm</a:t>
                      </a:r>
                      <a:r>
                        <a:rPr lang="en-US" sz="5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/144 fpm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6488">
                <a:tc>
                  <a:txBody>
                    <a:bodyPr/>
                    <a:lstStyle/>
                    <a:p>
                      <a:pPr algn="l" fontAlgn="b"/>
                      <a:r>
                        <a:rPr lang="pt-BR" sz="5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Índice de cobertura de restregado (m</a:t>
                      </a:r>
                      <a:r>
                        <a:rPr lang="pt-BR" sz="500" b="0" i="0" u="none" strike="noStrike" baseline="30000" dirty="0" smtClean="0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  <a:r>
                        <a:rPr lang="pt-BR" sz="5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/pies</a:t>
                      </a:r>
                      <a:r>
                        <a:rPr lang="pt-BR" sz="500" b="0" i="0" u="none" strike="noStrike" baseline="30000" dirty="0" smtClean="0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  <a:r>
                        <a:rPr lang="pt-BR" sz="5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/h)  </a:t>
                      </a:r>
                      <a:br>
                        <a:rPr lang="pt-BR" sz="5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</a:br>
                      <a:r>
                        <a:rPr lang="pt-BR" sz="5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  Máximo teórico  </a:t>
                      </a:r>
                      <a:br>
                        <a:rPr lang="pt-BR" sz="5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</a:br>
                      <a:r>
                        <a:rPr lang="pt-BR" sz="5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  Convencional  </a:t>
                      </a:r>
                      <a:br>
                        <a:rPr lang="pt-BR" sz="5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</a:br>
                      <a:r>
                        <a:rPr lang="pt-BR" sz="5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  ec-H2O NanoClean™</a:t>
                      </a:r>
                      <a:endParaRPr lang="fr-FR" sz="5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17.000 pies</a:t>
                      </a:r>
                      <a:r>
                        <a:rPr lang="es-ES" sz="500" b="0" i="0" u="none" strike="noStrike" baseline="30000" dirty="0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  <a:r>
                        <a:rPr lang="es-ES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/1.579 m</a:t>
                      </a:r>
                      <a:r>
                        <a:rPr lang="es-ES" sz="500" b="0" i="0" u="none" strike="noStrike" baseline="30000" dirty="0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  <a:r>
                        <a:rPr lang="es-ES" sz="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s-ES" sz="5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/>
                      </a:r>
                      <a:br>
                        <a:rPr lang="es-ES" sz="5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s-ES" sz="5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9.340 </a:t>
                      </a:r>
                      <a:r>
                        <a:rPr lang="es-ES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pies</a:t>
                      </a:r>
                      <a:r>
                        <a:rPr lang="es-ES" sz="500" b="0" i="0" u="none" strike="noStrike" baseline="30000" dirty="0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  <a:r>
                        <a:rPr lang="es-ES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/868 m</a:t>
                      </a:r>
                      <a:r>
                        <a:rPr lang="es-ES" sz="500" b="0" i="0" u="none" strike="noStrike" baseline="30000" dirty="0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  <a:r>
                        <a:rPr lang="es-ES" sz="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s-ES" sz="5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/>
                      </a:r>
                      <a:br>
                        <a:rPr lang="es-ES" sz="5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s-ES" sz="5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9.668 </a:t>
                      </a:r>
                      <a:r>
                        <a:rPr lang="es-ES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pies</a:t>
                      </a:r>
                      <a:r>
                        <a:rPr lang="es-ES" sz="500" b="0" i="0" u="none" strike="noStrike" baseline="30000" dirty="0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  <a:r>
                        <a:rPr lang="es-ES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/898 m</a:t>
                      </a:r>
                      <a:r>
                        <a:rPr lang="es-ES" sz="500" b="0" i="0" u="none" strike="noStrike" baseline="30000" dirty="0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  <a:endParaRPr lang="es-ES" sz="5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17.000 pies</a:t>
                      </a:r>
                      <a:r>
                        <a:rPr lang="es-ES" sz="500" b="0" i="0" u="none" strike="noStrike" baseline="30000" dirty="0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  <a:r>
                        <a:rPr lang="es-ES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/1.579 m</a:t>
                      </a:r>
                      <a:r>
                        <a:rPr lang="es-ES" sz="500" b="0" i="0" u="none" strike="noStrike" baseline="30000" dirty="0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  <a:r>
                        <a:rPr lang="es-ES" sz="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s-ES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12.453 pies</a:t>
                      </a:r>
                      <a:r>
                        <a:rPr lang="es-ES" sz="500" b="0" i="0" u="none" strike="noStrike" baseline="30000" dirty="0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  <a:r>
                        <a:rPr lang="es-ES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/1.157 m</a:t>
                      </a:r>
                      <a:r>
                        <a:rPr lang="es-ES" sz="500" b="0" i="0" u="none" strike="noStrike" baseline="30000" dirty="0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  <a:r>
                        <a:rPr lang="es-ES" sz="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s-ES" sz="5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/>
                      </a:r>
                      <a:br>
                        <a:rPr lang="es-ES" sz="5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s-ES" sz="5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12.891 </a:t>
                      </a:r>
                      <a:r>
                        <a:rPr lang="es-ES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pies</a:t>
                      </a:r>
                      <a:r>
                        <a:rPr lang="es-ES" sz="500" b="0" i="0" u="none" strike="noStrike" baseline="30000" dirty="0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  <a:r>
                        <a:rPr lang="es-ES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/1.198 m</a:t>
                      </a:r>
                      <a:r>
                        <a:rPr lang="es-ES" sz="500" b="0" i="0" u="none" strike="noStrike" baseline="30000" dirty="0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  <a:endParaRPr lang="es-ES" sz="5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20.000 pies</a:t>
                      </a:r>
                      <a:r>
                        <a:rPr lang="es-ES" sz="500" b="0" i="0" u="none" strike="noStrike" baseline="30000" dirty="0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  <a:r>
                        <a:rPr lang="es-ES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/1.858 m</a:t>
                      </a:r>
                      <a:r>
                        <a:rPr lang="es-ES" sz="500" b="0" i="0" u="none" strike="noStrike" baseline="30000" dirty="0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  <a:r>
                        <a:rPr lang="es-ES" sz="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s-ES" sz="5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/>
                      </a:r>
                      <a:br>
                        <a:rPr lang="es-ES" sz="5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s-ES" sz="5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11.208 </a:t>
                      </a:r>
                      <a:r>
                        <a:rPr lang="es-ES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pies</a:t>
                      </a:r>
                      <a:r>
                        <a:rPr lang="es-ES" sz="500" b="0" i="0" u="none" strike="noStrike" baseline="30000" dirty="0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  <a:r>
                        <a:rPr lang="es-ES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/1.041 </a:t>
                      </a:r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</a:t>
                      </a:r>
                      <a:r>
                        <a:rPr lang="es-ES" sz="500" b="0" i="0" u="none" strike="noStrike" baseline="30000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s-ES" sz="5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/>
                      </a:r>
                      <a:br>
                        <a:rPr lang="es-ES" sz="5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</a:br>
                      <a:r>
                        <a:rPr lang="es-ES" sz="5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1.602 </a:t>
                      </a:r>
                      <a:r>
                        <a:rPr lang="es-ES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pies</a:t>
                      </a:r>
                      <a:r>
                        <a:rPr lang="es-ES" sz="500" b="0" i="0" u="none" strike="noStrike" baseline="30000" dirty="0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  <a:r>
                        <a:rPr lang="es-ES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/1.078 m</a:t>
                      </a:r>
                      <a:r>
                        <a:rPr lang="es-ES" sz="500" b="0" i="0" u="none" strike="noStrike" baseline="30000" dirty="0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  <a:endParaRPr lang="es-ES" sz="5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20.000 pies</a:t>
                      </a:r>
                      <a:r>
                        <a:rPr lang="es-ES" sz="500" b="0" i="0" u="none" strike="noStrike" baseline="30000" dirty="0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  <a:r>
                        <a:rPr lang="es-ES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/1.858 m</a:t>
                      </a:r>
                      <a:r>
                        <a:rPr lang="es-ES" sz="500" b="0" i="0" u="none" strike="noStrike" baseline="30000" dirty="0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  <a:r>
                        <a:rPr lang="es-ES" sz="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s-ES" sz="5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/>
                      </a:r>
                      <a:br>
                        <a:rPr lang="es-ES" sz="5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s-ES" sz="5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14.943 </a:t>
                      </a:r>
                      <a:r>
                        <a:rPr lang="es-ES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pies</a:t>
                      </a:r>
                      <a:r>
                        <a:rPr lang="es-ES" sz="500" b="0" i="0" u="none" strike="noStrike" baseline="30000" dirty="0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  <a:r>
                        <a:rPr lang="es-ES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/1.388 m</a:t>
                      </a:r>
                      <a:r>
                        <a:rPr lang="es-ES" sz="500" b="0" i="0" u="none" strike="noStrike" baseline="30000" dirty="0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  <a:r>
                        <a:rPr lang="es-ES" sz="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s-ES" sz="5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/>
                      </a:r>
                      <a:br>
                        <a:rPr lang="es-ES" sz="5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s-ES" sz="5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15.469 </a:t>
                      </a:r>
                      <a:r>
                        <a:rPr lang="es-ES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pies</a:t>
                      </a:r>
                      <a:r>
                        <a:rPr lang="es-ES" sz="500" b="0" i="0" u="none" strike="noStrike" baseline="30000" dirty="0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  <a:r>
                        <a:rPr lang="es-ES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/1.437 m</a:t>
                      </a:r>
                      <a:r>
                        <a:rPr lang="es-ES" sz="500" b="0" i="0" u="none" strike="noStrike" baseline="30000" dirty="0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  <a:endParaRPr lang="es-ES" sz="5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24.000 pies</a:t>
                      </a:r>
                      <a:r>
                        <a:rPr lang="es-ES" sz="500" b="0" i="0" u="none" strike="noStrike" baseline="30000" dirty="0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  <a:r>
                        <a:rPr lang="es-ES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/2.230 m</a:t>
                      </a:r>
                      <a:r>
                        <a:rPr lang="es-ES" sz="500" b="0" i="0" u="none" strike="noStrike" baseline="30000" dirty="0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  <a:r>
                        <a:rPr lang="es-ES" sz="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s-ES" sz="5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/>
                      </a:r>
                      <a:br>
                        <a:rPr lang="es-ES" sz="5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s-ES" sz="5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18.264 </a:t>
                      </a:r>
                      <a:r>
                        <a:rPr lang="es-ES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pies</a:t>
                      </a:r>
                      <a:r>
                        <a:rPr lang="es-ES" sz="500" b="0" i="0" u="none" strike="noStrike" baseline="30000" dirty="0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  <a:r>
                        <a:rPr lang="es-ES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/1.697 m</a:t>
                      </a:r>
                      <a:r>
                        <a:rPr lang="es-ES" sz="500" b="0" i="0" u="none" strike="noStrike" baseline="30000" dirty="0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  <a:r>
                        <a:rPr lang="es-ES" sz="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s-ES" sz="5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/>
                      </a:r>
                      <a:br>
                        <a:rPr lang="es-ES" sz="5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s-ES" sz="5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18.906 </a:t>
                      </a:r>
                      <a:r>
                        <a:rPr lang="es-ES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pies</a:t>
                      </a:r>
                      <a:r>
                        <a:rPr lang="es-ES" sz="500" b="0" i="0" u="none" strike="noStrike" baseline="30000" dirty="0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  <a:r>
                        <a:rPr lang="es-ES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/1.756 </a:t>
                      </a:r>
                      <a:r>
                        <a:rPr lang="es-ES" sz="5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m</a:t>
                      </a:r>
                      <a:r>
                        <a:rPr lang="es-ES" sz="500" b="0" i="0" u="none" strike="noStrike" baseline="30000" dirty="0" smtClean="0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  <a:endParaRPr lang="es-ES" sz="5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20.000 pies</a:t>
                      </a:r>
                      <a:r>
                        <a:rPr lang="es-ES" sz="500" b="0" i="0" u="none" strike="noStrike" baseline="30000" dirty="0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  <a:r>
                        <a:rPr lang="es-ES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/1.858 m</a:t>
                      </a:r>
                      <a:r>
                        <a:rPr lang="es-ES" sz="500" b="0" i="0" u="none" strike="noStrike" baseline="30000" dirty="0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  <a:r>
                        <a:rPr lang="es-ES" sz="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s-ES" sz="5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/>
                      </a:r>
                      <a:br>
                        <a:rPr lang="es-ES" sz="5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s-ES" sz="5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14.943 </a:t>
                      </a:r>
                      <a:r>
                        <a:rPr lang="es-ES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pies</a:t>
                      </a:r>
                      <a:r>
                        <a:rPr lang="es-ES" sz="500" b="0" i="0" u="none" strike="noStrike" baseline="30000" dirty="0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  <a:r>
                        <a:rPr lang="es-ES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/1.388 m</a:t>
                      </a:r>
                      <a:r>
                        <a:rPr lang="es-ES" sz="500" b="0" i="0" u="none" strike="noStrike" baseline="30000" dirty="0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  <a:r>
                        <a:rPr lang="es-ES" sz="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s-ES" sz="5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/>
                      </a:r>
                      <a:br>
                        <a:rPr lang="es-ES" sz="5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s-ES" sz="5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15.469 </a:t>
                      </a:r>
                      <a:r>
                        <a:rPr lang="es-ES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pies</a:t>
                      </a:r>
                      <a:r>
                        <a:rPr lang="es-ES" sz="500" b="0" i="0" u="none" strike="noStrike" baseline="30000" dirty="0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  <a:r>
                        <a:rPr lang="es-ES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/1.437 m</a:t>
                      </a:r>
                      <a:r>
                        <a:rPr lang="es-ES" sz="500" b="0" i="0" u="none" strike="noStrike" baseline="30000" dirty="0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  <a:endParaRPr lang="es-ES" sz="5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20.000 pies</a:t>
                      </a:r>
                      <a:r>
                        <a:rPr lang="es-ES" sz="500" b="0" i="0" u="none" strike="noStrike" baseline="30000" dirty="0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  <a:r>
                        <a:rPr lang="es-ES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/1.858 m</a:t>
                      </a:r>
                      <a:r>
                        <a:rPr lang="es-ES" sz="500" b="0" i="0" u="none" strike="noStrike" baseline="30000" dirty="0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  <a:r>
                        <a:rPr lang="es-ES" sz="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s-ES" sz="5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/>
                      </a:r>
                      <a:br>
                        <a:rPr lang="es-ES" sz="5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s-ES" sz="5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14.943 </a:t>
                      </a:r>
                      <a:r>
                        <a:rPr lang="es-ES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pies</a:t>
                      </a:r>
                      <a:r>
                        <a:rPr lang="es-ES" sz="500" b="0" i="0" u="none" strike="noStrike" baseline="30000" dirty="0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  <a:r>
                        <a:rPr lang="es-ES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/1.388 m</a:t>
                      </a:r>
                      <a:r>
                        <a:rPr lang="es-ES" sz="500" b="0" i="0" u="none" strike="noStrike" baseline="30000" dirty="0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  <a:r>
                        <a:rPr lang="es-ES" sz="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s-ES" sz="5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/>
                      </a:r>
                      <a:br>
                        <a:rPr lang="es-ES" sz="5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s-ES" sz="5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15.469 </a:t>
                      </a:r>
                      <a:r>
                        <a:rPr lang="es-ES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pies</a:t>
                      </a:r>
                      <a:r>
                        <a:rPr lang="es-ES" sz="500" b="0" i="0" u="none" strike="noStrike" baseline="30000" dirty="0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  <a:r>
                        <a:rPr lang="es-ES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/1.437 m</a:t>
                      </a:r>
                      <a:r>
                        <a:rPr lang="es-ES" sz="500" b="0" i="0" u="none" strike="noStrike" baseline="30000" dirty="0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  <a:endParaRPr lang="es-ES" sz="5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687">
                <a:tc gridSpan="8">
                  <a:txBody>
                    <a:bodyPr/>
                    <a:lstStyle/>
                    <a:p>
                      <a:pPr algn="l" fontAlgn="ctr"/>
                      <a:r>
                        <a:rPr lang="es-ES" sz="5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Sistema de accionamiento de la almohadilla/cepillo</a:t>
                      </a:r>
                      <a:endParaRPr lang="en-US" sz="5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7687"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Ancho de limpieza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17 pulg./430 mm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 pulg./500 mm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24 pulg./600 mm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 pulg./500 mm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 pulg./500 mm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687"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Motor de restregado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24 V </a:t>
                      </a:r>
                      <a:r>
                        <a:rPr lang="en-US" sz="500" b="0" i="0" u="none" strike="noStrike" smtClean="0">
                          <a:solidFill>
                            <a:srgbClr val="000000"/>
                          </a:solidFill>
                          <a:latin typeface="Arial"/>
                        </a:rPr>
                        <a:t>C</a:t>
                      </a:r>
                      <a:r>
                        <a:rPr lang="pl-PL" sz="500" b="0" i="0" u="none" strike="noStrike" smtClean="0">
                          <a:solidFill>
                            <a:srgbClr val="000000"/>
                          </a:solidFill>
                          <a:latin typeface="Arial"/>
                        </a:rPr>
                        <a:t>C</a:t>
                      </a:r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, 1 HP/0,75 kW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0,45 kW/0,6 HP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687"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RPM de </a:t>
                      </a:r>
                      <a:r>
                        <a:rPr lang="en-US" sz="5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almohadilla</a:t>
                      </a:r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/</a:t>
                      </a:r>
                      <a:r>
                        <a:rPr lang="en-US" sz="5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cepillo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230 rpm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285 rpm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1.065 </a:t>
                      </a:r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rpm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2.200 </a:t>
                      </a:r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rpm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405">
                <a:tc>
                  <a:txBody>
                    <a:bodyPr/>
                    <a:lstStyle/>
                    <a:p>
                      <a:pPr algn="l" fontAlgn="t"/>
                      <a:r>
                        <a:rPr lang="es-ES" sz="5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Presión descendente de almohadilla/cepillo </a:t>
                      </a:r>
                      <a:br>
                        <a:rPr lang="es-ES" sz="5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</a:br>
                      <a:r>
                        <a:rPr lang="es-ES" sz="5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Presión descendente simple - estándar </a:t>
                      </a:r>
                      <a:br>
                        <a:rPr lang="es-ES" sz="5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</a:br>
                      <a:r>
                        <a:rPr lang="es-ES" sz="5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Presión descendente </a:t>
                      </a:r>
                      <a:r>
                        <a:rPr lang="es-ES" sz="500" b="0" i="0" u="none" strike="noStrike" smtClean="0">
                          <a:solidFill>
                            <a:srgbClr val="000000"/>
                          </a:solidFill>
                          <a:latin typeface="Arial"/>
                        </a:rPr>
                        <a:t>dual – </a:t>
                      </a:r>
                      <a:r>
                        <a:rPr lang="es-ES" sz="5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opcional</a:t>
                      </a:r>
                      <a:endParaRPr lang="fr-FR" sz="5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de-DE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47 </a:t>
                      </a:r>
                      <a:r>
                        <a:rPr lang="de-DE" sz="500" b="0" i="0" u="none" strike="noStrike" smtClean="0">
                          <a:solidFill>
                            <a:srgbClr val="000000"/>
                          </a:solidFill>
                          <a:latin typeface="Arial"/>
                        </a:rPr>
                        <a:t>lb/21 </a:t>
                      </a:r>
                      <a:r>
                        <a:rPr lang="de-DE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kg  </a:t>
                      </a:r>
                      <a:r>
                        <a:rPr lang="de-DE" sz="5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/>
                      </a:r>
                      <a:br>
                        <a:rPr lang="de-DE" sz="5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</a:br>
                      <a:r>
                        <a:rPr lang="de-DE" sz="5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47,86 </a:t>
                      </a:r>
                      <a:r>
                        <a:rPr lang="de-DE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lb/21,39 kg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de-DE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51 </a:t>
                      </a:r>
                      <a:r>
                        <a:rPr lang="de-DE" sz="500" b="0" i="0" u="none" strike="noStrike" smtClean="0">
                          <a:solidFill>
                            <a:srgbClr val="000000"/>
                          </a:solidFill>
                          <a:latin typeface="Arial"/>
                        </a:rPr>
                        <a:t>lb/23 </a:t>
                      </a:r>
                      <a:r>
                        <a:rPr lang="de-DE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kg </a:t>
                      </a:r>
                      <a:r>
                        <a:rPr lang="de-DE" sz="5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/>
                      </a:r>
                      <a:br>
                        <a:rPr lang="de-DE" sz="5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</a:br>
                      <a:r>
                        <a:rPr lang="de-DE" sz="5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51,90 </a:t>
                      </a:r>
                      <a:r>
                        <a:rPr lang="de-DE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lb/23,41 kg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57 </a:t>
                      </a:r>
                      <a:r>
                        <a:rPr lang="de-DE" sz="500" b="0" i="0" u="none" strike="noStrike" smtClean="0">
                          <a:solidFill>
                            <a:srgbClr val="000000"/>
                          </a:solidFill>
                          <a:latin typeface="Arial"/>
                        </a:rPr>
                        <a:t>lb/26 </a:t>
                      </a:r>
                      <a:r>
                        <a:rPr lang="de-DE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kg </a:t>
                      </a:r>
                      <a:r>
                        <a:rPr lang="de-DE" sz="5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/>
                      </a:r>
                      <a:br>
                        <a:rPr lang="de-DE" sz="5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</a:br>
                      <a:r>
                        <a:rPr lang="de-DE" sz="5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57,97 </a:t>
                      </a:r>
                      <a:r>
                        <a:rPr lang="de-DE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lb/26,44 kg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53 </a:t>
                      </a:r>
                      <a:r>
                        <a:rPr lang="de-DE" sz="5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lb/24 </a:t>
                      </a:r>
                      <a:r>
                        <a:rPr lang="de-DE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kg </a:t>
                      </a:r>
                      <a:r>
                        <a:rPr lang="de-DE" sz="5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/>
                      </a:r>
                      <a:br>
                        <a:rPr lang="de-DE" sz="5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</a:br>
                      <a:r>
                        <a:rPr lang="de-DE" sz="5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53,64 </a:t>
                      </a:r>
                      <a:r>
                        <a:rPr lang="de-DE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lb/24,29 kg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63 </a:t>
                      </a:r>
                      <a:r>
                        <a:rPr lang="de-DE" sz="500" b="0" i="0" u="none" strike="noStrike" smtClean="0">
                          <a:solidFill>
                            <a:srgbClr val="000000"/>
                          </a:solidFill>
                          <a:latin typeface="Arial"/>
                        </a:rPr>
                        <a:t>lb/29 </a:t>
                      </a:r>
                      <a:r>
                        <a:rPr lang="de-DE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kg </a:t>
                      </a:r>
                      <a:r>
                        <a:rPr lang="de-DE" sz="5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/>
                      </a:r>
                      <a:br>
                        <a:rPr lang="de-DE" sz="5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</a:br>
                      <a:r>
                        <a:rPr lang="de-DE" sz="5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63,109 </a:t>
                      </a:r>
                      <a:r>
                        <a:rPr lang="de-DE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lb/29,50 kg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687">
                <a:tc gridSpan="8">
                  <a:txBody>
                    <a:bodyPr/>
                    <a:lstStyle/>
                    <a:p>
                      <a:pPr algn="l" fontAlgn="ctr"/>
                      <a:r>
                        <a:rPr lang="es-ES" sz="5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Sistemas de solución y recuperación</a:t>
                      </a:r>
                      <a:endParaRPr lang="fr-FR" sz="5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7687">
                <a:tc>
                  <a:txBody>
                    <a:bodyPr/>
                    <a:lstStyle/>
                    <a:p>
                      <a:pPr algn="l" fontAlgn="ctr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Capacidad del tanque de solución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 gal/42 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7687">
                <a:tc>
                  <a:txBody>
                    <a:bodyPr/>
                    <a:lstStyle/>
                    <a:p>
                      <a:pPr algn="l" fontAlgn="ctr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Capacidad del tanque de recuperación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 gal/53 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7687"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Motor impulsor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N/A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0,23 HP/0,175 kW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N/A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0,23 HP/0,175 kW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7687"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Motor de aspiración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pl-PL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24 V</a:t>
                      </a:r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  <a:r>
                        <a:rPr lang="en-US" sz="500" b="0" i="0" u="none" strike="noStrike" smtClean="0">
                          <a:solidFill>
                            <a:srgbClr val="000000"/>
                          </a:solidFill>
                          <a:latin typeface="Arial"/>
                        </a:rPr>
                        <a:t>C</a:t>
                      </a:r>
                      <a:r>
                        <a:rPr lang="pl-PL" sz="500" b="0" i="0" u="none" strike="noStrike" smtClean="0">
                          <a:solidFill>
                            <a:srgbClr val="000000"/>
                          </a:solidFill>
                          <a:latin typeface="Arial"/>
                        </a:rPr>
                        <a:t>C</a:t>
                      </a:r>
                      <a:r>
                        <a:rPr lang="pl-PL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, 0,5 hp/0,37 kW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7687"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Columna</a:t>
                      </a:r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de </a:t>
                      </a:r>
                      <a:r>
                        <a:rPr lang="en-US" sz="5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agua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34,5 </a:t>
                      </a:r>
                      <a:r>
                        <a:rPr lang="en-US" sz="5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pulg</a:t>
                      </a:r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./876 mm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7687">
                <a:tc gridSpan="8">
                  <a:txBody>
                    <a:bodyPr/>
                    <a:lstStyle/>
                    <a:p>
                      <a:pPr algn="l" fontAlgn="ctr"/>
                      <a:r>
                        <a:rPr lang="en-US" sz="500" b="1" i="0" u="none" strike="noStrike" dirty="0" err="1" smtClean="0">
                          <a:solidFill>
                            <a:srgbClr val="000000"/>
                          </a:solidFill>
                          <a:latin typeface="Arial"/>
                        </a:rPr>
                        <a:t>Tecnología</a:t>
                      </a:r>
                      <a:r>
                        <a:rPr lang="en-US" sz="5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de </a:t>
                      </a:r>
                      <a:r>
                        <a:rPr lang="en-US" sz="500" b="1" i="0" u="none" strike="noStrike" dirty="0" err="1" smtClean="0">
                          <a:solidFill>
                            <a:srgbClr val="000000"/>
                          </a:solidFill>
                          <a:latin typeface="Arial"/>
                        </a:rPr>
                        <a:t>limpieza</a:t>
                      </a:r>
                      <a:endParaRPr lang="en-US" sz="5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7687"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Convencional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Estándar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7687">
                <a:tc>
                  <a:txBody>
                    <a:bodyPr/>
                    <a:lstStyle/>
                    <a:p>
                      <a:pPr algn="l" fontAlgn="ctr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Flujo de agua máximo convencional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1,9 lpm/0,5 gpm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7687"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Tecnología ec-H2O NanoClean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Opcional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39523">
                <a:tc>
                  <a:txBody>
                    <a:bodyPr/>
                    <a:lstStyle/>
                    <a:p>
                      <a:pPr algn="l" fontAlgn="ctr"/>
                      <a:r>
                        <a:rPr lang="es-ES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Flujo de agua de la tecnología ec-H2O </a:t>
                      </a:r>
                      <a:r>
                        <a:rPr lang="es-ES" sz="5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NanoClean</a:t>
                      </a:r>
                      <a:endParaRPr lang="es-ES" sz="5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Bajo</a:t>
                      </a:r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: 0,45 </a:t>
                      </a:r>
                      <a:r>
                        <a:rPr lang="en-US" sz="5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lpm</a:t>
                      </a:r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/0,12 </a:t>
                      </a:r>
                      <a:r>
                        <a:rPr lang="en-US" sz="5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gpm</a:t>
                      </a:r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n-US" sz="5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   </a:t>
                      </a:r>
                      <a:r>
                        <a:rPr lang="en-US" sz="500" b="0" i="0" u="none" strike="noStrike" dirty="0" err="1" smtClean="0">
                          <a:solidFill>
                            <a:srgbClr val="000000"/>
                          </a:solidFill>
                          <a:latin typeface="Arial"/>
                        </a:rPr>
                        <a:t>Medio</a:t>
                      </a:r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: 0,94 </a:t>
                      </a:r>
                      <a:r>
                        <a:rPr lang="en-US" sz="5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lpm</a:t>
                      </a:r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/0,25 </a:t>
                      </a:r>
                      <a:r>
                        <a:rPr lang="en-US" sz="5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gpm</a:t>
                      </a:r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n-US" sz="5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   </a:t>
                      </a:r>
                      <a:r>
                        <a:rPr lang="en-US" sz="500" b="0" i="0" u="none" strike="noStrike" dirty="0" err="1" smtClean="0">
                          <a:solidFill>
                            <a:srgbClr val="000000"/>
                          </a:solidFill>
                          <a:latin typeface="Arial"/>
                        </a:rPr>
                        <a:t>Elevado</a:t>
                      </a:r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: 1,3 </a:t>
                      </a:r>
                      <a:r>
                        <a:rPr lang="en-US" sz="5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lpm</a:t>
                      </a:r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/0,35 </a:t>
                      </a:r>
                      <a:r>
                        <a:rPr lang="en-US" sz="5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gpm</a:t>
                      </a:r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7687">
                <a:tc gridSpan="8">
                  <a:txBody>
                    <a:bodyPr/>
                    <a:lstStyle/>
                    <a:p>
                      <a:pPr algn="l" fontAlgn="ctr"/>
                      <a:r>
                        <a:rPr lang="en-US" sz="500" b="1" i="0" u="none" strike="noStrike" dirty="0" err="1" smtClean="0">
                          <a:solidFill>
                            <a:srgbClr val="000000"/>
                          </a:solidFill>
                          <a:latin typeface="Arial"/>
                        </a:rPr>
                        <a:t>Sistema</a:t>
                      </a:r>
                      <a:r>
                        <a:rPr lang="en-US" sz="5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de </a:t>
                      </a:r>
                      <a:r>
                        <a:rPr lang="en-US" sz="500" b="1" i="0" u="none" strike="noStrike" dirty="0" err="1" smtClean="0">
                          <a:solidFill>
                            <a:srgbClr val="000000"/>
                          </a:solidFill>
                          <a:latin typeface="Arial"/>
                        </a:rPr>
                        <a:t>batería</a:t>
                      </a:r>
                      <a:endParaRPr lang="en-US" sz="5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7687"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Voltaje del sistema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24 </a:t>
                      </a:r>
                      <a:r>
                        <a:rPr lang="en-US" sz="500" b="0" i="0" u="none" strike="noStrike" smtClean="0">
                          <a:solidFill>
                            <a:srgbClr val="000000"/>
                          </a:solidFill>
                          <a:latin typeface="Arial"/>
                        </a:rPr>
                        <a:t>voltios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7687"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Cantidad de baterías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51573"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Baterías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5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Húmeda de 105 AH </a:t>
                      </a:r>
                      <a:br>
                        <a:rPr lang="es-ES" sz="5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</a:br>
                      <a:r>
                        <a:rPr lang="es-ES" sz="5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Húmeda de 130 AH </a:t>
                      </a:r>
                      <a:br>
                        <a:rPr lang="es-ES" sz="5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</a:br>
                      <a:r>
                        <a:rPr lang="es-ES" sz="5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Húmeda de 155 AH </a:t>
                      </a:r>
                      <a:br>
                        <a:rPr lang="es-ES" sz="5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</a:br>
                      <a:r>
                        <a:rPr lang="es-ES" sz="5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Sellada AGM de 140 AH </a:t>
                      </a:r>
                      <a:br>
                        <a:rPr lang="es-ES" sz="5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</a:br>
                      <a:r>
                        <a:rPr lang="es-ES" sz="5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Sellada Gel de 100 AH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5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Húmeda de 105 AH </a:t>
                      </a:r>
                      <a:br>
                        <a:rPr lang="es-ES" sz="5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</a:br>
                      <a:r>
                        <a:rPr lang="es-ES" sz="5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Húmeda de 130 AH </a:t>
                      </a:r>
                      <a:br>
                        <a:rPr lang="es-ES" sz="5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</a:br>
                      <a:r>
                        <a:rPr lang="es-ES" sz="5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Húmeda de 155 AH </a:t>
                      </a:r>
                      <a:br>
                        <a:rPr lang="es-ES" sz="5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</a:br>
                      <a:r>
                        <a:rPr lang="es-ES" sz="5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Sellada AGM de 140 AH </a:t>
                      </a:r>
                      <a:br>
                        <a:rPr lang="es-ES" sz="5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</a:br>
                      <a:r>
                        <a:rPr lang="es-ES" sz="5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Sellada Gel de 100 AH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5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Húmeda de 105 AH </a:t>
                      </a:r>
                      <a:br>
                        <a:rPr lang="es-ES" sz="5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</a:br>
                      <a:r>
                        <a:rPr lang="es-ES" sz="5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Húmeda de 130 AH </a:t>
                      </a:r>
                      <a:br>
                        <a:rPr lang="es-ES" sz="5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</a:br>
                      <a:r>
                        <a:rPr lang="es-ES" sz="5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Húmeda de 155 AH </a:t>
                      </a:r>
                      <a:br>
                        <a:rPr lang="es-ES" sz="5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</a:br>
                      <a:r>
                        <a:rPr lang="es-ES" sz="5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Sellada AGM de 140 AH </a:t>
                      </a:r>
                      <a:br>
                        <a:rPr lang="es-ES" sz="5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</a:br>
                      <a:r>
                        <a:rPr lang="es-ES" sz="5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Sellada Gel de 100 AH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5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Húmeda de 105 AH </a:t>
                      </a:r>
                      <a:br>
                        <a:rPr lang="es-ES" sz="5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</a:br>
                      <a:r>
                        <a:rPr lang="es-ES" sz="5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Húmeda de 130 AH </a:t>
                      </a:r>
                      <a:br>
                        <a:rPr lang="es-ES" sz="5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</a:br>
                      <a:r>
                        <a:rPr lang="es-ES" sz="5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Húmeda de 155 AH </a:t>
                      </a:r>
                      <a:br>
                        <a:rPr lang="es-ES" sz="5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</a:br>
                      <a:r>
                        <a:rPr lang="es-ES" sz="5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Sellada AGM de 140 AH </a:t>
                      </a:r>
                      <a:br>
                        <a:rPr lang="es-ES" sz="5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</a:br>
                      <a:r>
                        <a:rPr lang="es-ES" sz="5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Sellada Gel de 100 AH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5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Húmeda de 105 AH </a:t>
                      </a:r>
                      <a:br>
                        <a:rPr lang="es-ES" sz="5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</a:br>
                      <a:r>
                        <a:rPr lang="es-ES" sz="5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Húmeda de 130 AH </a:t>
                      </a:r>
                      <a:br>
                        <a:rPr lang="es-ES" sz="5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</a:br>
                      <a:r>
                        <a:rPr lang="es-ES" sz="5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Húmeda de 155 AH </a:t>
                      </a:r>
                      <a:br>
                        <a:rPr lang="es-ES" sz="5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</a:br>
                      <a:r>
                        <a:rPr lang="es-ES" sz="5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Sellada AGM de 140 AH </a:t>
                      </a:r>
                      <a:br>
                        <a:rPr lang="es-ES" sz="5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</a:br>
                      <a:r>
                        <a:rPr lang="es-ES" sz="5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Sellada Gel de 100 AH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5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Húmeda de 105 AH </a:t>
                      </a:r>
                      <a:br>
                        <a:rPr lang="es-ES" sz="5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</a:br>
                      <a:r>
                        <a:rPr lang="es-ES" sz="5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Húmeda de 130 AH </a:t>
                      </a:r>
                      <a:br>
                        <a:rPr lang="es-ES" sz="5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</a:br>
                      <a:r>
                        <a:rPr lang="es-ES" sz="5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Húmeda de 155 AH </a:t>
                      </a:r>
                      <a:br>
                        <a:rPr lang="es-ES" sz="5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</a:br>
                      <a:r>
                        <a:rPr lang="es-ES" sz="5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Sellada AGM de 140 AH </a:t>
                      </a:r>
                      <a:br>
                        <a:rPr lang="es-ES" sz="5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</a:br>
                      <a:r>
                        <a:rPr lang="es-ES" sz="5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Sellada Gel de 100 AH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5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Húmeda de 105 AH </a:t>
                      </a:r>
                      <a:br>
                        <a:rPr lang="es-ES" sz="5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</a:br>
                      <a:r>
                        <a:rPr lang="es-ES" sz="5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Húmeda de 130 AH </a:t>
                      </a:r>
                      <a:br>
                        <a:rPr lang="es-ES" sz="5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</a:br>
                      <a:r>
                        <a:rPr lang="es-ES" sz="5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Húmeda de 155 AH </a:t>
                      </a:r>
                      <a:br>
                        <a:rPr lang="es-ES" sz="5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</a:br>
                      <a:r>
                        <a:rPr lang="es-ES" sz="5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Sellada AGM de 140 AH </a:t>
                      </a:r>
                      <a:br>
                        <a:rPr lang="es-ES" sz="5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</a:br>
                      <a:r>
                        <a:rPr lang="es-ES" sz="5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Sellada Gel de 100 AH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159">
                <a:tc>
                  <a:txBody>
                    <a:bodyPr/>
                    <a:lstStyle/>
                    <a:p>
                      <a:pPr algn="l" fontAlgn="ctr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Tiempo de funcionamiento de la batería (máx. de horas)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687"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Cargador a bordo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Sí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Sí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Sí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Sí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Sí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Sí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Sí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687"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Cargador</a:t>
                      </a:r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exterior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Sí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Sí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Sí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Sí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Sí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Sí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Sí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687">
                <a:tc gridSpan="8">
                  <a:txBody>
                    <a:bodyPr/>
                    <a:lstStyle/>
                    <a:p>
                      <a:pPr algn="l" fontAlgn="ctr"/>
                      <a:r>
                        <a:rPr lang="es-ES" sz="5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Niveles de ruido en decibeles</a:t>
                      </a:r>
                      <a:endParaRPr lang="en-US" sz="5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13405">
                <a:tc>
                  <a:txBody>
                    <a:bodyPr/>
                    <a:lstStyle/>
                    <a:p>
                      <a:pPr algn="l" fontAlgn="ctr"/>
                      <a:r>
                        <a:rPr lang="es-ES" sz="5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Nivel de ruido en el oído del operador (</a:t>
                      </a:r>
                      <a:r>
                        <a:rPr lang="es-ES" sz="500" b="0" i="0" u="none" strike="noStrike" dirty="0" err="1" smtClean="0">
                          <a:solidFill>
                            <a:srgbClr val="000000"/>
                          </a:solidFill>
                          <a:latin typeface="Arial"/>
                        </a:rPr>
                        <a:t>dBA</a:t>
                      </a:r>
                      <a:r>
                        <a:rPr lang="es-ES" sz="5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)</a:t>
                      </a:r>
                      <a:endParaRPr lang="fr-FR" sz="5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67,0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67,0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67,0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67,0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67,7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68,7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67,5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687">
                <a:tc gridSpan="8">
                  <a:txBody>
                    <a:bodyPr/>
                    <a:lstStyle/>
                    <a:p>
                      <a:pPr algn="l" fontAlgn="ctr"/>
                      <a:r>
                        <a:rPr lang="es-ES" sz="5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Dimensiones y pesos de las máquinas</a:t>
                      </a:r>
                      <a:endParaRPr lang="fr-FR" sz="5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7687"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Ancho del recuperador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30</a:t>
                      </a: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  <a:r>
                        <a:rPr lang="en-US" sz="500" b="0" i="0" u="none" strike="noStrike" smtClean="0">
                          <a:solidFill>
                            <a:srgbClr val="000000"/>
                          </a:solidFill>
                          <a:latin typeface="Arial"/>
                        </a:rPr>
                        <a:t>pulg./</a:t>
                      </a:r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772 mm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6159"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Largo x ancho x alto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l-PL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51,25 x 20,00 x 43,10 </a:t>
                      </a:r>
                      <a:r>
                        <a:rPr lang="pl-PL" sz="5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p</a:t>
                      </a:r>
                      <a:r>
                        <a:rPr lang="en-US" sz="500" b="0" i="0" u="none" strike="noStrike" dirty="0" err="1" smtClean="0">
                          <a:solidFill>
                            <a:srgbClr val="000000"/>
                          </a:solidFill>
                          <a:latin typeface="Arial"/>
                        </a:rPr>
                        <a:t>ulg</a:t>
                      </a:r>
                      <a:r>
                        <a:rPr lang="en-US" sz="5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./</a:t>
                      </a:r>
                      <a:r>
                        <a:rPr lang="pl-PL" sz="5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endParaRPr lang="en-US" sz="500" b="0" i="0" u="none" strike="noStrike" dirty="0" smtClean="0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 fontAlgn="ctr"/>
                      <a:r>
                        <a:rPr lang="pl-PL" sz="5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1</a:t>
                      </a:r>
                      <a:r>
                        <a:rPr lang="en-US" sz="5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.</a:t>
                      </a:r>
                      <a:r>
                        <a:rPr lang="pl-PL" sz="5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302 </a:t>
                      </a:r>
                      <a:r>
                        <a:rPr lang="pl-PL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x 508 x </a:t>
                      </a:r>
                      <a:r>
                        <a:rPr lang="pl-PL" sz="5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  <a:r>
                        <a:rPr lang="en-US" sz="5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.</a:t>
                      </a:r>
                      <a:r>
                        <a:rPr lang="pl-PL" sz="5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095</a:t>
                      </a:r>
                      <a:r>
                        <a:rPr lang="pl-PL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mm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l-PL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54,00 x 22,00 x 43,10 </a:t>
                      </a:r>
                      <a:r>
                        <a:rPr lang="pl-PL" sz="5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p</a:t>
                      </a:r>
                      <a:r>
                        <a:rPr lang="en-US" sz="500" b="0" i="0" u="none" strike="noStrike" dirty="0" err="1" smtClean="0">
                          <a:solidFill>
                            <a:srgbClr val="000000"/>
                          </a:solidFill>
                          <a:latin typeface="Arial"/>
                        </a:rPr>
                        <a:t>ulg</a:t>
                      </a:r>
                      <a:r>
                        <a:rPr lang="en-US" sz="5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.</a:t>
                      </a:r>
                      <a:r>
                        <a:rPr lang="pl-PL" sz="5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/ </a:t>
                      </a:r>
                      <a:endParaRPr lang="en-US" sz="500" b="0" i="0" u="none" strike="noStrike" dirty="0" smtClean="0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 fontAlgn="ctr"/>
                      <a:r>
                        <a:rPr lang="pl-PL" sz="5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  <a:r>
                        <a:rPr lang="en-US" sz="5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.</a:t>
                      </a:r>
                      <a:r>
                        <a:rPr lang="pl-PL" sz="5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372 </a:t>
                      </a:r>
                      <a:r>
                        <a:rPr lang="pl-PL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x 559 x </a:t>
                      </a:r>
                      <a:r>
                        <a:rPr lang="pl-PL" sz="5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  <a:r>
                        <a:rPr lang="en-US" sz="5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.</a:t>
                      </a:r>
                      <a:r>
                        <a:rPr lang="pl-PL" sz="5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095</a:t>
                      </a:r>
                      <a:r>
                        <a:rPr lang="pl-PL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mm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51,75 x 26,00 x 43,10 </a:t>
                      </a:r>
                      <a:r>
                        <a:rPr lang="pl-PL" sz="5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p</a:t>
                      </a:r>
                      <a:r>
                        <a:rPr lang="en-US" sz="500" b="0" i="0" u="none" strike="noStrike" dirty="0" err="1" smtClean="0">
                          <a:solidFill>
                            <a:srgbClr val="000000"/>
                          </a:solidFill>
                          <a:latin typeface="Arial"/>
                        </a:rPr>
                        <a:t>ulg</a:t>
                      </a:r>
                      <a:r>
                        <a:rPr lang="en-US" sz="5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.</a:t>
                      </a:r>
                      <a:r>
                        <a:rPr lang="pl-PL" sz="5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/ </a:t>
                      </a:r>
                      <a:r>
                        <a:rPr lang="en-US" sz="5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/>
                      </a:r>
                      <a:br>
                        <a:rPr lang="en-US" sz="5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</a:br>
                      <a:r>
                        <a:rPr lang="pl-PL" sz="5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  <a:r>
                        <a:rPr lang="en-US" sz="5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.</a:t>
                      </a:r>
                      <a:r>
                        <a:rPr lang="pl-PL" sz="5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314 </a:t>
                      </a:r>
                      <a:r>
                        <a:rPr lang="pl-PL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x 660 x </a:t>
                      </a:r>
                      <a:r>
                        <a:rPr lang="pl-PL" sz="5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  <a:r>
                        <a:rPr lang="en-US" sz="5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.</a:t>
                      </a:r>
                      <a:r>
                        <a:rPr lang="pl-PL" sz="5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095</a:t>
                      </a:r>
                      <a:r>
                        <a:rPr lang="pl-PL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mm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50,50 x 25,00 x 43,10 </a:t>
                      </a:r>
                      <a:r>
                        <a:rPr lang="pl-PL" sz="5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p</a:t>
                      </a:r>
                      <a:r>
                        <a:rPr lang="en-US" sz="500" b="0" i="0" u="none" strike="noStrike" dirty="0" err="1" smtClean="0">
                          <a:solidFill>
                            <a:srgbClr val="000000"/>
                          </a:solidFill>
                          <a:latin typeface="Arial"/>
                        </a:rPr>
                        <a:t>ulg</a:t>
                      </a:r>
                      <a:r>
                        <a:rPr lang="en-US" sz="5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.</a:t>
                      </a:r>
                      <a:r>
                        <a:rPr lang="pl-PL" sz="5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/ </a:t>
                      </a:r>
                      <a:r>
                        <a:rPr lang="en-US" sz="5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/>
                      </a:r>
                      <a:br>
                        <a:rPr lang="en-US" sz="5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</a:br>
                      <a:r>
                        <a:rPr lang="pl-PL" sz="5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  <a:r>
                        <a:rPr lang="en-US" sz="5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.</a:t>
                      </a:r>
                      <a:r>
                        <a:rPr lang="pl-PL" sz="5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283 </a:t>
                      </a:r>
                      <a:r>
                        <a:rPr lang="pl-PL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x 635 x </a:t>
                      </a:r>
                      <a:r>
                        <a:rPr lang="pl-PL" sz="5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  <a:r>
                        <a:rPr lang="en-US" sz="5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.</a:t>
                      </a:r>
                      <a:r>
                        <a:rPr lang="pl-PL" sz="5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095</a:t>
                      </a:r>
                      <a:r>
                        <a:rPr lang="pl-PL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mm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49,00 x 20,50 x 43,10 </a:t>
                      </a:r>
                      <a:r>
                        <a:rPr lang="pl-PL" sz="5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p</a:t>
                      </a:r>
                      <a:r>
                        <a:rPr lang="en-US" sz="500" b="0" i="0" u="none" strike="noStrike" dirty="0" err="1" smtClean="0">
                          <a:solidFill>
                            <a:srgbClr val="000000"/>
                          </a:solidFill>
                          <a:latin typeface="Arial"/>
                        </a:rPr>
                        <a:t>ulg</a:t>
                      </a:r>
                      <a:r>
                        <a:rPr lang="en-US" sz="5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.</a:t>
                      </a:r>
                      <a:r>
                        <a:rPr lang="pl-PL" sz="5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/  </a:t>
                      </a:r>
                      <a:r>
                        <a:rPr lang="en-US" sz="5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/>
                      </a:r>
                      <a:br>
                        <a:rPr lang="en-US" sz="5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</a:br>
                      <a:r>
                        <a:rPr lang="pl-PL" sz="5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  <a:r>
                        <a:rPr lang="en-US" sz="5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.</a:t>
                      </a:r>
                      <a:r>
                        <a:rPr lang="pl-PL" sz="5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245 </a:t>
                      </a:r>
                      <a:r>
                        <a:rPr lang="pl-PL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x 521 x </a:t>
                      </a:r>
                      <a:r>
                        <a:rPr lang="pl-PL" sz="5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  <a:r>
                        <a:rPr lang="en-US" sz="5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.</a:t>
                      </a:r>
                      <a:r>
                        <a:rPr lang="pl-PL" sz="5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095</a:t>
                      </a:r>
                      <a:r>
                        <a:rPr lang="pl-PL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mm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687"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Peso (sin baterías)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220</a:t>
                      </a: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  <a:r>
                        <a:rPr lang="en-US" sz="500" b="0" i="0" u="none" strike="noStrike" smtClean="0">
                          <a:solidFill>
                            <a:srgbClr val="000000"/>
                          </a:solidFill>
                          <a:latin typeface="Arial"/>
                        </a:rPr>
                        <a:t>lb/98</a:t>
                      </a:r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kg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230</a:t>
                      </a: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  <a:r>
                        <a:rPr lang="en-US" sz="500" b="0" i="0" u="none" strike="noStrike" smtClean="0">
                          <a:solidFill>
                            <a:srgbClr val="000000"/>
                          </a:solidFill>
                          <a:latin typeface="Arial"/>
                        </a:rPr>
                        <a:t>lb/104</a:t>
                      </a:r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kg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230</a:t>
                      </a: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  <a:r>
                        <a:rPr lang="en-US" sz="500" b="0" i="0" u="none" strike="noStrike" smtClean="0">
                          <a:solidFill>
                            <a:srgbClr val="000000"/>
                          </a:solidFill>
                          <a:latin typeface="Arial"/>
                        </a:rPr>
                        <a:t>lb/104</a:t>
                      </a:r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kg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240</a:t>
                      </a: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  <a:r>
                        <a:rPr lang="en-US" sz="500" b="0" i="0" u="none" strike="noStrike" smtClean="0">
                          <a:solidFill>
                            <a:srgbClr val="000000"/>
                          </a:solidFill>
                          <a:latin typeface="Arial"/>
                        </a:rPr>
                        <a:t>lb/109</a:t>
                      </a:r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kg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250</a:t>
                      </a: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  <a:r>
                        <a:rPr lang="en-US" sz="500" b="0" i="0" u="none" strike="noStrike" smtClean="0">
                          <a:solidFill>
                            <a:srgbClr val="000000"/>
                          </a:solidFill>
                          <a:latin typeface="Arial"/>
                        </a:rPr>
                        <a:t>lb/113</a:t>
                      </a:r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kg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250</a:t>
                      </a: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  <a:r>
                        <a:rPr lang="en-US" sz="500" b="0" i="0" u="none" strike="noStrike" smtClean="0">
                          <a:solidFill>
                            <a:srgbClr val="000000"/>
                          </a:solidFill>
                          <a:latin typeface="Arial"/>
                        </a:rPr>
                        <a:t>lb/113</a:t>
                      </a:r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kg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255</a:t>
                      </a: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  <a:r>
                        <a:rPr lang="en-US" sz="500" b="0" i="0" u="none" strike="noStrike" smtClean="0">
                          <a:solidFill>
                            <a:srgbClr val="000000"/>
                          </a:solidFill>
                          <a:latin typeface="Arial"/>
                        </a:rPr>
                        <a:t>lb/216</a:t>
                      </a:r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kg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687"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Peso (con baterías)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366</a:t>
                      </a: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  <a:r>
                        <a:rPr lang="en-US" sz="500" b="0" i="0" u="none" strike="noStrike" smtClean="0">
                          <a:solidFill>
                            <a:srgbClr val="000000"/>
                          </a:solidFill>
                          <a:latin typeface="Arial"/>
                        </a:rPr>
                        <a:t>lb/166</a:t>
                      </a:r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kg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390</a:t>
                      </a: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  <a:r>
                        <a:rPr lang="en-US" sz="500" b="0" i="0" u="none" strike="noStrike" smtClean="0">
                          <a:solidFill>
                            <a:srgbClr val="000000"/>
                          </a:solidFill>
                          <a:latin typeface="Arial"/>
                        </a:rPr>
                        <a:t>lb/177</a:t>
                      </a:r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kg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376</a:t>
                      </a: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  <a:r>
                        <a:rPr lang="en-US" sz="500" b="0" i="0" u="none" strike="noStrike" smtClean="0">
                          <a:solidFill>
                            <a:srgbClr val="000000"/>
                          </a:solidFill>
                          <a:latin typeface="Arial"/>
                        </a:rPr>
                        <a:t>lb/171</a:t>
                      </a:r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kg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400</a:t>
                      </a: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  <a:r>
                        <a:rPr lang="en-US" sz="500" b="0" i="0" u="none" strike="noStrike" smtClean="0">
                          <a:solidFill>
                            <a:srgbClr val="000000"/>
                          </a:solidFill>
                          <a:latin typeface="Arial"/>
                        </a:rPr>
                        <a:t>lb/181</a:t>
                      </a:r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kg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410</a:t>
                      </a: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  <a:r>
                        <a:rPr lang="en-US" sz="500" b="0" i="0" u="none" strike="noStrike" smtClean="0">
                          <a:solidFill>
                            <a:srgbClr val="000000"/>
                          </a:solidFill>
                          <a:latin typeface="Arial"/>
                        </a:rPr>
                        <a:t>lb/186</a:t>
                      </a:r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kg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410</a:t>
                      </a: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  <a:r>
                        <a:rPr lang="en-US" sz="500" b="0" i="0" u="none" strike="noStrike" smtClean="0">
                          <a:solidFill>
                            <a:srgbClr val="000000"/>
                          </a:solidFill>
                          <a:latin typeface="Arial"/>
                        </a:rPr>
                        <a:t>lb/186</a:t>
                      </a:r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kg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415</a:t>
                      </a: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  <a:r>
                        <a:rPr lang="en-US" sz="500" b="0" i="0" u="none" strike="noStrike" smtClean="0">
                          <a:solidFill>
                            <a:srgbClr val="000000"/>
                          </a:solidFill>
                          <a:latin typeface="Arial"/>
                        </a:rPr>
                        <a:t>lb/188</a:t>
                      </a:r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kg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687"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Garantía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s-ES" sz="5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10 años para el moldeado rotativo - Tres años para las piezas - Dos años para la mano de obra - Seis meses para el traslado</a:t>
                      </a:r>
                      <a:endParaRPr lang="fr-FR" sz="5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4592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/>
              <a:t>Satisface las necesidades claves del cliente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>
              <a:defRPr/>
            </a:pPr>
            <a:r>
              <a:rPr/>
              <a:t>©2015 The Tennant Company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>
              <a:defRPr/>
            </a:pPr>
            <a:r>
              <a:rPr lang="en-US" dirty="0" smtClean="0"/>
              <a:t> Rev. 11/11/15    </a:t>
            </a:r>
            <a:fld id="{40BD2EA7-2D18-4D7B-85C6-B4C1B2B21AAB}" type="slidenum">
              <a:rPr smtClean="0"/>
              <a:pPr rtl="0">
                <a:defRPr/>
              </a:pPr>
              <a:t>16</a:t>
            </a:fld>
            <a:endParaRPr dirty="0"/>
          </a:p>
        </p:txBody>
      </p:sp>
      <p:grpSp>
        <p:nvGrpSpPr>
          <p:cNvPr id="28" name="Group 27"/>
          <p:cNvGrpSpPr/>
          <p:nvPr/>
        </p:nvGrpSpPr>
        <p:grpSpPr>
          <a:xfrm>
            <a:off x="1209717" y="1865015"/>
            <a:ext cx="6113794" cy="4496923"/>
            <a:chOff x="860400" y="1601944"/>
            <a:chExt cx="6508376" cy="4787153"/>
          </a:xfrm>
        </p:grpSpPr>
        <p:graphicFrame>
          <p:nvGraphicFramePr>
            <p:cNvPr id="7" name="Diagram 6"/>
            <p:cNvGraphicFramePr/>
            <p:nvPr>
              <p:extLst>
                <p:ext uri="{D42A27DB-BD31-4B8C-83A1-F6EECF244321}">
                  <p14:modId xmlns:p14="http://schemas.microsoft.com/office/powerpoint/2010/main" val="867259043"/>
                </p:ext>
              </p:extLst>
            </p:nvPr>
          </p:nvGraphicFramePr>
          <p:xfrm>
            <a:off x="860400" y="1601944"/>
            <a:ext cx="6508376" cy="4787153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grpSp>
          <p:nvGrpSpPr>
            <p:cNvPr id="8" name="Group 7"/>
            <p:cNvGrpSpPr>
              <a:grpSpLocks noChangeAspect="1"/>
            </p:cNvGrpSpPr>
            <p:nvPr/>
          </p:nvGrpSpPr>
          <p:grpSpPr>
            <a:xfrm>
              <a:off x="2730835" y="3527564"/>
              <a:ext cx="1126202" cy="1123474"/>
              <a:chOff x="1589088" y="3709988"/>
              <a:chExt cx="655638" cy="654050"/>
            </a:xfrm>
          </p:grpSpPr>
          <p:sp>
            <p:nvSpPr>
              <p:cNvPr id="9" name="Oval 8"/>
              <p:cNvSpPr>
                <a:spLocks noChangeArrowheads="1"/>
              </p:cNvSpPr>
              <p:nvPr/>
            </p:nvSpPr>
            <p:spPr bwMode="auto">
              <a:xfrm>
                <a:off x="1589088" y="3709988"/>
                <a:ext cx="655638" cy="654050"/>
              </a:xfrm>
              <a:prstGeom prst="ellipse">
                <a:avLst/>
              </a:prstGeom>
              <a:solidFill>
                <a:srgbClr val="EE2B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4592" tIns="82296" rIns="164592" bIns="8229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0" name="Oval 9"/>
              <p:cNvSpPr>
                <a:spLocks noChangeArrowheads="1"/>
              </p:cNvSpPr>
              <p:nvPr/>
            </p:nvSpPr>
            <p:spPr bwMode="auto">
              <a:xfrm>
                <a:off x="1589088" y="3709988"/>
                <a:ext cx="655638" cy="654050"/>
              </a:xfrm>
              <a:prstGeom prst="ellipse">
                <a:avLst/>
              </a:prstGeom>
              <a:noFill/>
              <a:ln w="30163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64592" tIns="82296" rIns="164592" bIns="8229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1" name="Freeform 10"/>
              <p:cNvSpPr>
                <a:spLocks/>
              </p:cNvSpPr>
              <p:nvPr/>
            </p:nvSpPr>
            <p:spPr bwMode="auto">
              <a:xfrm>
                <a:off x="1739900" y="3863975"/>
                <a:ext cx="131763" cy="128588"/>
              </a:xfrm>
              <a:custGeom>
                <a:avLst/>
                <a:gdLst>
                  <a:gd name="T0" fmla="*/ 18 w 35"/>
                  <a:gd name="T1" fmla="*/ 0 h 34"/>
                  <a:gd name="T2" fmla="*/ 0 w 35"/>
                  <a:gd name="T3" fmla="*/ 17 h 34"/>
                  <a:gd name="T4" fmla="*/ 17 w 35"/>
                  <a:gd name="T5" fmla="*/ 34 h 34"/>
                  <a:gd name="T6" fmla="*/ 35 w 35"/>
                  <a:gd name="T7" fmla="*/ 17 h 34"/>
                  <a:gd name="T8" fmla="*/ 18 w 35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34">
                    <a:moveTo>
                      <a:pt x="18" y="0"/>
                    </a:moveTo>
                    <a:cubicBezTo>
                      <a:pt x="18" y="8"/>
                      <a:pt x="8" y="17"/>
                      <a:pt x="0" y="17"/>
                    </a:cubicBezTo>
                    <a:cubicBezTo>
                      <a:pt x="8" y="17"/>
                      <a:pt x="17" y="26"/>
                      <a:pt x="17" y="34"/>
                    </a:cubicBezTo>
                    <a:cubicBezTo>
                      <a:pt x="17" y="26"/>
                      <a:pt x="27" y="17"/>
                      <a:pt x="35" y="17"/>
                    </a:cubicBezTo>
                    <a:cubicBezTo>
                      <a:pt x="27" y="17"/>
                      <a:pt x="18" y="8"/>
                      <a:pt x="1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4592" tIns="82296" rIns="164592" bIns="8229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2" name="Freeform 11"/>
              <p:cNvSpPr>
                <a:spLocks/>
              </p:cNvSpPr>
              <p:nvPr/>
            </p:nvSpPr>
            <p:spPr bwMode="auto">
              <a:xfrm>
                <a:off x="1804988" y="3924300"/>
                <a:ext cx="288925" cy="285750"/>
              </a:xfrm>
              <a:custGeom>
                <a:avLst/>
                <a:gdLst>
                  <a:gd name="T0" fmla="*/ 40 w 77"/>
                  <a:gd name="T1" fmla="*/ 0 h 76"/>
                  <a:gd name="T2" fmla="*/ 26 w 77"/>
                  <a:gd name="T3" fmla="*/ 25 h 76"/>
                  <a:gd name="T4" fmla="*/ 10 w 77"/>
                  <a:gd name="T5" fmla="*/ 36 h 76"/>
                  <a:gd name="T6" fmla="*/ 0 w 77"/>
                  <a:gd name="T7" fmla="*/ 38 h 76"/>
                  <a:gd name="T8" fmla="*/ 19 w 77"/>
                  <a:gd name="T9" fmla="*/ 45 h 76"/>
                  <a:gd name="T10" fmla="*/ 32 w 77"/>
                  <a:gd name="T11" fmla="*/ 58 h 76"/>
                  <a:gd name="T12" fmla="*/ 38 w 77"/>
                  <a:gd name="T13" fmla="*/ 76 h 76"/>
                  <a:gd name="T14" fmla="*/ 41 w 77"/>
                  <a:gd name="T15" fmla="*/ 64 h 76"/>
                  <a:gd name="T16" fmla="*/ 50 w 77"/>
                  <a:gd name="T17" fmla="*/ 52 h 76"/>
                  <a:gd name="T18" fmla="*/ 77 w 77"/>
                  <a:gd name="T19" fmla="*/ 39 h 76"/>
                  <a:gd name="T20" fmla="*/ 40 w 77"/>
                  <a:gd name="T21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7" h="76">
                    <a:moveTo>
                      <a:pt x="40" y="0"/>
                    </a:moveTo>
                    <a:cubicBezTo>
                      <a:pt x="39" y="9"/>
                      <a:pt x="34" y="18"/>
                      <a:pt x="26" y="25"/>
                    </a:cubicBezTo>
                    <a:cubicBezTo>
                      <a:pt x="22" y="30"/>
                      <a:pt x="16" y="34"/>
                      <a:pt x="10" y="36"/>
                    </a:cubicBezTo>
                    <a:cubicBezTo>
                      <a:pt x="7" y="37"/>
                      <a:pt x="4" y="38"/>
                      <a:pt x="0" y="38"/>
                    </a:cubicBezTo>
                    <a:cubicBezTo>
                      <a:pt x="7" y="38"/>
                      <a:pt x="13" y="41"/>
                      <a:pt x="19" y="45"/>
                    </a:cubicBezTo>
                    <a:cubicBezTo>
                      <a:pt x="24" y="49"/>
                      <a:pt x="28" y="53"/>
                      <a:pt x="32" y="58"/>
                    </a:cubicBezTo>
                    <a:cubicBezTo>
                      <a:pt x="35" y="64"/>
                      <a:pt x="38" y="71"/>
                      <a:pt x="38" y="76"/>
                    </a:cubicBezTo>
                    <a:cubicBezTo>
                      <a:pt x="38" y="72"/>
                      <a:pt x="39" y="68"/>
                      <a:pt x="41" y="64"/>
                    </a:cubicBezTo>
                    <a:cubicBezTo>
                      <a:pt x="43" y="60"/>
                      <a:pt x="46" y="56"/>
                      <a:pt x="50" y="52"/>
                    </a:cubicBezTo>
                    <a:cubicBezTo>
                      <a:pt x="57" y="44"/>
                      <a:pt x="68" y="39"/>
                      <a:pt x="77" y="39"/>
                    </a:cubicBezTo>
                    <a:cubicBezTo>
                      <a:pt x="60" y="38"/>
                      <a:pt x="39" y="17"/>
                      <a:pt x="4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4592" tIns="82296" rIns="164592" bIns="8229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3" name="Group 12"/>
            <p:cNvGrpSpPr>
              <a:grpSpLocks noChangeAspect="1"/>
            </p:cNvGrpSpPr>
            <p:nvPr/>
          </p:nvGrpSpPr>
          <p:grpSpPr>
            <a:xfrm>
              <a:off x="4310882" y="4169081"/>
              <a:ext cx="1750153" cy="1745913"/>
              <a:chOff x="1589087" y="782638"/>
              <a:chExt cx="655638" cy="654050"/>
            </a:xfrm>
          </p:grpSpPr>
          <p:sp>
            <p:nvSpPr>
              <p:cNvPr id="14" name="Oval 15"/>
              <p:cNvSpPr>
                <a:spLocks noChangeArrowheads="1"/>
              </p:cNvSpPr>
              <p:nvPr/>
            </p:nvSpPr>
            <p:spPr bwMode="auto">
              <a:xfrm>
                <a:off x="1589087" y="782638"/>
                <a:ext cx="655638" cy="654050"/>
              </a:xfrm>
              <a:prstGeom prst="ellipse">
                <a:avLst/>
              </a:prstGeom>
              <a:solidFill>
                <a:srgbClr val="F7B334"/>
              </a:solidFill>
              <a:ln w="30163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164592" tIns="82296" rIns="164592" bIns="8229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5" name="Freeform 16"/>
              <p:cNvSpPr>
                <a:spLocks noEditPoints="1"/>
              </p:cNvSpPr>
              <p:nvPr/>
            </p:nvSpPr>
            <p:spPr bwMode="auto">
              <a:xfrm>
                <a:off x="1804988" y="876300"/>
                <a:ext cx="225425" cy="458788"/>
              </a:xfrm>
              <a:custGeom>
                <a:avLst/>
                <a:gdLst>
                  <a:gd name="T0" fmla="*/ 23 w 60"/>
                  <a:gd name="T1" fmla="*/ 110 h 122"/>
                  <a:gd name="T2" fmla="*/ 9 w 60"/>
                  <a:gd name="T3" fmla="*/ 108 h 122"/>
                  <a:gd name="T4" fmla="*/ 0 w 60"/>
                  <a:gd name="T5" fmla="*/ 105 h 122"/>
                  <a:gd name="T6" fmla="*/ 5 w 60"/>
                  <a:gd name="T7" fmla="*/ 90 h 122"/>
                  <a:gd name="T8" fmla="*/ 12 w 60"/>
                  <a:gd name="T9" fmla="*/ 92 h 122"/>
                  <a:gd name="T10" fmla="*/ 23 w 60"/>
                  <a:gd name="T11" fmla="*/ 94 h 122"/>
                  <a:gd name="T12" fmla="*/ 23 w 60"/>
                  <a:gd name="T13" fmla="*/ 67 h 122"/>
                  <a:gd name="T14" fmla="*/ 14 w 60"/>
                  <a:gd name="T15" fmla="*/ 63 h 122"/>
                  <a:gd name="T16" fmla="*/ 7 w 60"/>
                  <a:gd name="T17" fmla="*/ 57 h 122"/>
                  <a:gd name="T18" fmla="*/ 2 w 60"/>
                  <a:gd name="T19" fmla="*/ 49 h 122"/>
                  <a:gd name="T20" fmla="*/ 0 w 60"/>
                  <a:gd name="T21" fmla="*/ 39 h 122"/>
                  <a:gd name="T22" fmla="*/ 6 w 60"/>
                  <a:gd name="T23" fmla="*/ 21 h 122"/>
                  <a:gd name="T24" fmla="*/ 23 w 60"/>
                  <a:gd name="T25" fmla="*/ 12 h 122"/>
                  <a:gd name="T26" fmla="*/ 23 w 60"/>
                  <a:gd name="T27" fmla="*/ 0 h 122"/>
                  <a:gd name="T28" fmla="*/ 37 w 60"/>
                  <a:gd name="T29" fmla="*/ 0 h 122"/>
                  <a:gd name="T30" fmla="*/ 37 w 60"/>
                  <a:gd name="T31" fmla="*/ 12 h 122"/>
                  <a:gd name="T32" fmla="*/ 47 w 60"/>
                  <a:gd name="T33" fmla="*/ 13 h 122"/>
                  <a:gd name="T34" fmla="*/ 55 w 60"/>
                  <a:gd name="T35" fmla="*/ 16 h 122"/>
                  <a:gd name="T36" fmla="*/ 51 w 60"/>
                  <a:gd name="T37" fmla="*/ 31 h 122"/>
                  <a:gd name="T38" fmla="*/ 45 w 60"/>
                  <a:gd name="T39" fmla="*/ 29 h 122"/>
                  <a:gd name="T40" fmla="*/ 37 w 60"/>
                  <a:gd name="T41" fmla="*/ 27 h 122"/>
                  <a:gd name="T42" fmla="*/ 37 w 60"/>
                  <a:gd name="T43" fmla="*/ 53 h 122"/>
                  <a:gd name="T44" fmla="*/ 45 w 60"/>
                  <a:gd name="T45" fmla="*/ 57 h 122"/>
                  <a:gd name="T46" fmla="*/ 53 w 60"/>
                  <a:gd name="T47" fmla="*/ 63 h 122"/>
                  <a:gd name="T48" fmla="*/ 58 w 60"/>
                  <a:gd name="T49" fmla="*/ 70 h 122"/>
                  <a:gd name="T50" fmla="*/ 60 w 60"/>
                  <a:gd name="T51" fmla="*/ 81 h 122"/>
                  <a:gd name="T52" fmla="*/ 54 w 60"/>
                  <a:gd name="T53" fmla="*/ 100 h 122"/>
                  <a:gd name="T54" fmla="*/ 37 w 60"/>
                  <a:gd name="T55" fmla="*/ 109 h 122"/>
                  <a:gd name="T56" fmla="*/ 37 w 60"/>
                  <a:gd name="T57" fmla="*/ 122 h 122"/>
                  <a:gd name="T58" fmla="*/ 23 w 60"/>
                  <a:gd name="T59" fmla="*/ 122 h 122"/>
                  <a:gd name="T60" fmla="*/ 23 w 60"/>
                  <a:gd name="T61" fmla="*/ 110 h 122"/>
                  <a:gd name="T62" fmla="*/ 17 w 60"/>
                  <a:gd name="T63" fmla="*/ 37 h 122"/>
                  <a:gd name="T64" fmla="*/ 21 w 60"/>
                  <a:gd name="T65" fmla="*/ 44 h 122"/>
                  <a:gd name="T66" fmla="*/ 29 w 60"/>
                  <a:gd name="T67" fmla="*/ 49 h 122"/>
                  <a:gd name="T68" fmla="*/ 29 w 60"/>
                  <a:gd name="T69" fmla="*/ 27 h 122"/>
                  <a:gd name="T70" fmla="*/ 20 w 60"/>
                  <a:gd name="T71" fmla="*/ 30 h 122"/>
                  <a:gd name="T72" fmla="*/ 17 w 60"/>
                  <a:gd name="T73" fmla="*/ 37 h 122"/>
                  <a:gd name="T74" fmla="*/ 43 w 60"/>
                  <a:gd name="T75" fmla="*/ 83 h 122"/>
                  <a:gd name="T76" fmla="*/ 39 w 60"/>
                  <a:gd name="T77" fmla="*/ 76 h 122"/>
                  <a:gd name="T78" fmla="*/ 31 w 60"/>
                  <a:gd name="T79" fmla="*/ 71 h 122"/>
                  <a:gd name="T80" fmla="*/ 31 w 60"/>
                  <a:gd name="T81" fmla="*/ 94 h 122"/>
                  <a:gd name="T82" fmla="*/ 40 w 60"/>
                  <a:gd name="T83" fmla="*/ 91 h 122"/>
                  <a:gd name="T84" fmla="*/ 43 w 60"/>
                  <a:gd name="T85" fmla="*/ 83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60" h="122">
                    <a:moveTo>
                      <a:pt x="23" y="110"/>
                    </a:moveTo>
                    <a:cubicBezTo>
                      <a:pt x="18" y="110"/>
                      <a:pt x="13" y="109"/>
                      <a:pt x="9" y="108"/>
                    </a:cubicBezTo>
                    <a:cubicBezTo>
                      <a:pt x="5" y="107"/>
                      <a:pt x="2" y="106"/>
                      <a:pt x="0" y="105"/>
                    </a:cubicBezTo>
                    <a:cubicBezTo>
                      <a:pt x="5" y="90"/>
                      <a:pt x="5" y="90"/>
                      <a:pt x="5" y="90"/>
                    </a:cubicBezTo>
                    <a:cubicBezTo>
                      <a:pt x="7" y="91"/>
                      <a:pt x="9" y="92"/>
                      <a:pt x="12" y="92"/>
                    </a:cubicBezTo>
                    <a:cubicBezTo>
                      <a:pt x="15" y="93"/>
                      <a:pt x="19" y="94"/>
                      <a:pt x="23" y="94"/>
                    </a:cubicBezTo>
                    <a:cubicBezTo>
                      <a:pt x="23" y="67"/>
                      <a:pt x="23" y="67"/>
                      <a:pt x="23" y="67"/>
                    </a:cubicBezTo>
                    <a:cubicBezTo>
                      <a:pt x="20" y="66"/>
                      <a:pt x="17" y="64"/>
                      <a:pt x="14" y="63"/>
                    </a:cubicBezTo>
                    <a:cubicBezTo>
                      <a:pt x="12" y="61"/>
                      <a:pt x="9" y="59"/>
                      <a:pt x="7" y="57"/>
                    </a:cubicBezTo>
                    <a:cubicBezTo>
                      <a:pt x="5" y="55"/>
                      <a:pt x="3" y="52"/>
                      <a:pt x="2" y="49"/>
                    </a:cubicBezTo>
                    <a:cubicBezTo>
                      <a:pt x="0" y="46"/>
                      <a:pt x="0" y="43"/>
                      <a:pt x="0" y="39"/>
                    </a:cubicBezTo>
                    <a:cubicBezTo>
                      <a:pt x="0" y="31"/>
                      <a:pt x="2" y="25"/>
                      <a:pt x="6" y="21"/>
                    </a:cubicBezTo>
                    <a:cubicBezTo>
                      <a:pt x="10" y="16"/>
                      <a:pt x="16" y="13"/>
                      <a:pt x="23" y="12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7" y="12"/>
                      <a:pt x="37" y="12"/>
                      <a:pt x="37" y="12"/>
                    </a:cubicBezTo>
                    <a:cubicBezTo>
                      <a:pt x="41" y="12"/>
                      <a:pt x="44" y="12"/>
                      <a:pt x="47" y="13"/>
                    </a:cubicBezTo>
                    <a:cubicBezTo>
                      <a:pt x="50" y="14"/>
                      <a:pt x="53" y="15"/>
                      <a:pt x="55" y="16"/>
                    </a:cubicBezTo>
                    <a:cubicBezTo>
                      <a:pt x="51" y="31"/>
                      <a:pt x="51" y="31"/>
                      <a:pt x="51" y="31"/>
                    </a:cubicBezTo>
                    <a:cubicBezTo>
                      <a:pt x="49" y="30"/>
                      <a:pt x="47" y="30"/>
                      <a:pt x="45" y="29"/>
                    </a:cubicBezTo>
                    <a:cubicBezTo>
                      <a:pt x="42" y="28"/>
                      <a:pt x="40" y="28"/>
                      <a:pt x="37" y="27"/>
                    </a:cubicBezTo>
                    <a:cubicBezTo>
                      <a:pt x="37" y="53"/>
                      <a:pt x="37" y="53"/>
                      <a:pt x="37" y="53"/>
                    </a:cubicBezTo>
                    <a:cubicBezTo>
                      <a:pt x="40" y="54"/>
                      <a:pt x="42" y="55"/>
                      <a:pt x="45" y="57"/>
                    </a:cubicBezTo>
                    <a:cubicBezTo>
                      <a:pt x="48" y="59"/>
                      <a:pt x="51" y="60"/>
                      <a:pt x="53" y="63"/>
                    </a:cubicBezTo>
                    <a:cubicBezTo>
                      <a:pt x="55" y="65"/>
                      <a:pt x="57" y="67"/>
                      <a:pt x="58" y="70"/>
                    </a:cubicBezTo>
                    <a:cubicBezTo>
                      <a:pt x="60" y="73"/>
                      <a:pt x="60" y="77"/>
                      <a:pt x="60" y="81"/>
                    </a:cubicBezTo>
                    <a:cubicBezTo>
                      <a:pt x="60" y="89"/>
                      <a:pt x="58" y="95"/>
                      <a:pt x="54" y="100"/>
                    </a:cubicBezTo>
                    <a:cubicBezTo>
                      <a:pt x="50" y="105"/>
                      <a:pt x="44" y="108"/>
                      <a:pt x="37" y="109"/>
                    </a:cubicBezTo>
                    <a:cubicBezTo>
                      <a:pt x="37" y="122"/>
                      <a:pt x="37" y="122"/>
                      <a:pt x="37" y="122"/>
                    </a:cubicBezTo>
                    <a:cubicBezTo>
                      <a:pt x="23" y="122"/>
                      <a:pt x="23" y="122"/>
                      <a:pt x="23" y="122"/>
                    </a:cubicBezTo>
                    <a:lnTo>
                      <a:pt x="23" y="110"/>
                    </a:lnTo>
                    <a:close/>
                    <a:moveTo>
                      <a:pt x="17" y="37"/>
                    </a:moveTo>
                    <a:cubicBezTo>
                      <a:pt x="17" y="40"/>
                      <a:pt x="18" y="42"/>
                      <a:pt x="21" y="44"/>
                    </a:cubicBezTo>
                    <a:cubicBezTo>
                      <a:pt x="23" y="46"/>
                      <a:pt x="25" y="47"/>
                      <a:pt x="29" y="49"/>
                    </a:cubicBezTo>
                    <a:cubicBezTo>
                      <a:pt x="29" y="27"/>
                      <a:pt x="29" y="27"/>
                      <a:pt x="29" y="27"/>
                    </a:cubicBezTo>
                    <a:cubicBezTo>
                      <a:pt x="24" y="27"/>
                      <a:pt x="21" y="28"/>
                      <a:pt x="20" y="30"/>
                    </a:cubicBezTo>
                    <a:cubicBezTo>
                      <a:pt x="18" y="32"/>
                      <a:pt x="17" y="34"/>
                      <a:pt x="17" y="37"/>
                    </a:cubicBezTo>
                    <a:close/>
                    <a:moveTo>
                      <a:pt x="43" y="83"/>
                    </a:moveTo>
                    <a:cubicBezTo>
                      <a:pt x="43" y="80"/>
                      <a:pt x="42" y="77"/>
                      <a:pt x="39" y="76"/>
                    </a:cubicBezTo>
                    <a:cubicBezTo>
                      <a:pt x="37" y="74"/>
                      <a:pt x="34" y="72"/>
                      <a:pt x="31" y="71"/>
                    </a:cubicBezTo>
                    <a:cubicBezTo>
                      <a:pt x="31" y="94"/>
                      <a:pt x="31" y="94"/>
                      <a:pt x="31" y="94"/>
                    </a:cubicBezTo>
                    <a:cubicBezTo>
                      <a:pt x="35" y="94"/>
                      <a:pt x="38" y="93"/>
                      <a:pt x="40" y="91"/>
                    </a:cubicBezTo>
                    <a:cubicBezTo>
                      <a:pt x="42" y="89"/>
                      <a:pt x="43" y="86"/>
                      <a:pt x="43" y="8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4592" tIns="82296" rIns="164592" bIns="8229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6" name="Group 15"/>
            <p:cNvGrpSpPr>
              <a:grpSpLocks noChangeAspect="1"/>
            </p:cNvGrpSpPr>
            <p:nvPr/>
          </p:nvGrpSpPr>
          <p:grpSpPr>
            <a:xfrm>
              <a:off x="3788809" y="2174786"/>
              <a:ext cx="1124712" cy="1121987"/>
              <a:chOff x="3382961" y="3709988"/>
              <a:chExt cx="655639" cy="654051"/>
            </a:xfrm>
          </p:grpSpPr>
          <p:sp>
            <p:nvSpPr>
              <p:cNvPr id="17" name="Oval 5"/>
              <p:cNvSpPr>
                <a:spLocks noChangeArrowheads="1"/>
              </p:cNvSpPr>
              <p:nvPr/>
            </p:nvSpPr>
            <p:spPr bwMode="auto">
              <a:xfrm>
                <a:off x="3382961" y="3709988"/>
                <a:ext cx="655638" cy="654050"/>
              </a:xfrm>
              <a:prstGeom prst="ellipse">
                <a:avLst/>
              </a:prstGeom>
              <a:solidFill>
                <a:srgbClr val="5A39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4592" tIns="82296" rIns="164592" bIns="8229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8" name="Oval 6"/>
              <p:cNvSpPr>
                <a:spLocks noChangeArrowheads="1"/>
              </p:cNvSpPr>
              <p:nvPr/>
            </p:nvSpPr>
            <p:spPr bwMode="auto">
              <a:xfrm>
                <a:off x="3382962" y="3709989"/>
                <a:ext cx="655638" cy="654050"/>
              </a:xfrm>
              <a:prstGeom prst="ellipse">
                <a:avLst/>
              </a:prstGeom>
              <a:noFill/>
              <a:ln w="30163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64592" tIns="82296" rIns="164592" bIns="8229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9" name="Freeform 7"/>
              <p:cNvSpPr>
                <a:spLocks/>
              </p:cNvSpPr>
              <p:nvPr/>
            </p:nvSpPr>
            <p:spPr bwMode="auto">
              <a:xfrm>
                <a:off x="3567113" y="3898900"/>
                <a:ext cx="287338" cy="280988"/>
              </a:xfrm>
              <a:custGeom>
                <a:avLst/>
                <a:gdLst>
                  <a:gd name="T0" fmla="*/ 181 w 181"/>
                  <a:gd name="T1" fmla="*/ 59 h 177"/>
                  <a:gd name="T2" fmla="*/ 119 w 181"/>
                  <a:gd name="T3" fmla="*/ 59 h 177"/>
                  <a:gd name="T4" fmla="*/ 119 w 181"/>
                  <a:gd name="T5" fmla="*/ 0 h 177"/>
                  <a:gd name="T6" fmla="*/ 60 w 181"/>
                  <a:gd name="T7" fmla="*/ 0 h 177"/>
                  <a:gd name="T8" fmla="*/ 60 w 181"/>
                  <a:gd name="T9" fmla="*/ 59 h 177"/>
                  <a:gd name="T10" fmla="*/ 0 w 181"/>
                  <a:gd name="T11" fmla="*/ 59 h 177"/>
                  <a:gd name="T12" fmla="*/ 0 w 181"/>
                  <a:gd name="T13" fmla="*/ 118 h 177"/>
                  <a:gd name="T14" fmla="*/ 60 w 181"/>
                  <a:gd name="T15" fmla="*/ 118 h 177"/>
                  <a:gd name="T16" fmla="*/ 60 w 181"/>
                  <a:gd name="T17" fmla="*/ 177 h 177"/>
                  <a:gd name="T18" fmla="*/ 119 w 181"/>
                  <a:gd name="T19" fmla="*/ 177 h 177"/>
                  <a:gd name="T20" fmla="*/ 119 w 181"/>
                  <a:gd name="T21" fmla="*/ 118 h 177"/>
                  <a:gd name="T22" fmla="*/ 181 w 181"/>
                  <a:gd name="T23" fmla="*/ 118 h 177"/>
                  <a:gd name="T24" fmla="*/ 181 w 181"/>
                  <a:gd name="T25" fmla="*/ 59 h 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81" h="177">
                    <a:moveTo>
                      <a:pt x="181" y="59"/>
                    </a:moveTo>
                    <a:lnTo>
                      <a:pt x="119" y="59"/>
                    </a:lnTo>
                    <a:lnTo>
                      <a:pt x="119" y="0"/>
                    </a:lnTo>
                    <a:lnTo>
                      <a:pt x="60" y="0"/>
                    </a:lnTo>
                    <a:lnTo>
                      <a:pt x="60" y="59"/>
                    </a:lnTo>
                    <a:lnTo>
                      <a:pt x="0" y="59"/>
                    </a:lnTo>
                    <a:lnTo>
                      <a:pt x="0" y="118"/>
                    </a:lnTo>
                    <a:lnTo>
                      <a:pt x="60" y="118"/>
                    </a:lnTo>
                    <a:lnTo>
                      <a:pt x="60" y="177"/>
                    </a:lnTo>
                    <a:lnTo>
                      <a:pt x="119" y="177"/>
                    </a:lnTo>
                    <a:lnTo>
                      <a:pt x="119" y="118"/>
                    </a:lnTo>
                    <a:lnTo>
                      <a:pt x="181" y="118"/>
                    </a:lnTo>
                    <a:lnTo>
                      <a:pt x="181" y="5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4592" tIns="82296" rIns="164592" bIns="8229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20" name="TextBox 19"/>
          <p:cNvSpPr txBox="1"/>
          <p:nvPr/>
        </p:nvSpPr>
        <p:spPr>
          <a:xfrm>
            <a:off x="7027385" y="4232641"/>
            <a:ext cx="17848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sz="1400" b="1" dirty="0" err="1">
                <a:latin typeface="Arial" panose="020B0604020202020204" pitchFamily="34" charset="0"/>
              </a:rPr>
              <a:t>Costo</a:t>
            </a:r>
            <a:r>
              <a:rPr sz="1400" b="1" dirty="0">
                <a:latin typeface="Arial" panose="020B0604020202020204" pitchFamily="34" charset="0"/>
              </a:rPr>
              <a:t> de </a:t>
            </a:r>
            <a:r>
              <a:rPr sz="1400" b="1" dirty="0" err="1">
                <a:latin typeface="Arial" panose="020B0604020202020204" pitchFamily="34" charset="0"/>
              </a:rPr>
              <a:t>limpieza</a:t>
            </a:r>
            <a:endParaRPr sz="1400" b="1" dirty="0">
              <a:latin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027385" y="4507635"/>
            <a:ext cx="212566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rtl="0"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sz="1200" dirty="0" err="1">
                <a:latin typeface="Arial" panose="020B0604020202020204" pitchFamily="34" charset="0"/>
              </a:rPr>
              <a:t>Costos</a:t>
            </a:r>
            <a:r>
              <a:rPr sz="1200" dirty="0">
                <a:latin typeface="Arial" panose="020B0604020202020204" pitchFamily="34" charset="0"/>
              </a:rPr>
              <a:t> de </a:t>
            </a:r>
            <a:r>
              <a:rPr sz="1200" dirty="0" err="1">
                <a:latin typeface="Arial" panose="020B0604020202020204" pitchFamily="34" charset="0"/>
              </a:rPr>
              <a:t>agua</a:t>
            </a:r>
            <a:r>
              <a:rPr sz="1200" dirty="0">
                <a:latin typeface="Arial" panose="020B0604020202020204" pitchFamily="34" charset="0"/>
              </a:rPr>
              <a:t> y </a:t>
            </a:r>
            <a:r>
              <a:rPr sz="1200" dirty="0" err="1">
                <a:latin typeface="Arial" panose="020B0604020202020204" pitchFamily="34" charset="0"/>
              </a:rPr>
              <a:t>productos</a:t>
            </a:r>
            <a:r>
              <a:rPr sz="1200" dirty="0">
                <a:latin typeface="Arial" panose="020B0604020202020204" pitchFamily="34" charset="0"/>
              </a:rPr>
              <a:t> </a:t>
            </a:r>
            <a:r>
              <a:rPr sz="1200" dirty="0" err="1">
                <a:latin typeface="Arial" panose="020B0604020202020204" pitchFamily="34" charset="0"/>
              </a:rPr>
              <a:t>químicos</a:t>
            </a:r>
            <a:endParaRPr sz="1200" dirty="0">
              <a:latin typeface="Arial" panose="020B0604020202020204" pitchFamily="34" charset="0"/>
            </a:endParaRPr>
          </a:p>
          <a:p>
            <a:pPr marL="171450" indent="-171450" rtl="0"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sz="1200" dirty="0" err="1">
                <a:latin typeface="Arial" panose="020B0604020202020204" pitchFamily="34" charset="0"/>
              </a:rPr>
              <a:t>Costos</a:t>
            </a:r>
            <a:r>
              <a:rPr sz="1200" dirty="0">
                <a:latin typeface="Arial" panose="020B0604020202020204" pitchFamily="34" charset="0"/>
              </a:rPr>
              <a:t> de </a:t>
            </a:r>
            <a:r>
              <a:rPr sz="1200" dirty="0" err="1">
                <a:latin typeface="Arial" panose="020B0604020202020204" pitchFamily="34" charset="0"/>
              </a:rPr>
              <a:t>capacitación</a:t>
            </a:r>
            <a:r>
              <a:rPr sz="1200" dirty="0">
                <a:latin typeface="Arial" panose="020B0604020202020204" pitchFamily="34" charset="0"/>
              </a:rPr>
              <a:t> </a:t>
            </a:r>
            <a:r>
              <a:rPr lang="en-US" sz="1200" dirty="0" smtClean="0">
                <a:latin typeface="Arial" panose="020B0604020202020204" pitchFamily="34" charset="0"/>
              </a:rPr>
              <a:t/>
            </a:r>
            <a:br>
              <a:rPr lang="en-US" sz="1200" dirty="0" smtClean="0">
                <a:latin typeface="Arial" panose="020B0604020202020204" pitchFamily="34" charset="0"/>
              </a:rPr>
            </a:br>
            <a:r>
              <a:rPr sz="1200" dirty="0" smtClean="0">
                <a:latin typeface="Arial" panose="020B0604020202020204" pitchFamily="34" charset="0"/>
              </a:rPr>
              <a:t>y </a:t>
            </a:r>
            <a:r>
              <a:rPr sz="1200" dirty="0" err="1">
                <a:latin typeface="Arial" panose="020B0604020202020204" pitchFamily="34" charset="0"/>
              </a:rPr>
              <a:t>mano</a:t>
            </a:r>
            <a:r>
              <a:rPr sz="1200" dirty="0">
                <a:latin typeface="Arial" panose="020B0604020202020204" pitchFamily="34" charset="0"/>
              </a:rPr>
              <a:t> de </a:t>
            </a:r>
            <a:r>
              <a:rPr sz="1200" dirty="0" err="1">
                <a:latin typeface="Arial" panose="020B0604020202020204" pitchFamily="34" charset="0"/>
              </a:rPr>
              <a:t>obra</a:t>
            </a:r>
            <a:endParaRPr sz="1200" dirty="0">
              <a:latin typeface="Arial" panose="020B0604020202020204" pitchFamily="34" charset="0"/>
            </a:endParaRPr>
          </a:p>
          <a:p>
            <a:pPr marL="171450" indent="-171450" rtl="0"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sz="1200" dirty="0" err="1">
                <a:latin typeface="Arial" panose="020B0604020202020204" pitchFamily="34" charset="0"/>
              </a:rPr>
              <a:t>Costos</a:t>
            </a:r>
            <a:r>
              <a:rPr sz="1200" dirty="0">
                <a:latin typeface="Arial" panose="020B0604020202020204" pitchFamily="34" charset="0"/>
              </a:rPr>
              <a:t> de </a:t>
            </a:r>
            <a:r>
              <a:rPr sz="1200" dirty="0" err="1">
                <a:latin typeface="Arial" panose="020B0604020202020204" pitchFamily="34" charset="0"/>
              </a:rPr>
              <a:t>seguridad</a:t>
            </a:r>
            <a:endParaRPr sz="1200" dirty="0">
              <a:latin typeface="Arial" panose="020B0604020202020204" pitchFamily="34" charset="0"/>
            </a:endParaRPr>
          </a:p>
          <a:p>
            <a:pPr marL="171450" indent="-171450" rtl="0"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sz="1200" dirty="0" err="1">
                <a:latin typeface="Arial" panose="020B0604020202020204" pitchFamily="34" charset="0"/>
              </a:rPr>
              <a:t>Costos</a:t>
            </a:r>
            <a:r>
              <a:rPr sz="1200" dirty="0">
                <a:latin typeface="Arial" panose="020B0604020202020204" pitchFamily="34" charset="0"/>
              </a:rPr>
              <a:t> de </a:t>
            </a:r>
            <a:r>
              <a:rPr sz="1200" dirty="0" err="1">
                <a:latin typeface="Arial" panose="020B0604020202020204" pitchFamily="34" charset="0"/>
              </a:rPr>
              <a:t>servicio</a:t>
            </a:r>
            <a:endParaRPr sz="1200" dirty="0">
              <a:latin typeface="Arial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88893" y="2018411"/>
            <a:ext cx="26572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1" indent="-171450" rtl="0"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sz="1200">
                <a:latin typeface="Arial" panose="020B0604020202020204" pitchFamily="34" charset="0"/>
              </a:rPr>
              <a:t>Caídas y resbalones</a:t>
            </a:r>
          </a:p>
          <a:p>
            <a:pPr marL="171450" lvl="1" indent="-171450" rtl="0"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sz="1200">
                <a:latin typeface="Arial" panose="020B0604020202020204" pitchFamily="34" charset="0"/>
              </a:rPr>
              <a:t>Manipulación y almacenamiento de productos químicos</a:t>
            </a:r>
          </a:p>
          <a:p>
            <a:pPr marL="171450" lvl="1" indent="-171450" rtl="0"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sz="1200">
                <a:latin typeface="Arial" panose="020B0604020202020204" pitchFamily="34" charset="0"/>
              </a:rPr>
              <a:t>Operación inadecuada del equipo</a:t>
            </a:r>
          </a:p>
          <a:p>
            <a:pPr marL="171450" lvl="1" indent="-171450" rtl="0"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sz="1200">
                <a:latin typeface="Arial" panose="020B0604020202020204" pitchFamily="34" charset="0"/>
              </a:rPr>
              <a:t>Ergonomía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75474" y="3291935"/>
            <a:ext cx="22539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sz="1400" b="1" dirty="0" err="1">
                <a:latin typeface="Arial" panose="020B0604020202020204" pitchFamily="34" charset="0"/>
              </a:rPr>
              <a:t>Mejora</a:t>
            </a:r>
            <a:r>
              <a:rPr sz="1400" b="1" dirty="0">
                <a:latin typeface="Arial" panose="020B0604020202020204" pitchFamily="34" charset="0"/>
              </a:rPr>
              <a:t> la </a:t>
            </a:r>
            <a:r>
              <a:rPr sz="1400" b="1" dirty="0" err="1">
                <a:latin typeface="Arial" panose="020B0604020202020204" pitchFamily="34" charset="0"/>
              </a:rPr>
              <a:t>imagen</a:t>
            </a:r>
            <a:r>
              <a:rPr sz="1400" b="1" dirty="0">
                <a:latin typeface="Arial" panose="020B0604020202020204" pitchFamily="34" charset="0"/>
              </a:rPr>
              <a:t> </a:t>
            </a:r>
            <a:r>
              <a:rPr lang="en-US" sz="1400" b="1" dirty="0" smtClean="0">
                <a:latin typeface="Arial" panose="020B0604020202020204" pitchFamily="34" charset="0"/>
              </a:rPr>
              <a:t/>
            </a:r>
            <a:br>
              <a:rPr lang="en-US" sz="1400" b="1" dirty="0" smtClean="0">
                <a:latin typeface="Arial" panose="020B0604020202020204" pitchFamily="34" charset="0"/>
              </a:rPr>
            </a:br>
            <a:r>
              <a:rPr sz="1400" b="1" dirty="0" smtClean="0">
                <a:latin typeface="Arial" panose="020B0604020202020204" pitchFamily="34" charset="0"/>
              </a:rPr>
              <a:t>de </a:t>
            </a:r>
            <a:r>
              <a:rPr sz="1400" b="1" dirty="0" err="1">
                <a:latin typeface="Arial" panose="020B0604020202020204" pitchFamily="34" charset="0"/>
              </a:rPr>
              <a:t>las</a:t>
            </a:r>
            <a:r>
              <a:rPr sz="1400" b="1" dirty="0">
                <a:latin typeface="Arial" panose="020B0604020202020204" pitchFamily="34" charset="0"/>
              </a:rPr>
              <a:t> </a:t>
            </a:r>
            <a:r>
              <a:rPr sz="1400" b="1" dirty="0" err="1">
                <a:latin typeface="Arial" panose="020B0604020202020204" pitchFamily="34" charset="0"/>
              </a:rPr>
              <a:t>instalaciones</a:t>
            </a:r>
            <a:endParaRPr sz="1400" b="1" dirty="0">
              <a:latin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8895" y="1760732"/>
            <a:ext cx="31453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sz="1400" b="1">
                <a:latin typeface="Arial" panose="020B0604020202020204" pitchFamily="34" charset="0"/>
              </a:rPr>
              <a:t>Salud medioambiental y seguridad</a:t>
            </a:r>
          </a:p>
        </p:txBody>
      </p:sp>
      <p:sp>
        <p:nvSpPr>
          <p:cNvPr id="27" name="Rectangle 26"/>
          <p:cNvSpPr/>
          <p:nvPr/>
        </p:nvSpPr>
        <p:spPr>
          <a:xfrm>
            <a:off x="208512" y="3790738"/>
            <a:ext cx="247993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1" indent="-228600" rtl="0"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sz="1200" dirty="0" err="1">
                <a:latin typeface="Arial" panose="020B0604020202020204" pitchFamily="34" charset="0"/>
              </a:rPr>
              <a:t>Rendimiento</a:t>
            </a:r>
            <a:r>
              <a:rPr sz="1200" dirty="0">
                <a:latin typeface="Arial" panose="020B0604020202020204" pitchFamily="34" charset="0"/>
              </a:rPr>
              <a:t> del </a:t>
            </a:r>
            <a:r>
              <a:rPr sz="1200" dirty="0" err="1">
                <a:latin typeface="Arial" panose="020B0604020202020204" pitchFamily="34" charset="0"/>
              </a:rPr>
              <a:t>equipo</a:t>
            </a:r>
            <a:r>
              <a:rPr sz="1200" dirty="0">
                <a:latin typeface="Arial" panose="020B0604020202020204" pitchFamily="34" charset="0"/>
              </a:rPr>
              <a:t> </a:t>
            </a:r>
            <a:r>
              <a:rPr lang="en-US" sz="1200" dirty="0" smtClean="0">
                <a:latin typeface="Arial" panose="020B0604020202020204" pitchFamily="34" charset="0"/>
              </a:rPr>
              <a:t/>
            </a:r>
            <a:br>
              <a:rPr lang="en-US" sz="1200" dirty="0" smtClean="0">
                <a:latin typeface="Arial" panose="020B0604020202020204" pitchFamily="34" charset="0"/>
              </a:rPr>
            </a:br>
            <a:r>
              <a:rPr sz="1200" dirty="0" smtClean="0">
                <a:latin typeface="Arial" panose="020B0604020202020204" pitchFamily="34" charset="0"/>
              </a:rPr>
              <a:t>de </a:t>
            </a:r>
            <a:r>
              <a:rPr sz="1200" dirty="0" err="1">
                <a:latin typeface="Arial" panose="020B0604020202020204" pitchFamily="34" charset="0"/>
              </a:rPr>
              <a:t>limpieza</a:t>
            </a:r>
            <a:endParaRPr sz="1200" dirty="0">
              <a:latin typeface="Arial" panose="020B0604020202020204" pitchFamily="34" charset="0"/>
            </a:endParaRPr>
          </a:p>
          <a:p>
            <a:pPr marL="228600" lvl="1" indent="-228600" rtl="0"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sz="1200" dirty="0" err="1">
                <a:latin typeface="Arial" panose="020B0604020202020204" pitchFamily="34" charset="0"/>
              </a:rPr>
              <a:t>Uso</a:t>
            </a:r>
            <a:r>
              <a:rPr sz="1200" dirty="0">
                <a:latin typeface="Arial" panose="020B0604020202020204" pitchFamily="34" charset="0"/>
              </a:rPr>
              <a:t> </a:t>
            </a:r>
            <a:r>
              <a:rPr sz="1200" dirty="0" err="1">
                <a:latin typeface="Arial" panose="020B0604020202020204" pitchFamily="34" charset="0"/>
              </a:rPr>
              <a:t>adecuado</a:t>
            </a:r>
            <a:r>
              <a:rPr sz="1200" dirty="0">
                <a:latin typeface="Arial" panose="020B0604020202020204" pitchFamily="34" charset="0"/>
              </a:rPr>
              <a:t> del </a:t>
            </a:r>
            <a:r>
              <a:rPr sz="1200" dirty="0" err="1">
                <a:latin typeface="Arial" panose="020B0604020202020204" pitchFamily="34" charset="0"/>
              </a:rPr>
              <a:t>equipo</a:t>
            </a:r>
            <a:endParaRPr sz="1200" dirty="0">
              <a:latin typeface="Arial" panose="020B0604020202020204" pitchFamily="34" charset="0"/>
            </a:endParaRPr>
          </a:p>
          <a:p>
            <a:pPr marL="228600" lvl="1" indent="-228600" rtl="0"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sz="1200" dirty="0" err="1">
                <a:latin typeface="Arial" panose="020B0604020202020204" pitchFamily="34" charset="0"/>
              </a:rPr>
              <a:t>Cumplimiento</a:t>
            </a:r>
            <a:r>
              <a:rPr sz="1200" dirty="0">
                <a:latin typeface="Arial" panose="020B0604020202020204" pitchFamily="34" charset="0"/>
              </a:rPr>
              <a:t> de los </a:t>
            </a:r>
            <a:r>
              <a:rPr sz="1200" dirty="0" err="1">
                <a:latin typeface="Arial" panose="020B0604020202020204" pitchFamily="34" charset="0"/>
              </a:rPr>
              <a:t>procesos</a:t>
            </a:r>
            <a:r>
              <a:rPr sz="1200" dirty="0">
                <a:latin typeface="Arial" panose="020B0604020202020204" pitchFamily="34" charset="0"/>
              </a:rPr>
              <a:t> de </a:t>
            </a:r>
            <a:r>
              <a:rPr sz="1200" dirty="0" err="1">
                <a:latin typeface="Arial" panose="020B0604020202020204" pitchFamily="34" charset="0"/>
              </a:rPr>
              <a:t>limpieza</a:t>
            </a:r>
            <a:r>
              <a:rPr sz="1200" dirty="0">
                <a:latin typeface="Arial" panose="020B0604020202020204" pitchFamily="34" charset="0"/>
              </a:rPr>
              <a:t> </a:t>
            </a:r>
            <a:r>
              <a:rPr sz="1200" dirty="0" err="1">
                <a:latin typeface="Arial" panose="020B0604020202020204" pitchFamily="34" charset="0"/>
              </a:rPr>
              <a:t>adecuados</a:t>
            </a:r>
            <a:endParaRPr sz="12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5658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789576"/>
            <a:ext cx="8229600" cy="2963501"/>
          </a:xfrm>
        </p:spPr>
        <p:txBody>
          <a:bodyPr/>
          <a:lstStyle/>
          <a:p>
            <a:pPr marL="285750" indent="-285750" rtl="0">
              <a:spcAft>
                <a:spcPts val="600"/>
              </a:spcAft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sz="1600" dirty="0"/>
              <a:t>La </a:t>
            </a:r>
            <a:r>
              <a:rPr sz="1600" dirty="0" err="1"/>
              <a:t>tecnología</a:t>
            </a:r>
            <a:r>
              <a:rPr sz="1600" dirty="0"/>
              <a:t> ec-H2O </a:t>
            </a:r>
            <a:r>
              <a:rPr sz="1600" dirty="0" err="1"/>
              <a:t>NanoClean</a:t>
            </a:r>
            <a:r>
              <a:rPr sz="1600" dirty="0"/>
              <a:t>™ </a:t>
            </a:r>
            <a:r>
              <a:rPr sz="1600" dirty="0" err="1"/>
              <a:t>elimina</a:t>
            </a:r>
            <a:r>
              <a:rPr sz="1600" dirty="0"/>
              <a:t> los </a:t>
            </a:r>
            <a:r>
              <a:rPr sz="1600" dirty="0" err="1"/>
              <a:t>limpiadores</a:t>
            </a:r>
            <a:r>
              <a:rPr sz="1600" dirty="0"/>
              <a:t> </a:t>
            </a:r>
            <a:r>
              <a:rPr sz="1600" dirty="0" err="1"/>
              <a:t>neutros</a:t>
            </a:r>
            <a:r>
              <a:rPr sz="1600" dirty="0"/>
              <a:t>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sz="1600" dirty="0" smtClean="0"/>
              <a:t>y </a:t>
            </a:r>
            <a:r>
              <a:rPr sz="1600" dirty="0" err="1"/>
              <a:t>ahorra</a:t>
            </a:r>
            <a:r>
              <a:rPr sz="1600" dirty="0"/>
              <a:t> </a:t>
            </a:r>
            <a:r>
              <a:rPr sz="1600" dirty="0" err="1"/>
              <a:t>agua</a:t>
            </a:r>
            <a:endParaRPr sz="1600" dirty="0"/>
          </a:p>
          <a:p>
            <a:pPr marL="285750" indent="-285750" rtl="0">
              <a:spcAft>
                <a:spcPts val="600"/>
              </a:spcAft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sz="1600" dirty="0"/>
              <a:t>La </a:t>
            </a:r>
            <a:r>
              <a:rPr sz="1600" dirty="0" err="1"/>
              <a:t>pantalla</a:t>
            </a:r>
            <a:r>
              <a:rPr sz="1600" dirty="0"/>
              <a:t> </a:t>
            </a:r>
            <a:r>
              <a:rPr sz="1600" dirty="0" err="1"/>
              <a:t>táctil</a:t>
            </a:r>
            <a:r>
              <a:rPr sz="1600" dirty="0"/>
              <a:t> Pro-Panel™ </a:t>
            </a:r>
            <a:r>
              <a:rPr sz="1600" dirty="0" err="1"/>
              <a:t>minimiza</a:t>
            </a:r>
            <a:r>
              <a:rPr sz="1600" dirty="0"/>
              <a:t> la </a:t>
            </a:r>
            <a:r>
              <a:rPr sz="1600" dirty="0" err="1"/>
              <a:t>capacitación</a:t>
            </a:r>
            <a:endParaRPr sz="1600" dirty="0"/>
          </a:p>
          <a:p>
            <a:pPr marL="285750" indent="-285750" rtl="0">
              <a:spcAft>
                <a:spcPts val="600"/>
              </a:spcAft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sz="1600" dirty="0"/>
              <a:t>Zone Settings™ </a:t>
            </a:r>
            <a:r>
              <a:rPr sz="1600" dirty="0" err="1"/>
              <a:t>simplifica</a:t>
            </a:r>
            <a:r>
              <a:rPr sz="1600" dirty="0"/>
              <a:t> los </a:t>
            </a:r>
            <a:r>
              <a:rPr sz="1600" dirty="0" err="1"/>
              <a:t>procesos</a:t>
            </a:r>
            <a:r>
              <a:rPr sz="1600" dirty="0"/>
              <a:t> de </a:t>
            </a:r>
            <a:r>
              <a:rPr sz="1600" dirty="0" err="1"/>
              <a:t>limpieza</a:t>
            </a:r>
            <a:endParaRPr sz="1600" dirty="0"/>
          </a:p>
          <a:p>
            <a:pPr marL="285750" indent="-285750" rtl="0">
              <a:spcAft>
                <a:spcPts val="600"/>
              </a:spcAft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sz="1600" dirty="0"/>
              <a:t>Los </a:t>
            </a:r>
            <a:r>
              <a:rPr sz="1600" dirty="0" err="1"/>
              <a:t>puntos</a:t>
            </a:r>
            <a:r>
              <a:rPr sz="1600" dirty="0"/>
              <a:t> de </a:t>
            </a:r>
            <a:r>
              <a:rPr sz="1600" dirty="0" err="1"/>
              <a:t>contacto</a:t>
            </a:r>
            <a:r>
              <a:rPr sz="1600" dirty="0"/>
              <a:t> </a:t>
            </a:r>
            <a:r>
              <a:rPr sz="1600" dirty="0" err="1"/>
              <a:t>amarillos</a:t>
            </a:r>
            <a:r>
              <a:rPr sz="1600" dirty="0"/>
              <a:t> </a:t>
            </a:r>
            <a:r>
              <a:rPr sz="1600" dirty="0" err="1"/>
              <a:t>simplifican</a:t>
            </a:r>
            <a:r>
              <a:rPr sz="1600" dirty="0"/>
              <a:t> el </a:t>
            </a:r>
            <a:r>
              <a:rPr sz="1600" dirty="0" err="1"/>
              <a:t>mantenimiento</a:t>
            </a:r>
            <a:r>
              <a:rPr sz="1600" dirty="0"/>
              <a:t> de </a:t>
            </a:r>
            <a:r>
              <a:rPr sz="1600" dirty="0" err="1"/>
              <a:t>rutina</a:t>
            </a:r>
            <a:endParaRPr sz="1600" dirty="0"/>
          </a:p>
          <a:p>
            <a:pPr marL="285750" indent="-285750" rtl="0">
              <a:spcAft>
                <a:spcPts val="600"/>
              </a:spcAft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sz="1600" dirty="0"/>
              <a:t>Los </a:t>
            </a:r>
            <a:r>
              <a:rPr sz="1600" dirty="0" err="1"/>
              <a:t>sujetadores</a:t>
            </a:r>
            <a:r>
              <a:rPr sz="1600" dirty="0"/>
              <a:t> </a:t>
            </a:r>
            <a:r>
              <a:rPr sz="1600" dirty="0" err="1"/>
              <a:t>accesorios</a:t>
            </a:r>
            <a:r>
              <a:rPr sz="1600" dirty="0"/>
              <a:t> </a:t>
            </a:r>
            <a:r>
              <a:rPr sz="1600" dirty="0" err="1"/>
              <a:t>aceleran</a:t>
            </a:r>
            <a:r>
              <a:rPr sz="1600" dirty="0"/>
              <a:t> </a:t>
            </a:r>
            <a:r>
              <a:rPr sz="1600" dirty="0" err="1"/>
              <a:t>las</a:t>
            </a:r>
            <a:r>
              <a:rPr sz="1600" dirty="0"/>
              <a:t> </a:t>
            </a:r>
            <a:r>
              <a:rPr sz="1600" dirty="0" err="1"/>
              <a:t>tareas</a:t>
            </a:r>
            <a:r>
              <a:rPr sz="1600" dirty="0"/>
              <a:t> de </a:t>
            </a:r>
            <a:r>
              <a:rPr sz="1600" dirty="0" err="1"/>
              <a:t>limpieza</a:t>
            </a:r>
            <a:r>
              <a:rPr sz="1600" dirty="0"/>
              <a:t> </a:t>
            </a:r>
            <a:r>
              <a:rPr sz="1600" dirty="0" err="1"/>
              <a:t>secundarias</a:t>
            </a:r>
            <a:endParaRPr sz="1600" dirty="0"/>
          </a:p>
          <a:p>
            <a:pPr marL="285750" indent="-285750" rtl="0">
              <a:spcAft>
                <a:spcPts val="600"/>
              </a:spcAft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sz="1600" dirty="0"/>
              <a:t>T300e simple y </a:t>
            </a:r>
            <a:r>
              <a:rPr sz="1600" dirty="0" err="1"/>
              <a:t>resistente</a:t>
            </a:r>
            <a:endParaRPr sz="1600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/>
              <a:t>Costo de limpieza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>
              <a:defRPr/>
            </a:pPr>
            <a:r>
              <a:rPr/>
              <a:t>©2015 The Tennant Company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>
              <a:defRPr/>
            </a:pPr>
            <a:r>
              <a:rPr lang="en-US" dirty="0" smtClean="0"/>
              <a:t> Rev. 11/11/15    </a:t>
            </a:r>
            <a:fld id="{40BD2EA7-2D18-4D7B-85C6-B4C1B2B21AAB}" type="slidenum">
              <a:rPr smtClean="0"/>
              <a:pPr rtl="0">
                <a:defRPr/>
              </a:pPr>
              <a:t>17</a:t>
            </a:fld>
            <a:endParaRPr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7743604" y="1789576"/>
            <a:ext cx="753083" cy="751259"/>
            <a:chOff x="1589087" y="782638"/>
            <a:chExt cx="655638" cy="654050"/>
          </a:xfrm>
        </p:grpSpPr>
        <p:sp>
          <p:nvSpPr>
            <p:cNvPr id="8" name="Oval 15"/>
            <p:cNvSpPr>
              <a:spLocks noChangeArrowheads="1"/>
            </p:cNvSpPr>
            <p:nvPr/>
          </p:nvSpPr>
          <p:spPr bwMode="auto">
            <a:xfrm>
              <a:off x="1589087" y="782638"/>
              <a:ext cx="655638" cy="654050"/>
            </a:xfrm>
            <a:prstGeom prst="ellipse">
              <a:avLst/>
            </a:prstGeom>
            <a:solidFill>
              <a:srgbClr val="F7B334"/>
            </a:solidFill>
            <a:ln w="30163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64592" tIns="82296" rIns="164592" bIns="82296" numCol="1" anchor="t" anchorCtr="0" compatLnSpc="1">
              <a:prstTxWarp prst="textNoShape">
                <a:avLst/>
              </a:prstTxWarp>
            </a:bodyPr>
            <a:lstStyle/>
            <a:p>
              <a:endParaRPr lang="en-US" sz="11160" dirty="0"/>
            </a:p>
          </p:txBody>
        </p:sp>
        <p:sp>
          <p:nvSpPr>
            <p:cNvPr id="9" name="Freeform 16"/>
            <p:cNvSpPr>
              <a:spLocks noEditPoints="1"/>
            </p:cNvSpPr>
            <p:nvPr/>
          </p:nvSpPr>
          <p:spPr bwMode="auto">
            <a:xfrm>
              <a:off x="1804988" y="876300"/>
              <a:ext cx="225425" cy="458788"/>
            </a:xfrm>
            <a:custGeom>
              <a:avLst/>
              <a:gdLst>
                <a:gd name="T0" fmla="*/ 23 w 60"/>
                <a:gd name="T1" fmla="*/ 110 h 122"/>
                <a:gd name="T2" fmla="*/ 9 w 60"/>
                <a:gd name="T3" fmla="*/ 108 h 122"/>
                <a:gd name="T4" fmla="*/ 0 w 60"/>
                <a:gd name="T5" fmla="*/ 105 h 122"/>
                <a:gd name="T6" fmla="*/ 5 w 60"/>
                <a:gd name="T7" fmla="*/ 90 h 122"/>
                <a:gd name="T8" fmla="*/ 12 w 60"/>
                <a:gd name="T9" fmla="*/ 92 h 122"/>
                <a:gd name="T10" fmla="*/ 23 w 60"/>
                <a:gd name="T11" fmla="*/ 94 h 122"/>
                <a:gd name="T12" fmla="*/ 23 w 60"/>
                <a:gd name="T13" fmla="*/ 67 h 122"/>
                <a:gd name="T14" fmla="*/ 14 w 60"/>
                <a:gd name="T15" fmla="*/ 63 h 122"/>
                <a:gd name="T16" fmla="*/ 7 w 60"/>
                <a:gd name="T17" fmla="*/ 57 h 122"/>
                <a:gd name="T18" fmla="*/ 2 w 60"/>
                <a:gd name="T19" fmla="*/ 49 h 122"/>
                <a:gd name="T20" fmla="*/ 0 w 60"/>
                <a:gd name="T21" fmla="*/ 39 h 122"/>
                <a:gd name="T22" fmla="*/ 6 w 60"/>
                <a:gd name="T23" fmla="*/ 21 h 122"/>
                <a:gd name="T24" fmla="*/ 23 w 60"/>
                <a:gd name="T25" fmla="*/ 12 h 122"/>
                <a:gd name="T26" fmla="*/ 23 w 60"/>
                <a:gd name="T27" fmla="*/ 0 h 122"/>
                <a:gd name="T28" fmla="*/ 37 w 60"/>
                <a:gd name="T29" fmla="*/ 0 h 122"/>
                <a:gd name="T30" fmla="*/ 37 w 60"/>
                <a:gd name="T31" fmla="*/ 12 h 122"/>
                <a:gd name="T32" fmla="*/ 47 w 60"/>
                <a:gd name="T33" fmla="*/ 13 h 122"/>
                <a:gd name="T34" fmla="*/ 55 w 60"/>
                <a:gd name="T35" fmla="*/ 16 h 122"/>
                <a:gd name="T36" fmla="*/ 51 w 60"/>
                <a:gd name="T37" fmla="*/ 31 h 122"/>
                <a:gd name="T38" fmla="*/ 45 w 60"/>
                <a:gd name="T39" fmla="*/ 29 h 122"/>
                <a:gd name="T40" fmla="*/ 37 w 60"/>
                <a:gd name="T41" fmla="*/ 27 h 122"/>
                <a:gd name="T42" fmla="*/ 37 w 60"/>
                <a:gd name="T43" fmla="*/ 53 h 122"/>
                <a:gd name="T44" fmla="*/ 45 w 60"/>
                <a:gd name="T45" fmla="*/ 57 h 122"/>
                <a:gd name="T46" fmla="*/ 53 w 60"/>
                <a:gd name="T47" fmla="*/ 63 h 122"/>
                <a:gd name="T48" fmla="*/ 58 w 60"/>
                <a:gd name="T49" fmla="*/ 70 h 122"/>
                <a:gd name="T50" fmla="*/ 60 w 60"/>
                <a:gd name="T51" fmla="*/ 81 h 122"/>
                <a:gd name="T52" fmla="*/ 54 w 60"/>
                <a:gd name="T53" fmla="*/ 100 h 122"/>
                <a:gd name="T54" fmla="*/ 37 w 60"/>
                <a:gd name="T55" fmla="*/ 109 h 122"/>
                <a:gd name="T56" fmla="*/ 37 w 60"/>
                <a:gd name="T57" fmla="*/ 122 h 122"/>
                <a:gd name="T58" fmla="*/ 23 w 60"/>
                <a:gd name="T59" fmla="*/ 122 h 122"/>
                <a:gd name="T60" fmla="*/ 23 w 60"/>
                <a:gd name="T61" fmla="*/ 110 h 122"/>
                <a:gd name="T62" fmla="*/ 17 w 60"/>
                <a:gd name="T63" fmla="*/ 37 h 122"/>
                <a:gd name="T64" fmla="*/ 21 w 60"/>
                <a:gd name="T65" fmla="*/ 44 h 122"/>
                <a:gd name="T66" fmla="*/ 29 w 60"/>
                <a:gd name="T67" fmla="*/ 49 h 122"/>
                <a:gd name="T68" fmla="*/ 29 w 60"/>
                <a:gd name="T69" fmla="*/ 27 h 122"/>
                <a:gd name="T70" fmla="*/ 20 w 60"/>
                <a:gd name="T71" fmla="*/ 30 h 122"/>
                <a:gd name="T72" fmla="*/ 17 w 60"/>
                <a:gd name="T73" fmla="*/ 37 h 122"/>
                <a:gd name="T74" fmla="*/ 43 w 60"/>
                <a:gd name="T75" fmla="*/ 83 h 122"/>
                <a:gd name="T76" fmla="*/ 39 w 60"/>
                <a:gd name="T77" fmla="*/ 76 h 122"/>
                <a:gd name="T78" fmla="*/ 31 w 60"/>
                <a:gd name="T79" fmla="*/ 71 h 122"/>
                <a:gd name="T80" fmla="*/ 31 w 60"/>
                <a:gd name="T81" fmla="*/ 94 h 122"/>
                <a:gd name="T82" fmla="*/ 40 w 60"/>
                <a:gd name="T83" fmla="*/ 91 h 122"/>
                <a:gd name="T84" fmla="*/ 43 w 60"/>
                <a:gd name="T85" fmla="*/ 83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0" h="122">
                  <a:moveTo>
                    <a:pt x="23" y="110"/>
                  </a:moveTo>
                  <a:cubicBezTo>
                    <a:pt x="18" y="110"/>
                    <a:pt x="13" y="109"/>
                    <a:pt x="9" y="108"/>
                  </a:cubicBezTo>
                  <a:cubicBezTo>
                    <a:pt x="5" y="107"/>
                    <a:pt x="2" y="106"/>
                    <a:pt x="0" y="105"/>
                  </a:cubicBezTo>
                  <a:cubicBezTo>
                    <a:pt x="5" y="90"/>
                    <a:pt x="5" y="90"/>
                    <a:pt x="5" y="90"/>
                  </a:cubicBezTo>
                  <a:cubicBezTo>
                    <a:pt x="7" y="91"/>
                    <a:pt x="9" y="92"/>
                    <a:pt x="12" y="92"/>
                  </a:cubicBezTo>
                  <a:cubicBezTo>
                    <a:pt x="15" y="93"/>
                    <a:pt x="19" y="94"/>
                    <a:pt x="23" y="94"/>
                  </a:cubicBezTo>
                  <a:cubicBezTo>
                    <a:pt x="23" y="67"/>
                    <a:pt x="23" y="67"/>
                    <a:pt x="23" y="67"/>
                  </a:cubicBezTo>
                  <a:cubicBezTo>
                    <a:pt x="20" y="66"/>
                    <a:pt x="17" y="64"/>
                    <a:pt x="14" y="63"/>
                  </a:cubicBezTo>
                  <a:cubicBezTo>
                    <a:pt x="12" y="61"/>
                    <a:pt x="9" y="59"/>
                    <a:pt x="7" y="57"/>
                  </a:cubicBezTo>
                  <a:cubicBezTo>
                    <a:pt x="5" y="55"/>
                    <a:pt x="3" y="52"/>
                    <a:pt x="2" y="49"/>
                  </a:cubicBezTo>
                  <a:cubicBezTo>
                    <a:pt x="0" y="46"/>
                    <a:pt x="0" y="43"/>
                    <a:pt x="0" y="39"/>
                  </a:cubicBezTo>
                  <a:cubicBezTo>
                    <a:pt x="0" y="31"/>
                    <a:pt x="2" y="25"/>
                    <a:pt x="6" y="21"/>
                  </a:cubicBezTo>
                  <a:cubicBezTo>
                    <a:pt x="10" y="16"/>
                    <a:pt x="16" y="13"/>
                    <a:pt x="23" y="12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7" y="12"/>
                    <a:pt x="37" y="12"/>
                    <a:pt x="37" y="12"/>
                  </a:cubicBezTo>
                  <a:cubicBezTo>
                    <a:pt x="41" y="12"/>
                    <a:pt x="44" y="12"/>
                    <a:pt x="47" y="13"/>
                  </a:cubicBezTo>
                  <a:cubicBezTo>
                    <a:pt x="50" y="14"/>
                    <a:pt x="53" y="15"/>
                    <a:pt x="55" y="16"/>
                  </a:cubicBezTo>
                  <a:cubicBezTo>
                    <a:pt x="51" y="31"/>
                    <a:pt x="51" y="31"/>
                    <a:pt x="51" y="31"/>
                  </a:cubicBezTo>
                  <a:cubicBezTo>
                    <a:pt x="49" y="30"/>
                    <a:pt x="47" y="30"/>
                    <a:pt x="45" y="29"/>
                  </a:cubicBezTo>
                  <a:cubicBezTo>
                    <a:pt x="42" y="28"/>
                    <a:pt x="40" y="28"/>
                    <a:pt x="37" y="27"/>
                  </a:cubicBezTo>
                  <a:cubicBezTo>
                    <a:pt x="37" y="53"/>
                    <a:pt x="37" y="53"/>
                    <a:pt x="37" y="53"/>
                  </a:cubicBezTo>
                  <a:cubicBezTo>
                    <a:pt x="40" y="54"/>
                    <a:pt x="42" y="55"/>
                    <a:pt x="45" y="57"/>
                  </a:cubicBezTo>
                  <a:cubicBezTo>
                    <a:pt x="48" y="59"/>
                    <a:pt x="51" y="60"/>
                    <a:pt x="53" y="63"/>
                  </a:cubicBezTo>
                  <a:cubicBezTo>
                    <a:pt x="55" y="65"/>
                    <a:pt x="57" y="67"/>
                    <a:pt x="58" y="70"/>
                  </a:cubicBezTo>
                  <a:cubicBezTo>
                    <a:pt x="60" y="73"/>
                    <a:pt x="60" y="77"/>
                    <a:pt x="60" y="81"/>
                  </a:cubicBezTo>
                  <a:cubicBezTo>
                    <a:pt x="60" y="89"/>
                    <a:pt x="58" y="95"/>
                    <a:pt x="54" y="100"/>
                  </a:cubicBezTo>
                  <a:cubicBezTo>
                    <a:pt x="50" y="105"/>
                    <a:pt x="44" y="108"/>
                    <a:pt x="37" y="109"/>
                  </a:cubicBezTo>
                  <a:cubicBezTo>
                    <a:pt x="37" y="122"/>
                    <a:pt x="37" y="122"/>
                    <a:pt x="37" y="122"/>
                  </a:cubicBezTo>
                  <a:cubicBezTo>
                    <a:pt x="23" y="122"/>
                    <a:pt x="23" y="122"/>
                    <a:pt x="23" y="122"/>
                  </a:cubicBezTo>
                  <a:lnTo>
                    <a:pt x="23" y="110"/>
                  </a:lnTo>
                  <a:close/>
                  <a:moveTo>
                    <a:pt x="17" y="37"/>
                  </a:moveTo>
                  <a:cubicBezTo>
                    <a:pt x="17" y="40"/>
                    <a:pt x="18" y="42"/>
                    <a:pt x="21" y="44"/>
                  </a:cubicBezTo>
                  <a:cubicBezTo>
                    <a:pt x="23" y="46"/>
                    <a:pt x="25" y="47"/>
                    <a:pt x="29" y="49"/>
                  </a:cubicBezTo>
                  <a:cubicBezTo>
                    <a:pt x="29" y="27"/>
                    <a:pt x="29" y="27"/>
                    <a:pt x="29" y="27"/>
                  </a:cubicBezTo>
                  <a:cubicBezTo>
                    <a:pt x="24" y="27"/>
                    <a:pt x="21" y="28"/>
                    <a:pt x="20" y="30"/>
                  </a:cubicBezTo>
                  <a:cubicBezTo>
                    <a:pt x="18" y="32"/>
                    <a:pt x="17" y="34"/>
                    <a:pt x="17" y="37"/>
                  </a:cubicBezTo>
                  <a:close/>
                  <a:moveTo>
                    <a:pt x="43" y="83"/>
                  </a:moveTo>
                  <a:cubicBezTo>
                    <a:pt x="43" y="80"/>
                    <a:pt x="42" y="77"/>
                    <a:pt x="39" y="76"/>
                  </a:cubicBezTo>
                  <a:cubicBezTo>
                    <a:pt x="37" y="74"/>
                    <a:pt x="34" y="72"/>
                    <a:pt x="31" y="71"/>
                  </a:cubicBezTo>
                  <a:cubicBezTo>
                    <a:pt x="31" y="94"/>
                    <a:pt x="31" y="94"/>
                    <a:pt x="31" y="94"/>
                  </a:cubicBezTo>
                  <a:cubicBezTo>
                    <a:pt x="35" y="94"/>
                    <a:pt x="38" y="93"/>
                    <a:pt x="40" y="91"/>
                  </a:cubicBezTo>
                  <a:cubicBezTo>
                    <a:pt x="42" y="89"/>
                    <a:pt x="43" y="86"/>
                    <a:pt x="43" y="8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64592" tIns="82296" rIns="164592" bIns="82296" numCol="1" anchor="t" anchorCtr="0" compatLnSpc="1">
              <a:prstTxWarp prst="textNoShape">
                <a:avLst/>
              </a:prstTxWarp>
            </a:bodyPr>
            <a:lstStyle/>
            <a:p>
              <a:endParaRPr lang="en-US" sz="11160" dirty="0"/>
            </a:p>
          </p:txBody>
        </p:sp>
      </p:grp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44972" y="5093152"/>
            <a:ext cx="2251175" cy="68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67200" y="4835110"/>
            <a:ext cx="3342753" cy="120410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17" b="95720" l="493" r="90000">
                        <a14:foregroundMark x1="493" y1="517" x2="493" y2="517"/>
                        <a14:foregroundMark x1="63645" y1="28561" x2="63645" y2="28561"/>
                        <a14:foregroundMark x1="65222" y1="38155" x2="65222" y2="38155"/>
                        <a14:foregroundMark x1="64039" y1="48118" x2="64039" y2="48118"/>
                        <a14:foregroundMark x1="59606" y1="55055" x2="59606" y2="55055"/>
                        <a14:foregroundMark x1="33645" y1="83690" x2="33645" y2="83690"/>
                        <a14:foregroundMark x1="42118" y1="95720" x2="42118" y2="95720"/>
                        <a14:foregroundMark x1="46552" y1="92399" x2="46552" y2="92399"/>
                      </a14:backgroundRemoval>
                    </a14:imgEffect>
                  </a14:imgLayer>
                </a14:imgProps>
              </a:ext>
            </a:extLst>
          </a:blip>
          <a:srcRect r="37968"/>
          <a:stretch/>
        </p:blipFill>
        <p:spPr>
          <a:xfrm>
            <a:off x="7828396" y="4839964"/>
            <a:ext cx="1119027" cy="120411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7" cstate="print"/>
          <a:srcRect l="25461" t="22434"/>
          <a:stretch/>
        </p:blipFill>
        <p:spPr>
          <a:xfrm>
            <a:off x="2729200" y="4834028"/>
            <a:ext cx="1538000" cy="1200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582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>
            <a:grpSpLocks noChangeAspect="1"/>
          </p:cNvGrpSpPr>
          <p:nvPr/>
        </p:nvGrpSpPr>
        <p:grpSpPr>
          <a:xfrm>
            <a:off x="7743604" y="1789576"/>
            <a:ext cx="753083" cy="751259"/>
            <a:chOff x="1589088" y="3709988"/>
            <a:chExt cx="655638" cy="654050"/>
          </a:xfrm>
        </p:grpSpPr>
        <p:sp>
          <p:nvSpPr>
            <p:cNvPr id="15" name="Oval 8"/>
            <p:cNvSpPr>
              <a:spLocks noChangeArrowheads="1"/>
            </p:cNvSpPr>
            <p:nvPr/>
          </p:nvSpPr>
          <p:spPr bwMode="auto">
            <a:xfrm>
              <a:off x="1589088" y="3709988"/>
              <a:ext cx="655638" cy="654050"/>
            </a:xfrm>
            <a:prstGeom prst="ellipse">
              <a:avLst/>
            </a:prstGeom>
            <a:solidFill>
              <a:srgbClr val="EE2B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64592" tIns="82296" rIns="164592" bIns="82296" numCol="1" anchor="t" anchorCtr="0" compatLnSpc="1">
              <a:prstTxWarp prst="textNoShape">
                <a:avLst/>
              </a:prstTxWarp>
            </a:bodyPr>
            <a:lstStyle/>
            <a:p>
              <a:endParaRPr lang="en-US" sz="11160" dirty="0"/>
            </a:p>
          </p:txBody>
        </p:sp>
        <p:sp>
          <p:nvSpPr>
            <p:cNvPr id="16" name="Oval 9"/>
            <p:cNvSpPr>
              <a:spLocks noChangeArrowheads="1"/>
            </p:cNvSpPr>
            <p:nvPr/>
          </p:nvSpPr>
          <p:spPr bwMode="auto">
            <a:xfrm>
              <a:off x="1589088" y="3709988"/>
              <a:ext cx="655638" cy="654050"/>
            </a:xfrm>
            <a:prstGeom prst="ellipse">
              <a:avLst/>
            </a:prstGeom>
            <a:noFill/>
            <a:ln w="30163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64592" tIns="82296" rIns="164592" bIns="82296" numCol="1" anchor="t" anchorCtr="0" compatLnSpc="1">
              <a:prstTxWarp prst="textNoShape">
                <a:avLst/>
              </a:prstTxWarp>
            </a:bodyPr>
            <a:lstStyle/>
            <a:p>
              <a:endParaRPr lang="en-US" sz="11160" dirty="0"/>
            </a:p>
          </p:txBody>
        </p:sp>
        <p:sp>
          <p:nvSpPr>
            <p:cNvPr id="17" name="Freeform 10"/>
            <p:cNvSpPr>
              <a:spLocks/>
            </p:cNvSpPr>
            <p:nvPr/>
          </p:nvSpPr>
          <p:spPr bwMode="auto">
            <a:xfrm>
              <a:off x="1739900" y="3863975"/>
              <a:ext cx="131763" cy="128588"/>
            </a:xfrm>
            <a:custGeom>
              <a:avLst/>
              <a:gdLst>
                <a:gd name="T0" fmla="*/ 18 w 35"/>
                <a:gd name="T1" fmla="*/ 0 h 34"/>
                <a:gd name="T2" fmla="*/ 0 w 35"/>
                <a:gd name="T3" fmla="*/ 17 h 34"/>
                <a:gd name="T4" fmla="*/ 17 w 35"/>
                <a:gd name="T5" fmla="*/ 34 h 34"/>
                <a:gd name="T6" fmla="*/ 35 w 35"/>
                <a:gd name="T7" fmla="*/ 17 h 34"/>
                <a:gd name="T8" fmla="*/ 18 w 35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4">
                  <a:moveTo>
                    <a:pt x="18" y="0"/>
                  </a:moveTo>
                  <a:cubicBezTo>
                    <a:pt x="18" y="8"/>
                    <a:pt x="8" y="17"/>
                    <a:pt x="0" y="17"/>
                  </a:cubicBezTo>
                  <a:cubicBezTo>
                    <a:pt x="8" y="17"/>
                    <a:pt x="17" y="26"/>
                    <a:pt x="17" y="34"/>
                  </a:cubicBezTo>
                  <a:cubicBezTo>
                    <a:pt x="17" y="26"/>
                    <a:pt x="27" y="17"/>
                    <a:pt x="35" y="17"/>
                  </a:cubicBezTo>
                  <a:cubicBezTo>
                    <a:pt x="27" y="17"/>
                    <a:pt x="18" y="8"/>
                    <a:pt x="18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64592" tIns="82296" rIns="164592" bIns="82296" numCol="1" anchor="t" anchorCtr="0" compatLnSpc="1">
              <a:prstTxWarp prst="textNoShape">
                <a:avLst/>
              </a:prstTxWarp>
            </a:bodyPr>
            <a:lstStyle/>
            <a:p>
              <a:endParaRPr lang="en-US" sz="11160" dirty="0"/>
            </a:p>
          </p:txBody>
        </p:sp>
        <p:sp>
          <p:nvSpPr>
            <p:cNvPr id="18" name="Freeform 11"/>
            <p:cNvSpPr>
              <a:spLocks/>
            </p:cNvSpPr>
            <p:nvPr/>
          </p:nvSpPr>
          <p:spPr bwMode="auto">
            <a:xfrm>
              <a:off x="1804988" y="3924300"/>
              <a:ext cx="288925" cy="285750"/>
            </a:xfrm>
            <a:custGeom>
              <a:avLst/>
              <a:gdLst>
                <a:gd name="T0" fmla="*/ 40 w 77"/>
                <a:gd name="T1" fmla="*/ 0 h 76"/>
                <a:gd name="T2" fmla="*/ 26 w 77"/>
                <a:gd name="T3" fmla="*/ 25 h 76"/>
                <a:gd name="T4" fmla="*/ 10 w 77"/>
                <a:gd name="T5" fmla="*/ 36 h 76"/>
                <a:gd name="T6" fmla="*/ 0 w 77"/>
                <a:gd name="T7" fmla="*/ 38 h 76"/>
                <a:gd name="T8" fmla="*/ 19 w 77"/>
                <a:gd name="T9" fmla="*/ 45 h 76"/>
                <a:gd name="T10" fmla="*/ 32 w 77"/>
                <a:gd name="T11" fmla="*/ 58 h 76"/>
                <a:gd name="T12" fmla="*/ 38 w 77"/>
                <a:gd name="T13" fmla="*/ 76 h 76"/>
                <a:gd name="T14" fmla="*/ 41 w 77"/>
                <a:gd name="T15" fmla="*/ 64 h 76"/>
                <a:gd name="T16" fmla="*/ 50 w 77"/>
                <a:gd name="T17" fmla="*/ 52 h 76"/>
                <a:gd name="T18" fmla="*/ 77 w 77"/>
                <a:gd name="T19" fmla="*/ 39 h 76"/>
                <a:gd name="T20" fmla="*/ 40 w 77"/>
                <a:gd name="T21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7" h="76">
                  <a:moveTo>
                    <a:pt x="40" y="0"/>
                  </a:moveTo>
                  <a:cubicBezTo>
                    <a:pt x="39" y="9"/>
                    <a:pt x="34" y="18"/>
                    <a:pt x="26" y="25"/>
                  </a:cubicBezTo>
                  <a:cubicBezTo>
                    <a:pt x="22" y="30"/>
                    <a:pt x="16" y="34"/>
                    <a:pt x="10" y="36"/>
                  </a:cubicBezTo>
                  <a:cubicBezTo>
                    <a:pt x="7" y="37"/>
                    <a:pt x="4" y="38"/>
                    <a:pt x="0" y="38"/>
                  </a:cubicBezTo>
                  <a:cubicBezTo>
                    <a:pt x="7" y="38"/>
                    <a:pt x="13" y="41"/>
                    <a:pt x="19" y="45"/>
                  </a:cubicBezTo>
                  <a:cubicBezTo>
                    <a:pt x="24" y="49"/>
                    <a:pt x="28" y="53"/>
                    <a:pt x="32" y="58"/>
                  </a:cubicBezTo>
                  <a:cubicBezTo>
                    <a:pt x="35" y="64"/>
                    <a:pt x="38" y="71"/>
                    <a:pt x="38" y="76"/>
                  </a:cubicBezTo>
                  <a:cubicBezTo>
                    <a:pt x="38" y="72"/>
                    <a:pt x="39" y="68"/>
                    <a:pt x="41" y="64"/>
                  </a:cubicBezTo>
                  <a:cubicBezTo>
                    <a:pt x="43" y="60"/>
                    <a:pt x="46" y="56"/>
                    <a:pt x="50" y="52"/>
                  </a:cubicBezTo>
                  <a:cubicBezTo>
                    <a:pt x="57" y="44"/>
                    <a:pt x="68" y="39"/>
                    <a:pt x="77" y="39"/>
                  </a:cubicBezTo>
                  <a:cubicBezTo>
                    <a:pt x="60" y="38"/>
                    <a:pt x="39" y="17"/>
                    <a:pt x="4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64592" tIns="82296" rIns="164592" bIns="82296" numCol="1" anchor="t" anchorCtr="0" compatLnSpc="1">
              <a:prstTxWarp prst="textNoShape">
                <a:avLst/>
              </a:prstTxWarp>
            </a:bodyPr>
            <a:lstStyle/>
            <a:p>
              <a:endParaRPr lang="en-US" sz="11160" dirty="0"/>
            </a:p>
          </p:txBody>
        </p: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/>
              <a:t>Mejora de la imagen de las instalaciones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>
              <a:defRPr/>
            </a:pPr>
            <a:r>
              <a:rPr/>
              <a:t>©2015 The Tennant Company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>
              <a:defRPr/>
            </a:pPr>
            <a:r>
              <a:rPr lang="en-US" dirty="0" smtClean="0"/>
              <a:t> Rev. 11/11/15    </a:t>
            </a:r>
            <a:fld id="{40BD2EA7-2D18-4D7B-85C6-B4C1B2B21AAB}" type="slidenum">
              <a:rPr smtClean="0"/>
              <a:pPr rtl="0">
                <a:defRPr/>
              </a:pPr>
              <a:t>18</a:t>
            </a:fld>
            <a:endParaRPr dirty="0"/>
          </a:p>
        </p:txBody>
      </p:sp>
      <p:sp>
        <p:nvSpPr>
          <p:cNvPr id="19" name="TextBox 18"/>
          <p:cNvSpPr txBox="1"/>
          <p:nvPr/>
        </p:nvSpPr>
        <p:spPr>
          <a:xfrm>
            <a:off x="457200" y="1789576"/>
            <a:ext cx="6872317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457200" rtl="0" eaLnBrk="1" fontAlgn="auto" hangingPunct="1">
              <a:spcBef>
                <a:spcPts val="1200"/>
              </a:spcBef>
              <a:spcAft>
                <a:spcPts val="0"/>
              </a:spcAft>
              <a:buClr>
                <a:srgbClr val="1188BB"/>
              </a:buClr>
              <a:buFont typeface="Wingdings" panose="05000000000000000000" pitchFamily="2" charset="2"/>
              <a:buChar char="§"/>
            </a:pPr>
            <a:r>
              <a:rPr sz="1600">
                <a:latin typeface="Arial" panose="020B0604020202020204" pitchFamily="34" charset="0"/>
              </a:rPr>
              <a:t>Más aplicaciones</a:t>
            </a:r>
          </a:p>
          <a:p>
            <a:pPr marL="285750" indent="-285750" defTabSz="457200" rtl="0" eaLnBrk="1" fontAlgn="auto" hangingPunct="1">
              <a:spcBef>
                <a:spcPts val="1200"/>
              </a:spcBef>
              <a:spcAft>
                <a:spcPts val="0"/>
              </a:spcAft>
              <a:buClr>
                <a:srgbClr val="1188BB"/>
              </a:buClr>
              <a:buFont typeface="Wingdings" panose="05000000000000000000" pitchFamily="2" charset="2"/>
              <a:buChar char="§"/>
            </a:pPr>
            <a:r>
              <a:rPr sz="1600">
                <a:latin typeface="Arial" panose="020B0604020202020204" pitchFamily="34" charset="0"/>
              </a:rPr>
              <a:t>Más agua y configuración de presión descendente</a:t>
            </a:r>
          </a:p>
          <a:p>
            <a:pPr marL="285750" indent="-285750" defTabSz="457200" rtl="0" eaLnBrk="1" fontAlgn="auto" hangingPunct="1">
              <a:spcBef>
                <a:spcPts val="1200"/>
              </a:spcBef>
              <a:spcAft>
                <a:spcPts val="0"/>
              </a:spcAft>
              <a:buClr>
                <a:srgbClr val="1188BB"/>
              </a:buClr>
              <a:buFont typeface="Wingdings" panose="05000000000000000000" pitchFamily="2" charset="2"/>
              <a:buChar char="§"/>
            </a:pPr>
            <a:r>
              <a:rPr sz="1600">
                <a:latin typeface="Arial" panose="020B0604020202020204" pitchFamily="34" charset="0"/>
              </a:rPr>
              <a:t>Mantenimiento diario para el cuidado de superficies duras</a:t>
            </a:r>
          </a:p>
          <a:p>
            <a:pPr marL="285750" indent="-285750" defTabSz="457200" rtl="0" eaLnBrk="1" fontAlgn="auto" hangingPunct="1">
              <a:spcBef>
                <a:spcPts val="1200"/>
              </a:spcBef>
              <a:spcAft>
                <a:spcPts val="0"/>
              </a:spcAft>
              <a:buClr>
                <a:srgbClr val="1188BB"/>
              </a:buClr>
              <a:buFont typeface="Wingdings" panose="05000000000000000000" pitchFamily="2" charset="2"/>
              <a:buChar char="§"/>
            </a:pPr>
            <a:r>
              <a:rPr sz="1600">
                <a:latin typeface="Arial" panose="020B0604020202020204" pitchFamily="34" charset="0"/>
              </a:rPr>
              <a:t>Zone Settings™ elimina las conjeturas y la repetición del trabajo</a:t>
            </a:r>
          </a:p>
        </p:txBody>
      </p:sp>
      <p:pic>
        <p:nvPicPr>
          <p:cNvPr id="21" name="Picture 18" descr="C:\Users\mpe3\AppData\Local\Microsoft\Windows\Temporary Internet Files\Content.Outlook\6NALZLNQ\VW_Touchscree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1532" y="4140705"/>
            <a:ext cx="1764999" cy="1646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8" descr="C:\Users\mpe3\AppData\Local\Microsoft\Windows\Temporary Internet Files\Content.Outlook\6NALZLNQ\1210744_artwork_C_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399" y="4139100"/>
            <a:ext cx="1764999" cy="1647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393399" y="5787006"/>
            <a:ext cx="17649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sz="1100">
                <a:latin typeface="Arial" panose="020B0604020202020204" pitchFamily="34" charset="0"/>
              </a:rPr>
              <a:t>Panel Membrane™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581533" y="5802586"/>
            <a:ext cx="176499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sz="1100">
                <a:latin typeface="Arial" panose="020B0604020202020204" pitchFamily="34" charset="0"/>
              </a:rPr>
              <a:t>Pro-Panel™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5" cstate="print"/>
          <a:srcRect l="8638" t="26751" r="5498" b="10937"/>
          <a:stretch/>
        </p:blipFill>
        <p:spPr>
          <a:xfrm>
            <a:off x="4769664" y="3954470"/>
            <a:ext cx="4374335" cy="2380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891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>
            <a:grpSpLocks noChangeAspect="1"/>
          </p:cNvGrpSpPr>
          <p:nvPr/>
        </p:nvGrpSpPr>
        <p:grpSpPr>
          <a:xfrm>
            <a:off x="7743604" y="1789576"/>
            <a:ext cx="753083" cy="751259"/>
            <a:chOff x="3382961" y="3709988"/>
            <a:chExt cx="655639" cy="654051"/>
          </a:xfrm>
        </p:grpSpPr>
        <p:sp>
          <p:nvSpPr>
            <p:cNvPr id="27" name="Oval 5"/>
            <p:cNvSpPr>
              <a:spLocks noChangeArrowheads="1"/>
            </p:cNvSpPr>
            <p:nvPr/>
          </p:nvSpPr>
          <p:spPr bwMode="auto">
            <a:xfrm>
              <a:off x="3382961" y="3709988"/>
              <a:ext cx="655638" cy="654050"/>
            </a:xfrm>
            <a:prstGeom prst="ellipse">
              <a:avLst/>
            </a:prstGeom>
            <a:solidFill>
              <a:srgbClr val="5A39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64592" tIns="82296" rIns="164592" bIns="82296" numCol="1" anchor="t" anchorCtr="0" compatLnSpc="1">
              <a:prstTxWarp prst="textNoShape">
                <a:avLst/>
              </a:prstTxWarp>
            </a:bodyPr>
            <a:lstStyle/>
            <a:p>
              <a:endParaRPr lang="en-US" sz="11160" dirty="0"/>
            </a:p>
          </p:txBody>
        </p:sp>
        <p:sp>
          <p:nvSpPr>
            <p:cNvPr id="28" name="Oval 6"/>
            <p:cNvSpPr>
              <a:spLocks noChangeArrowheads="1"/>
            </p:cNvSpPr>
            <p:nvPr/>
          </p:nvSpPr>
          <p:spPr bwMode="auto">
            <a:xfrm>
              <a:off x="3382962" y="3709989"/>
              <a:ext cx="655638" cy="654050"/>
            </a:xfrm>
            <a:prstGeom prst="ellipse">
              <a:avLst/>
            </a:prstGeom>
            <a:noFill/>
            <a:ln w="30163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64592" tIns="82296" rIns="164592" bIns="82296" numCol="1" anchor="t" anchorCtr="0" compatLnSpc="1">
              <a:prstTxWarp prst="textNoShape">
                <a:avLst/>
              </a:prstTxWarp>
            </a:bodyPr>
            <a:lstStyle/>
            <a:p>
              <a:endParaRPr lang="en-US" sz="11160" dirty="0"/>
            </a:p>
          </p:txBody>
        </p:sp>
        <p:sp>
          <p:nvSpPr>
            <p:cNvPr id="29" name="Freeform 7"/>
            <p:cNvSpPr>
              <a:spLocks/>
            </p:cNvSpPr>
            <p:nvPr/>
          </p:nvSpPr>
          <p:spPr bwMode="auto">
            <a:xfrm>
              <a:off x="3567113" y="3898900"/>
              <a:ext cx="287338" cy="280988"/>
            </a:xfrm>
            <a:custGeom>
              <a:avLst/>
              <a:gdLst>
                <a:gd name="T0" fmla="*/ 181 w 181"/>
                <a:gd name="T1" fmla="*/ 59 h 177"/>
                <a:gd name="T2" fmla="*/ 119 w 181"/>
                <a:gd name="T3" fmla="*/ 59 h 177"/>
                <a:gd name="T4" fmla="*/ 119 w 181"/>
                <a:gd name="T5" fmla="*/ 0 h 177"/>
                <a:gd name="T6" fmla="*/ 60 w 181"/>
                <a:gd name="T7" fmla="*/ 0 h 177"/>
                <a:gd name="T8" fmla="*/ 60 w 181"/>
                <a:gd name="T9" fmla="*/ 59 h 177"/>
                <a:gd name="T10" fmla="*/ 0 w 181"/>
                <a:gd name="T11" fmla="*/ 59 h 177"/>
                <a:gd name="T12" fmla="*/ 0 w 181"/>
                <a:gd name="T13" fmla="*/ 118 h 177"/>
                <a:gd name="T14" fmla="*/ 60 w 181"/>
                <a:gd name="T15" fmla="*/ 118 h 177"/>
                <a:gd name="T16" fmla="*/ 60 w 181"/>
                <a:gd name="T17" fmla="*/ 177 h 177"/>
                <a:gd name="T18" fmla="*/ 119 w 181"/>
                <a:gd name="T19" fmla="*/ 177 h 177"/>
                <a:gd name="T20" fmla="*/ 119 w 181"/>
                <a:gd name="T21" fmla="*/ 118 h 177"/>
                <a:gd name="T22" fmla="*/ 181 w 181"/>
                <a:gd name="T23" fmla="*/ 118 h 177"/>
                <a:gd name="T24" fmla="*/ 181 w 181"/>
                <a:gd name="T25" fmla="*/ 59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1" h="177">
                  <a:moveTo>
                    <a:pt x="181" y="59"/>
                  </a:moveTo>
                  <a:lnTo>
                    <a:pt x="119" y="59"/>
                  </a:lnTo>
                  <a:lnTo>
                    <a:pt x="119" y="0"/>
                  </a:lnTo>
                  <a:lnTo>
                    <a:pt x="60" y="0"/>
                  </a:lnTo>
                  <a:lnTo>
                    <a:pt x="60" y="59"/>
                  </a:lnTo>
                  <a:lnTo>
                    <a:pt x="0" y="59"/>
                  </a:lnTo>
                  <a:lnTo>
                    <a:pt x="0" y="118"/>
                  </a:lnTo>
                  <a:lnTo>
                    <a:pt x="60" y="118"/>
                  </a:lnTo>
                  <a:lnTo>
                    <a:pt x="60" y="177"/>
                  </a:lnTo>
                  <a:lnTo>
                    <a:pt x="119" y="177"/>
                  </a:lnTo>
                  <a:lnTo>
                    <a:pt x="119" y="118"/>
                  </a:lnTo>
                  <a:lnTo>
                    <a:pt x="181" y="118"/>
                  </a:lnTo>
                  <a:lnTo>
                    <a:pt x="181" y="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64592" tIns="82296" rIns="164592" bIns="82296" numCol="1" anchor="t" anchorCtr="0" compatLnSpc="1">
              <a:prstTxWarp prst="textNoShape">
                <a:avLst/>
              </a:prstTxWarp>
            </a:bodyPr>
            <a:lstStyle/>
            <a:p>
              <a:endParaRPr lang="en-US" sz="11160" dirty="0"/>
            </a:p>
          </p:txBody>
        </p:sp>
      </p:grpSp>
      <p:sp>
        <p:nvSpPr>
          <p:cNvPr id="25" name="Content Placeholder 2"/>
          <p:cNvSpPr>
            <a:spLocks noGrp="1"/>
          </p:cNvSpPr>
          <p:nvPr>
            <p:ph idx="1"/>
          </p:nvPr>
        </p:nvSpPr>
        <p:spPr>
          <a:xfrm>
            <a:off x="457200" y="1789576"/>
            <a:ext cx="7068393" cy="2854852"/>
          </a:xfrm>
        </p:spPr>
        <p:txBody>
          <a:bodyPr>
            <a:noAutofit/>
          </a:bodyPr>
          <a:lstStyle/>
          <a:p>
            <a:pPr marL="285750" indent="-285750" rtl="0">
              <a:spcAft>
                <a:spcPts val="600"/>
              </a:spcAft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sz="1600" dirty="0" err="1"/>
              <a:t>Mejor</a:t>
            </a:r>
            <a:r>
              <a:rPr sz="1600" dirty="0"/>
              <a:t> </a:t>
            </a:r>
            <a:r>
              <a:rPr sz="1600" dirty="0" err="1"/>
              <a:t>recolección</a:t>
            </a:r>
            <a:r>
              <a:rPr sz="1600" dirty="0"/>
              <a:t> de </a:t>
            </a:r>
            <a:r>
              <a:rPr sz="1600" dirty="0" err="1"/>
              <a:t>agua</a:t>
            </a:r>
            <a:endParaRPr sz="1600" dirty="0"/>
          </a:p>
          <a:p>
            <a:pPr marL="285750" indent="-285750" rtl="0">
              <a:spcAft>
                <a:spcPts val="600"/>
              </a:spcAft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sz="1600" dirty="0"/>
              <a:t>La </a:t>
            </a:r>
            <a:r>
              <a:rPr sz="1600" dirty="0" err="1"/>
              <a:t>tecnología</a:t>
            </a:r>
            <a:r>
              <a:rPr sz="1600" dirty="0"/>
              <a:t> ec-H2O </a:t>
            </a:r>
            <a:r>
              <a:rPr sz="1600" dirty="0" err="1"/>
              <a:t>NanoClean</a:t>
            </a:r>
            <a:r>
              <a:rPr sz="1600" dirty="0"/>
              <a:t>™ </a:t>
            </a:r>
            <a:r>
              <a:rPr sz="1600" dirty="0" err="1"/>
              <a:t>cuenta</a:t>
            </a:r>
            <a:r>
              <a:rPr sz="1600" dirty="0"/>
              <a:t> con la </a:t>
            </a:r>
            <a:r>
              <a:rPr sz="1600" dirty="0" err="1"/>
              <a:t>certificación</a:t>
            </a:r>
            <a:r>
              <a:rPr sz="1600" dirty="0"/>
              <a:t> del NSFI</a:t>
            </a:r>
          </a:p>
          <a:p>
            <a:pPr marL="285750" indent="-285750" rtl="0">
              <a:spcAft>
                <a:spcPts val="600"/>
              </a:spcAft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sz="1600" dirty="0"/>
              <a:t>Los videos </a:t>
            </a:r>
            <a:r>
              <a:rPr sz="1600" dirty="0" err="1"/>
              <a:t>tutoriales</a:t>
            </a:r>
            <a:r>
              <a:rPr sz="1600" dirty="0"/>
              <a:t> </a:t>
            </a:r>
            <a:r>
              <a:rPr sz="1600" dirty="0" err="1"/>
              <a:t>pueden</a:t>
            </a:r>
            <a:r>
              <a:rPr sz="1600" dirty="0"/>
              <a:t> </a:t>
            </a:r>
            <a:r>
              <a:rPr sz="1600" dirty="0" err="1"/>
              <a:t>ayudar</a:t>
            </a:r>
            <a:r>
              <a:rPr sz="1600" dirty="0"/>
              <a:t> a </a:t>
            </a:r>
            <a:r>
              <a:rPr sz="1600" dirty="0" err="1"/>
              <a:t>reducir</a:t>
            </a:r>
            <a:r>
              <a:rPr sz="1600" dirty="0"/>
              <a:t> los </a:t>
            </a:r>
            <a:r>
              <a:rPr sz="1600" dirty="0" err="1"/>
              <a:t>resbalones</a:t>
            </a:r>
            <a:r>
              <a:rPr sz="1600" dirty="0"/>
              <a:t> y </a:t>
            </a:r>
            <a:r>
              <a:rPr sz="1600" dirty="0" err="1"/>
              <a:t>las</a:t>
            </a:r>
            <a:r>
              <a:rPr sz="1600" dirty="0"/>
              <a:t> </a:t>
            </a:r>
            <a:r>
              <a:rPr sz="1600" dirty="0" err="1"/>
              <a:t>caídas</a:t>
            </a:r>
            <a:r>
              <a:rPr sz="1600" dirty="0"/>
              <a:t> u </a:t>
            </a:r>
            <a:r>
              <a:rPr sz="1600" dirty="0" err="1"/>
              <a:t>otras</a:t>
            </a:r>
            <a:r>
              <a:rPr sz="1600" dirty="0"/>
              <a:t> </a:t>
            </a:r>
            <a:r>
              <a:rPr sz="1600" dirty="0" err="1"/>
              <a:t>causas</a:t>
            </a:r>
            <a:r>
              <a:rPr sz="1600" dirty="0"/>
              <a:t> de </a:t>
            </a:r>
            <a:r>
              <a:rPr sz="1600" dirty="0" err="1"/>
              <a:t>reclamos</a:t>
            </a:r>
            <a:r>
              <a:rPr sz="1600" dirty="0"/>
              <a:t> de </a:t>
            </a:r>
            <a:r>
              <a:rPr sz="1600" dirty="0" err="1"/>
              <a:t>compensación</a:t>
            </a:r>
            <a:r>
              <a:rPr sz="1600" dirty="0"/>
              <a:t> de los </a:t>
            </a:r>
            <a:r>
              <a:rPr sz="1600" dirty="0" err="1"/>
              <a:t>trabajadores</a:t>
            </a:r>
            <a:endParaRPr sz="1600" dirty="0"/>
          </a:p>
          <a:p>
            <a:pPr marL="285750" indent="-285750" rtl="0"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sz="1600" dirty="0" err="1"/>
              <a:t>Diseño</a:t>
            </a:r>
            <a:r>
              <a:rPr sz="1600" dirty="0"/>
              <a:t> </a:t>
            </a:r>
            <a:r>
              <a:rPr sz="1600" dirty="0" err="1"/>
              <a:t>ergonómico</a:t>
            </a:r>
            <a:endParaRPr sz="1600" dirty="0"/>
          </a:p>
          <a:p>
            <a:pPr marL="742950" lvl="1" indent="-285750" rtl="0"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sz="1400" dirty="0"/>
              <a:t>El </a:t>
            </a:r>
            <a:r>
              <a:rPr sz="1400" dirty="0" err="1"/>
              <a:t>cabezal</a:t>
            </a:r>
            <a:r>
              <a:rPr sz="1400" dirty="0"/>
              <a:t> </a:t>
            </a:r>
            <a:r>
              <a:rPr sz="1400" dirty="0" err="1"/>
              <a:t>Insta</a:t>
            </a:r>
            <a:r>
              <a:rPr sz="1400" dirty="0"/>
              <a:t>-Click™ reduce la </a:t>
            </a:r>
            <a:r>
              <a:rPr sz="1400" dirty="0" err="1"/>
              <a:t>necesidad</a:t>
            </a:r>
            <a:r>
              <a:rPr sz="1400" dirty="0"/>
              <a:t> de </a:t>
            </a:r>
            <a:r>
              <a:rPr sz="1400" dirty="0" err="1"/>
              <a:t>inclinarse</a:t>
            </a:r>
            <a:endParaRPr sz="1400" dirty="0"/>
          </a:p>
          <a:p>
            <a:pPr marL="742950" lvl="1" indent="-285750" rtl="0"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sz="1400" dirty="0"/>
              <a:t>El </a:t>
            </a:r>
            <a:r>
              <a:rPr sz="1400" dirty="0" err="1"/>
              <a:t>recuperador</a:t>
            </a:r>
            <a:r>
              <a:rPr sz="1400" dirty="0"/>
              <a:t> </a:t>
            </a:r>
            <a:r>
              <a:rPr sz="1400" dirty="0" err="1"/>
              <a:t>activado</a:t>
            </a:r>
            <a:r>
              <a:rPr sz="1400" dirty="0"/>
              <a:t> con el pie </a:t>
            </a:r>
            <a:r>
              <a:rPr sz="1400" dirty="0" err="1"/>
              <a:t>minimiza</a:t>
            </a:r>
            <a:r>
              <a:rPr sz="1400" dirty="0"/>
              <a:t> la </a:t>
            </a:r>
            <a:r>
              <a:rPr sz="1400" dirty="0" err="1"/>
              <a:t>necesidad</a:t>
            </a:r>
            <a:r>
              <a:rPr sz="1400" dirty="0"/>
              <a:t> de </a:t>
            </a:r>
            <a:r>
              <a:rPr sz="1400" dirty="0" err="1"/>
              <a:t>inclinarse</a:t>
            </a:r>
            <a:endParaRPr sz="1400" dirty="0"/>
          </a:p>
          <a:p>
            <a:pPr marL="742950" lvl="1" indent="-285750" rtl="0"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sz="1400" dirty="0"/>
              <a:t>El mango </a:t>
            </a:r>
            <a:r>
              <a:rPr sz="1400" dirty="0" err="1"/>
              <a:t>más</a:t>
            </a:r>
            <a:r>
              <a:rPr sz="1400" dirty="0"/>
              <a:t> </a:t>
            </a:r>
            <a:r>
              <a:rPr sz="1400" dirty="0" err="1"/>
              <a:t>ancho</a:t>
            </a:r>
            <a:r>
              <a:rPr sz="1400" dirty="0"/>
              <a:t> </a:t>
            </a:r>
            <a:r>
              <a:rPr sz="1400" dirty="0" err="1"/>
              <a:t>mejora</a:t>
            </a:r>
            <a:r>
              <a:rPr sz="1400" dirty="0"/>
              <a:t> la </a:t>
            </a:r>
            <a:r>
              <a:rPr sz="1400" dirty="0" err="1"/>
              <a:t>operación</a:t>
            </a:r>
            <a:r>
              <a:rPr sz="1400" dirty="0"/>
              <a:t> de la </a:t>
            </a:r>
            <a:r>
              <a:rPr sz="1400" dirty="0" err="1"/>
              <a:t>máquina</a:t>
            </a:r>
            <a:endParaRPr sz="1400" dirty="0"/>
          </a:p>
          <a:p>
            <a:pPr marL="285750" indent="-285750">
              <a:buClr>
                <a:srgbClr val="009AC7"/>
              </a:buClr>
              <a:buFont typeface="Wingdings" panose="05000000000000000000" pitchFamily="2" charset="2"/>
              <a:buChar char="§"/>
            </a:pPr>
            <a:endParaRPr lang="en-US" sz="1600" dirty="0"/>
          </a:p>
          <a:p>
            <a:pPr marL="285750" indent="-285750">
              <a:buClr>
                <a:srgbClr val="009AC7"/>
              </a:buClr>
              <a:buFont typeface="Wingdings" panose="05000000000000000000" pitchFamily="2" charset="2"/>
              <a:buChar char="§"/>
            </a:pPr>
            <a:endParaRPr lang="en-US" sz="1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/>
              <a:t>Seguridad y salud medioambiental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>
              <a:defRPr/>
            </a:pPr>
            <a:r>
              <a:rPr/>
              <a:t>©2015 The Tennant Company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>
              <a:defRPr/>
            </a:pPr>
            <a:r>
              <a:rPr lang="en-US" dirty="0" smtClean="0"/>
              <a:t> Rev. 11/11/15    </a:t>
            </a:r>
            <a:fld id="{40BD2EA7-2D18-4D7B-85C6-B4C1B2B21AAB}" type="slidenum">
              <a:rPr smtClean="0"/>
              <a:pPr rtl="0">
                <a:defRPr/>
              </a:pPr>
              <a:t>19</a:t>
            </a:fld>
            <a:endParaRPr dirty="0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1"/>
          <a:stretch/>
        </p:blipFill>
        <p:spPr>
          <a:xfrm>
            <a:off x="3477793" y="4661032"/>
            <a:ext cx="2514600" cy="1610905"/>
          </a:xfrm>
          <a:prstGeom prst="rect">
            <a:avLst/>
          </a:prstGeom>
        </p:spPr>
      </p:pic>
      <p:pic>
        <p:nvPicPr>
          <p:cNvPr id="34" name="Picture 2" descr="NFSILOGOnew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053" y="4863549"/>
            <a:ext cx="2514600" cy="131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C:\Users\mpe3\AppData\Local\Microsoft\Windows\Temporary Internet Files\Content.Outlook\6NALZLNQ\photo 2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444917" y="4685750"/>
            <a:ext cx="2514600" cy="1586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4949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/>
              <a:t>Visión general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>
              <a:defRPr/>
            </a:pPr>
            <a:r>
              <a:rPr/>
              <a:t>©2015 The Tennant Company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781174"/>
            <a:ext cx="8217462" cy="1500187"/>
          </a:xfrm>
        </p:spPr>
        <p:txBody>
          <a:bodyPr>
            <a:normAutofit lnSpcReduction="10000"/>
          </a:bodyPr>
          <a:lstStyle/>
          <a:p>
            <a:pPr rtl="0"/>
            <a:r>
              <a:rPr sz="2000" b="1" dirty="0" err="1"/>
              <a:t>Amplíe</a:t>
            </a:r>
            <a:r>
              <a:rPr sz="2000" b="1" dirty="0"/>
              <a:t> la </a:t>
            </a:r>
            <a:r>
              <a:rPr sz="2000" b="1" dirty="0" err="1"/>
              <a:t>presencia</a:t>
            </a:r>
            <a:r>
              <a:rPr sz="2000" b="1" dirty="0"/>
              <a:t> en el </a:t>
            </a:r>
            <a:r>
              <a:rPr sz="2000" b="1" dirty="0" err="1"/>
              <a:t>mercado</a:t>
            </a:r>
            <a:r>
              <a:rPr sz="2000" b="1" dirty="0"/>
              <a:t> con </a:t>
            </a:r>
            <a:r>
              <a:rPr sz="2000" b="1" dirty="0" err="1"/>
              <a:t>una</a:t>
            </a:r>
            <a:r>
              <a:rPr sz="2000" b="1" dirty="0"/>
              <a:t> </a:t>
            </a:r>
            <a:r>
              <a:rPr sz="2000" b="1" dirty="0" err="1"/>
              <a:t>estrategia</a:t>
            </a:r>
            <a:r>
              <a:rPr sz="2000" b="1" dirty="0"/>
              <a:t> de </a:t>
            </a:r>
            <a:r>
              <a:rPr sz="2000" b="1" dirty="0" err="1"/>
              <a:t>producto</a:t>
            </a:r>
            <a:r>
              <a:rPr sz="2000" b="1" dirty="0"/>
              <a:t> de dos </a:t>
            </a:r>
            <a:r>
              <a:rPr sz="2000" b="1" dirty="0" err="1"/>
              <a:t>niveles</a:t>
            </a:r>
            <a:endParaRPr sz="2000" b="1" dirty="0"/>
          </a:p>
          <a:p>
            <a:pPr marL="342900" indent="-342900" rtl="0"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sz="1600" dirty="0"/>
              <a:t>T300 – </a:t>
            </a:r>
            <a:r>
              <a:rPr sz="1600" dirty="0" err="1"/>
              <a:t>Nuevas</a:t>
            </a:r>
            <a:r>
              <a:rPr sz="1600" dirty="0"/>
              <a:t> </a:t>
            </a:r>
            <a:r>
              <a:rPr sz="1600" dirty="0" err="1"/>
              <a:t>tecnologías</a:t>
            </a:r>
            <a:r>
              <a:rPr sz="1600" dirty="0"/>
              <a:t> </a:t>
            </a:r>
            <a:r>
              <a:rPr sz="1600" dirty="0" err="1"/>
              <a:t>para</a:t>
            </a:r>
            <a:r>
              <a:rPr sz="1600" dirty="0"/>
              <a:t> </a:t>
            </a:r>
            <a:r>
              <a:rPr sz="1600" dirty="0" err="1"/>
              <a:t>desarrollar</a:t>
            </a:r>
            <a:r>
              <a:rPr sz="1600" dirty="0"/>
              <a:t> </a:t>
            </a:r>
            <a:r>
              <a:rPr sz="1600" dirty="0" err="1"/>
              <a:t>nuevos</a:t>
            </a:r>
            <a:r>
              <a:rPr sz="1600" dirty="0"/>
              <a:t> </a:t>
            </a:r>
            <a:r>
              <a:rPr sz="1600" dirty="0" err="1"/>
              <a:t>negocios</a:t>
            </a:r>
            <a:r>
              <a:rPr sz="1600" dirty="0"/>
              <a:t> y </a:t>
            </a:r>
            <a:r>
              <a:rPr sz="1600" dirty="0" err="1"/>
              <a:t>aumentar</a:t>
            </a:r>
            <a:r>
              <a:rPr sz="1600" dirty="0"/>
              <a:t> </a:t>
            </a:r>
            <a:r>
              <a:rPr sz="1600" dirty="0" err="1"/>
              <a:t>las</a:t>
            </a:r>
            <a:r>
              <a:rPr sz="1600" dirty="0"/>
              <a:t> </a:t>
            </a:r>
            <a:r>
              <a:rPr sz="1600" dirty="0" err="1"/>
              <a:t>ganancias</a:t>
            </a:r>
            <a:r>
              <a:rPr sz="1600" dirty="0"/>
              <a:t> </a:t>
            </a:r>
            <a:r>
              <a:rPr sz="1600" dirty="0" err="1"/>
              <a:t>por</a:t>
            </a:r>
            <a:r>
              <a:rPr sz="1600" dirty="0"/>
              <a:t> </a:t>
            </a:r>
            <a:r>
              <a:rPr sz="1600" dirty="0" err="1"/>
              <a:t>unidad</a:t>
            </a:r>
            <a:endParaRPr sz="1600" dirty="0"/>
          </a:p>
          <a:p>
            <a:pPr marL="342900" indent="-342900" rtl="0"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sz="1600" dirty="0"/>
              <a:t>T300e – Simple, </a:t>
            </a:r>
            <a:r>
              <a:rPr sz="1600" dirty="0" err="1"/>
              <a:t>resistente</a:t>
            </a:r>
            <a:r>
              <a:rPr sz="1600" dirty="0"/>
              <a:t> y </a:t>
            </a:r>
            <a:r>
              <a:rPr sz="1600" dirty="0" err="1"/>
              <a:t>más</a:t>
            </a:r>
            <a:r>
              <a:rPr sz="1600" dirty="0"/>
              <a:t> </a:t>
            </a:r>
            <a:r>
              <a:rPr sz="1600" dirty="0" err="1"/>
              <a:t>asequible</a:t>
            </a:r>
            <a:r>
              <a:rPr sz="1600" dirty="0"/>
              <a:t> </a:t>
            </a:r>
            <a:r>
              <a:rPr sz="1600" dirty="0" err="1"/>
              <a:t>que</a:t>
            </a:r>
            <a:r>
              <a:rPr sz="1600" dirty="0"/>
              <a:t> </a:t>
            </a:r>
            <a:r>
              <a:rPr sz="1600" dirty="0" err="1"/>
              <a:t>nunca</a:t>
            </a:r>
            <a:endParaRPr sz="1600" dirty="0"/>
          </a:p>
        </p:txBody>
      </p:sp>
      <p:sp>
        <p:nvSpPr>
          <p:cNvPr id="8" name="TextBox 10"/>
          <p:cNvSpPr txBox="1">
            <a:spLocks noChangeArrowheads="1"/>
          </p:cNvSpPr>
          <p:nvPr/>
        </p:nvSpPr>
        <p:spPr bwMode="auto">
          <a:xfrm>
            <a:off x="2382020" y="5634378"/>
            <a:ext cx="71045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Bef>
                <a:spcPct val="0"/>
              </a:spcBef>
              <a:buFontTx/>
              <a:buNone/>
            </a:pPr>
            <a:r>
              <a:rPr/>
              <a:t>T300</a:t>
            </a:r>
          </a:p>
        </p:txBody>
      </p:sp>
      <p:sp>
        <p:nvSpPr>
          <p:cNvPr id="9" name="TextBox 10"/>
          <p:cNvSpPr txBox="1">
            <a:spLocks noChangeArrowheads="1"/>
          </p:cNvSpPr>
          <p:nvPr/>
        </p:nvSpPr>
        <p:spPr bwMode="auto">
          <a:xfrm>
            <a:off x="5570056" y="5634378"/>
            <a:ext cx="83869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Bef>
                <a:spcPct val="0"/>
              </a:spcBef>
              <a:buFontTx/>
              <a:buNone/>
            </a:pPr>
            <a:r>
              <a:rPr/>
              <a:t>T300e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174" y="3205373"/>
            <a:ext cx="3512345" cy="234156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1171" y="3205373"/>
            <a:ext cx="3512345" cy="2341563"/>
          </a:xfrm>
          <a:prstGeom prst="rect">
            <a:avLst/>
          </a:prstGeom>
        </p:spPr>
      </p:pic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569075"/>
            <a:ext cx="2133600" cy="288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>
              <a:spcBef>
                <a:spcPct val="0"/>
              </a:spcBef>
              <a:buFontTx/>
              <a:buNone/>
            </a:pPr>
            <a:r>
              <a:rPr lang="en-US" dirty="0" smtClean="0">
                <a:solidFill>
                  <a:srgbClr val="898989"/>
                </a:solidFill>
              </a:rPr>
              <a:t> Rev. 11/11/15    </a:t>
            </a:r>
            <a:r>
              <a:rPr dirty="0" smtClean="0">
                <a:solidFill>
                  <a:srgbClr val="898989"/>
                </a:solidFill>
              </a:rPr>
              <a:t>2</a:t>
            </a:r>
            <a:endParaRPr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440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/>
              <a:t>Satisfacción de las necesidades del cliente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>
              <a:defRPr/>
            </a:pPr>
            <a:r>
              <a:rPr/>
              <a:t>©2015 The Tennant Company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>
              <a:defRPr/>
            </a:pPr>
            <a:r>
              <a:rPr lang="en-US" dirty="0" smtClean="0"/>
              <a:t> Rev. 11/11/15    </a:t>
            </a:r>
            <a:fld id="{40BD2EA7-2D18-4D7B-85C6-B4C1B2B21AAB}" type="slidenum">
              <a:rPr smtClean="0"/>
              <a:pPr rtl="0">
                <a:defRPr/>
              </a:pPr>
              <a:t>20</a:t>
            </a:fld>
            <a:endParaRPr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6905392"/>
              </p:ext>
            </p:extLst>
          </p:nvPr>
        </p:nvGraphicFramePr>
        <p:xfrm>
          <a:off x="639763" y="1590675"/>
          <a:ext cx="7643812" cy="4895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" name="Worksheet" r:id="rId4" imgW="12411024" imgH="7943915" progId="Excel.Sheet.12">
                  <p:embed/>
                </p:oleObj>
              </mc:Choice>
              <mc:Fallback>
                <p:oleObj name="Worksheet" r:id="rId4" imgW="12411024" imgH="7943915" progId="Excel.Sheet.12">
                  <p:embed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9763" y="1590675"/>
                        <a:ext cx="7643812" cy="4895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95283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/>
              <a:t>Ventajas competitivas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>
              <a:defRPr/>
            </a:pPr>
            <a:r>
              <a:rPr/>
              <a:t>©2015 The Tennant Company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>
              <a:defRPr/>
            </a:pPr>
            <a:r>
              <a:rPr lang="en-US" dirty="0" smtClean="0"/>
              <a:t> Rev. 11/11/15    </a:t>
            </a:r>
            <a:fld id="{40BD2EA7-2D18-4D7B-85C6-B4C1B2B21AAB}" type="slidenum">
              <a:rPr smtClean="0"/>
              <a:pPr rtl="0">
                <a:defRPr/>
              </a:pPr>
              <a:t>21</a:t>
            </a:fld>
            <a:endParaRPr dirty="0"/>
          </a:p>
        </p:txBody>
      </p:sp>
      <p:graphicFrame>
        <p:nvGraphicFramePr>
          <p:cNvPr id="8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6810869"/>
              </p:ext>
            </p:extLst>
          </p:nvPr>
        </p:nvGraphicFramePr>
        <p:xfrm>
          <a:off x="717440" y="1636030"/>
          <a:ext cx="7816961" cy="487185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48908"/>
                <a:gridCol w="2758446"/>
                <a:gridCol w="3009607"/>
              </a:tblGrid>
              <a:tr h="130505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en-US" sz="1200" u="none" dirty="0" smtClean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rtl="0">
                        <a:buClr>
                          <a:srgbClr val="0070C0"/>
                        </a:buClr>
                        <a:buFont typeface="Arial" panose="020B0604020202020204" pitchFamily="34" charset="0"/>
                        <a:buNone/>
                      </a:pPr>
                      <a:r>
                        <a:rPr sz="1200" b="1" u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DISEÑADO PARA LA PRODUCTIVIDAD</a:t>
                      </a:r>
                    </a:p>
                    <a:p>
                      <a:pPr marL="171450" indent="-171450" algn="l" rtl="0">
                        <a:buClr>
                          <a:srgbClr val="0070C0"/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sz="900" u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Zone Settings™</a:t>
                      </a:r>
                      <a:r>
                        <a:rPr sz="900" u="none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sz="900" u="none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Bloqueo</a:t>
                      </a:r>
                      <a:r>
                        <a:rPr sz="900" u="none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del supervisor</a:t>
                      </a:r>
                    </a:p>
                    <a:p>
                      <a:pPr marL="171450" indent="-171450" algn="l" rtl="0">
                        <a:buClr>
                          <a:srgbClr val="0070C0"/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sz="900" u="none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Cabezal</a:t>
                      </a:r>
                      <a:r>
                        <a:rPr sz="900" u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900" u="none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magnético</a:t>
                      </a:r>
                      <a:r>
                        <a:rPr sz="900" u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900" u="none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Insta-Quick</a:t>
                      </a:r>
                      <a:r>
                        <a:rPr sz="900" u="none" baseline="300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TM</a:t>
                      </a:r>
                      <a:r>
                        <a:rPr sz="900" u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171450" indent="-171450" algn="l" rtl="0">
                        <a:buClr>
                          <a:srgbClr val="0070C0"/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sz="900" u="none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Pantalla</a:t>
                      </a:r>
                      <a:r>
                        <a:rPr sz="900" u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Pro-</a:t>
                      </a:r>
                      <a:r>
                        <a:rPr sz="900" u="none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Panel</a:t>
                      </a:r>
                      <a:r>
                        <a:rPr sz="900" u="none" baseline="300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TM</a:t>
                      </a:r>
                      <a:r>
                        <a:rPr sz="900" u="none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y </a:t>
                      </a:r>
                      <a:r>
                        <a:rPr sz="900" u="none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diagnóstico</a:t>
                      </a:r>
                      <a:r>
                        <a:rPr sz="900" u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 </a:t>
                      </a:r>
                      <a:r>
                        <a:rPr sz="900" u="none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bordo</a:t>
                      </a:r>
                      <a:endParaRPr sz="900" u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71450" indent="-171450" algn="l" rtl="0">
                        <a:buClr>
                          <a:srgbClr val="0070C0"/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sz="900" u="none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Bandeja</a:t>
                      </a:r>
                      <a:r>
                        <a:rPr sz="900" u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</a:t>
                      </a:r>
                      <a:r>
                        <a:rPr sz="900" u="none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desperdicios</a:t>
                      </a:r>
                      <a:r>
                        <a:rPr sz="900" u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900" u="none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 </a:t>
                      </a:r>
                      <a:r>
                        <a:rPr sz="900" u="none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tanque</a:t>
                      </a:r>
                      <a:r>
                        <a:rPr sz="900" u="none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900" u="none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en-US" sz="900" u="none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sz="900" u="none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 </a:t>
                      </a:r>
                      <a:r>
                        <a:rPr sz="900" u="none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recuperación</a:t>
                      </a:r>
                      <a:endParaRPr sz="900" u="none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71450" indent="-171450" algn="l" rtl="0">
                        <a:buClr>
                          <a:srgbClr val="0070C0"/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sz="900" u="none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 y 58 </a:t>
                      </a:r>
                      <a:r>
                        <a:rPr sz="900" u="none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dBA</a:t>
                      </a:r>
                      <a:endParaRPr sz="900" u="none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71450" indent="-171450" algn="l" rtl="0">
                        <a:buClr>
                          <a:srgbClr val="0070C0"/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sz="900" u="none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Servicio</a:t>
                      </a:r>
                      <a:r>
                        <a:rPr sz="900" u="none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Tennant</a:t>
                      </a:r>
                    </a:p>
                  </a:txBody>
                  <a:tcPr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rtl="0">
                        <a:buClr>
                          <a:srgbClr val="0070C0"/>
                        </a:buClr>
                        <a:buFont typeface="Arial" panose="020B0604020202020204" pitchFamily="34" charset="0"/>
                        <a:buNone/>
                      </a:pPr>
                      <a:r>
                        <a:rPr sz="1200" b="1" u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BENEFICIOS</a:t>
                      </a:r>
                    </a:p>
                    <a:p>
                      <a:pPr marL="171450" indent="-171450" algn="l" rtl="0">
                        <a:buClr>
                          <a:srgbClr val="0070C0"/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sz="900" u="none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Estandarización</a:t>
                      </a:r>
                      <a:r>
                        <a:rPr sz="900" u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</a:t>
                      </a:r>
                      <a:r>
                        <a:rPr sz="900" u="none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limpieza</a:t>
                      </a:r>
                      <a:endParaRPr sz="900" u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71450" indent="-171450" algn="l" rtl="0">
                        <a:buClr>
                          <a:srgbClr val="0070C0"/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sz="900" u="none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Menos</a:t>
                      </a:r>
                      <a:r>
                        <a:rPr sz="900" u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900" u="none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tiempo</a:t>
                      </a:r>
                      <a:r>
                        <a:rPr sz="900" u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900" u="none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necesario</a:t>
                      </a:r>
                      <a:r>
                        <a:rPr sz="900" u="none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900" u="none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para</a:t>
                      </a:r>
                      <a:r>
                        <a:rPr sz="900" u="none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el </a:t>
                      </a:r>
                      <a:r>
                        <a:rPr sz="900" u="none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inicio</a:t>
                      </a:r>
                      <a:r>
                        <a:rPr sz="900" u="none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lang="en-US" sz="900" u="none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en-US" sz="900" u="none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sz="900" u="none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apagado</a:t>
                      </a:r>
                      <a:r>
                        <a:rPr sz="900" u="none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</a:t>
                      </a:r>
                      <a:r>
                        <a:rPr sz="900" u="none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 </a:t>
                      </a:r>
                      <a:r>
                        <a:rPr sz="900" u="none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máquina</a:t>
                      </a:r>
                      <a:endParaRPr sz="900" u="none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71450" indent="-171450" algn="l" rtl="0">
                        <a:buClr>
                          <a:srgbClr val="0070C0"/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sz="900" u="none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Limpieza</a:t>
                      </a:r>
                      <a:r>
                        <a:rPr sz="900" u="none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900" u="none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durante</a:t>
                      </a:r>
                      <a:r>
                        <a:rPr sz="900" u="none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el </a:t>
                      </a:r>
                      <a:r>
                        <a:rPr sz="900" u="none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día</a:t>
                      </a:r>
                      <a:r>
                        <a:rPr sz="900" u="none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171450" indent="-171450" algn="l" rtl="0">
                        <a:buClr>
                          <a:srgbClr val="0070C0"/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sz="900" u="none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Menos</a:t>
                      </a:r>
                      <a:r>
                        <a:rPr sz="900" u="none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900" u="none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tiempo</a:t>
                      </a:r>
                      <a:r>
                        <a:rPr sz="900" u="none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900" u="none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improductivo</a:t>
                      </a:r>
                      <a:endParaRPr sz="900" u="none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1024119">
                <a:tc>
                  <a:txBody>
                    <a:bodyPr/>
                    <a:lstStyle/>
                    <a:p>
                      <a:pPr marL="171450" indent="-171450" algn="l" defTabSz="914400" rtl="0" eaLnBrk="1" latinLnBrk="0" hangingPunct="1">
                        <a:buClr>
                          <a:srgbClr val="0070C0"/>
                        </a:buClr>
                        <a:buFont typeface="Wingdings" panose="05000000000000000000" pitchFamily="2" charset="2"/>
                        <a:buChar char="ü"/>
                      </a:pPr>
                      <a:endParaRPr lang="en-US" sz="1100" u="none" kern="1200" baseline="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rtl="0">
                        <a:buClr>
                          <a:srgbClr val="0070C0"/>
                        </a:buClr>
                        <a:buFont typeface="Arial" panose="020B0604020202020204" pitchFamily="34" charset="0"/>
                        <a:buNone/>
                      </a:pPr>
                      <a:r>
                        <a:rPr sz="1200" b="1" u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 AMBIENTE</a:t>
                      </a:r>
                    </a:p>
                    <a:p>
                      <a:pPr marL="171450" indent="-171450" algn="l" rtl="0">
                        <a:buClr>
                          <a:srgbClr val="0070C0"/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sz="900" u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Nuevo </a:t>
                      </a:r>
                      <a:r>
                        <a:rPr sz="900" u="none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recuperador</a:t>
                      </a:r>
                      <a:r>
                        <a:rPr sz="900" u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y </a:t>
                      </a:r>
                      <a:r>
                        <a:rPr sz="900" u="none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mejor</a:t>
                      </a:r>
                      <a:r>
                        <a:rPr sz="900" u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900" u="none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ventilador</a:t>
                      </a:r>
                      <a:r>
                        <a:rPr sz="900" u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900" u="non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en-US" sz="900" u="non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sz="900" u="non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 </a:t>
                      </a:r>
                      <a:r>
                        <a:rPr sz="900" u="none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aspiración</a:t>
                      </a:r>
                      <a:endParaRPr sz="900" u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71450" indent="-171450" algn="l" rtl="0">
                        <a:buClr>
                          <a:srgbClr val="0070C0"/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sz="900" u="none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 y 58 </a:t>
                      </a:r>
                      <a:r>
                        <a:rPr sz="900" u="none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dBA</a:t>
                      </a:r>
                      <a:endParaRPr sz="900" u="none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71450" indent="-171450" algn="l" rtl="0">
                        <a:buClr>
                          <a:srgbClr val="0070C0"/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sz="900" u="none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Cargador</a:t>
                      </a:r>
                      <a:r>
                        <a:rPr sz="900" u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900" u="none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más</a:t>
                      </a:r>
                      <a:r>
                        <a:rPr sz="900" u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900" u="none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inteligente</a:t>
                      </a:r>
                      <a:endParaRPr sz="900" u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71450" indent="-171450" algn="l" rtl="0">
                        <a:buClr>
                          <a:srgbClr val="0070C0"/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sz="900" u="none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Controles</a:t>
                      </a:r>
                      <a:r>
                        <a:rPr sz="900" u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900" u="none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impulsados</a:t>
                      </a:r>
                      <a:r>
                        <a:rPr sz="900" u="none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y </a:t>
                      </a:r>
                      <a:r>
                        <a:rPr sz="900" u="none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diseño</a:t>
                      </a:r>
                      <a:r>
                        <a:rPr sz="900" u="none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900" u="none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ergonómico</a:t>
                      </a:r>
                      <a:endParaRPr sz="900" u="none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rtl="0">
                        <a:buClr>
                          <a:srgbClr val="0070C0"/>
                        </a:buClr>
                        <a:buFont typeface="Arial" panose="020B0604020202020204" pitchFamily="34" charset="0"/>
                        <a:buNone/>
                      </a:pPr>
                      <a:r>
                        <a:rPr sz="1200" b="1" u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BENEFICIOS</a:t>
                      </a:r>
                    </a:p>
                    <a:p>
                      <a:pPr marL="171450" indent="-171450" algn="l" rtl="0">
                        <a:buClr>
                          <a:srgbClr val="0070C0"/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sz="900" u="none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Menos</a:t>
                      </a:r>
                      <a:r>
                        <a:rPr sz="900" u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900" u="none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agua</a:t>
                      </a:r>
                      <a:r>
                        <a:rPr sz="900" u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en el </a:t>
                      </a:r>
                      <a:r>
                        <a:rPr sz="900" u="none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piso</a:t>
                      </a:r>
                      <a:endParaRPr sz="900" u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71450" indent="-171450" algn="l" rtl="0">
                        <a:buClr>
                          <a:srgbClr val="0070C0"/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sz="900" u="none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Entorno</a:t>
                      </a:r>
                      <a:r>
                        <a:rPr sz="900" u="none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900" u="none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más</a:t>
                      </a:r>
                      <a:r>
                        <a:rPr sz="900" u="none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900" u="none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silencioso</a:t>
                      </a:r>
                      <a:r>
                        <a:rPr sz="900" u="none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900" u="none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para</a:t>
                      </a:r>
                      <a:r>
                        <a:rPr sz="900" u="none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900" u="none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operadores</a:t>
                      </a:r>
                      <a:r>
                        <a:rPr sz="900" u="none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900" u="none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en-US" sz="900" u="none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sz="900" u="none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 </a:t>
                      </a:r>
                      <a:r>
                        <a:rPr sz="900" u="none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demás</a:t>
                      </a:r>
                      <a:r>
                        <a:rPr sz="900" u="none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personas</a:t>
                      </a:r>
                    </a:p>
                    <a:p>
                      <a:pPr marL="171450" indent="-171450" algn="l" rtl="0">
                        <a:buClr>
                          <a:srgbClr val="0070C0"/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sz="900" u="none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Cargador</a:t>
                      </a:r>
                      <a:r>
                        <a:rPr sz="900" u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900" u="none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seguro</a:t>
                      </a:r>
                      <a:r>
                        <a:rPr sz="900" u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</a:t>
                      </a:r>
                      <a:r>
                        <a:rPr sz="900" u="none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baterías</a:t>
                      </a:r>
                      <a:endParaRPr sz="900" u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71450" indent="-171450" algn="l" rtl="0">
                        <a:buClr>
                          <a:srgbClr val="0070C0"/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sz="900" u="none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Mejor</a:t>
                      </a:r>
                      <a:r>
                        <a:rPr sz="900" u="none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900" u="none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ergonomía</a:t>
                      </a:r>
                      <a:endParaRPr sz="900" u="none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111061">
                <a:tc>
                  <a:txBody>
                    <a:bodyPr/>
                    <a:lstStyle/>
                    <a:p>
                      <a:pPr marL="171450" indent="-171450" algn="l" defTabSz="914400" rtl="0" eaLnBrk="1" latinLnBrk="0" hangingPunct="1">
                        <a:buClr>
                          <a:srgbClr val="0070C0"/>
                        </a:buClr>
                        <a:buFont typeface="Wingdings" panose="05000000000000000000" pitchFamily="2" charset="2"/>
                        <a:buChar char="ü"/>
                      </a:pPr>
                      <a:endParaRPr lang="en-US" sz="1100" u="none" kern="1200" baseline="0" dirty="0" smtClean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rtl="0">
                        <a:buClr>
                          <a:srgbClr val="0070C0"/>
                        </a:buClr>
                        <a:buFont typeface="Arial" panose="020B0604020202020204" pitchFamily="34" charset="0"/>
                        <a:buNone/>
                      </a:pPr>
                      <a:r>
                        <a:rPr sz="1200" b="1" u="none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PISOS LIMPIOS</a:t>
                      </a:r>
                    </a:p>
                    <a:p>
                      <a:pPr marL="171450" indent="-171450" algn="l" rtl="0">
                        <a:buClr>
                          <a:srgbClr val="0070C0"/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sz="900" u="none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Interruptor</a:t>
                      </a:r>
                      <a:r>
                        <a:rPr sz="900" u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Severe </a:t>
                      </a:r>
                      <a:r>
                        <a:rPr sz="900" u="none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Environment</a:t>
                      </a:r>
                      <a:r>
                        <a:rPr sz="900" u="none" baseline="300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TM</a:t>
                      </a:r>
                      <a:r>
                        <a:rPr sz="900" u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(SE) </a:t>
                      </a:r>
                    </a:p>
                    <a:p>
                      <a:pPr marL="171450" indent="-171450" algn="l" rtl="0">
                        <a:buClr>
                          <a:srgbClr val="0070C0"/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sz="900" u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Nuevo </a:t>
                      </a:r>
                      <a:r>
                        <a:rPr sz="900" u="none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recuperador</a:t>
                      </a:r>
                      <a:r>
                        <a:rPr sz="900" u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y </a:t>
                      </a:r>
                      <a:r>
                        <a:rPr sz="900" u="none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mejor</a:t>
                      </a:r>
                      <a:r>
                        <a:rPr sz="900" u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900" u="none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ventilador</a:t>
                      </a:r>
                      <a:r>
                        <a:rPr sz="900" u="none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900" u="none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</a:t>
                      </a:r>
                      <a:r>
                        <a:rPr lang="en-US" sz="900" u="none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sz="900" u="none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aspiración</a:t>
                      </a:r>
                      <a:endParaRPr sz="900" u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71450" indent="-171450" algn="l" rtl="0">
                        <a:buClr>
                          <a:srgbClr val="0070C0"/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sz="900" u="none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Instrucciones</a:t>
                      </a:r>
                      <a:r>
                        <a:rPr sz="900" u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 </a:t>
                      </a:r>
                      <a:r>
                        <a:rPr sz="900" u="none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bordo</a:t>
                      </a:r>
                      <a:endParaRPr sz="900" u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71450" indent="-171450" algn="l" rtl="0">
                        <a:buClr>
                          <a:srgbClr val="0070C0"/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sz="900" u="none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Nivel</a:t>
                      </a:r>
                      <a:r>
                        <a:rPr sz="900" u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900" u="none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elevado</a:t>
                      </a:r>
                      <a:r>
                        <a:rPr sz="900" u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RPM y </a:t>
                      </a:r>
                      <a:r>
                        <a:rPr sz="900" u="none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presión</a:t>
                      </a:r>
                      <a:r>
                        <a:rPr sz="900" u="none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900" u="none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descendente</a:t>
                      </a:r>
                      <a:endParaRPr sz="900" u="none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rtl="0">
                        <a:buClr>
                          <a:srgbClr val="0070C0"/>
                        </a:buClr>
                        <a:buFont typeface="Arial" panose="020B0604020202020204" pitchFamily="34" charset="0"/>
                        <a:buNone/>
                      </a:pPr>
                      <a:r>
                        <a:rPr sz="1200" b="1" u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BENEFICIOS</a:t>
                      </a:r>
                    </a:p>
                    <a:p>
                      <a:pPr marL="171450" indent="-171450" algn="l" rtl="0">
                        <a:buClr>
                          <a:srgbClr val="0070C0"/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sz="900" u="none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Pisos</a:t>
                      </a:r>
                      <a:r>
                        <a:rPr sz="900" u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900" u="none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más</a:t>
                      </a:r>
                      <a:r>
                        <a:rPr sz="900" u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900" u="none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limpios</a:t>
                      </a:r>
                      <a:r>
                        <a:rPr sz="900" u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en </a:t>
                      </a:r>
                      <a:r>
                        <a:rPr sz="900" u="none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menos</a:t>
                      </a:r>
                      <a:r>
                        <a:rPr sz="900" u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900" u="none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pasadas</a:t>
                      </a:r>
                      <a:r>
                        <a:rPr sz="900" u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900" u="non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en-US" sz="900" u="non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sz="900" u="non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 </a:t>
                      </a:r>
                      <a:r>
                        <a:rPr sz="900" u="none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operaciones</a:t>
                      </a:r>
                      <a:r>
                        <a:rPr sz="900" u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900" u="none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secundarias</a:t>
                      </a:r>
                      <a:endParaRPr sz="900" u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71450" indent="-171450" algn="l" rtl="0">
                        <a:buClr>
                          <a:srgbClr val="0070C0"/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sz="900" u="none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Eliminación</a:t>
                      </a:r>
                      <a:r>
                        <a:rPr sz="900" u="none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</a:t>
                      </a:r>
                      <a:r>
                        <a:rPr sz="900" u="none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suciedad</a:t>
                      </a:r>
                      <a:r>
                        <a:rPr sz="900" u="none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del </a:t>
                      </a:r>
                      <a:r>
                        <a:rPr sz="900" u="none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piso</a:t>
                      </a:r>
                      <a:endParaRPr sz="900" u="none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71450" indent="-171450" algn="l" rtl="0">
                        <a:buClr>
                          <a:srgbClr val="0070C0"/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sz="900" u="none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Instrucciones</a:t>
                      </a:r>
                      <a:r>
                        <a:rPr sz="900" u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900" u="none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adecuadas</a:t>
                      </a:r>
                      <a:r>
                        <a:rPr sz="900" u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900" u="none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para</a:t>
                      </a:r>
                      <a:r>
                        <a:rPr sz="900" u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900" u="none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obtener</a:t>
                      </a:r>
                      <a:r>
                        <a:rPr sz="900" u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900" u="non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en-US" sz="900" u="non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sz="900" u="none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mejores</a:t>
                      </a:r>
                      <a:r>
                        <a:rPr sz="900" u="non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900" u="none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resultados</a:t>
                      </a:r>
                      <a:endParaRPr sz="900" u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l">
                        <a:buClr>
                          <a:srgbClr val="0070C0"/>
                        </a:buClr>
                        <a:buFont typeface="Wingdings" panose="05000000000000000000" pitchFamily="2" charset="2"/>
                        <a:buNone/>
                      </a:pPr>
                      <a:endParaRPr lang="en-US" sz="1200" u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1287419">
                <a:tc>
                  <a:txBody>
                    <a:bodyPr/>
                    <a:lstStyle/>
                    <a:p>
                      <a:pPr marL="171450" indent="-171450" algn="l" defTabSz="914400" rtl="0" eaLnBrk="1" latinLnBrk="0" hangingPunct="1">
                        <a:buClr>
                          <a:srgbClr val="0070C0"/>
                        </a:buClr>
                        <a:buFont typeface="Wingdings" panose="05000000000000000000" pitchFamily="2" charset="2"/>
                        <a:buChar char="ü"/>
                      </a:pPr>
                      <a:endParaRPr lang="en-US" sz="1100" u="none" dirty="0" smtClean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rtl="0">
                        <a:buClr>
                          <a:srgbClr val="0070C0"/>
                        </a:buClr>
                        <a:buFont typeface="Arial" panose="020B0604020202020204" pitchFamily="34" charset="0"/>
                        <a:buNone/>
                      </a:pPr>
                      <a:r>
                        <a:rPr sz="1200" b="1" u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OPERADOR</a:t>
                      </a:r>
                    </a:p>
                    <a:p>
                      <a:pPr marL="171450" indent="-171450" algn="l" rtl="0">
                        <a:buClr>
                          <a:srgbClr val="0070C0"/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sz="900" u="none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Capacitación</a:t>
                      </a:r>
                      <a:r>
                        <a:rPr sz="900" u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 </a:t>
                      </a:r>
                      <a:r>
                        <a:rPr sz="900" u="none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bordo</a:t>
                      </a:r>
                      <a:r>
                        <a:rPr sz="900" u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y </a:t>
                      </a:r>
                      <a:r>
                        <a:rPr sz="900" u="none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resolución</a:t>
                      </a:r>
                      <a:r>
                        <a:rPr sz="900" u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900" u="non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en-US" sz="900" u="non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sz="900" u="non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 </a:t>
                      </a:r>
                      <a:r>
                        <a:rPr sz="900" u="none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problemas</a:t>
                      </a:r>
                      <a:endParaRPr sz="900" u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71450" indent="-171450" algn="l" rtl="0">
                        <a:buClr>
                          <a:srgbClr val="0070C0"/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sz="900" u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Zone Settings</a:t>
                      </a:r>
                      <a:r>
                        <a:rPr sz="900" u="none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™</a:t>
                      </a:r>
                    </a:p>
                    <a:p>
                      <a:pPr marL="171450" indent="-171450" algn="l" rtl="0">
                        <a:buClr>
                          <a:srgbClr val="0070C0"/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sz="900" u="none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Pantalla</a:t>
                      </a:r>
                      <a:r>
                        <a:rPr sz="900" u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LCD</a:t>
                      </a:r>
                    </a:p>
                    <a:p>
                      <a:pPr marL="171450" indent="-171450" algn="l" rtl="0">
                        <a:buClr>
                          <a:srgbClr val="0070C0"/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sz="900" u="none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Cabezal</a:t>
                      </a:r>
                      <a:r>
                        <a:rPr sz="900" u="none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900" u="none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Insta</a:t>
                      </a:r>
                      <a:r>
                        <a:rPr sz="900" u="none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-Click™</a:t>
                      </a:r>
                    </a:p>
                    <a:p>
                      <a:pPr marL="171450" indent="-171450" algn="l" rtl="0">
                        <a:buClr>
                          <a:srgbClr val="0070C0"/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sz="900" u="none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Diseño</a:t>
                      </a:r>
                      <a:r>
                        <a:rPr sz="900" u="none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900" u="none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ergonómico</a:t>
                      </a:r>
                      <a:endParaRPr sz="900" u="none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71450" indent="-171450" algn="l" rtl="0">
                        <a:buClr>
                          <a:srgbClr val="0070C0"/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sz="900" u="none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Mantenimiento</a:t>
                      </a:r>
                      <a:r>
                        <a:rPr sz="900" u="none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900" u="none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diario</a:t>
                      </a:r>
                      <a:r>
                        <a:rPr sz="900" u="none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sin </a:t>
                      </a:r>
                      <a:r>
                        <a:rPr sz="900" u="none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usar</a:t>
                      </a:r>
                      <a:r>
                        <a:rPr sz="900" u="none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900" u="none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herramientas</a:t>
                      </a:r>
                      <a:endParaRPr sz="900" u="none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rtl="0">
                        <a:buClr>
                          <a:srgbClr val="0070C0"/>
                        </a:buClr>
                        <a:buFont typeface="Arial" panose="020B0604020202020204" pitchFamily="34" charset="0"/>
                        <a:buNone/>
                      </a:pPr>
                      <a:r>
                        <a:rPr sz="1200" b="1" u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BENEFICIOS</a:t>
                      </a:r>
                    </a:p>
                    <a:p>
                      <a:pPr marL="171450" indent="-171450" algn="l" rtl="0">
                        <a:buClr>
                          <a:srgbClr val="0070C0"/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sz="900" u="none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Limpieza</a:t>
                      </a:r>
                      <a:r>
                        <a:rPr sz="900" u="none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sin </a:t>
                      </a:r>
                      <a:r>
                        <a:rPr sz="900" u="none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conjeturas</a:t>
                      </a:r>
                      <a:endParaRPr sz="900" u="none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71450" indent="-171450" algn="l" rtl="0">
                        <a:buClr>
                          <a:srgbClr val="0070C0"/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sz="900" u="none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Resultados</a:t>
                      </a:r>
                      <a:r>
                        <a:rPr sz="900" u="none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900" u="none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uniformes</a:t>
                      </a:r>
                      <a:endParaRPr sz="900" u="none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71450" indent="-171450" algn="l" rtl="0">
                        <a:buClr>
                          <a:srgbClr val="0070C0"/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sz="900" u="none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Mejor</a:t>
                      </a:r>
                      <a:r>
                        <a:rPr sz="900" u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900" u="none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entorno</a:t>
                      </a:r>
                      <a:r>
                        <a:rPr sz="900" u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900" u="none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laboral</a:t>
                      </a:r>
                      <a:endParaRPr sz="900" u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sz="900" u="none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Fácil</a:t>
                      </a:r>
                      <a:r>
                        <a:rPr sz="900" u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900" u="none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maniobrabilidad</a:t>
                      </a:r>
                      <a:endParaRPr sz="900" u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sz="900" u="none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Mantenimiento</a:t>
                      </a:r>
                      <a:r>
                        <a:rPr sz="900" u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simple</a:t>
                      </a:r>
                    </a:p>
                    <a:p>
                      <a:pPr marL="171450" indent="-171450" algn="l">
                        <a:buClr>
                          <a:srgbClr val="0070C0"/>
                        </a:buClr>
                        <a:buFont typeface="Wingdings" panose="05000000000000000000" pitchFamily="2" charset="2"/>
                        <a:buChar char="ü"/>
                      </a:pPr>
                      <a:endParaRPr lang="en-US" sz="1200" u="none" baseline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591" y="1845823"/>
            <a:ext cx="558387" cy="558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8361" y="3163134"/>
            <a:ext cx="551040" cy="558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591" y="4188661"/>
            <a:ext cx="558387" cy="558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920017" y="2408277"/>
            <a:ext cx="1432620" cy="451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962" indent="0" algn="ctr" rtl="0">
              <a:lnSpc>
                <a:spcPts val="1400"/>
              </a:lnSpc>
              <a:buClr>
                <a:srgbClr val="009BC7"/>
              </a:buClr>
              <a:buNone/>
            </a:pPr>
            <a:r>
              <a:rPr sz="1000" b="1" dirty="0">
                <a:solidFill>
                  <a:srgbClr val="F6A01A"/>
                </a:solidFill>
                <a:latin typeface="Arial" panose="020B0604020202020204" pitchFamily="34" charset="0"/>
              </a:rPr>
              <a:t>LIMPIEZA CON MENOS COSTOS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51703" y="3716611"/>
            <a:ext cx="163346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0962" indent="0" rtl="0">
              <a:lnSpc>
                <a:spcPct val="100000"/>
              </a:lnSpc>
              <a:buClr>
                <a:srgbClr val="009BC7"/>
              </a:buClr>
              <a:buNone/>
            </a:pPr>
            <a:r>
              <a:rPr sz="1000" b="1" dirty="0">
                <a:solidFill>
                  <a:srgbClr val="5C2D91"/>
                </a:solidFill>
                <a:latin typeface="Arial" panose="020B0604020202020204" pitchFamily="34" charset="0"/>
              </a:rPr>
              <a:t>SALUD Y SEGURIDAD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76614" y="4728289"/>
            <a:ext cx="1891429" cy="451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962" indent="0" algn="ctr" rtl="0">
              <a:lnSpc>
                <a:spcPts val="1400"/>
              </a:lnSpc>
              <a:buClr>
                <a:srgbClr val="009BC7"/>
              </a:buClr>
              <a:buNone/>
            </a:pPr>
            <a:r>
              <a:rPr sz="1000" b="1" dirty="0">
                <a:solidFill>
                  <a:srgbClr val="ED145B"/>
                </a:solidFill>
                <a:latin typeface="Arial" panose="020B0604020202020204" pitchFamily="34" charset="0"/>
              </a:rPr>
              <a:t>MEJORA LA IMAGEN </a:t>
            </a:r>
            <a:r>
              <a:rPr lang="en-US" sz="1000" b="1" dirty="0" smtClean="0">
                <a:solidFill>
                  <a:srgbClr val="ED145B"/>
                </a:solidFill>
                <a:latin typeface="Arial" panose="020B0604020202020204" pitchFamily="34" charset="0"/>
              </a:rPr>
              <a:t/>
            </a:r>
            <a:br>
              <a:rPr lang="en-US" sz="1000" b="1" dirty="0" smtClean="0">
                <a:solidFill>
                  <a:srgbClr val="ED145B"/>
                </a:solidFill>
                <a:latin typeface="Arial" panose="020B0604020202020204" pitchFamily="34" charset="0"/>
              </a:rPr>
            </a:br>
            <a:r>
              <a:rPr sz="1000" b="1" dirty="0" smtClean="0">
                <a:solidFill>
                  <a:srgbClr val="ED145B"/>
                </a:solidFill>
                <a:latin typeface="Arial" panose="020B0604020202020204" pitchFamily="34" charset="0"/>
              </a:rPr>
              <a:t>DE </a:t>
            </a:r>
            <a:r>
              <a:rPr sz="1000" b="1" dirty="0">
                <a:solidFill>
                  <a:srgbClr val="ED145B"/>
                </a:solidFill>
                <a:latin typeface="Arial" panose="020B0604020202020204" pitchFamily="34" charset="0"/>
              </a:rPr>
              <a:t>LAS INSTALACIONES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36491" y="5928975"/>
            <a:ext cx="1822006" cy="451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962" indent="0" algn="ctr" rtl="0">
              <a:lnSpc>
                <a:spcPts val="1400"/>
              </a:lnSpc>
              <a:buClr>
                <a:srgbClr val="009BC7"/>
              </a:buClr>
              <a:buNone/>
            </a:pPr>
            <a:r>
              <a:rPr sz="1000" b="1" dirty="0">
                <a:solidFill>
                  <a:srgbClr val="00B0F0"/>
                </a:solidFill>
                <a:latin typeface="Arial" panose="020B0604020202020204" pitchFamily="34" charset="0"/>
              </a:rPr>
              <a:t>MANTENIMIENTO Y OPERACIÓN SENCILLOS</a:t>
            </a: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149" y="5384856"/>
            <a:ext cx="529270" cy="529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2229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/>
              <a:t>Resumen de T300/T300e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>
              <a:defRPr/>
            </a:pPr>
            <a:r>
              <a:rPr/>
              <a:t>©2015 The Tennant Company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>
              <a:defRPr/>
            </a:pPr>
            <a:r>
              <a:rPr lang="en-US" dirty="0" smtClean="0"/>
              <a:t> Rev. 11/11/15    </a:t>
            </a:r>
            <a:fld id="{40BD2EA7-2D18-4D7B-85C6-B4C1B2B21AAB}" type="slidenum">
              <a:rPr smtClean="0"/>
              <a:pPr rtl="0">
                <a:defRPr/>
              </a:pPr>
              <a:t>22</a:t>
            </a:fld>
            <a:endParaRPr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810700"/>
            <a:ext cx="7839075" cy="4246075"/>
          </a:xfrm>
        </p:spPr>
        <p:txBody>
          <a:bodyPr>
            <a:normAutofit/>
          </a:bodyPr>
          <a:lstStyle/>
          <a:p>
            <a:pPr marL="285750" indent="-285750" rtl="0">
              <a:spcAft>
                <a:spcPts val="0"/>
              </a:spcAft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sz="1600"/>
              <a:t>Elevación de la limpieza al próximo nivel</a:t>
            </a:r>
          </a:p>
          <a:p>
            <a:pPr marL="742950" lvl="1" indent="-285750" rtl="0">
              <a:spcAft>
                <a:spcPts val="0"/>
              </a:spcAft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sz="1400"/>
              <a:t>Innovación en los controles de la máquina</a:t>
            </a:r>
          </a:p>
          <a:p>
            <a:pPr marL="742950" lvl="1" indent="-285750" rtl="0">
              <a:spcAft>
                <a:spcPts val="1200"/>
              </a:spcAft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sz="1400"/>
              <a:t>Mejor limpieza sin detergente</a:t>
            </a:r>
          </a:p>
          <a:p>
            <a:pPr marL="285750" indent="-285750" rtl="0">
              <a:spcAft>
                <a:spcPts val="0"/>
              </a:spcAft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sz="1600"/>
              <a:t>Más oportunidades de ingresos por unidad</a:t>
            </a:r>
          </a:p>
          <a:p>
            <a:pPr marL="742950" lvl="1" indent="-285750" rtl="0">
              <a:spcAft>
                <a:spcPts val="1200"/>
              </a:spcAft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sz="1400"/>
              <a:t>Tecnologías Tennant </a:t>
            </a:r>
          </a:p>
          <a:p>
            <a:pPr marL="285750" indent="-285750" rtl="0">
              <a:spcAft>
                <a:spcPts val="0"/>
              </a:spcAft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sz="1600"/>
              <a:t>Expansión a nuevos mercados</a:t>
            </a:r>
          </a:p>
          <a:p>
            <a:pPr marL="742950" lvl="1" indent="-285750" rtl="0">
              <a:spcAft>
                <a:spcPts val="1200"/>
              </a:spcAft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sz="1400"/>
              <a:t>T300e – simple, confiable y más asequible</a:t>
            </a:r>
          </a:p>
          <a:p>
            <a:pPr marL="285750" indent="-285750" rtl="0">
              <a:spcAft>
                <a:spcPts val="0"/>
              </a:spcAft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sz="1600"/>
              <a:t>Mejor costo de limpieza para nuestros clientes</a:t>
            </a:r>
          </a:p>
          <a:p>
            <a:pPr marL="742950" lvl="1" indent="-285750" rtl="0">
              <a:spcAft>
                <a:spcPts val="0"/>
              </a:spcAft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sz="1400"/>
              <a:t>Mejoras del proceso</a:t>
            </a:r>
          </a:p>
          <a:p>
            <a:pPr marL="742950" lvl="1" indent="-285750" rtl="0">
              <a:spcAft>
                <a:spcPts val="0"/>
              </a:spcAft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sz="1400"/>
              <a:t>Menores costos de adquisición</a:t>
            </a:r>
          </a:p>
          <a:p>
            <a:endParaRPr lang="en-US" sz="1600" dirty="0"/>
          </a:p>
          <a:p>
            <a:pPr marL="285750" indent="-285750">
              <a:spcAft>
                <a:spcPts val="0"/>
              </a:spcAft>
              <a:buClr>
                <a:srgbClr val="009AC7"/>
              </a:buClr>
              <a:buFont typeface="Wingdings" panose="05000000000000000000" pitchFamily="2" charset="2"/>
              <a:buChar char="§"/>
            </a:pPr>
            <a:endParaRPr lang="en-US" sz="16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3975" y="2631135"/>
            <a:ext cx="1932300" cy="1776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117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5243" y="2430707"/>
            <a:ext cx="5210175" cy="2815789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/>
              <a:t>Aspectos para recordar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>
              <a:defRPr/>
            </a:pPr>
            <a:r>
              <a:rPr/>
              <a:t>©2015 The Tennant Company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>
              <a:defRPr/>
            </a:pPr>
            <a:r>
              <a:rPr lang="en-US" dirty="0" smtClean="0"/>
              <a:t> Rev. 11/11/15    </a:t>
            </a:r>
            <a:fld id="{40BD2EA7-2D18-4D7B-85C6-B4C1B2B21AAB}" type="slidenum">
              <a:rPr smtClean="0"/>
              <a:pPr rtl="0">
                <a:defRPr/>
              </a:pPr>
              <a:t>23</a:t>
            </a:fld>
            <a:endParaRPr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810700"/>
            <a:ext cx="7839075" cy="4246075"/>
          </a:xfrm>
        </p:spPr>
        <p:txBody>
          <a:bodyPr>
            <a:normAutofit/>
          </a:bodyPr>
          <a:lstStyle/>
          <a:p>
            <a:pPr rtl="0">
              <a:spcAft>
                <a:spcPts val="600"/>
              </a:spcAft>
              <a:buClr>
                <a:srgbClr val="009AC7"/>
              </a:buClr>
            </a:pPr>
            <a:r>
              <a:rPr sz="1600" b="1"/>
              <a:t>Familia T300:</a:t>
            </a:r>
          </a:p>
          <a:p>
            <a:pPr marL="285750" indent="-285750" rtl="0">
              <a:spcAft>
                <a:spcPts val="600"/>
              </a:spcAft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sz="1600"/>
              <a:t>Un conjunto versátil de soluciones de limpieza</a:t>
            </a:r>
          </a:p>
          <a:p>
            <a:pPr marL="285750" indent="-285750" rtl="0">
              <a:spcAft>
                <a:spcPts val="600"/>
              </a:spcAft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sz="1600"/>
              <a:t>Aborda prácticamente cualquier estado </a:t>
            </a:r>
            <a:r>
              <a:rPr lang="en-US" sz="1600" smtClean="0"/>
              <a:t/>
            </a:r>
            <a:br>
              <a:rPr lang="en-US" sz="1600" smtClean="0"/>
            </a:br>
            <a:r>
              <a:rPr sz="1600" smtClean="0"/>
              <a:t>de </a:t>
            </a:r>
            <a:r>
              <a:rPr sz="1600"/>
              <a:t>piso duro</a:t>
            </a:r>
          </a:p>
          <a:p>
            <a:pPr marL="285750" indent="-285750" rtl="0">
              <a:spcAft>
                <a:spcPts val="600"/>
              </a:spcAft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sz="1600"/>
              <a:t>Mejora los costos operativos</a:t>
            </a:r>
          </a:p>
          <a:p>
            <a:endParaRPr lang="en-US" sz="1600" dirty="0"/>
          </a:p>
          <a:p>
            <a:pPr marL="285750" indent="-285750">
              <a:spcAft>
                <a:spcPts val="0"/>
              </a:spcAft>
              <a:buClr>
                <a:srgbClr val="009AC7"/>
              </a:buClr>
              <a:buFont typeface="Wingdings" panose="05000000000000000000" pitchFamily="2" charset="2"/>
              <a:buChar char="§"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254671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/>
              <a:t>¡Gracias!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>
              <a:defRPr/>
            </a:pPr>
            <a:r>
              <a:rPr/>
              <a:t>©2015 The Tennant Company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>
              <a:defRPr/>
            </a:pPr>
            <a:r>
              <a:rPr lang="en-US" dirty="0" smtClean="0"/>
              <a:t> Rev. 11/11/15    </a:t>
            </a:r>
            <a:fld id="{40BD2EA7-2D18-4D7B-85C6-B4C1B2B21AAB}" type="slidenum">
              <a:rPr smtClean="0"/>
              <a:pPr rtl="0">
                <a:defRPr/>
              </a:pPr>
              <a:t>24</a:t>
            </a:fld>
            <a:endParaRPr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128" y="2374665"/>
            <a:ext cx="6029608" cy="3272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350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itle 1"/>
          <p:cNvSpPr>
            <a:spLocks noGrp="1"/>
          </p:cNvSpPr>
          <p:nvPr>
            <p:ph type="title"/>
          </p:nvPr>
        </p:nvSpPr>
        <p:spPr>
          <a:xfrm>
            <a:off x="457200" y="911225"/>
            <a:ext cx="8229600" cy="685800"/>
          </a:xfrm>
        </p:spPr>
        <p:txBody>
          <a:bodyPr/>
          <a:lstStyle/>
          <a:p>
            <a:pPr rtl="0" eaLnBrk="1" hangingPunct="1"/>
            <a:r>
              <a:rPr/>
              <a:t>Posicionamiento</a:t>
            </a:r>
          </a:p>
        </p:txBody>
      </p:sp>
      <p:sp>
        <p:nvSpPr>
          <p:cNvPr id="4100" name="Content Placeholder 2"/>
          <p:cNvSpPr>
            <a:spLocks noGrp="1"/>
          </p:cNvSpPr>
          <p:nvPr>
            <p:ph idx="1"/>
          </p:nvPr>
        </p:nvSpPr>
        <p:spPr>
          <a:xfrm>
            <a:off x="457200" y="1724025"/>
            <a:ext cx="7839075" cy="1743076"/>
          </a:xfrm>
        </p:spPr>
        <p:txBody>
          <a:bodyPr>
            <a:normAutofit/>
          </a:bodyPr>
          <a:lstStyle/>
          <a:p>
            <a:pPr rtl="0"/>
            <a:r>
              <a:rPr sz="2000" b="1" dirty="0"/>
              <a:t>La </a:t>
            </a:r>
            <a:r>
              <a:rPr sz="2000" b="1" dirty="0" err="1"/>
              <a:t>familia</a:t>
            </a:r>
            <a:r>
              <a:rPr sz="2000" b="1" dirty="0"/>
              <a:t> T300 </a:t>
            </a:r>
            <a:r>
              <a:rPr sz="2000" b="1" dirty="0" err="1"/>
              <a:t>ofrece</a:t>
            </a:r>
            <a:r>
              <a:rPr sz="2000" b="1" dirty="0"/>
              <a:t> </a:t>
            </a:r>
            <a:r>
              <a:rPr sz="2000" b="1" dirty="0" err="1"/>
              <a:t>una</a:t>
            </a:r>
            <a:r>
              <a:rPr sz="2000" b="1" dirty="0"/>
              <a:t> </a:t>
            </a:r>
            <a:r>
              <a:rPr sz="2000" b="1" dirty="0" err="1"/>
              <a:t>solución</a:t>
            </a:r>
            <a:r>
              <a:rPr sz="2000" b="1" dirty="0"/>
              <a:t> de </a:t>
            </a:r>
            <a:r>
              <a:rPr sz="2000" b="1" dirty="0" err="1"/>
              <a:t>productos</a:t>
            </a:r>
            <a:r>
              <a:rPr sz="2000" b="1" dirty="0"/>
              <a:t> </a:t>
            </a:r>
            <a:r>
              <a:rPr sz="2000" b="1" dirty="0" err="1"/>
              <a:t>adecuada</a:t>
            </a:r>
            <a:r>
              <a:rPr sz="2000" b="1" dirty="0"/>
              <a:t> para </a:t>
            </a:r>
            <a:r>
              <a:rPr sz="2000" b="1" dirty="0" err="1"/>
              <a:t>su</a:t>
            </a:r>
            <a:r>
              <a:rPr sz="2000" b="1" dirty="0"/>
              <a:t> </a:t>
            </a:r>
            <a:r>
              <a:rPr sz="2000" b="1" dirty="0" err="1"/>
              <a:t>aplicación</a:t>
            </a:r>
            <a:r>
              <a:rPr sz="2000" b="1" dirty="0"/>
              <a:t> </a:t>
            </a:r>
            <a:r>
              <a:rPr sz="2000" b="1" dirty="0" err="1"/>
              <a:t>específica</a:t>
            </a:r>
            <a:r>
              <a:rPr sz="2000" b="1" dirty="0"/>
              <a:t> </a:t>
            </a:r>
          </a:p>
          <a:p>
            <a:pPr marL="285750" indent="-285750" rtl="0"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sz="1600" dirty="0" err="1"/>
              <a:t>Absoluta</a:t>
            </a:r>
            <a:r>
              <a:rPr sz="1600" dirty="0"/>
              <a:t> </a:t>
            </a:r>
            <a:r>
              <a:rPr sz="1600" dirty="0" err="1"/>
              <a:t>versatilidad</a:t>
            </a:r>
            <a:endParaRPr sz="1600" dirty="0"/>
          </a:p>
          <a:p>
            <a:pPr marL="285750" indent="-285750" rtl="0"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sz="1600" dirty="0" err="1"/>
              <a:t>Aborda</a:t>
            </a:r>
            <a:r>
              <a:rPr sz="1600" dirty="0"/>
              <a:t> </a:t>
            </a:r>
            <a:r>
              <a:rPr sz="1600" dirty="0" err="1"/>
              <a:t>prácticamente</a:t>
            </a:r>
            <a:r>
              <a:rPr sz="1600" dirty="0"/>
              <a:t> </a:t>
            </a:r>
            <a:r>
              <a:rPr sz="1600" dirty="0" err="1"/>
              <a:t>cualquier</a:t>
            </a:r>
            <a:r>
              <a:rPr sz="1600" dirty="0"/>
              <a:t> </a:t>
            </a:r>
            <a:r>
              <a:rPr sz="1600" dirty="0" err="1"/>
              <a:t>superficie</a:t>
            </a:r>
            <a:r>
              <a:rPr sz="1600" dirty="0"/>
              <a:t> </a:t>
            </a:r>
            <a:r>
              <a:rPr sz="1600" dirty="0" err="1"/>
              <a:t>dura</a:t>
            </a:r>
            <a:r>
              <a:rPr sz="1600" dirty="0"/>
              <a:t> </a:t>
            </a:r>
          </a:p>
          <a:p>
            <a:pPr marL="285750" indent="-285750" rtl="0"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sz="1600" dirty="0" err="1"/>
              <a:t>Mejora</a:t>
            </a:r>
            <a:r>
              <a:rPr sz="1600" dirty="0"/>
              <a:t> los </a:t>
            </a:r>
            <a:r>
              <a:rPr sz="1600" dirty="0" err="1"/>
              <a:t>costos</a:t>
            </a:r>
            <a:r>
              <a:rPr sz="1600" dirty="0"/>
              <a:t> </a:t>
            </a:r>
            <a:r>
              <a:rPr sz="1600" dirty="0" err="1"/>
              <a:t>operativos</a:t>
            </a:r>
            <a:endParaRPr sz="1600" dirty="0"/>
          </a:p>
          <a:p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4151707" y="5751415"/>
            <a:ext cx="12052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sz="1000" b="1" dirty="0">
                <a:latin typeface="Arial" panose="020B0604020202020204" pitchFamily="34" charset="0"/>
              </a:rPr>
              <a:t>Disco dual</a:t>
            </a:r>
            <a:r>
              <a:rPr lang="en-US" sz="1000" b="1" dirty="0" smtClean="0">
                <a:latin typeface="Arial" panose="020B0604020202020204" pitchFamily="34" charset="0"/>
              </a:rPr>
              <a:t/>
            </a:r>
            <a:br>
              <a:rPr lang="en-US" sz="1000" b="1" dirty="0" smtClean="0">
                <a:latin typeface="Arial" panose="020B0604020202020204" pitchFamily="34" charset="0"/>
              </a:rPr>
            </a:br>
            <a:r>
              <a:rPr sz="1000" dirty="0">
                <a:latin typeface="Arial" panose="020B0604020202020204" pitchFamily="34" charset="0"/>
              </a:rPr>
              <a:t>24 </a:t>
            </a:r>
            <a:r>
              <a:rPr sz="1000" dirty="0" err="1">
                <a:latin typeface="Arial" panose="020B0604020202020204" pitchFamily="34" charset="0"/>
              </a:rPr>
              <a:t>pulg</a:t>
            </a:r>
            <a:r>
              <a:rPr sz="1000" dirty="0">
                <a:latin typeface="Arial" panose="020B0604020202020204" pitchFamily="34" charset="0"/>
              </a:rPr>
              <a:t>./600 mm</a:t>
            </a:r>
          </a:p>
          <a:p>
            <a:pPr algn="ctr" rtl="0"/>
            <a:r>
              <a:rPr sz="1000" dirty="0" err="1">
                <a:latin typeface="Arial" panose="020B0604020202020204" pitchFamily="34" charset="0"/>
              </a:rPr>
              <a:t>Autopropulsión</a:t>
            </a:r>
            <a:endParaRPr sz="1000" dirty="0">
              <a:latin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88633" y="5585996"/>
            <a:ext cx="115218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sz="1000" b="1" dirty="0">
                <a:latin typeface="Arial" panose="020B0604020202020204" pitchFamily="34" charset="0"/>
              </a:rPr>
              <a:t>Orbital</a:t>
            </a:r>
            <a:r>
              <a:rPr lang="en-US" sz="1000" dirty="0" smtClean="0">
                <a:latin typeface="Arial" panose="020B0604020202020204" pitchFamily="34" charset="0"/>
              </a:rPr>
              <a:t/>
            </a:r>
            <a:br>
              <a:rPr lang="en-US" sz="1000" dirty="0" smtClean="0">
                <a:latin typeface="Arial" panose="020B0604020202020204" pitchFamily="34" charset="0"/>
              </a:rPr>
            </a:br>
            <a:r>
              <a:rPr sz="1000" dirty="0">
                <a:latin typeface="Arial" panose="020B0604020202020204" pitchFamily="34" charset="0"/>
              </a:rPr>
              <a:t>20 </a:t>
            </a:r>
            <a:r>
              <a:rPr sz="1000" dirty="0" err="1">
                <a:latin typeface="Arial" panose="020B0604020202020204" pitchFamily="34" charset="0"/>
              </a:rPr>
              <a:t>pulg</a:t>
            </a:r>
            <a:r>
              <a:rPr sz="1000" dirty="0">
                <a:latin typeface="Arial" panose="020B0604020202020204" pitchFamily="34" charset="0"/>
              </a:rPr>
              <a:t>./500 mm</a:t>
            </a:r>
          </a:p>
          <a:p>
            <a:pPr algn="ctr" rtl="0"/>
            <a:r>
              <a:rPr sz="1000" dirty="0" err="1">
                <a:latin typeface="Arial" panose="020B0604020202020204" pitchFamily="34" charset="0"/>
              </a:rPr>
              <a:t>Autopropulsión</a:t>
            </a:r>
            <a:endParaRPr sz="1000" dirty="0">
              <a:latin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5307" y="5384461"/>
            <a:ext cx="123440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sz="1000" b="1">
                <a:latin typeface="Arial" panose="020B0604020202020204" pitchFamily="34" charset="0"/>
              </a:rPr>
              <a:t>Monodisco</a:t>
            </a:r>
            <a:r>
              <a:rPr lang="en-US" sz="1000" b="1" dirty="0" smtClean="0">
                <a:latin typeface="Arial" panose="020B0604020202020204" pitchFamily="34" charset="0"/>
              </a:rPr>
              <a:t/>
            </a:r>
            <a:br>
              <a:rPr lang="en-US" sz="1000" b="1" dirty="0" smtClean="0">
                <a:latin typeface="Arial" panose="020B0604020202020204" pitchFamily="34" charset="0"/>
              </a:rPr>
            </a:br>
            <a:r>
              <a:rPr sz="1000">
                <a:latin typeface="Arial" panose="020B0604020202020204" pitchFamily="34" charset="0"/>
              </a:rPr>
              <a:t>17 pulg./430 mm</a:t>
            </a:r>
          </a:p>
          <a:p>
            <a:pPr algn="ctr" rtl="0"/>
            <a:r>
              <a:rPr sz="1000">
                <a:latin typeface="Arial" panose="020B0604020202020204" pitchFamily="34" charset="0"/>
              </a:rPr>
              <a:t>20 pulg./500 mm</a:t>
            </a:r>
          </a:p>
          <a:p>
            <a:pPr algn="ctr" rtl="0"/>
            <a:r>
              <a:rPr sz="1000">
                <a:latin typeface="Arial" panose="020B0604020202020204" pitchFamily="34" charset="0"/>
              </a:rPr>
              <a:t>Asistencia de almohadilla y </a:t>
            </a:r>
          </a:p>
          <a:p>
            <a:pPr algn="ctr" rtl="0"/>
            <a:r>
              <a:rPr sz="1000">
                <a:latin typeface="Arial" panose="020B0604020202020204" pitchFamily="34" charset="0"/>
              </a:rPr>
              <a:t>Autopropulsión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835921" y="5659082"/>
            <a:ext cx="16006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sz="1000" b="1" dirty="0" err="1">
                <a:latin typeface="Arial" panose="020B0604020202020204" pitchFamily="34" charset="0"/>
              </a:rPr>
              <a:t>Modelo</a:t>
            </a:r>
            <a:r>
              <a:rPr sz="1000" b="1" dirty="0">
                <a:latin typeface="Arial" panose="020B0604020202020204" pitchFamily="34" charset="0"/>
              </a:rPr>
              <a:t> </a:t>
            </a:r>
            <a:r>
              <a:rPr sz="1000" b="1" dirty="0" err="1">
                <a:latin typeface="Arial" panose="020B0604020202020204" pitchFamily="34" charset="0"/>
              </a:rPr>
              <a:t>cilíndrico</a:t>
            </a:r>
            <a:r>
              <a:rPr sz="1000" b="1" dirty="0">
                <a:latin typeface="Arial" panose="020B0604020202020204" pitchFamily="34" charset="0"/>
              </a:rPr>
              <a:t> dual</a:t>
            </a:r>
            <a:r>
              <a:rPr lang="en-US" sz="1000" dirty="0">
                <a:latin typeface="Arial" panose="020B0604020202020204" pitchFamily="34" charset="0"/>
              </a:rPr>
              <a:t/>
            </a:r>
            <a:br>
              <a:rPr lang="en-US" sz="1000" dirty="0">
                <a:latin typeface="Arial" panose="020B0604020202020204" pitchFamily="34" charset="0"/>
              </a:rPr>
            </a:br>
            <a:r>
              <a:rPr sz="1000" dirty="0">
                <a:latin typeface="Arial" panose="020B0604020202020204" pitchFamily="34" charset="0"/>
              </a:rPr>
              <a:t>20 </a:t>
            </a:r>
            <a:r>
              <a:rPr sz="1000" dirty="0" err="1">
                <a:latin typeface="Arial" panose="020B0604020202020204" pitchFamily="34" charset="0"/>
              </a:rPr>
              <a:t>pulg</a:t>
            </a:r>
            <a:r>
              <a:rPr sz="1000" dirty="0">
                <a:latin typeface="Arial" panose="020B0604020202020204" pitchFamily="34" charset="0"/>
              </a:rPr>
              <a:t>./500 mm</a:t>
            </a:r>
          </a:p>
          <a:p>
            <a:pPr algn="ctr" rtl="0"/>
            <a:r>
              <a:rPr sz="1000" dirty="0" err="1">
                <a:latin typeface="Arial" panose="020B0604020202020204" pitchFamily="34" charset="0"/>
              </a:rPr>
              <a:t>Autopropulsión</a:t>
            </a:r>
            <a:endParaRPr sz="1000" dirty="0">
              <a:latin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59745" y="6111442"/>
            <a:ext cx="936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i="1" dirty="0">
                <a:solidFill>
                  <a:srgbClr val="0070C0"/>
                </a:solidFill>
              </a:rPr>
              <a:t>Nueva</a:t>
            </a:r>
          </a:p>
        </p:txBody>
      </p:sp>
      <p:sp>
        <p:nvSpPr>
          <p:cNvPr id="14" name="Date Placeholder 3"/>
          <p:cNvSpPr>
            <a:spLocks noGrp="1"/>
          </p:cNvSpPr>
          <p:nvPr>
            <p:ph type="dt" sz="quarter" idx="10"/>
          </p:nvPr>
        </p:nvSpPr>
        <p:spPr>
          <a:xfrm>
            <a:off x="457200" y="6569075"/>
            <a:ext cx="2133600" cy="288925"/>
          </a:xfrm>
        </p:spPr>
        <p:txBody>
          <a:bodyPr/>
          <a:lstStyle/>
          <a:p>
            <a:pPr rtl="0">
              <a:defRPr/>
            </a:pPr>
            <a:r>
              <a:rPr/>
              <a:t>©2015 The Tennant Company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569075"/>
            <a:ext cx="2133600" cy="288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>
              <a:spcBef>
                <a:spcPct val="0"/>
              </a:spcBef>
              <a:buFontTx/>
              <a:buNone/>
            </a:pPr>
            <a:r>
              <a:rPr lang="en-US" dirty="0" smtClean="0">
                <a:solidFill>
                  <a:srgbClr val="898989"/>
                </a:solidFill>
              </a:rPr>
              <a:t> Rev. 11/11/15    </a:t>
            </a:r>
            <a:r>
              <a:rPr dirty="0" smtClean="0">
                <a:solidFill>
                  <a:srgbClr val="898989"/>
                </a:solidFill>
              </a:rPr>
              <a:t>3</a:t>
            </a:r>
            <a:endParaRPr dirty="0">
              <a:solidFill>
                <a:srgbClr val="898989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print"/>
          <a:srcRect l="7662" t="25420" r="5616" b="11649"/>
          <a:stretch/>
        </p:blipFill>
        <p:spPr>
          <a:xfrm>
            <a:off x="2174558" y="3281355"/>
            <a:ext cx="4553913" cy="2478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928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363538" y="949325"/>
            <a:ext cx="8229600" cy="606425"/>
          </a:xfrm>
        </p:spPr>
        <p:txBody>
          <a:bodyPr/>
          <a:lstStyle/>
          <a:p>
            <a:pPr rtl="0"/>
            <a:r>
              <a:rPr/>
              <a:t>Mercados y aplicaciones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rtl="0">
              <a:defRPr/>
            </a:pPr>
            <a:r>
              <a:rPr/>
              <a:t>©2015 The Tennant Company</a:t>
            </a:r>
          </a:p>
        </p:txBody>
      </p:sp>
      <p:sp>
        <p:nvSpPr>
          <p:cNvPr id="1741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>
              <a:spcBef>
                <a:spcPct val="0"/>
              </a:spcBef>
              <a:buFontTx/>
              <a:buNone/>
            </a:pPr>
            <a:r>
              <a:rPr lang="en-US" dirty="0" smtClean="0">
                <a:solidFill>
                  <a:srgbClr val="898989"/>
                </a:solidFill>
              </a:rPr>
              <a:t> Rev. 11/11/15    </a:t>
            </a:r>
            <a:fld id="{D191B3D7-FB59-4589-BA54-2C24EAEE41A2}" type="slidenum">
              <a:rPr smtClean="0">
                <a:solidFill>
                  <a:srgbClr val="898989"/>
                </a:solidFill>
              </a:rPr>
              <a:pPr rtl="0">
                <a:spcBef>
                  <a:spcPct val="0"/>
                </a:spcBef>
                <a:buFontTx/>
                <a:buNone/>
              </a:pPr>
              <a:t>4</a:t>
            </a:fld>
            <a:endParaRPr dirty="0">
              <a:solidFill>
                <a:srgbClr val="898989"/>
              </a:solidFill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680558"/>
              </p:ext>
            </p:extLst>
          </p:nvPr>
        </p:nvGraphicFramePr>
        <p:xfrm>
          <a:off x="457200" y="1753149"/>
          <a:ext cx="8382000" cy="301643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870982"/>
                <a:gridCol w="3068411"/>
                <a:gridCol w="3442607"/>
              </a:tblGrid>
              <a:tr h="342351">
                <a:tc>
                  <a:txBody>
                    <a:bodyPr/>
                    <a:lstStyle/>
                    <a:p>
                      <a:pPr algn="ctr" rtl="0"/>
                      <a:r>
                        <a:rPr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MERCADO</a:t>
                      </a:r>
                    </a:p>
                  </a:txBody>
                  <a:tcPr marL="91439" marR="91439" marT="45724" marB="45724">
                    <a:solidFill>
                      <a:srgbClr val="B4CC9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sz="1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APLICACIÓN</a:t>
                      </a:r>
                    </a:p>
                  </a:txBody>
                  <a:tcPr marL="91439" marR="91439" marT="45724" marB="45724">
                    <a:solidFill>
                      <a:srgbClr val="B4CC9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sz="1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TIPOS DE PISOS</a:t>
                      </a:r>
                    </a:p>
                  </a:txBody>
                  <a:tcPr marL="91439" marR="91439" marT="45724" marB="45724">
                    <a:solidFill>
                      <a:srgbClr val="B4CC95"/>
                    </a:solidFill>
                  </a:tcPr>
                </a:tc>
              </a:tr>
              <a:tr h="468073">
                <a:tc>
                  <a:txBody>
                    <a:bodyPr/>
                    <a:lstStyle/>
                    <a:p>
                      <a:pPr rtl="0"/>
                      <a:r>
                        <a:rPr sz="1000" dirty="0" err="1">
                          <a:latin typeface="Arial" pitchFamily="34" charset="0"/>
                          <a:cs typeface="Arial" pitchFamily="34" charset="0"/>
                        </a:rPr>
                        <a:t>Escuelas</a:t>
                      </a:r>
                      <a:r>
                        <a:rPr sz="1000" dirty="0">
                          <a:latin typeface="Arial" pitchFamily="34" charset="0"/>
                          <a:cs typeface="Arial" pitchFamily="34" charset="0"/>
                        </a:rPr>
                        <a:t> y </a:t>
                      </a:r>
                      <a:r>
                        <a:rPr sz="1000" dirty="0" err="1">
                          <a:latin typeface="Arial" pitchFamily="34" charset="0"/>
                          <a:cs typeface="Arial" pitchFamily="34" charset="0"/>
                        </a:rPr>
                        <a:t>universidades</a:t>
                      </a:r>
                      <a:endParaRPr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30" marB="45730"/>
                </a:tc>
                <a:tc>
                  <a:txBody>
                    <a:bodyPr/>
                    <a:lstStyle/>
                    <a:p>
                      <a:pPr rtl="0"/>
                      <a:r>
                        <a:rPr sz="1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Pasillos</a:t>
                      </a:r>
                      <a:r>
                        <a:rPr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sz="1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entradas</a:t>
                      </a:r>
                      <a:r>
                        <a:rPr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sz="1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cocinas</a:t>
                      </a:r>
                      <a:r>
                        <a:rPr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sz="1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aulas</a:t>
                      </a:r>
                      <a:r>
                        <a:rPr sz="1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sz="1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cafeterías</a:t>
                      </a:r>
                      <a:endParaRPr sz="10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marT="45730" marB="45730"/>
                </a:tc>
                <a:tc>
                  <a:txBody>
                    <a:bodyPr/>
                    <a:lstStyle/>
                    <a:p>
                      <a:pPr rtl="0"/>
                      <a:r>
                        <a:rPr sz="1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Baldosa de compuesto vinílico (VCT),</a:t>
                      </a:r>
                      <a:r>
                        <a:rPr sz="1000" baseline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piedra pulida, terrazo, cerámicos con lechada</a:t>
                      </a:r>
                      <a:r>
                        <a:rPr sz="1000" baseline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y baldosas de porcelana</a:t>
                      </a:r>
                    </a:p>
                  </a:txBody>
                  <a:tcPr marL="91439" marR="91439" marT="45730" marB="45730"/>
                </a:tc>
              </a:tr>
              <a:tr h="685800">
                <a:tc>
                  <a:txBody>
                    <a:bodyPr/>
                    <a:lstStyle/>
                    <a:p>
                      <a:pPr rtl="0"/>
                      <a:r>
                        <a:rPr sz="1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Atención médica</a:t>
                      </a:r>
                    </a:p>
                  </a:txBody>
                  <a:tcPr marL="91439" marR="91439" marT="45730" marB="45730"/>
                </a:tc>
                <a:tc>
                  <a:txBody>
                    <a:bodyPr/>
                    <a:lstStyle/>
                    <a:p>
                      <a:pPr rtl="0"/>
                      <a:r>
                        <a:rPr sz="1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Pasillos</a:t>
                      </a:r>
                      <a:r>
                        <a:rPr sz="1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sz="1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entradas</a:t>
                      </a:r>
                      <a:r>
                        <a:rPr sz="1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sz="1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habitaciones</a:t>
                      </a:r>
                      <a:r>
                        <a:rPr sz="1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</a:t>
                      </a:r>
                      <a:r>
                        <a:rPr sz="1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pacientes</a:t>
                      </a:r>
                      <a:r>
                        <a:rPr sz="1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sz="1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quirófanos</a:t>
                      </a:r>
                      <a:r>
                        <a:rPr sz="1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sz="1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cafeterías</a:t>
                      </a:r>
                      <a:r>
                        <a:rPr sz="1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sz="1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laboratorios</a:t>
                      </a:r>
                      <a:r>
                        <a:rPr sz="1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sz="1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rampas</a:t>
                      </a:r>
                      <a:r>
                        <a:rPr sz="1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para</a:t>
                      </a:r>
                      <a:r>
                        <a:rPr sz="1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discapacitados</a:t>
                      </a:r>
                      <a:endParaRPr sz="10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marT="45730" marB="45730"/>
                </a:tc>
                <a:tc>
                  <a:txBody>
                    <a:bodyPr/>
                    <a:lstStyle/>
                    <a:p>
                      <a:pPr rtl="0"/>
                      <a:r>
                        <a:rPr sz="1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VCT,</a:t>
                      </a:r>
                      <a:r>
                        <a:rPr sz="1000" baseline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piedra pulida, terrazo, superficies </a:t>
                      </a:r>
                      <a:r>
                        <a:rPr sz="10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resistentes</a:t>
                      </a:r>
                      <a:r>
                        <a:rPr sz="1000" baseline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1000" baseline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000" baseline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cerámicos </a:t>
                      </a:r>
                      <a:r>
                        <a:rPr sz="1000" baseline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 lechada y baldosas de porcelana</a:t>
                      </a:r>
                    </a:p>
                  </a:txBody>
                  <a:tcPr marL="91439" marR="91439" marT="45730" marB="45730"/>
                </a:tc>
              </a:tr>
              <a:tr h="542925">
                <a:tc>
                  <a:txBody>
                    <a:bodyPr/>
                    <a:lstStyle/>
                    <a:p>
                      <a:pPr rtl="0"/>
                      <a:r>
                        <a:rPr sz="1000" baseline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Centros de cuidado</a:t>
                      </a:r>
                      <a:r>
                        <a:rPr sz="1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infantil y de cuidado prolongado</a:t>
                      </a:r>
                    </a:p>
                  </a:txBody>
                  <a:tcPr marL="91439" marR="91439" marT="45730" marB="4573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sz="1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Corredores</a:t>
                      </a:r>
                      <a:r>
                        <a:rPr sz="1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sz="1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entradas</a:t>
                      </a:r>
                      <a:r>
                        <a:rPr sz="1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sz="1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rampas</a:t>
                      </a:r>
                      <a:r>
                        <a:rPr sz="1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para</a:t>
                      </a:r>
                      <a:r>
                        <a:rPr sz="1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discapacitados</a:t>
                      </a:r>
                      <a:r>
                        <a:rPr sz="1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sz="1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habitaciones</a:t>
                      </a:r>
                      <a:r>
                        <a:rPr sz="1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</a:t>
                      </a:r>
                      <a:r>
                        <a:rPr sz="1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pacientes</a:t>
                      </a:r>
                      <a:r>
                        <a:rPr sz="1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sz="1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cafeterías</a:t>
                      </a:r>
                      <a:r>
                        <a:rPr sz="1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sz="1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salas</a:t>
                      </a:r>
                      <a:r>
                        <a:rPr sz="1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</a:t>
                      </a:r>
                      <a:r>
                        <a:rPr sz="1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juegos</a:t>
                      </a:r>
                      <a:endParaRPr sz="10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marT="45730" marB="45730"/>
                </a:tc>
                <a:tc>
                  <a:txBody>
                    <a:bodyPr/>
                    <a:lstStyle/>
                    <a:p>
                      <a:pPr rtl="0"/>
                      <a:r>
                        <a:rPr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VCT,</a:t>
                      </a:r>
                      <a:r>
                        <a:rPr sz="1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piedra</a:t>
                      </a:r>
                      <a:r>
                        <a:rPr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pulida</a:t>
                      </a:r>
                      <a:r>
                        <a:rPr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sz="1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terrazo</a:t>
                      </a:r>
                      <a:r>
                        <a:rPr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sz="1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superficies </a:t>
                      </a:r>
                      <a:r>
                        <a:rPr sz="10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resistentes</a:t>
                      </a:r>
                      <a:r>
                        <a:rPr sz="1000" baseline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sz="1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cerámicos</a:t>
                      </a:r>
                      <a:r>
                        <a:rPr sz="1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con </a:t>
                      </a:r>
                      <a:r>
                        <a:rPr sz="1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lechada</a:t>
                      </a:r>
                      <a:r>
                        <a:rPr sz="1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y </a:t>
                      </a:r>
                      <a:r>
                        <a:rPr sz="1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baldosas</a:t>
                      </a:r>
                      <a:r>
                        <a:rPr sz="1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</a:t>
                      </a:r>
                      <a:r>
                        <a:rPr sz="1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porcelana</a:t>
                      </a:r>
                      <a:endParaRPr sz="10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marT="45730" marB="45730"/>
                </a:tc>
              </a:tr>
              <a:tr h="485775">
                <a:tc>
                  <a:txBody>
                    <a:bodyPr/>
                    <a:lstStyle/>
                    <a:p>
                      <a:pPr rtl="0"/>
                      <a:r>
                        <a:rPr sz="1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Hotelería</a:t>
                      </a:r>
                    </a:p>
                  </a:txBody>
                  <a:tcPr marL="91439" marR="91439" marT="45730" marB="45730"/>
                </a:tc>
                <a:tc>
                  <a:txBody>
                    <a:bodyPr/>
                    <a:lstStyle/>
                    <a:p>
                      <a:pPr rtl="0"/>
                      <a:r>
                        <a:rPr sz="1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Áreas de vestíbulos, pasillos, ascensores</a:t>
                      </a:r>
                    </a:p>
                  </a:txBody>
                  <a:tcPr marL="91439" marR="91439" marT="45730" marB="45730"/>
                </a:tc>
                <a:tc>
                  <a:txBody>
                    <a:bodyPr/>
                    <a:lstStyle/>
                    <a:p>
                      <a:pPr rtl="0"/>
                      <a:r>
                        <a:rPr sz="1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Baldosa</a:t>
                      </a:r>
                      <a:r>
                        <a:rPr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</a:t>
                      </a:r>
                      <a:r>
                        <a:rPr sz="1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compuesto</a:t>
                      </a:r>
                      <a:r>
                        <a:rPr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vinílico</a:t>
                      </a:r>
                      <a:r>
                        <a:rPr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(VCT),</a:t>
                      </a:r>
                      <a:r>
                        <a:rPr sz="1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piedra</a:t>
                      </a:r>
                      <a:r>
                        <a:rPr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pulida</a:t>
                      </a:r>
                      <a:r>
                        <a:rPr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sz="1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terrazo</a:t>
                      </a:r>
                      <a:r>
                        <a:rPr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sz="1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cerámicos</a:t>
                      </a:r>
                      <a:r>
                        <a:rPr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con </a:t>
                      </a:r>
                      <a:r>
                        <a:rPr sz="1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lechada</a:t>
                      </a:r>
                      <a:r>
                        <a:rPr sz="1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y </a:t>
                      </a:r>
                      <a:r>
                        <a:rPr sz="1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baldosas</a:t>
                      </a:r>
                      <a:r>
                        <a:rPr sz="1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</a:t>
                      </a:r>
                      <a:r>
                        <a:rPr sz="1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porcelana</a:t>
                      </a:r>
                      <a:endParaRPr sz="10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marT="45730" marB="45730"/>
                </a:tc>
              </a:tr>
              <a:tr h="485775">
                <a:tc>
                  <a:txBody>
                    <a:bodyPr/>
                    <a:lstStyle/>
                    <a:p>
                      <a:pPr rtl="0"/>
                      <a:r>
                        <a:rPr sz="1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Venta minorista</a:t>
                      </a:r>
                    </a:p>
                  </a:txBody>
                  <a:tcPr marL="91439" marR="91439" marT="45730" marB="45730"/>
                </a:tc>
                <a:tc>
                  <a:txBody>
                    <a:bodyPr/>
                    <a:lstStyle/>
                    <a:p>
                      <a:pPr rtl="0"/>
                      <a:r>
                        <a:rPr sz="1000" baseline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Áreas de pasillos, cajas, cafetería o confitería</a:t>
                      </a:r>
                    </a:p>
                  </a:txBody>
                  <a:tcPr marL="91439" marR="91439" marT="45730" marB="45730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VCT, </a:t>
                      </a:r>
                      <a:r>
                        <a:rPr sz="1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piedra</a:t>
                      </a:r>
                      <a:r>
                        <a:rPr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pulida</a:t>
                      </a:r>
                      <a:r>
                        <a:rPr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sz="1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terrazo</a:t>
                      </a:r>
                      <a:r>
                        <a:rPr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sz="1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cerámicos</a:t>
                      </a:r>
                      <a:r>
                        <a:rPr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con </a:t>
                      </a:r>
                      <a:r>
                        <a:rPr sz="1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lechada</a:t>
                      </a:r>
                      <a:r>
                        <a:rPr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 </a:t>
                      </a:r>
                      <a:r>
                        <a:rPr sz="1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baldosas</a:t>
                      </a:r>
                      <a:r>
                        <a:rPr sz="1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</a:t>
                      </a:r>
                      <a:r>
                        <a:rPr sz="1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porcelana</a:t>
                      </a:r>
                      <a:r>
                        <a:rPr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sz="1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concreto</a:t>
                      </a:r>
                      <a:r>
                        <a:rPr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pulido</a:t>
                      </a:r>
                      <a:endParaRPr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marT="45730" marB="45730"/>
                </a:tc>
              </a:tr>
            </a:tbl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81968" y="5008026"/>
            <a:ext cx="1250886" cy="147728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36856" y="5008025"/>
            <a:ext cx="1493843" cy="147728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54917" y="5008026"/>
            <a:ext cx="1500825" cy="147728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80539" y="5008026"/>
            <a:ext cx="1139763" cy="14772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itle 1"/>
          <p:cNvSpPr>
            <a:spLocks noGrp="1"/>
          </p:cNvSpPr>
          <p:nvPr>
            <p:ph type="title"/>
          </p:nvPr>
        </p:nvSpPr>
        <p:spPr>
          <a:xfrm>
            <a:off x="457200" y="911225"/>
            <a:ext cx="8229600" cy="685800"/>
          </a:xfrm>
        </p:spPr>
        <p:txBody>
          <a:bodyPr/>
          <a:lstStyle/>
          <a:p>
            <a:pPr rtl="0" eaLnBrk="1" hangingPunct="1"/>
            <a:r>
              <a:rPr kern="0"/>
              <a:t>Diferencias entre el modelo T300 y T300e</a:t>
            </a:r>
          </a:p>
        </p:txBody>
      </p:sp>
      <p:sp>
        <p:nvSpPr>
          <p:cNvPr id="14" name="Date Placeholder 3"/>
          <p:cNvSpPr>
            <a:spLocks noGrp="1"/>
          </p:cNvSpPr>
          <p:nvPr>
            <p:ph type="dt" sz="quarter" idx="10"/>
          </p:nvPr>
        </p:nvSpPr>
        <p:spPr>
          <a:xfrm>
            <a:off x="457200" y="6569075"/>
            <a:ext cx="2133600" cy="288925"/>
          </a:xfrm>
        </p:spPr>
        <p:txBody>
          <a:bodyPr/>
          <a:lstStyle/>
          <a:p>
            <a:pPr rtl="0">
              <a:defRPr/>
            </a:pPr>
            <a:r>
              <a:rPr/>
              <a:t>©2015 The Tennant Company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569075"/>
            <a:ext cx="2133600" cy="288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>
              <a:spcBef>
                <a:spcPct val="0"/>
              </a:spcBef>
              <a:buFontTx/>
              <a:buNone/>
            </a:pPr>
            <a:r>
              <a:rPr lang="en-US" dirty="0" smtClean="0">
                <a:solidFill>
                  <a:srgbClr val="898989"/>
                </a:solidFill>
              </a:rPr>
              <a:t> Rev. 11/11/15    </a:t>
            </a:r>
            <a:r>
              <a:rPr dirty="0" smtClean="0">
                <a:solidFill>
                  <a:srgbClr val="898989"/>
                </a:solidFill>
              </a:rPr>
              <a:t>5</a:t>
            </a:r>
            <a:endParaRPr dirty="0">
              <a:solidFill>
                <a:srgbClr val="898989"/>
              </a:solidFill>
            </a:endParaRPr>
          </a:p>
        </p:txBody>
      </p:sp>
      <p:graphicFrame>
        <p:nvGraphicFramePr>
          <p:cNvPr id="35" name="Table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3511560"/>
              </p:ext>
            </p:extLst>
          </p:nvPr>
        </p:nvGraphicFramePr>
        <p:xfrm>
          <a:off x="438669" y="1731945"/>
          <a:ext cx="8382001" cy="4590241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634575"/>
                <a:gridCol w="2444434"/>
                <a:gridCol w="2109458"/>
                <a:gridCol w="2193534"/>
              </a:tblGrid>
              <a:tr h="342351"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24" marB="45724"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rtl="0"/>
                      <a:r>
                        <a:rPr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T300</a:t>
                      </a:r>
                    </a:p>
                  </a:txBody>
                  <a:tcPr marL="91439" marR="91439" marT="45724" marB="45724">
                    <a:solidFill>
                      <a:srgbClr val="B4CC9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24" marB="45724">
                    <a:solidFill>
                      <a:srgbClr val="B4CC9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T300e</a:t>
                      </a:r>
                    </a:p>
                  </a:txBody>
                  <a:tcPr marL="91439" marR="91439" marT="45724" marB="45724">
                    <a:solidFill>
                      <a:srgbClr val="B4CC95"/>
                    </a:solidFill>
                  </a:tcPr>
                </a:tc>
              </a:tr>
              <a:tr h="468073">
                <a:tc>
                  <a:txBody>
                    <a:bodyPr/>
                    <a:lstStyle/>
                    <a:p>
                      <a:pPr rtl="0"/>
                      <a:r>
                        <a:rPr sz="1200" dirty="0" err="1">
                          <a:latin typeface="Arial" pitchFamily="34" charset="0"/>
                          <a:cs typeface="Arial" pitchFamily="34" charset="0"/>
                        </a:rPr>
                        <a:t>Paneles</a:t>
                      </a:r>
                      <a:r>
                        <a:rPr sz="1200" dirty="0">
                          <a:latin typeface="Arial" pitchFamily="34" charset="0"/>
                          <a:cs typeface="Arial" pitchFamily="34" charset="0"/>
                        </a:rPr>
                        <a:t> de control</a:t>
                      </a:r>
                    </a:p>
                  </a:txBody>
                  <a:tcPr marL="91439" marR="91439" marT="45730" marB="45730" anchor="ctr"/>
                </a:tc>
                <a:tc>
                  <a:txBody>
                    <a:bodyPr/>
                    <a:lstStyle/>
                    <a:p>
                      <a:pPr algn="ctr" eaLnBrk="1" hangingPunct="1">
                        <a:defRPr/>
                      </a:pPr>
                      <a:endParaRPr lang="en-US" sz="900" b="1" dirty="0" smtClean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eaLnBrk="1" hangingPunct="1">
                        <a:defRPr/>
                      </a:pPr>
                      <a:endParaRPr lang="en-US" sz="900" b="1" dirty="0" smtClean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eaLnBrk="1" hangingPunct="1">
                        <a:defRPr/>
                      </a:pPr>
                      <a:endParaRPr lang="en-US" sz="900" b="1" dirty="0" smtClean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eaLnBrk="1" hangingPunct="1">
                        <a:defRPr/>
                      </a:pPr>
                      <a:endParaRPr lang="en-US" sz="900" b="1" dirty="0" smtClean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eaLnBrk="1" hangingPunct="1">
                        <a:defRPr/>
                      </a:pPr>
                      <a:endParaRPr lang="en-US" sz="900" b="1" dirty="0" smtClean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eaLnBrk="1" hangingPunct="1">
                        <a:defRPr/>
                      </a:pPr>
                      <a:endParaRPr lang="en-US" sz="900" b="1" dirty="0" smtClean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eaLnBrk="1" hangingPunct="1">
                        <a:defRPr/>
                      </a:pPr>
                      <a:endParaRPr lang="en-US" sz="900" b="1" dirty="0" smtClean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eaLnBrk="1" hangingPunct="1">
                        <a:defRPr/>
                      </a:pPr>
                      <a:endParaRPr lang="en-US" sz="900" b="1" dirty="0" smtClean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eaLnBrk="1" hangingPunct="1">
                        <a:defRPr/>
                      </a:pPr>
                      <a:endParaRPr lang="en-US" sz="900" b="1" smtClean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eaLnBrk="1" hangingPunct="1">
                        <a:defRPr/>
                      </a:pPr>
                      <a:endParaRPr lang="en-US" sz="400" b="1" dirty="0" smtClean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0" eaLnBrk="1" hangingPunct="1">
                        <a:defRPr/>
                      </a:pPr>
                      <a:r>
                        <a:rPr sz="900" b="1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Controles</a:t>
                      </a:r>
                      <a:r>
                        <a:rPr sz="9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900" b="1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electrónicos</a:t>
                      </a:r>
                      <a:endParaRPr sz="900" b="1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0" eaLnBrk="1" hangingPunct="1">
                        <a:defRPr/>
                      </a:pPr>
                      <a:r>
                        <a:rPr sz="9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Panel Membrane™ (</a:t>
                      </a:r>
                      <a:r>
                        <a:rPr sz="900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estándar</a:t>
                      </a:r>
                      <a:r>
                        <a:rPr sz="9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91439" marR="91439" marT="45730" marB="45730"/>
                </a:tc>
                <a:tc>
                  <a:txBody>
                    <a:bodyPr/>
                    <a:lstStyle/>
                    <a:p>
                      <a:pPr algn="ctr" eaLnBrk="1" hangingPunct="1">
                        <a:defRPr/>
                      </a:pPr>
                      <a:endParaRPr lang="en-US" sz="900" b="1" dirty="0" smtClean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eaLnBrk="1" hangingPunct="1">
                        <a:defRPr/>
                      </a:pPr>
                      <a:endParaRPr lang="en-US" sz="900" b="1" dirty="0" smtClean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eaLnBrk="1" hangingPunct="1">
                        <a:defRPr/>
                      </a:pPr>
                      <a:endParaRPr lang="en-US" sz="900" b="1" dirty="0" smtClean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eaLnBrk="1" hangingPunct="1">
                        <a:defRPr/>
                      </a:pPr>
                      <a:endParaRPr lang="en-US" sz="900" b="1" dirty="0" smtClean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eaLnBrk="1" hangingPunct="1">
                        <a:defRPr/>
                      </a:pPr>
                      <a:endParaRPr lang="en-US" sz="900" b="1" dirty="0" smtClean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eaLnBrk="1" hangingPunct="1">
                        <a:defRPr/>
                      </a:pPr>
                      <a:endParaRPr lang="en-US" sz="900" b="1" dirty="0" smtClean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eaLnBrk="1" hangingPunct="1">
                        <a:defRPr/>
                      </a:pPr>
                      <a:endParaRPr lang="en-US" sz="900" b="1" dirty="0" smtClean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eaLnBrk="1" hangingPunct="1">
                        <a:defRPr/>
                      </a:pPr>
                      <a:endParaRPr lang="en-US" sz="900" b="1" dirty="0" smtClean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eaLnBrk="1" hangingPunct="1">
                        <a:defRPr/>
                      </a:pPr>
                      <a:endParaRPr lang="en-US" sz="900" b="1" dirty="0" smtClean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0" eaLnBrk="1" hangingPunct="1">
                        <a:defRPr/>
                      </a:pPr>
                      <a:endParaRPr lang="en-US" sz="400" b="1" smtClean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0" eaLnBrk="1" hangingPunct="1">
                        <a:defRPr/>
                      </a:pPr>
                      <a:r>
                        <a:rPr sz="900" b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Controles </a:t>
                      </a:r>
                      <a:r>
                        <a:rPr sz="9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electrónicos</a:t>
                      </a:r>
                    </a:p>
                    <a:p>
                      <a:pPr algn="ctr" rtl="0" eaLnBrk="1" hangingPunct="1">
                        <a:defRPr/>
                      </a:pPr>
                      <a:r>
                        <a:rPr sz="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Pro-Panel™ (opcional)</a:t>
                      </a:r>
                    </a:p>
                  </a:txBody>
                  <a:tcPr marL="91439" marR="91439" marT="45730" marB="45730"/>
                </a:tc>
                <a:tc>
                  <a:txBody>
                    <a:bodyPr/>
                    <a:lstStyle/>
                    <a:p>
                      <a:pPr marL="0" lvl="1" algn="ctr" eaLnBrk="1" hangingPunct="1">
                        <a:defRPr/>
                      </a:pPr>
                      <a:endParaRPr lang="en-US" sz="900" b="1" dirty="0" smtClean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lvl="1" algn="ctr" eaLnBrk="1" hangingPunct="1">
                        <a:defRPr/>
                      </a:pPr>
                      <a:endParaRPr lang="en-US" sz="900" b="1" dirty="0" smtClean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lvl="1" algn="ctr" eaLnBrk="1" hangingPunct="1">
                        <a:defRPr/>
                      </a:pPr>
                      <a:endParaRPr lang="en-US" sz="900" b="1" dirty="0" smtClean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lvl="1" algn="ctr" eaLnBrk="1" hangingPunct="1">
                        <a:defRPr/>
                      </a:pPr>
                      <a:endParaRPr lang="en-US" sz="900" b="1" dirty="0" smtClean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lvl="1" algn="ctr" eaLnBrk="1" hangingPunct="1">
                        <a:defRPr/>
                      </a:pPr>
                      <a:endParaRPr lang="en-US" sz="900" b="1" dirty="0" smtClean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lvl="1" algn="ctr" eaLnBrk="1" hangingPunct="1">
                        <a:defRPr/>
                      </a:pPr>
                      <a:endParaRPr lang="en-US" sz="900" b="1" dirty="0" smtClean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lvl="1" algn="ctr" eaLnBrk="1" hangingPunct="1">
                        <a:defRPr/>
                      </a:pPr>
                      <a:endParaRPr lang="en-US" sz="900" b="1" dirty="0" smtClean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lvl="1" algn="ctr" eaLnBrk="1" hangingPunct="1">
                        <a:defRPr/>
                      </a:pPr>
                      <a:endParaRPr lang="en-US" sz="900" b="1" dirty="0" smtClean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lvl="1" algn="ctr" eaLnBrk="1" hangingPunct="1">
                        <a:defRPr/>
                      </a:pPr>
                      <a:endParaRPr lang="en-US" sz="900" b="1" smtClean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lvl="1" algn="ctr" eaLnBrk="1" hangingPunct="1">
                        <a:defRPr/>
                      </a:pPr>
                      <a:endParaRPr lang="en-US" sz="400" b="1" dirty="0" smtClean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lvl="1" algn="ctr" rtl="0" eaLnBrk="1" hangingPunct="1">
                        <a:defRPr/>
                      </a:pPr>
                      <a:r>
                        <a:rPr sz="9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Controles de relé</a:t>
                      </a:r>
                    </a:p>
                    <a:p>
                      <a:pPr algn="ctr" rtl="0" eaLnBrk="1" hangingPunct="1">
                        <a:defRPr/>
                      </a:pPr>
                      <a:r>
                        <a:rPr sz="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Interruptores/Palancas</a:t>
                      </a:r>
                    </a:p>
                  </a:txBody>
                  <a:tcPr marL="91439" marR="91439" marT="45730" marB="45730"/>
                </a:tc>
              </a:tr>
              <a:tr h="685800">
                <a:tc>
                  <a:txBody>
                    <a:bodyPr/>
                    <a:lstStyle/>
                    <a:p>
                      <a:pPr rtl="0"/>
                      <a:r>
                        <a:rPr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Características estándar</a:t>
                      </a:r>
                    </a:p>
                  </a:txBody>
                  <a:tcPr marL="91439" marR="91439" marT="45730" marB="45730" anchor="ctr"/>
                </a:tc>
                <a:tc>
                  <a:txBody>
                    <a:bodyPr/>
                    <a:lstStyle/>
                    <a:p>
                      <a:pPr marL="177800" indent="-177800" rtl="0" eaLnBrk="1" hangingPunct="1">
                        <a:buClr>
                          <a:srgbClr val="009AC7"/>
                        </a:buClr>
                        <a:buFont typeface="Wingdings" panose="05000000000000000000" pitchFamily="2" charset="2"/>
                        <a:buChar char="§"/>
                        <a:defRPr/>
                      </a:pPr>
                      <a:r>
                        <a:rPr sz="900" b="1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Cabezal</a:t>
                      </a:r>
                      <a:r>
                        <a:rPr sz="9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900" b="1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Insta</a:t>
                      </a:r>
                      <a:r>
                        <a:rPr sz="9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-Click™</a:t>
                      </a:r>
                    </a:p>
                    <a:p>
                      <a:pPr marL="177800" indent="-177800" rtl="0" eaLnBrk="1" hangingPunct="1">
                        <a:buClr>
                          <a:srgbClr val="009AC7"/>
                        </a:buClr>
                        <a:buFont typeface="Wingdings" panose="05000000000000000000" pitchFamily="2" charset="2"/>
                        <a:buChar char="§"/>
                        <a:defRPr/>
                      </a:pPr>
                      <a:r>
                        <a:rPr sz="9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230 RPM (</a:t>
                      </a:r>
                      <a:r>
                        <a:rPr sz="900" b="1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monodisco</a:t>
                      </a:r>
                      <a:r>
                        <a:rPr sz="9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  <a:p>
                      <a:pPr marL="177800" indent="-177800" rtl="0" eaLnBrk="1" hangingPunct="1">
                        <a:buClr>
                          <a:srgbClr val="009AC7"/>
                        </a:buClr>
                        <a:buFont typeface="Wingdings" panose="05000000000000000000" pitchFamily="2" charset="2"/>
                        <a:buChar char="§"/>
                        <a:defRPr/>
                      </a:pPr>
                      <a:r>
                        <a:rPr sz="900" b="1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Varias</a:t>
                      </a:r>
                      <a:r>
                        <a:rPr sz="9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900" b="1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configuraciones</a:t>
                      </a:r>
                      <a:r>
                        <a:rPr sz="9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</a:t>
                      </a:r>
                      <a:r>
                        <a:rPr sz="900" b="1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máquina</a:t>
                      </a:r>
                      <a:endParaRPr sz="900" b="1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77800" indent="-177800" rtl="0" eaLnBrk="1" hangingPunct="1">
                        <a:buClr>
                          <a:srgbClr val="009AC7"/>
                        </a:buClr>
                        <a:buFont typeface="Wingdings" panose="05000000000000000000" pitchFamily="2" charset="2"/>
                        <a:buChar char="§"/>
                        <a:defRPr/>
                      </a:pPr>
                      <a:r>
                        <a:rPr sz="900" b="1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Bloqueo</a:t>
                      </a:r>
                      <a:r>
                        <a:rPr sz="9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del supervisor</a:t>
                      </a:r>
                    </a:p>
                    <a:p>
                      <a:pPr marL="177800" indent="-177800" rtl="0" eaLnBrk="1" hangingPunct="1">
                        <a:buClr>
                          <a:srgbClr val="009AC7"/>
                        </a:buClr>
                        <a:buFont typeface="Wingdings" panose="05000000000000000000" pitchFamily="2" charset="2"/>
                        <a:buChar char="§"/>
                        <a:defRPr/>
                      </a:pPr>
                      <a:r>
                        <a:rPr sz="9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Zone Settings™</a:t>
                      </a:r>
                    </a:p>
                    <a:p>
                      <a:pPr marL="177800" indent="-177800" rtl="0">
                        <a:buClr>
                          <a:srgbClr val="009AC7"/>
                        </a:buClr>
                        <a:buFont typeface="Wingdings" panose="05000000000000000000" pitchFamily="2" charset="2"/>
                        <a:buChar char="§"/>
                        <a:defRPr/>
                      </a:pPr>
                      <a:r>
                        <a:rPr sz="900" b="1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Luces</a:t>
                      </a:r>
                      <a:r>
                        <a:rPr sz="9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</a:t>
                      </a:r>
                      <a:r>
                        <a:rPr sz="900" b="1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advertencia</a:t>
                      </a:r>
                      <a:r>
                        <a:rPr sz="9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900" b="1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especiales</a:t>
                      </a:r>
                      <a:endParaRPr sz="900" b="1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77800" indent="-177800" rtl="0">
                        <a:buClr>
                          <a:srgbClr val="009AC7"/>
                        </a:buClr>
                        <a:buFont typeface="Wingdings" panose="05000000000000000000" pitchFamily="2" charset="2"/>
                        <a:buChar char="§"/>
                        <a:defRPr/>
                      </a:pPr>
                      <a:r>
                        <a:rPr sz="900" b="1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Nivel</a:t>
                      </a:r>
                      <a:r>
                        <a:rPr sz="9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900" b="1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bajo</a:t>
                      </a:r>
                      <a:r>
                        <a:rPr sz="9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tan solo 65 </a:t>
                      </a:r>
                      <a:r>
                        <a:rPr sz="900" b="1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dBA</a:t>
                      </a:r>
                      <a:endParaRPr sz="900" b="1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77800" indent="-177800" rtl="0">
                        <a:buClr>
                          <a:srgbClr val="009AC7"/>
                        </a:buClr>
                        <a:buFont typeface="Wingdings" panose="05000000000000000000" pitchFamily="2" charset="2"/>
                        <a:buChar char="§"/>
                        <a:defRPr/>
                      </a:pPr>
                      <a:r>
                        <a:rPr sz="900" b="1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Demora</a:t>
                      </a:r>
                      <a:r>
                        <a:rPr sz="9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del </a:t>
                      </a:r>
                      <a:r>
                        <a:rPr sz="900" b="1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ventilador</a:t>
                      </a:r>
                      <a:r>
                        <a:rPr sz="9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</a:t>
                      </a:r>
                      <a:r>
                        <a:rPr sz="900" b="1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aspiración</a:t>
                      </a:r>
                      <a:r>
                        <a:rPr sz="9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</a:t>
                      </a:r>
                      <a:r>
                        <a:rPr sz="900" b="1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tres</a:t>
                      </a:r>
                      <a:r>
                        <a:rPr sz="9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900" b="1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segundos</a:t>
                      </a:r>
                      <a:endParaRPr sz="900" b="1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marT="45730" marB="45730"/>
                </a:tc>
                <a:tc>
                  <a:txBody>
                    <a:bodyPr/>
                    <a:lstStyle/>
                    <a:p>
                      <a:pPr marL="177800" indent="-177800" rtl="0" eaLnBrk="1" hangingPunct="1">
                        <a:buClr>
                          <a:srgbClr val="009AC7"/>
                        </a:buClr>
                        <a:buFont typeface="Wingdings" panose="05000000000000000000" pitchFamily="2" charset="2"/>
                        <a:buChar char="§"/>
                        <a:defRPr/>
                      </a:pPr>
                      <a:r>
                        <a:rPr sz="900" dirty="0" err="1">
                          <a:solidFill>
                            <a:schemeClr val="tx1">
                              <a:lumOff val="50000"/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Cabezal</a:t>
                      </a:r>
                      <a:r>
                        <a:rPr sz="900" dirty="0">
                          <a:solidFill>
                            <a:schemeClr val="tx1">
                              <a:lumOff val="50000"/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900" dirty="0" err="1">
                          <a:solidFill>
                            <a:schemeClr val="tx1">
                              <a:lumOff val="50000"/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Insta</a:t>
                      </a:r>
                      <a:r>
                        <a:rPr sz="900" dirty="0">
                          <a:solidFill>
                            <a:schemeClr val="tx1">
                              <a:lumOff val="50000"/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-Click™</a:t>
                      </a:r>
                    </a:p>
                    <a:p>
                      <a:pPr marL="177800" indent="-177800" rtl="0" eaLnBrk="1" hangingPunct="1">
                        <a:buClr>
                          <a:srgbClr val="009AC7"/>
                        </a:buClr>
                        <a:buFont typeface="Wingdings" panose="05000000000000000000" pitchFamily="2" charset="2"/>
                        <a:buChar char="§"/>
                        <a:defRPr/>
                      </a:pPr>
                      <a:r>
                        <a:rPr sz="900" dirty="0">
                          <a:solidFill>
                            <a:schemeClr val="tx1">
                              <a:lumOff val="50000"/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230 RPM (</a:t>
                      </a:r>
                      <a:r>
                        <a:rPr sz="900" dirty="0" err="1">
                          <a:solidFill>
                            <a:schemeClr val="tx1">
                              <a:lumOff val="50000"/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monodisco</a:t>
                      </a:r>
                      <a:r>
                        <a:rPr sz="900" dirty="0">
                          <a:solidFill>
                            <a:schemeClr val="tx1">
                              <a:lumOff val="50000"/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  <a:p>
                      <a:pPr marL="177800" indent="-177800" rtl="0" eaLnBrk="1" hangingPunct="1">
                        <a:buClr>
                          <a:srgbClr val="009AC7"/>
                        </a:buClr>
                        <a:buFont typeface="Wingdings" panose="05000000000000000000" pitchFamily="2" charset="2"/>
                        <a:buChar char="§"/>
                        <a:defRPr/>
                      </a:pPr>
                      <a:r>
                        <a:rPr sz="900" dirty="0" err="1">
                          <a:solidFill>
                            <a:schemeClr val="tx1">
                              <a:lumOff val="50000"/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Varias</a:t>
                      </a:r>
                      <a:r>
                        <a:rPr sz="900" dirty="0">
                          <a:solidFill>
                            <a:schemeClr val="tx1">
                              <a:lumOff val="50000"/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900" dirty="0" err="1">
                          <a:solidFill>
                            <a:schemeClr val="tx1">
                              <a:lumOff val="50000"/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configuraciones</a:t>
                      </a:r>
                      <a:r>
                        <a:rPr sz="900" dirty="0">
                          <a:solidFill>
                            <a:schemeClr val="tx1">
                              <a:lumOff val="50000"/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900" dirty="0" smtClean="0">
                          <a:solidFill>
                            <a:schemeClr val="tx1">
                              <a:lumOff val="50000"/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en-US" sz="900" dirty="0" smtClean="0">
                          <a:solidFill>
                            <a:schemeClr val="tx1">
                              <a:lumOff val="50000"/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sz="900" dirty="0" smtClean="0">
                          <a:solidFill>
                            <a:schemeClr val="tx1">
                              <a:lumOff val="50000"/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 </a:t>
                      </a:r>
                      <a:r>
                        <a:rPr sz="900" dirty="0" err="1">
                          <a:solidFill>
                            <a:schemeClr val="tx1">
                              <a:lumOff val="50000"/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máquina</a:t>
                      </a:r>
                      <a:endParaRPr sz="900" dirty="0">
                        <a:solidFill>
                          <a:schemeClr val="tx1">
                            <a:lumOff val="50000"/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77800" indent="-177800" rtl="0" eaLnBrk="1" hangingPunct="1">
                        <a:buClr>
                          <a:srgbClr val="009AC7"/>
                        </a:buClr>
                        <a:buFont typeface="Wingdings" panose="05000000000000000000" pitchFamily="2" charset="2"/>
                        <a:buChar char="§"/>
                        <a:defRPr/>
                      </a:pPr>
                      <a:r>
                        <a:rPr sz="900" dirty="0" err="1">
                          <a:solidFill>
                            <a:schemeClr val="tx1">
                              <a:lumOff val="50000"/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Bloqueo</a:t>
                      </a:r>
                      <a:r>
                        <a:rPr sz="900" dirty="0">
                          <a:solidFill>
                            <a:schemeClr val="tx1">
                              <a:lumOff val="50000"/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del supervisor</a:t>
                      </a:r>
                    </a:p>
                    <a:p>
                      <a:pPr marL="177800" indent="-177800" rtl="0" eaLnBrk="1" hangingPunct="1">
                        <a:buClr>
                          <a:srgbClr val="009AC7"/>
                        </a:buClr>
                        <a:buFont typeface="Wingdings" panose="05000000000000000000" pitchFamily="2" charset="2"/>
                        <a:buChar char="§"/>
                        <a:defRPr/>
                      </a:pPr>
                      <a:r>
                        <a:rPr sz="900" dirty="0">
                          <a:solidFill>
                            <a:schemeClr val="tx1">
                              <a:lumOff val="50000"/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Zone Settings™</a:t>
                      </a:r>
                    </a:p>
                    <a:p>
                      <a:pPr marL="177800" indent="-177800" rtl="0">
                        <a:buClr>
                          <a:srgbClr val="009AC7"/>
                        </a:buClr>
                        <a:buFont typeface="Wingdings" panose="05000000000000000000" pitchFamily="2" charset="2"/>
                        <a:buChar char="§"/>
                        <a:defRPr/>
                      </a:pPr>
                      <a:r>
                        <a:rPr sz="900" dirty="0" err="1">
                          <a:solidFill>
                            <a:schemeClr val="tx1">
                              <a:lumOff val="50000"/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Luces</a:t>
                      </a:r>
                      <a:r>
                        <a:rPr sz="900" dirty="0">
                          <a:solidFill>
                            <a:schemeClr val="tx1">
                              <a:lumOff val="50000"/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</a:t>
                      </a:r>
                      <a:r>
                        <a:rPr sz="900" dirty="0" err="1">
                          <a:solidFill>
                            <a:schemeClr val="tx1">
                              <a:lumOff val="50000"/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advertencia</a:t>
                      </a:r>
                      <a:r>
                        <a:rPr sz="900" dirty="0">
                          <a:solidFill>
                            <a:schemeClr val="tx1">
                              <a:lumOff val="50000"/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900" dirty="0" err="1">
                          <a:solidFill>
                            <a:schemeClr val="tx1">
                              <a:lumOff val="50000"/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especiales</a:t>
                      </a:r>
                      <a:endParaRPr sz="900" dirty="0">
                        <a:solidFill>
                          <a:schemeClr val="tx1">
                            <a:lumOff val="50000"/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77800" indent="-177800" rtl="0">
                        <a:buClr>
                          <a:srgbClr val="009AC7"/>
                        </a:buClr>
                        <a:buFont typeface="Wingdings" panose="05000000000000000000" pitchFamily="2" charset="2"/>
                        <a:buChar char="§"/>
                        <a:defRPr/>
                      </a:pPr>
                      <a:r>
                        <a:rPr sz="900" dirty="0" err="1">
                          <a:solidFill>
                            <a:schemeClr val="tx1">
                              <a:lumOff val="50000"/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Nivel</a:t>
                      </a:r>
                      <a:r>
                        <a:rPr sz="900" dirty="0">
                          <a:solidFill>
                            <a:schemeClr val="tx1">
                              <a:lumOff val="50000"/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900" dirty="0" err="1">
                          <a:solidFill>
                            <a:schemeClr val="tx1">
                              <a:lumOff val="50000"/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bajo</a:t>
                      </a:r>
                      <a:r>
                        <a:rPr sz="900" dirty="0">
                          <a:solidFill>
                            <a:schemeClr val="tx1">
                              <a:lumOff val="50000"/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tan solo 65 </a:t>
                      </a:r>
                      <a:r>
                        <a:rPr sz="900" dirty="0" err="1">
                          <a:solidFill>
                            <a:schemeClr val="tx1">
                              <a:lumOff val="50000"/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dBA</a:t>
                      </a:r>
                      <a:endParaRPr sz="900" dirty="0">
                        <a:solidFill>
                          <a:schemeClr val="tx1">
                            <a:lumOff val="50000"/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77800" indent="-177800" rtl="0">
                        <a:buClr>
                          <a:srgbClr val="009AC7"/>
                        </a:buClr>
                        <a:buFont typeface="Wingdings" panose="05000000000000000000" pitchFamily="2" charset="2"/>
                        <a:buChar char="§"/>
                        <a:defRPr/>
                      </a:pPr>
                      <a:r>
                        <a:rPr sz="900" dirty="0" err="1">
                          <a:solidFill>
                            <a:schemeClr val="tx1">
                              <a:lumOff val="50000"/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Demora</a:t>
                      </a:r>
                      <a:r>
                        <a:rPr sz="900" dirty="0">
                          <a:solidFill>
                            <a:schemeClr val="tx1">
                              <a:lumOff val="50000"/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del </a:t>
                      </a:r>
                      <a:r>
                        <a:rPr sz="900" dirty="0" err="1">
                          <a:solidFill>
                            <a:schemeClr val="tx1">
                              <a:lumOff val="50000"/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ventilador</a:t>
                      </a:r>
                      <a:r>
                        <a:rPr sz="900" dirty="0">
                          <a:solidFill>
                            <a:schemeClr val="tx1">
                              <a:lumOff val="50000"/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</a:t>
                      </a:r>
                      <a:r>
                        <a:rPr sz="900" dirty="0" err="1">
                          <a:solidFill>
                            <a:schemeClr val="tx1">
                              <a:lumOff val="50000"/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aspiración</a:t>
                      </a:r>
                      <a:r>
                        <a:rPr sz="900" dirty="0">
                          <a:solidFill>
                            <a:schemeClr val="tx1">
                              <a:lumOff val="50000"/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</a:t>
                      </a:r>
                      <a:r>
                        <a:rPr sz="900" dirty="0" err="1">
                          <a:solidFill>
                            <a:schemeClr val="tx1">
                              <a:lumOff val="50000"/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tres</a:t>
                      </a:r>
                      <a:r>
                        <a:rPr sz="900" dirty="0">
                          <a:solidFill>
                            <a:schemeClr val="tx1">
                              <a:lumOff val="50000"/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900" dirty="0" err="1">
                          <a:solidFill>
                            <a:schemeClr val="tx1">
                              <a:lumOff val="50000"/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segundos</a:t>
                      </a:r>
                      <a:endParaRPr sz="900" dirty="0">
                        <a:solidFill>
                          <a:schemeClr val="tx1">
                            <a:lumOff val="50000"/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77800" indent="-177800" rtl="0" eaLnBrk="1" hangingPunct="1">
                        <a:buClr>
                          <a:srgbClr val="009AC7"/>
                        </a:buClr>
                        <a:buFont typeface="Wingdings" panose="05000000000000000000" pitchFamily="2" charset="2"/>
                        <a:buChar char="§"/>
                        <a:defRPr/>
                      </a:pPr>
                      <a:r>
                        <a:rPr sz="900" b="1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Inicio</a:t>
                      </a:r>
                      <a:r>
                        <a:rPr sz="9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</a:t>
                      </a:r>
                      <a:r>
                        <a:rPr sz="900" b="1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sesión</a:t>
                      </a:r>
                      <a:r>
                        <a:rPr sz="9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del </a:t>
                      </a:r>
                      <a:r>
                        <a:rPr sz="900" b="1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operador</a:t>
                      </a:r>
                      <a:endParaRPr sz="900" b="1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77800" indent="-177800" rtl="0" eaLnBrk="1" hangingPunct="1">
                        <a:buClr>
                          <a:srgbClr val="009AC7"/>
                        </a:buClr>
                        <a:buFont typeface="Wingdings" panose="05000000000000000000" pitchFamily="2" charset="2"/>
                        <a:buChar char="§"/>
                        <a:defRPr/>
                      </a:pPr>
                      <a:r>
                        <a:rPr sz="9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Video </a:t>
                      </a:r>
                      <a:r>
                        <a:rPr sz="900" b="1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sobre</a:t>
                      </a:r>
                      <a:r>
                        <a:rPr sz="9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900" b="1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mantenimiento</a:t>
                      </a:r>
                      <a:endParaRPr sz="900" b="1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77800" indent="-177800" rtl="0" eaLnBrk="1" hangingPunct="1">
                        <a:buClr>
                          <a:srgbClr val="009AC7"/>
                        </a:buClr>
                        <a:buFont typeface="Wingdings" panose="05000000000000000000" pitchFamily="2" charset="2"/>
                        <a:buChar char="§"/>
                        <a:defRPr/>
                      </a:pPr>
                      <a:r>
                        <a:rPr sz="900" b="1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Cambio</a:t>
                      </a:r>
                      <a:r>
                        <a:rPr sz="9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</a:t>
                      </a:r>
                      <a:r>
                        <a:rPr sz="900" b="1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perfil</a:t>
                      </a:r>
                      <a:r>
                        <a:rPr sz="9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del </a:t>
                      </a:r>
                      <a:r>
                        <a:rPr sz="900" b="1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cargador</a:t>
                      </a:r>
                      <a:r>
                        <a:rPr sz="9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900" b="1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en-US" sz="900" b="1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sz="900" b="1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</a:t>
                      </a:r>
                      <a:r>
                        <a:rPr sz="900" b="1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bordo</a:t>
                      </a:r>
                      <a:endParaRPr sz="900" b="1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marT="45730" marB="45730"/>
                </a:tc>
                <a:tc>
                  <a:txBody>
                    <a:bodyPr/>
                    <a:lstStyle/>
                    <a:p>
                      <a:pPr marL="171450" lvl="1" indent="-171450" rtl="0" eaLnBrk="1" hangingPunct="1">
                        <a:buClr>
                          <a:srgbClr val="009AC7"/>
                        </a:buClr>
                        <a:buFont typeface="Wingdings" panose="05000000000000000000" pitchFamily="2" charset="2"/>
                        <a:buChar char="§"/>
                        <a:defRPr/>
                      </a:pPr>
                      <a:r>
                        <a:rPr sz="900" b="1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Cabezal</a:t>
                      </a:r>
                      <a:r>
                        <a:rPr sz="9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</a:t>
                      </a:r>
                      <a:r>
                        <a:rPr sz="900" b="1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tres</a:t>
                      </a:r>
                      <a:r>
                        <a:rPr sz="9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900" b="1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lengüetas</a:t>
                      </a:r>
                      <a:endParaRPr sz="900" b="1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71450" lvl="1" indent="-171450" rtl="0" eaLnBrk="1" hangingPunct="1">
                        <a:buClr>
                          <a:srgbClr val="009AC7"/>
                        </a:buClr>
                        <a:buFont typeface="Wingdings" panose="05000000000000000000" pitchFamily="2" charset="2"/>
                        <a:buChar char="§"/>
                        <a:defRPr/>
                      </a:pPr>
                      <a:r>
                        <a:rPr sz="9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230 RPM (</a:t>
                      </a:r>
                      <a:r>
                        <a:rPr sz="900" b="1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monodisco</a:t>
                      </a:r>
                      <a:r>
                        <a:rPr sz="9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  <a:p>
                      <a:pPr marL="171450" lvl="1" indent="-171450" rtl="0" eaLnBrk="1" hangingPunct="1">
                        <a:buClr>
                          <a:srgbClr val="009AC7"/>
                        </a:buClr>
                        <a:buFont typeface="Wingdings" panose="05000000000000000000" pitchFamily="2" charset="2"/>
                        <a:buChar char="§"/>
                        <a:defRPr/>
                      </a:pPr>
                      <a:r>
                        <a:rPr sz="900" b="1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Presión</a:t>
                      </a:r>
                      <a:r>
                        <a:rPr sz="9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900" b="1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descendente</a:t>
                      </a:r>
                      <a:r>
                        <a:rPr sz="9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23 kg </a:t>
                      </a:r>
                      <a:r>
                        <a:rPr lang="en-US" sz="900" b="1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en-US" sz="900" b="1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sz="900" b="1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sz="9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 lb)</a:t>
                      </a:r>
                    </a:p>
                    <a:p>
                      <a:pPr marL="171450" lvl="1" indent="-171450" rtl="0">
                        <a:buClr>
                          <a:srgbClr val="009AC7"/>
                        </a:buClr>
                        <a:buFont typeface="Wingdings" panose="05000000000000000000" pitchFamily="2" charset="2"/>
                        <a:buChar char="§"/>
                        <a:defRPr/>
                      </a:pPr>
                      <a:r>
                        <a:rPr sz="900" b="1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Nivel</a:t>
                      </a:r>
                      <a:r>
                        <a:rPr sz="9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900" b="1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bajo</a:t>
                      </a:r>
                      <a:r>
                        <a:rPr sz="9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tan solo 67 </a:t>
                      </a:r>
                      <a:r>
                        <a:rPr sz="900" b="1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dBA</a:t>
                      </a:r>
                      <a:endParaRPr sz="900" b="1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30" marB="45730"/>
                </a:tc>
              </a:tr>
              <a:tr h="575010">
                <a:tc>
                  <a:txBody>
                    <a:bodyPr/>
                    <a:lstStyle/>
                    <a:p>
                      <a:pPr rtl="0"/>
                      <a:r>
                        <a:rPr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Opciones principales</a:t>
                      </a:r>
                    </a:p>
                  </a:txBody>
                  <a:tcPr marL="91439" marR="91439" marT="45730" marB="45730" anchor="ctr"/>
                </a:tc>
                <a:tc>
                  <a:txBody>
                    <a:bodyPr/>
                    <a:lstStyle/>
                    <a:p>
                      <a:pPr marL="171450" indent="-171450" rtl="0" eaLnBrk="1" hangingPunct="1">
                        <a:buClr>
                          <a:srgbClr val="009AC7"/>
                        </a:buClr>
                        <a:buFont typeface="Wingdings" panose="05000000000000000000" pitchFamily="2" charset="2"/>
                        <a:buChar char="§"/>
                        <a:defRPr/>
                      </a:pPr>
                      <a:r>
                        <a:rPr sz="9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ec-H2O NanoClean™</a:t>
                      </a:r>
                    </a:p>
                    <a:p>
                      <a:pPr marL="171450" indent="-171450" rtl="0" eaLnBrk="1" hangingPunct="1">
                        <a:buClr>
                          <a:srgbClr val="009AC7"/>
                        </a:buClr>
                        <a:buFont typeface="Wingdings" panose="05000000000000000000" pitchFamily="2" charset="2"/>
                        <a:buChar char="§"/>
                        <a:defRPr/>
                      </a:pPr>
                      <a:r>
                        <a:rPr sz="9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Severe Environment™</a:t>
                      </a:r>
                    </a:p>
                    <a:p>
                      <a:pPr marL="171450" indent="-171450" rtl="0" eaLnBrk="1" hangingPunct="1">
                        <a:buClr>
                          <a:srgbClr val="009AC7"/>
                        </a:buClr>
                        <a:buFont typeface="Wingdings" panose="05000000000000000000" pitchFamily="2" charset="2"/>
                        <a:buChar char="§"/>
                        <a:defRPr/>
                      </a:pPr>
                      <a:r>
                        <a:rPr sz="9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Quiet-Mode™</a:t>
                      </a:r>
                    </a:p>
                  </a:txBody>
                  <a:tcPr marL="91439" marR="91439" marT="45730" marB="45730"/>
                </a:tc>
                <a:tc>
                  <a:txBody>
                    <a:bodyPr/>
                    <a:lstStyle/>
                    <a:p>
                      <a:pPr marL="174625" indent="-174625" rtl="0" eaLnBrk="1" hangingPunct="1">
                        <a:buClr>
                          <a:srgbClr val="009AC7"/>
                        </a:buClr>
                        <a:buFont typeface="Wingdings" panose="05000000000000000000" pitchFamily="2" charset="2"/>
                        <a:buChar char="§"/>
                        <a:defRPr/>
                      </a:pPr>
                      <a:r>
                        <a:rPr sz="900">
                          <a:solidFill>
                            <a:schemeClr val="tx1">
                              <a:lumOff val="50000"/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ec-H2O NanoClean™</a:t>
                      </a:r>
                    </a:p>
                    <a:p>
                      <a:pPr marL="174625" indent="-174625" rtl="0" eaLnBrk="1" hangingPunct="1">
                        <a:buClr>
                          <a:srgbClr val="009AC7"/>
                        </a:buClr>
                        <a:buFont typeface="Wingdings" panose="05000000000000000000" pitchFamily="2" charset="2"/>
                        <a:buChar char="§"/>
                        <a:defRPr/>
                      </a:pPr>
                      <a:r>
                        <a:rPr sz="900">
                          <a:solidFill>
                            <a:schemeClr val="tx1">
                              <a:lumOff val="50000"/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Severe Environment™</a:t>
                      </a:r>
                    </a:p>
                    <a:p>
                      <a:pPr marL="174625" indent="-174625" rtl="0" eaLnBrk="1" hangingPunct="1">
                        <a:buClr>
                          <a:srgbClr val="009AC7"/>
                        </a:buClr>
                        <a:buFont typeface="Wingdings" panose="05000000000000000000" pitchFamily="2" charset="2"/>
                        <a:buChar char="§"/>
                        <a:defRPr/>
                      </a:pPr>
                      <a:r>
                        <a:rPr sz="900">
                          <a:solidFill>
                            <a:schemeClr val="tx1">
                              <a:lumOff val="50000"/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Quiet-Mode™</a:t>
                      </a:r>
                    </a:p>
                  </a:txBody>
                  <a:tcPr marL="91439" marR="91439" marT="45730" marB="45730"/>
                </a:tc>
                <a:tc>
                  <a:txBody>
                    <a:bodyPr/>
                    <a:lstStyle/>
                    <a:p>
                      <a:pPr marL="174625" indent="-174625" rtl="0" eaLnBrk="1" hangingPunct="1">
                        <a:buClr>
                          <a:srgbClr val="009AC7"/>
                        </a:buClr>
                        <a:buFont typeface="Wingdings" panose="05000000000000000000" pitchFamily="2" charset="2"/>
                        <a:buChar char="§"/>
                        <a:defRPr/>
                      </a:pPr>
                      <a:r>
                        <a:rPr sz="9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ec-H2O </a:t>
                      </a:r>
                      <a:r>
                        <a:rPr sz="900" b="1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NanoClean</a:t>
                      </a:r>
                      <a:r>
                        <a:rPr sz="9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™</a:t>
                      </a:r>
                    </a:p>
                    <a:p>
                      <a:pPr marL="174625" indent="-174625" rtl="0" eaLnBrk="1" hangingPunct="1">
                        <a:buClr>
                          <a:srgbClr val="009AC7"/>
                        </a:buClr>
                        <a:buFont typeface="Wingdings" panose="05000000000000000000" pitchFamily="2" charset="2"/>
                        <a:buChar char="§"/>
                        <a:defRPr/>
                      </a:pPr>
                      <a:r>
                        <a:rPr sz="900" b="1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Cabezal</a:t>
                      </a:r>
                      <a:r>
                        <a:rPr sz="9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900" b="1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Insta</a:t>
                      </a:r>
                      <a:r>
                        <a:rPr sz="9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-Click™</a:t>
                      </a:r>
                    </a:p>
                    <a:p>
                      <a:pPr marL="174625" indent="-174625" rtl="0" eaLnBrk="1" hangingPunct="1">
                        <a:buClr>
                          <a:srgbClr val="009AC7"/>
                        </a:buClr>
                        <a:buFont typeface="Wingdings" panose="05000000000000000000" pitchFamily="2" charset="2"/>
                        <a:buChar char="§"/>
                        <a:defRPr/>
                      </a:pPr>
                      <a:r>
                        <a:rPr sz="900" b="1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Fuerza</a:t>
                      </a:r>
                      <a:r>
                        <a:rPr sz="9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900" b="1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descendente</a:t>
                      </a:r>
                      <a:r>
                        <a:rPr sz="9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dual</a:t>
                      </a:r>
                    </a:p>
                  </a:txBody>
                  <a:tcPr marL="91439" marR="91439" marT="45730" marB="45730"/>
                </a:tc>
              </a:tr>
            </a:tbl>
          </a:graphicData>
        </a:graphic>
      </p:graphicFrame>
      <p:pic>
        <p:nvPicPr>
          <p:cNvPr id="17" name="Picture 18" descr="C:\Users\mpe3\AppData\Local\Microsoft\Windows\Temporary Internet Files\Content.Outlook\6NALZLNQ\VW_Touchscreen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1147" y="2129940"/>
            <a:ext cx="1371600" cy="1279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 descr="C:\Users\mpe3\AppData\Local\Microsoft\Windows\Temporary Internet Files\Content.Outlook\6NALZLNQ\1210744_artwork_C_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3014" y="2128693"/>
            <a:ext cx="1371600" cy="1280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0915" y="2130121"/>
            <a:ext cx="1371600" cy="1279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0947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itle 1"/>
          <p:cNvSpPr>
            <a:spLocks noGrp="1"/>
          </p:cNvSpPr>
          <p:nvPr>
            <p:ph type="title"/>
          </p:nvPr>
        </p:nvSpPr>
        <p:spPr>
          <a:xfrm>
            <a:off x="457200" y="911225"/>
            <a:ext cx="8229600" cy="685800"/>
          </a:xfrm>
        </p:spPr>
        <p:txBody>
          <a:bodyPr/>
          <a:lstStyle/>
          <a:p>
            <a:pPr rtl="0" eaLnBrk="1" hangingPunct="1"/>
            <a:r>
              <a:rPr/>
              <a:t>Orbital – T300/T300e</a:t>
            </a:r>
          </a:p>
        </p:txBody>
      </p:sp>
      <p:sp>
        <p:nvSpPr>
          <p:cNvPr id="4100" name="Content Placeholder 2"/>
          <p:cNvSpPr>
            <a:spLocks noGrp="1"/>
          </p:cNvSpPr>
          <p:nvPr>
            <p:ph idx="1"/>
          </p:nvPr>
        </p:nvSpPr>
        <p:spPr>
          <a:xfrm>
            <a:off x="457200" y="1756374"/>
            <a:ext cx="7839075" cy="4246075"/>
          </a:xfrm>
        </p:spPr>
        <p:txBody>
          <a:bodyPr>
            <a:normAutofit/>
          </a:bodyPr>
          <a:lstStyle/>
          <a:p>
            <a:pPr marL="285750" indent="-285750" rtl="0">
              <a:spcAft>
                <a:spcPts val="1200"/>
              </a:spcAft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sz="1600" dirty="0" err="1"/>
              <a:t>Restregado</a:t>
            </a:r>
            <a:r>
              <a:rPr sz="1600" dirty="0"/>
              <a:t> y </a:t>
            </a:r>
            <a:r>
              <a:rPr sz="1600" dirty="0" err="1"/>
              <a:t>raspado</a:t>
            </a:r>
            <a:r>
              <a:rPr sz="1600" dirty="0"/>
              <a:t> de </a:t>
            </a:r>
            <a:r>
              <a:rPr sz="1600" dirty="0" err="1"/>
              <a:t>acabados</a:t>
            </a:r>
            <a:r>
              <a:rPr sz="1600" dirty="0"/>
              <a:t> de </a:t>
            </a:r>
            <a:r>
              <a:rPr sz="1600" dirty="0" err="1"/>
              <a:t>piso</a:t>
            </a:r>
            <a:r>
              <a:rPr sz="1600" dirty="0"/>
              <a:t>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sz="1600" dirty="0" smtClean="0"/>
              <a:t>sin </a:t>
            </a:r>
            <a:r>
              <a:rPr sz="1600" dirty="0" err="1"/>
              <a:t>productos</a:t>
            </a:r>
            <a:r>
              <a:rPr sz="1600" dirty="0"/>
              <a:t> </a:t>
            </a:r>
            <a:r>
              <a:rPr sz="1600" dirty="0" err="1"/>
              <a:t>químicos</a:t>
            </a:r>
            <a:endParaRPr sz="1600" dirty="0"/>
          </a:p>
          <a:p>
            <a:pPr marL="285750" indent="-285750" rtl="0">
              <a:spcAft>
                <a:spcPts val="1200"/>
              </a:spcAft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sz="1600" dirty="0" err="1"/>
              <a:t>Funciona</a:t>
            </a:r>
            <a:r>
              <a:rPr sz="1600" dirty="0"/>
              <a:t> a lo largo de </a:t>
            </a:r>
            <a:r>
              <a:rPr sz="1600" dirty="0" err="1"/>
              <a:t>bordes</a:t>
            </a:r>
            <a:r>
              <a:rPr sz="1600" dirty="0"/>
              <a:t> y en </a:t>
            </a:r>
            <a:r>
              <a:rPr sz="1600" dirty="0" err="1"/>
              <a:t>las</a:t>
            </a:r>
            <a:r>
              <a:rPr sz="1600" dirty="0"/>
              <a:t> </a:t>
            </a:r>
            <a:r>
              <a:rPr sz="1600" dirty="0" err="1"/>
              <a:t>esquinas</a:t>
            </a:r>
            <a:endParaRPr sz="1600" dirty="0"/>
          </a:p>
          <a:p>
            <a:pPr marL="285750" indent="-285750" rtl="0"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sz="1600" dirty="0" err="1"/>
              <a:t>Restregado</a:t>
            </a:r>
            <a:r>
              <a:rPr sz="1600" dirty="0"/>
              <a:t> </a:t>
            </a:r>
            <a:r>
              <a:rPr sz="1600" dirty="0" err="1"/>
              <a:t>agresivo</a:t>
            </a:r>
            <a:endParaRPr sz="1600" dirty="0"/>
          </a:p>
          <a:p>
            <a:pPr marL="742950" lvl="1" indent="-285750"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sz="1400" dirty="0"/>
              <a:t>RPM</a:t>
            </a:r>
            <a:r>
              <a:rPr sz="1400"/>
              <a:t>: </a:t>
            </a:r>
            <a:r>
              <a:rPr lang="en-US" sz="1400" smtClean="0"/>
              <a:t>2.200</a:t>
            </a:r>
            <a:endParaRPr sz="1400" dirty="0"/>
          </a:p>
          <a:p>
            <a:pPr marL="742950" lvl="1" indent="-285750" rtl="0">
              <a:spcAft>
                <a:spcPts val="10200"/>
              </a:spcAft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sz="1400" dirty="0" err="1"/>
              <a:t>Presión</a:t>
            </a:r>
            <a:r>
              <a:rPr sz="1400" dirty="0"/>
              <a:t> </a:t>
            </a:r>
            <a:r>
              <a:rPr sz="1400" dirty="0" err="1"/>
              <a:t>descendente</a:t>
            </a:r>
            <a:r>
              <a:rPr sz="1400" dirty="0"/>
              <a:t>: 63 a </a:t>
            </a:r>
            <a:r>
              <a:rPr sz="1400"/>
              <a:t>109 </a:t>
            </a:r>
            <a:r>
              <a:rPr sz="1400" smtClean="0"/>
              <a:t>lb </a:t>
            </a:r>
            <a:r>
              <a:rPr sz="1400" dirty="0"/>
              <a:t>(29 a 50 kg) </a:t>
            </a:r>
          </a:p>
          <a:p>
            <a:pPr marL="285750" indent="-285750" rtl="0">
              <a:spcAft>
                <a:spcPts val="1200"/>
              </a:spcAft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sz="1600" dirty="0" err="1"/>
              <a:t>Distribución</a:t>
            </a:r>
            <a:r>
              <a:rPr sz="1600" dirty="0"/>
              <a:t> </a:t>
            </a:r>
            <a:r>
              <a:rPr sz="1600" dirty="0" err="1"/>
              <a:t>uniforme</a:t>
            </a:r>
            <a:r>
              <a:rPr sz="1600" dirty="0"/>
              <a:t> de la </a:t>
            </a:r>
            <a:r>
              <a:rPr sz="1600" dirty="0" err="1"/>
              <a:t>solución</a:t>
            </a:r>
            <a:endParaRPr sz="1600" dirty="0"/>
          </a:p>
          <a:p>
            <a:pPr marL="285750" indent="-285750" rtl="0">
              <a:spcAft>
                <a:spcPts val="1200"/>
              </a:spcAft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sz="1600" dirty="0" err="1"/>
              <a:t>Remoción</a:t>
            </a:r>
            <a:r>
              <a:rPr sz="1600" dirty="0"/>
              <a:t> </a:t>
            </a:r>
            <a:r>
              <a:rPr sz="1600" dirty="0" err="1"/>
              <a:t>uniforme</a:t>
            </a:r>
            <a:r>
              <a:rPr sz="1600" dirty="0"/>
              <a:t> de </a:t>
            </a:r>
            <a:r>
              <a:rPr sz="1600" dirty="0" err="1"/>
              <a:t>acabado</a:t>
            </a:r>
            <a:r>
              <a:rPr sz="1600" dirty="0"/>
              <a:t> de </a:t>
            </a:r>
            <a:r>
              <a:rPr sz="1600" dirty="0" err="1"/>
              <a:t>pisos</a:t>
            </a:r>
            <a:endParaRPr sz="1600" dirty="0"/>
          </a:p>
        </p:txBody>
      </p:sp>
      <p:sp>
        <p:nvSpPr>
          <p:cNvPr id="14" name="Date Placeholder 3"/>
          <p:cNvSpPr>
            <a:spLocks noGrp="1"/>
          </p:cNvSpPr>
          <p:nvPr>
            <p:ph type="dt" sz="quarter" idx="10"/>
          </p:nvPr>
        </p:nvSpPr>
        <p:spPr>
          <a:xfrm>
            <a:off x="457200" y="6569075"/>
            <a:ext cx="2133600" cy="288925"/>
          </a:xfrm>
        </p:spPr>
        <p:txBody>
          <a:bodyPr/>
          <a:lstStyle/>
          <a:p>
            <a:pPr rtl="0">
              <a:defRPr/>
            </a:pPr>
            <a:r>
              <a:rPr/>
              <a:t>©2015 The Tennant Company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569075"/>
            <a:ext cx="2133600" cy="288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>
              <a:spcBef>
                <a:spcPct val="0"/>
              </a:spcBef>
              <a:buFontTx/>
              <a:buNone/>
            </a:pPr>
            <a:r>
              <a:rPr lang="en-US" dirty="0" smtClean="0">
                <a:solidFill>
                  <a:srgbClr val="898989"/>
                </a:solidFill>
              </a:rPr>
              <a:t> Rev. 11/11/15    </a:t>
            </a:r>
            <a:r>
              <a:rPr dirty="0" smtClean="0">
                <a:solidFill>
                  <a:srgbClr val="898989"/>
                </a:solidFill>
              </a:rPr>
              <a:t>6</a:t>
            </a:r>
            <a:endParaRPr dirty="0">
              <a:solidFill>
                <a:srgbClr val="898989"/>
              </a:solidFill>
            </a:endParaRPr>
          </a:p>
        </p:txBody>
      </p:sp>
      <p:pic>
        <p:nvPicPr>
          <p:cNvPr id="16" name="Picture 2" descr="T:\MKTG\New Product Intro Planning\Satellite Launch\Images\Satellite_Studio-Images-FullSize-Edited with Color Changes-082912\CDIs0152-Satellite-T3 Orbital-left angle-front-pad-close-u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3988" y="4602584"/>
            <a:ext cx="3246437" cy="116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756" y="1682920"/>
            <a:ext cx="2794865" cy="2246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8" name="Straight Arrow Connector 7"/>
          <p:cNvCxnSpPr>
            <a:cxnSpLocks noChangeShapeType="1"/>
          </p:cNvCxnSpPr>
          <p:nvPr/>
        </p:nvCxnSpPr>
        <p:spPr bwMode="auto">
          <a:xfrm>
            <a:off x="4660371" y="5185196"/>
            <a:ext cx="1287942" cy="0"/>
          </a:xfrm>
          <a:prstGeom prst="straightConnector1">
            <a:avLst/>
          </a:prstGeom>
          <a:noFill/>
          <a:ln w="38100" algn="ctr">
            <a:solidFill>
              <a:srgbClr val="0099CC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Arrow Connector 7"/>
          <p:cNvCxnSpPr>
            <a:cxnSpLocks noChangeShapeType="1"/>
          </p:cNvCxnSpPr>
          <p:nvPr/>
        </p:nvCxnSpPr>
        <p:spPr bwMode="auto">
          <a:xfrm>
            <a:off x="4651318" y="5394746"/>
            <a:ext cx="2049470" cy="0"/>
          </a:xfrm>
          <a:prstGeom prst="straightConnector1">
            <a:avLst/>
          </a:prstGeom>
          <a:noFill/>
          <a:ln w="38100" algn="ctr">
            <a:solidFill>
              <a:srgbClr val="0099CC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Arrow Connector 7"/>
          <p:cNvCxnSpPr>
            <a:cxnSpLocks noChangeShapeType="1"/>
          </p:cNvCxnSpPr>
          <p:nvPr/>
        </p:nvCxnSpPr>
        <p:spPr bwMode="auto">
          <a:xfrm>
            <a:off x="4660371" y="5615409"/>
            <a:ext cx="2726217" cy="0"/>
          </a:xfrm>
          <a:prstGeom prst="straightConnector1">
            <a:avLst/>
          </a:prstGeom>
          <a:noFill/>
          <a:ln w="38100" algn="ctr">
            <a:solidFill>
              <a:srgbClr val="0099CC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488777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itle 1"/>
          <p:cNvSpPr>
            <a:spLocks noGrp="1"/>
          </p:cNvSpPr>
          <p:nvPr>
            <p:ph type="title"/>
          </p:nvPr>
        </p:nvSpPr>
        <p:spPr>
          <a:xfrm>
            <a:off x="457200" y="911225"/>
            <a:ext cx="8229600" cy="685800"/>
          </a:xfrm>
        </p:spPr>
        <p:txBody>
          <a:bodyPr/>
          <a:lstStyle/>
          <a:p>
            <a:pPr rtl="0" eaLnBrk="1" hangingPunct="1"/>
            <a:r>
              <a:rPr/>
              <a:t>Modelo cilíndrico dual – T300/T300e</a:t>
            </a:r>
          </a:p>
        </p:txBody>
      </p:sp>
      <p:sp>
        <p:nvSpPr>
          <p:cNvPr id="4100" name="Content Placeholder 2"/>
          <p:cNvSpPr>
            <a:spLocks noGrp="1"/>
          </p:cNvSpPr>
          <p:nvPr>
            <p:ph idx="1"/>
          </p:nvPr>
        </p:nvSpPr>
        <p:spPr>
          <a:xfrm>
            <a:off x="457200" y="1810700"/>
            <a:ext cx="7839075" cy="4246075"/>
          </a:xfrm>
        </p:spPr>
        <p:txBody>
          <a:bodyPr>
            <a:normAutofit lnSpcReduction="10000"/>
          </a:bodyPr>
          <a:lstStyle/>
          <a:p>
            <a:pPr marL="285750" indent="-285750" rtl="0">
              <a:spcAft>
                <a:spcPts val="600"/>
              </a:spcAft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sz="1600" dirty="0"/>
              <a:t>Los </a:t>
            </a:r>
            <a:r>
              <a:rPr sz="1600" dirty="0" err="1"/>
              <a:t>cepillos</a:t>
            </a:r>
            <a:r>
              <a:rPr sz="1600" dirty="0"/>
              <a:t> </a:t>
            </a:r>
            <a:r>
              <a:rPr sz="1600" dirty="0" err="1"/>
              <a:t>duales</a:t>
            </a:r>
            <a:r>
              <a:rPr sz="1600" dirty="0"/>
              <a:t> </a:t>
            </a:r>
            <a:r>
              <a:rPr sz="1600" dirty="0" err="1"/>
              <a:t>permiten</a:t>
            </a:r>
            <a:r>
              <a:rPr sz="1600" dirty="0"/>
              <a:t> </a:t>
            </a:r>
            <a:r>
              <a:rPr sz="1600" dirty="0" err="1"/>
              <a:t>que</a:t>
            </a:r>
            <a:r>
              <a:rPr sz="1600" dirty="0"/>
              <a:t> la </a:t>
            </a:r>
            <a:r>
              <a:rPr sz="1600" dirty="0" err="1"/>
              <a:t>función</a:t>
            </a:r>
            <a:r>
              <a:rPr sz="1600" dirty="0"/>
              <a:t> de </a:t>
            </a:r>
            <a:r>
              <a:rPr sz="1600" dirty="0" err="1"/>
              <a:t>barrido</a:t>
            </a:r>
            <a:r>
              <a:rPr sz="1600" dirty="0"/>
              <a:t> </a:t>
            </a:r>
            <a:r>
              <a:rPr sz="1600" dirty="0" err="1"/>
              <a:t>previo</a:t>
            </a:r>
            <a:r>
              <a:rPr sz="1600" dirty="0"/>
              <a:t>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sz="1600" dirty="0" err="1" smtClean="0"/>
              <a:t>maximice</a:t>
            </a:r>
            <a:r>
              <a:rPr sz="1600" dirty="0" smtClean="0"/>
              <a:t> </a:t>
            </a:r>
            <a:r>
              <a:rPr sz="1600" dirty="0"/>
              <a:t>la </a:t>
            </a:r>
            <a:r>
              <a:rPr sz="1600" dirty="0" err="1"/>
              <a:t>productividad</a:t>
            </a:r>
            <a:endParaRPr sz="1600" dirty="0"/>
          </a:p>
          <a:p>
            <a:pPr marL="285750" indent="-285750" rtl="0">
              <a:spcAft>
                <a:spcPts val="600"/>
              </a:spcAft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sz="1600" dirty="0" err="1"/>
              <a:t>Extracción</a:t>
            </a:r>
            <a:r>
              <a:rPr sz="1600" dirty="0"/>
              <a:t> de un </a:t>
            </a:r>
            <a:r>
              <a:rPr sz="1600" dirty="0" err="1"/>
              <a:t>cepillo</a:t>
            </a:r>
            <a:r>
              <a:rPr sz="1600" dirty="0"/>
              <a:t> lateral</a:t>
            </a:r>
          </a:p>
          <a:p>
            <a:pPr marL="285750" indent="-285750" rtl="0">
              <a:spcAft>
                <a:spcPts val="0"/>
              </a:spcAft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sz="1600" dirty="0" err="1"/>
              <a:t>Bandeja</a:t>
            </a:r>
            <a:r>
              <a:rPr sz="1600" dirty="0"/>
              <a:t> de </a:t>
            </a:r>
            <a:r>
              <a:rPr sz="1600" dirty="0" err="1"/>
              <a:t>desperdicios</a:t>
            </a:r>
            <a:r>
              <a:rPr sz="1600" dirty="0"/>
              <a:t> </a:t>
            </a:r>
            <a:r>
              <a:rPr sz="1600" dirty="0" err="1"/>
              <a:t>integrada</a:t>
            </a:r>
            <a:r>
              <a:rPr sz="1600" dirty="0"/>
              <a:t> en </a:t>
            </a:r>
            <a:r>
              <a:rPr sz="1600" dirty="0" err="1"/>
              <a:t>una</a:t>
            </a:r>
            <a:r>
              <a:rPr sz="1600" dirty="0"/>
              <a:t> sola </a:t>
            </a:r>
            <a:r>
              <a:rPr sz="1600" dirty="0" err="1"/>
              <a:t>pieza</a:t>
            </a:r>
            <a:endParaRPr sz="1600" dirty="0"/>
          </a:p>
          <a:p>
            <a:pPr marL="742950" lvl="1" indent="-285750" rtl="0">
              <a:spcAft>
                <a:spcPts val="0"/>
              </a:spcAft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sz="1400" dirty="0" err="1"/>
              <a:t>Extracción</a:t>
            </a:r>
            <a:r>
              <a:rPr sz="1400" dirty="0"/>
              <a:t> de un </a:t>
            </a:r>
            <a:r>
              <a:rPr sz="1400" dirty="0" err="1"/>
              <a:t>cepillo</a:t>
            </a:r>
            <a:r>
              <a:rPr sz="1400" dirty="0"/>
              <a:t> lateral</a:t>
            </a:r>
          </a:p>
          <a:p>
            <a:pPr marL="742950" lvl="1" indent="-285750" rtl="0">
              <a:spcAft>
                <a:spcPts val="0"/>
              </a:spcAft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sz="1400" dirty="0" err="1"/>
              <a:t>Estilo</a:t>
            </a:r>
            <a:r>
              <a:rPr sz="1400" dirty="0"/>
              <a:t> de </a:t>
            </a:r>
            <a:r>
              <a:rPr sz="1400" dirty="0" err="1"/>
              <a:t>cajón</a:t>
            </a:r>
            <a:r>
              <a:rPr sz="1400" dirty="0"/>
              <a:t> </a:t>
            </a:r>
          </a:p>
          <a:p>
            <a:pPr marL="742950" lvl="1" indent="-285750" rtl="0">
              <a:spcAft>
                <a:spcPts val="600"/>
              </a:spcAft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sz="1400" dirty="0" err="1"/>
              <a:t>Extracción</a:t>
            </a:r>
            <a:r>
              <a:rPr sz="1400" dirty="0"/>
              <a:t> </a:t>
            </a:r>
            <a:r>
              <a:rPr sz="1400" dirty="0" err="1"/>
              <a:t>fácil</a:t>
            </a:r>
            <a:endParaRPr sz="1400" dirty="0"/>
          </a:p>
          <a:p>
            <a:pPr marL="285750" indent="-285750" rtl="0">
              <a:spcAft>
                <a:spcPts val="0"/>
              </a:spcAft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sz="1600" dirty="0" err="1"/>
              <a:t>Excelente</a:t>
            </a:r>
            <a:r>
              <a:rPr sz="1600" dirty="0"/>
              <a:t> </a:t>
            </a:r>
            <a:r>
              <a:rPr sz="1600" dirty="0" err="1"/>
              <a:t>rendimiento</a:t>
            </a:r>
            <a:r>
              <a:rPr sz="1600" dirty="0"/>
              <a:t> de </a:t>
            </a:r>
            <a:r>
              <a:rPr sz="1600" dirty="0" err="1"/>
              <a:t>limpieza</a:t>
            </a:r>
            <a:r>
              <a:rPr sz="1600" dirty="0"/>
              <a:t> </a:t>
            </a:r>
          </a:p>
          <a:p>
            <a:pPr marL="742950" lvl="1" indent="-285750">
              <a:spcAft>
                <a:spcPts val="0"/>
              </a:spcAft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sz="1400" dirty="0"/>
              <a:t>RPM</a:t>
            </a:r>
            <a:r>
              <a:rPr sz="1400"/>
              <a:t>: </a:t>
            </a:r>
            <a:r>
              <a:rPr lang="en-US" sz="1400" smtClean="0"/>
              <a:t>1.065</a:t>
            </a:r>
            <a:endParaRPr sz="1400" dirty="0"/>
          </a:p>
          <a:p>
            <a:pPr marL="742950" lvl="1" indent="-285750" rtl="0">
              <a:spcAft>
                <a:spcPts val="600"/>
              </a:spcAft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sz="1400" dirty="0" err="1"/>
              <a:t>Presión</a:t>
            </a:r>
            <a:r>
              <a:rPr sz="1400" dirty="0"/>
              <a:t> </a:t>
            </a:r>
            <a:r>
              <a:rPr sz="1400" dirty="0" err="1"/>
              <a:t>descendente</a:t>
            </a:r>
            <a:r>
              <a:rPr sz="1400" dirty="0"/>
              <a:t>: 53 a </a:t>
            </a:r>
            <a:r>
              <a:rPr sz="1400"/>
              <a:t>64 </a:t>
            </a:r>
            <a:r>
              <a:rPr sz="1400" smtClean="0"/>
              <a:t>lb </a:t>
            </a:r>
            <a:r>
              <a:rPr sz="1400" dirty="0"/>
              <a:t>(24 a 29 kg)</a:t>
            </a:r>
          </a:p>
          <a:p>
            <a:pPr marL="285750" indent="-285750" rtl="0">
              <a:spcAft>
                <a:spcPts val="0"/>
              </a:spcAft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sz="1600" dirty="0"/>
              <a:t>Dos </a:t>
            </a:r>
            <a:r>
              <a:rPr sz="1600" dirty="0" err="1"/>
              <a:t>tipos</a:t>
            </a:r>
            <a:r>
              <a:rPr sz="1600" dirty="0"/>
              <a:t> de </a:t>
            </a:r>
            <a:r>
              <a:rPr sz="1600" dirty="0" err="1"/>
              <a:t>cepillos</a:t>
            </a:r>
            <a:r>
              <a:rPr sz="1600" dirty="0"/>
              <a:t> </a:t>
            </a:r>
            <a:r>
              <a:rPr sz="1600" dirty="0" err="1"/>
              <a:t>disponibles</a:t>
            </a:r>
            <a:endParaRPr sz="1600" dirty="0"/>
          </a:p>
          <a:p>
            <a:pPr marL="742950" lvl="1" indent="-285750" rtl="0">
              <a:spcAft>
                <a:spcPts val="0"/>
              </a:spcAft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sz="1400" dirty="0" err="1"/>
              <a:t>Nailon</a:t>
            </a:r>
            <a:r>
              <a:rPr sz="1400" dirty="0"/>
              <a:t>: </a:t>
            </a:r>
            <a:r>
              <a:rPr sz="1400" dirty="0" err="1"/>
              <a:t>uso</a:t>
            </a:r>
            <a:r>
              <a:rPr sz="1400" dirty="0"/>
              <a:t> general</a:t>
            </a:r>
          </a:p>
          <a:p>
            <a:pPr marL="742950" lvl="1" indent="-285750" rtl="0">
              <a:spcAft>
                <a:spcPts val="600"/>
              </a:spcAft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sz="1400" dirty="0" err="1"/>
              <a:t>Poliéster</a:t>
            </a:r>
            <a:r>
              <a:rPr sz="1400" dirty="0"/>
              <a:t>: </a:t>
            </a:r>
            <a:r>
              <a:rPr sz="1400" dirty="0" err="1"/>
              <a:t>más</a:t>
            </a:r>
            <a:r>
              <a:rPr sz="1400" dirty="0"/>
              <a:t> </a:t>
            </a:r>
            <a:r>
              <a:rPr sz="1400" dirty="0" err="1"/>
              <a:t>agresivo</a:t>
            </a:r>
            <a:endParaRPr sz="1400" dirty="0"/>
          </a:p>
          <a:p>
            <a:pPr marL="285750" indent="-285750" rtl="0">
              <a:spcAft>
                <a:spcPts val="0"/>
              </a:spcAft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sz="1600" dirty="0" err="1"/>
              <a:t>Recuperador</a:t>
            </a:r>
            <a:r>
              <a:rPr sz="1600" dirty="0"/>
              <a:t> lateral </a:t>
            </a:r>
            <a:r>
              <a:rPr sz="1600" dirty="0" err="1"/>
              <a:t>integrado</a:t>
            </a:r>
            <a:endParaRPr sz="1600" dirty="0"/>
          </a:p>
          <a:p>
            <a:pPr marL="742950" lvl="1" indent="-285750" rtl="0">
              <a:spcAft>
                <a:spcPts val="0"/>
              </a:spcAft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sz="1400" dirty="0" err="1"/>
              <a:t>Contiene</a:t>
            </a:r>
            <a:r>
              <a:rPr sz="1400" dirty="0"/>
              <a:t> el </a:t>
            </a:r>
            <a:r>
              <a:rPr sz="1400" dirty="0" err="1"/>
              <a:t>agua</a:t>
            </a:r>
            <a:r>
              <a:rPr sz="1400" dirty="0"/>
              <a:t>, </a:t>
            </a:r>
            <a:r>
              <a:rPr sz="1400" dirty="0" err="1"/>
              <a:t>especialmente</a:t>
            </a:r>
            <a:r>
              <a:rPr sz="1400" dirty="0"/>
              <a:t> en los </a:t>
            </a:r>
            <a:r>
              <a:rPr sz="1400" dirty="0" err="1"/>
              <a:t>giros</a:t>
            </a:r>
            <a:endParaRPr sz="1400" dirty="0"/>
          </a:p>
          <a:p>
            <a:endParaRPr lang="en-US" sz="1600" dirty="0"/>
          </a:p>
        </p:txBody>
      </p:sp>
      <p:sp>
        <p:nvSpPr>
          <p:cNvPr id="14" name="Date Placeholder 3"/>
          <p:cNvSpPr>
            <a:spLocks noGrp="1"/>
          </p:cNvSpPr>
          <p:nvPr>
            <p:ph type="dt" sz="quarter" idx="10"/>
          </p:nvPr>
        </p:nvSpPr>
        <p:spPr>
          <a:xfrm>
            <a:off x="457200" y="6569075"/>
            <a:ext cx="2133600" cy="288925"/>
          </a:xfrm>
        </p:spPr>
        <p:txBody>
          <a:bodyPr/>
          <a:lstStyle/>
          <a:p>
            <a:pPr rtl="0">
              <a:defRPr/>
            </a:pPr>
            <a:r>
              <a:rPr/>
              <a:t>©2015 The Tennant Company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569075"/>
            <a:ext cx="2133600" cy="288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>
              <a:spcBef>
                <a:spcPct val="0"/>
              </a:spcBef>
              <a:buFontTx/>
              <a:buNone/>
            </a:pPr>
            <a:r>
              <a:rPr lang="en-US" dirty="0" smtClean="0">
                <a:solidFill>
                  <a:srgbClr val="898989"/>
                </a:solidFill>
              </a:rPr>
              <a:t> Rev. 11/11/15    </a:t>
            </a:r>
            <a:r>
              <a:rPr dirty="0" smtClean="0">
                <a:solidFill>
                  <a:srgbClr val="898989"/>
                </a:solidFill>
              </a:rPr>
              <a:t>7</a:t>
            </a:r>
            <a:endParaRPr dirty="0">
              <a:solidFill>
                <a:srgbClr val="898989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6865179" y="1683945"/>
            <a:ext cx="1548468" cy="4753069"/>
            <a:chOff x="7100556" y="991947"/>
            <a:chExt cx="1851583" cy="5683491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150874" y="991947"/>
              <a:ext cx="1764208" cy="1872220"/>
            </a:xfrm>
            <a:prstGeom prst="rect">
              <a:avLst/>
            </a:prstGeom>
          </p:spPr>
        </p:pic>
        <p:pic>
          <p:nvPicPr>
            <p:cNvPr id="12" name="Picture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0556" y="3110519"/>
              <a:ext cx="1842769" cy="10746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13818" y="4529062"/>
              <a:ext cx="1838321" cy="2146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3839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itle 1"/>
          <p:cNvSpPr>
            <a:spLocks noGrp="1"/>
          </p:cNvSpPr>
          <p:nvPr>
            <p:ph type="title"/>
          </p:nvPr>
        </p:nvSpPr>
        <p:spPr>
          <a:xfrm>
            <a:off x="457200" y="911225"/>
            <a:ext cx="8229600" cy="685800"/>
          </a:xfrm>
        </p:spPr>
        <p:txBody>
          <a:bodyPr/>
          <a:lstStyle/>
          <a:p>
            <a:pPr rtl="0" eaLnBrk="1" hangingPunct="1"/>
            <a:r>
              <a:rPr/>
              <a:t>Acoplamiento de la herramienta de limpieza de disco</a:t>
            </a:r>
          </a:p>
        </p:txBody>
      </p:sp>
      <p:sp>
        <p:nvSpPr>
          <p:cNvPr id="4100" name="Content Placeholder 2"/>
          <p:cNvSpPr>
            <a:spLocks noGrp="1"/>
          </p:cNvSpPr>
          <p:nvPr>
            <p:ph idx="1"/>
          </p:nvPr>
        </p:nvSpPr>
        <p:spPr>
          <a:xfrm>
            <a:off x="457200" y="1810700"/>
            <a:ext cx="5590515" cy="4246075"/>
          </a:xfrm>
        </p:spPr>
        <p:txBody>
          <a:bodyPr>
            <a:normAutofit lnSpcReduction="10000"/>
          </a:bodyPr>
          <a:lstStyle/>
          <a:p>
            <a:pPr marL="285750" indent="-285750" rtl="0">
              <a:spcAft>
                <a:spcPts val="0"/>
              </a:spcAft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sz="1600" dirty="0" err="1"/>
              <a:t>Insta</a:t>
            </a:r>
            <a:r>
              <a:rPr sz="1600" dirty="0"/>
              <a:t>-Click™</a:t>
            </a:r>
          </a:p>
          <a:p>
            <a:pPr marL="742950" lvl="1" indent="-285750" rtl="0">
              <a:spcAft>
                <a:spcPts val="0"/>
              </a:spcAft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sz="1400" dirty="0" err="1"/>
              <a:t>Imanes</a:t>
            </a:r>
            <a:r>
              <a:rPr sz="1400" dirty="0"/>
              <a:t> </a:t>
            </a:r>
            <a:r>
              <a:rPr sz="1400" dirty="0" err="1"/>
              <a:t>potentes</a:t>
            </a:r>
            <a:r>
              <a:rPr sz="1400" dirty="0"/>
              <a:t> </a:t>
            </a:r>
            <a:r>
              <a:rPr sz="1400" dirty="0" err="1"/>
              <a:t>para</a:t>
            </a:r>
            <a:r>
              <a:rPr sz="1400" dirty="0"/>
              <a:t> el </a:t>
            </a:r>
            <a:r>
              <a:rPr sz="1400" dirty="0" err="1"/>
              <a:t>acoplamiento</a:t>
            </a:r>
            <a:r>
              <a:rPr sz="1400" dirty="0"/>
              <a:t> y la </a:t>
            </a:r>
            <a:r>
              <a:rPr sz="1400" dirty="0" err="1"/>
              <a:t>extracción</a:t>
            </a:r>
            <a:r>
              <a:rPr sz="1400" dirty="0"/>
              <a:t>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sz="1400" dirty="0" smtClean="0"/>
              <a:t>de </a:t>
            </a:r>
            <a:r>
              <a:rPr sz="1400" dirty="0"/>
              <a:t>la </a:t>
            </a:r>
            <a:r>
              <a:rPr sz="1400" dirty="0" err="1"/>
              <a:t>herramienta</a:t>
            </a:r>
            <a:r>
              <a:rPr sz="1400" dirty="0"/>
              <a:t> de </a:t>
            </a:r>
            <a:r>
              <a:rPr sz="1400" dirty="0" err="1"/>
              <a:t>limpieza</a:t>
            </a:r>
            <a:r>
              <a:rPr sz="1400" dirty="0"/>
              <a:t> de </a:t>
            </a:r>
            <a:r>
              <a:rPr sz="1400" dirty="0" err="1"/>
              <a:t>manera</a:t>
            </a:r>
            <a:r>
              <a:rPr sz="1400" dirty="0"/>
              <a:t> </a:t>
            </a:r>
            <a:r>
              <a:rPr sz="1400" dirty="0" err="1"/>
              <a:t>fácil</a:t>
            </a:r>
            <a:r>
              <a:rPr sz="1400" dirty="0"/>
              <a:t> y con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sz="1400" dirty="0" err="1" smtClean="0"/>
              <a:t>poco</a:t>
            </a:r>
            <a:r>
              <a:rPr sz="1400" dirty="0" smtClean="0"/>
              <a:t> </a:t>
            </a:r>
            <a:r>
              <a:rPr sz="1400" dirty="0" err="1"/>
              <a:t>contacto</a:t>
            </a:r>
            <a:endParaRPr sz="1400" dirty="0"/>
          </a:p>
          <a:p>
            <a:pPr marL="742950" lvl="1" indent="-285750" rtl="0">
              <a:spcAft>
                <a:spcPts val="0"/>
              </a:spcAft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sz="1400" dirty="0" err="1"/>
              <a:t>Facilidad</a:t>
            </a:r>
            <a:r>
              <a:rPr sz="1400" dirty="0"/>
              <a:t> de </a:t>
            </a:r>
            <a:r>
              <a:rPr sz="1400" dirty="0" err="1"/>
              <a:t>manipulación</a:t>
            </a:r>
            <a:r>
              <a:rPr sz="1400" dirty="0"/>
              <a:t> y </a:t>
            </a:r>
            <a:r>
              <a:rPr sz="1400" dirty="0" err="1"/>
              <a:t>bajada</a:t>
            </a:r>
            <a:r>
              <a:rPr sz="1400" dirty="0"/>
              <a:t> del </a:t>
            </a:r>
            <a:r>
              <a:rPr sz="1400" dirty="0" err="1"/>
              <a:t>cabezal</a:t>
            </a:r>
            <a:r>
              <a:rPr sz="1400" dirty="0"/>
              <a:t> </a:t>
            </a:r>
            <a:r>
              <a:rPr sz="1400" dirty="0" err="1"/>
              <a:t>por</a:t>
            </a:r>
            <a:r>
              <a:rPr sz="1400" dirty="0"/>
              <a:t>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sz="1400" dirty="0" smtClean="0"/>
              <a:t>los </a:t>
            </a:r>
            <a:r>
              <a:rPr sz="1400" dirty="0" err="1"/>
              <a:t>cepillos</a:t>
            </a:r>
            <a:r>
              <a:rPr sz="1400" dirty="0"/>
              <a:t> o </a:t>
            </a:r>
            <a:r>
              <a:rPr sz="1400" dirty="0" err="1"/>
              <a:t>impulsores</a:t>
            </a:r>
            <a:r>
              <a:rPr sz="1400" dirty="0"/>
              <a:t> de </a:t>
            </a:r>
            <a:r>
              <a:rPr sz="1400" dirty="0" err="1"/>
              <a:t>almohadilla</a:t>
            </a:r>
            <a:endParaRPr sz="1400" dirty="0"/>
          </a:p>
          <a:p>
            <a:pPr marL="742950" lvl="1" indent="-285750" rtl="0">
              <a:spcAft>
                <a:spcPts val="0"/>
              </a:spcAft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sz="1400" dirty="0" err="1"/>
              <a:t>Extracción</a:t>
            </a:r>
            <a:r>
              <a:rPr sz="1400" dirty="0"/>
              <a:t> </a:t>
            </a:r>
            <a:r>
              <a:rPr sz="1400" dirty="0" err="1"/>
              <a:t>rápida</a:t>
            </a:r>
            <a:r>
              <a:rPr sz="1400" dirty="0"/>
              <a:t> de </a:t>
            </a:r>
            <a:r>
              <a:rPr sz="1400" dirty="0" err="1"/>
              <a:t>las</a:t>
            </a:r>
            <a:r>
              <a:rPr sz="1400" dirty="0"/>
              <a:t> </a:t>
            </a:r>
            <a:r>
              <a:rPr sz="1400" dirty="0" err="1"/>
              <a:t>herramientas</a:t>
            </a:r>
            <a:r>
              <a:rPr sz="1400" dirty="0"/>
              <a:t> de </a:t>
            </a:r>
            <a:r>
              <a:rPr sz="1400" dirty="0" err="1"/>
              <a:t>limpieza</a:t>
            </a:r>
            <a:endParaRPr sz="1400" dirty="0"/>
          </a:p>
          <a:p>
            <a:pPr marL="742950" lvl="1" indent="-285750" rtl="0">
              <a:spcAft>
                <a:spcPts val="0"/>
              </a:spcAft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sz="1400" dirty="0" err="1"/>
              <a:t>Estándar</a:t>
            </a:r>
            <a:r>
              <a:rPr sz="1400" dirty="0"/>
              <a:t> en el </a:t>
            </a:r>
            <a:r>
              <a:rPr sz="1400" dirty="0" err="1"/>
              <a:t>modelo</a:t>
            </a:r>
            <a:r>
              <a:rPr sz="1400" dirty="0"/>
              <a:t> T300</a:t>
            </a:r>
          </a:p>
          <a:p>
            <a:pPr marL="742950" lvl="1" indent="-285750" rtl="0">
              <a:spcAft>
                <a:spcPts val="600"/>
              </a:spcAft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sz="1400" dirty="0" err="1"/>
              <a:t>Opcional</a:t>
            </a:r>
            <a:r>
              <a:rPr sz="1400" dirty="0"/>
              <a:t> en el </a:t>
            </a:r>
            <a:r>
              <a:rPr sz="1400" dirty="0" err="1"/>
              <a:t>modelo</a:t>
            </a:r>
            <a:r>
              <a:rPr sz="1400" dirty="0"/>
              <a:t> T300e</a:t>
            </a:r>
          </a:p>
          <a:p>
            <a:pPr marL="742950" lvl="1" indent="-285750">
              <a:spcAft>
                <a:spcPts val="600"/>
              </a:spcAft>
              <a:buClr>
                <a:srgbClr val="009AC7"/>
              </a:buClr>
              <a:buFont typeface="Wingdings" panose="05000000000000000000" pitchFamily="2" charset="2"/>
              <a:buChar char="§"/>
            </a:pPr>
            <a:endParaRPr lang="en-US" sz="1400" dirty="0"/>
          </a:p>
          <a:p>
            <a:pPr marL="742950" lvl="1" indent="-285750">
              <a:spcAft>
                <a:spcPts val="600"/>
              </a:spcAft>
              <a:buClr>
                <a:srgbClr val="009AC7"/>
              </a:buClr>
              <a:buFont typeface="Wingdings" panose="05000000000000000000" pitchFamily="2" charset="2"/>
              <a:buChar char="§"/>
            </a:pPr>
            <a:endParaRPr lang="en-US" sz="1400" dirty="0" smtClean="0"/>
          </a:p>
          <a:p>
            <a:pPr marL="285750" indent="-285750" rtl="0">
              <a:spcAft>
                <a:spcPts val="0"/>
              </a:spcAft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sz="1600" dirty="0" err="1"/>
              <a:t>Sistema</a:t>
            </a:r>
            <a:r>
              <a:rPr sz="1600" dirty="0"/>
              <a:t> de </a:t>
            </a:r>
            <a:r>
              <a:rPr sz="1600" dirty="0" err="1"/>
              <a:t>tres</a:t>
            </a:r>
            <a:r>
              <a:rPr sz="1600" dirty="0"/>
              <a:t> </a:t>
            </a:r>
            <a:r>
              <a:rPr sz="1600" dirty="0" err="1"/>
              <a:t>lengüetas</a:t>
            </a:r>
            <a:r>
              <a:rPr sz="1600" dirty="0"/>
              <a:t> </a:t>
            </a:r>
            <a:r>
              <a:rPr sz="1600" dirty="0" err="1"/>
              <a:t>mejorado</a:t>
            </a:r>
            <a:endParaRPr sz="1600" dirty="0"/>
          </a:p>
          <a:p>
            <a:pPr marL="742950" lvl="1" indent="-285750" rtl="0">
              <a:spcAft>
                <a:spcPts val="0"/>
              </a:spcAft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sz="1400" dirty="0"/>
              <a:t>Se </a:t>
            </a:r>
            <a:r>
              <a:rPr sz="1400" dirty="0" err="1"/>
              <a:t>cambió</a:t>
            </a:r>
            <a:r>
              <a:rPr sz="1400" dirty="0"/>
              <a:t> la </a:t>
            </a:r>
            <a:r>
              <a:rPr sz="1400" dirty="0" err="1"/>
              <a:t>posición</a:t>
            </a:r>
            <a:r>
              <a:rPr sz="1400" dirty="0"/>
              <a:t> de los </a:t>
            </a:r>
            <a:r>
              <a:rPr sz="1400" dirty="0" err="1"/>
              <a:t>orificios</a:t>
            </a:r>
            <a:r>
              <a:rPr sz="1400" dirty="0"/>
              <a:t>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sz="1400" dirty="0" err="1" smtClean="0"/>
              <a:t>más</a:t>
            </a:r>
            <a:r>
              <a:rPr sz="1400" dirty="0" smtClean="0"/>
              <a:t> </a:t>
            </a:r>
            <a:r>
              <a:rPr sz="1400" dirty="0" err="1"/>
              <a:t>grandes</a:t>
            </a:r>
            <a:r>
              <a:rPr sz="1400" dirty="0"/>
              <a:t> </a:t>
            </a:r>
            <a:r>
              <a:rPr sz="1400" dirty="0" err="1"/>
              <a:t>para</a:t>
            </a:r>
            <a:r>
              <a:rPr sz="1400" dirty="0"/>
              <a:t> la </a:t>
            </a:r>
            <a:r>
              <a:rPr sz="1400" dirty="0" err="1"/>
              <a:t>placa</a:t>
            </a:r>
            <a:r>
              <a:rPr sz="1400" dirty="0"/>
              <a:t> del </a:t>
            </a:r>
            <a:r>
              <a:rPr sz="1400" dirty="0" err="1"/>
              <a:t>impulsor</a:t>
            </a:r>
            <a:endParaRPr sz="1400" dirty="0"/>
          </a:p>
          <a:p>
            <a:pPr marL="742950" lvl="1" indent="-285750" rtl="0">
              <a:spcAft>
                <a:spcPts val="0"/>
              </a:spcAft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sz="1400" dirty="0" err="1"/>
              <a:t>Puertos</a:t>
            </a:r>
            <a:r>
              <a:rPr sz="1400" dirty="0"/>
              <a:t> de vista </a:t>
            </a:r>
            <a:r>
              <a:rPr sz="1400" dirty="0" err="1"/>
              <a:t>más</a:t>
            </a:r>
            <a:r>
              <a:rPr sz="1400" dirty="0"/>
              <a:t> </a:t>
            </a:r>
            <a:r>
              <a:rPr sz="1400" dirty="0" err="1"/>
              <a:t>grandes</a:t>
            </a:r>
            <a:endParaRPr sz="1400" dirty="0"/>
          </a:p>
          <a:p>
            <a:pPr marL="742950" lvl="1" indent="-285750" rtl="0">
              <a:spcAft>
                <a:spcPts val="0"/>
              </a:spcAft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sz="1400" dirty="0" err="1"/>
              <a:t>Estándar</a:t>
            </a:r>
            <a:r>
              <a:rPr sz="1400" dirty="0"/>
              <a:t> en el </a:t>
            </a:r>
            <a:r>
              <a:rPr sz="1400" dirty="0" err="1"/>
              <a:t>modelo</a:t>
            </a:r>
            <a:r>
              <a:rPr sz="1400" dirty="0"/>
              <a:t> T300e</a:t>
            </a:r>
          </a:p>
          <a:p>
            <a:pPr marL="742950" lvl="1" indent="-285750">
              <a:spcAft>
                <a:spcPts val="0"/>
              </a:spcAft>
              <a:buClr>
                <a:srgbClr val="009AC7"/>
              </a:buClr>
              <a:buFont typeface="Wingdings" panose="05000000000000000000" pitchFamily="2" charset="2"/>
              <a:buChar char="§"/>
            </a:pPr>
            <a:endParaRPr lang="en-US" sz="1400" dirty="0"/>
          </a:p>
          <a:p>
            <a:endParaRPr lang="en-US" sz="1600" dirty="0"/>
          </a:p>
        </p:txBody>
      </p:sp>
      <p:sp>
        <p:nvSpPr>
          <p:cNvPr id="14" name="Date Placeholder 3"/>
          <p:cNvSpPr>
            <a:spLocks noGrp="1"/>
          </p:cNvSpPr>
          <p:nvPr>
            <p:ph type="dt" sz="quarter" idx="10"/>
          </p:nvPr>
        </p:nvSpPr>
        <p:spPr>
          <a:xfrm>
            <a:off x="457200" y="6569075"/>
            <a:ext cx="2133600" cy="288925"/>
          </a:xfrm>
        </p:spPr>
        <p:txBody>
          <a:bodyPr/>
          <a:lstStyle/>
          <a:p>
            <a:pPr rtl="0">
              <a:defRPr/>
            </a:pPr>
            <a:r>
              <a:rPr/>
              <a:t>©2015 The Tennant Company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569075"/>
            <a:ext cx="2133600" cy="288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>
              <a:spcBef>
                <a:spcPct val="0"/>
              </a:spcBef>
              <a:buFontTx/>
              <a:buNone/>
            </a:pPr>
            <a:r>
              <a:rPr lang="en-US" dirty="0" smtClean="0">
                <a:solidFill>
                  <a:srgbClr val="898989"/>
                </a:solidFill>
              </a:rPr>
              <a:t> Rev. 11/11/15    </a:t>
            </a:r>
            <a:r>
              <a:rPr dirty="0" smtClean="0">
                <a:solidFill>
                  <a:srgbClr val="898989"/>
                </a:solidFill>
              </a:rPr>
              <a:t>8</a:t>
            </a:r>
            <a:endParaRPr dirty="0">
              <a:solidFill>
                <a:srgbClr val="898989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041" y="4265034"/>
            <a:ext cx="2743200" cy="16002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365567" y="3640986"/>
            <a:ext cx="22724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sz="1100">
                <a:latin typeface="Arial" panose="020B0604020202020204" pitchFamily="34" charset="0"/>
              </a:rPr>
              <a:t>Insta-Click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070409" y="5933657"/>
            <a:ext cx="22724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sz="1100">
                <a:latin typeface="Arial" panose="020B0604020202020204" pitchFamily="34" charset="0"/>
              </a:rPr>
              <a:t>3 lengüetas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30199" y="1738755"/>
            <a:ext cx="2743200" cy="1902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779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itle 1"/>
          <p:cNvSpPr>
            <a:spLocks noGrp="1"/>
          </p:cNvSpPr>
          <p:nvPr>
            <p:ph type="title"/>
          </p:nvPr>
        </p:nvSpPr>
        <p:spPr>
          <a:xfrm>
            <a:off x="457200" y="911225"/>
            <a:ext cx="8229600" cy="685800"/>
          </a:xfrm>
        </p:spPr>
        <p:txBody>
          <a:bodyPr>
            <a:normAutofit fontScale="90000"/>
          </a:bodyPr>
          <a:lstStyle/>
          <a:p>
            <a:pPr rtl="0" eaLnBrk="1" hangingPunct="1"/>
            <a:r>
              <a:rPr/>
              <a:t>Interruptor Severe Environment™ – solo en el modelo T300 </a:t>
            </a:r>
          </a:p>
        </p:txBody>
      </p:sp>
      <p:sp>
        <p:nvSpPr>
          <p:cNvPr id="4100" name="Content Placeholder 2"/>
          <p:cNvSpPr>
            <a:spLocks noGrp="1"/>
          </p:cNvSpPr>
          <p:nvPr>
            <p:ph idx="1"/>
          </p:nvPr>
        </p:nvSpPr>
        <p:spPr>
          <a:xfrm>
            <a:off x="457201" y="1810700"/>
            <a:ext cx="4784755" cy="4246075"/>
          </a:xfrm>
        </p:spPr>
        <p:txBody>
          <a:bodyPr>
            <a:normAutofit/>
          </a:bodyPr>
          <a:lstStyle/>
          <a:p>
            <a:pPr marL="285750" indent="-285750" rtl="0">
              <a:spcAft>
                <a:spcPts val="600"/>
              </a:spcAft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sz="1600" dirty="0" err="1">
                <a:ea typeface="ＭＳ Ｐゴシック" panose="020B0600070205080204" pitchFamily="34" charset="-128"/>
              </a:rPr>
              <a:t>Opcional</a:t>
            </a:r>
            <a:r>
              <a:rPr sz="1600" dirty="0">
                <a:ea typeface="ＭＳ Ｐゴシック" panose="020B0600070205080204" pitchFamily="34" charset="-128"/>
              </a:rPr>
              <a:t> en </a:t>
            </a:r>
            <a:r>
              <a:rPr sz="1600" dirty="0" err="1">
                <a:ea typeface="ＭＳ Ｐゴシック" panose="020B0600070205080204" pitchFamily="34" charset="-128"/>
              </a:rPr>
              <a:t>las</a:t>
            </a:r>
            <a:r>
              <a:rPr sz="1600" dirty="0">
                <a:ea typeface="ＭＳ Ｐゴシック" panose="020B0600070205080204" pitchFamily="34" charset="-128"/>
              </a:rPr>
              <a:t> </a:t>
            </a:r>
            <a:r>
              <a:rPr sz="1600" dirty="0" err="1">
                <a:ea typeface="ＭＳ Ｐゴシック" panose="020B0600070205080204" pitchFamily="34" charset="-128"/>
              </a:rPr>
              <a:t>máquinas</a:t>
            </a:r>
            <a:r>
              <a:rPr sz="1600" dirty="0">
                <a:ea typeface="ＭＳ Ｐゴシック" panose="020B0600070205080204" pitchFamily="34" charset="-128"/>
              </a:rPr>
              <a:t> T300 con </a:t>
            </a:r>
            <a:r>
              <a:rPr sz="1600" dirty="0" err="1">
                <a:ea typeface="ＭＳ Ｐゴシック" panose="020B0600070205080204" pitchFamily="34" charset="-128"/>
              </a:rPr>
              <a:t>tecnología</a:t>
            </a:r>
            <a:r>
              <a:rPr sz="1600" dirty="0">
                <a:ea typeface="ＭＳ Ｐゴシック" panose="020B0600070205080204" pitchFamily="34" charset="-128"/>
              </a:rPr>
              <a:t> ec-H2O </a:t>
            </a:r>
            <a:r>
              <a:rPr sz="1600" dirty="0" err="1">
                <a:ea typeface="ＭＳ Ｐゴシック" panose="020B0600070205080204" pitchFamily="34" charset="-128"/>
              </a:rPr>
              <a:t>NanoClean</a:t>
            </a:r>
            <a:r>
              <a:rPr sz="1600" dirty="0">
                <a:ea typeface="ＭＳ Ｐゴシック" panose="020B0600070205080204" pitchFamily="34" charset="-128"/>
              </a:rPr>
              <a:t>™</a:t>
            </a:r>
          </a:p>
          <a:p>
            <a:pPr marL="285750" indent="-285750" rtl="0">
              <a:spcAft>
                <a:spcPts val="600"/>
              </a:spcAft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sz="1600" dirty="0">
                <a:ea typeface="ＭＳ Ｐゴシック" panose="020B0600070205080204" pitchFamily="34" charset="-128"/>
              </a:rPr>
              <a:t>Para </a:t>
            </a:r>
            <a:r>
              <a:rPr sz="1600" dirty="0" err="1">
                <a:ea typeface="ＭＳ Ｐゴシック" panose="020B0600070205080204" pitchFamily="34" charset="-128"/>
              </a:rPr>
              <a:t>limpiar</a:t>
            </a:r>
            <a:r>
              <a:rPr sz="1600" dirty="0">
                <a:ea typeface="ＭＳ Ｐゴシック" panose="020B0600070205080204" pitchFamily="34" charset="-128"/>
              </a:rPr>
              <a:t> la </a:t>
            </a:r>
            <a:r>
              <a:rPr sz="1600" dirty="0" err="1">
                <a:ea typeface="ＭＳ Ｐゴシック" panose="020B0600070205080204" pitchFamily="34" charset="-128"/>
              </a:rPr>
              <a:t>suciedad</a:t>
            </a:r>
            <a:r>
              <a:rPr sz="1600" dirty="0">
                <a:ea typeface="ＭＳ Ｐゴシック" panose="020B0600070205080204" pitchFamily="34" charset="-128"/>
              </a:rPr>
              <a:t> </a:t>
            </a:r>
            <a:r>
              <a:rPr sz="1600" dirty="0" err="1">
                <a:ea typeface="ＭＳ Ｐゴシック" panose="020B0600070205080204" pitchFamily="34" charset="-128"/>
              </a:rPr>
              <a:t>más</a:t>
            </a:r>
            <a:r>
              <a:rPr sz="1600" dirty="0">
                <a:ea typeface="ＭＳ Ｐゴシック" panose="020B0600070205080204" pitchFamily="34" charset="-128"/>
              </a:rPr>
              <a:t> </a:t>
            </a:r>
            <a:r>
              <a:rPr sz="1600" dirty="0" err="1">
                <a:ea typeface="ＭＳ Ｐゴシック" panose="020B0600070205080204" pitchFamily="34" charset="-128"/>
              </a:rPr>
              <a:t>extraña</a:t>
            </a:r>
            <a:r>
              <a:rPr sz="1600" dirty="0">
                <a:ea typeface="ＭＳ Ｐゴシック" panose="020B0600070205080204" pitchFamily="34" charset="-128"/>
              </a:rPr>
              <a:t> </a:t>
            </a:r>
            <a:r>
              <a:rPr sz="1600" dirty="0" err="1">
                <a:ea typeface="ＭＳ Ｐゴシック" panose="020B0600070205080204" pitchFamily="34" charset="-128"/>
              </a:rPr>
              <a:t>que</a:t>
            </a:r>
            <a:r>
              <a:rPr sz="1600" dirty="0">
                <a:ea typeface="ＭＳ Ｐゴシック" panose="020B0600070205080204" pitchFamily="34" charset="-128"/>
              </a:rPr>
              <a:t> el </a:t>
            </a:r>
            <a:r>
              <a:rPr sz="1600" dirty="0" err="1">
                <a:ea typeface="ＭＳ Ｐゴシック" panose="020B0600070205080204" pitchFamily="34" charset="-128"/>
              </a:rPr>
              <a:t>diseño</a:t>
            </a:r>
            <a:r>
              <a:rPr sz="1600" dirty="0">
                <a:ea typeface="ＭＳ Ｐゴシック" panose="020B0600070205080204" pitchFamily="34" charset="-128"/>
              </a:rPr>
              <a:t> del </a:t>
            </a:r>
            <a:r>
              <a:rPr sz="1600" dirty="0" err="1">
                <a:ea typeface="ＭＳ Ｐゴシック" panose="020B0600070205080204" pitchFamily="34" charset="-128"/>
              </a:rPr>
              <a:t>sistema</a:t>
            </a:r>
            <a:r>
              <a:rPr sz="1600" dirty="0">
                <a:ea typeface="ＭＳ Ｐゴシック" panose="020B0600070205080204" pitchFamily="34" charset="-128"/>
              </a:rPr>
              <a:t> ec-H2O™ no </a:t>
            </a:r>
            <a:r>
              <a:rPr sz="1600" dirty="0" err="1">
                <a:ea typeface="ＭＳ Ｐゴシック" panose="020B0600070205080204" pitchFamily="34" charset="-128"/>
              </a:rPr>
              <a:t>permite</a:t>
            </a:r>
            <a:r>
              <a:rPr sz="1600" dirty="0">
                <a:ea typeface="ＭＳ Ｐゴシック" panose="020B0600070205080204" pitchFamily="34" charset="-128"/>
              </a:rPr>
              <a:t> </a:t>
            </a:r>
            <a:r>
              <a:rPr sz="1600" dirty="0" err="1">
                <a:ea typeface="ＭＳ Ｐゴシック" panose="020B0600070205080204" pitchFamily="34" charset="-128"/>
              </a:rPr>
              <a:t>limpiar</a:t>
            </a:r>
            <a:endParaRPr sz="1600" dirty="0">
              <a:ea typeface="ＭＳ Ｐゴシック" panose="020B0600070205080204" pitchFamily="34" charset="-128"/>
            </a:endParaRPr>
          </a:p>
          <a:p>
            <a:pPr marL="285750" indent="-285750" rtl="0">
              <a:spcAft>
                <a:spcPts val="600"/>
              </a:spcAft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sz="1600" dirty="0" err="1">
                <a:ea typeface="ＭＳ Ｐゴシック" panose="020B0600070205080204" pitchFamily="34" charset="-128"/>
              </a:rPr>
              <a:t>Limpieza</a:t>
            </a:r>
            <a:r>
              <a:rPr sz="1600" dirty="0">
                <a:ea typeface="ＭＳ Ｐゴシック" panose="020B0600070205080204" pitchFamily="34" charset="-128"/>
              </a:rPr>
              <a:t> de </a:t>
            </a:r>
            <a:r>
              <a:rPr sz="1600" dirty="0" err="1">
                <a:ea typeface="ＭＳ Ｐゴシック" panose="020B0600070205080204" pitchFamily="34" charset="-128"/>
              </a:rPr>
              <a:t>manchas</a:t>
            </a:r>
            <a:r>
              <a:rPr sz="1600" dirty="0">
                <a:ea typeface="ＭＳ Ｐゴシック" panose="020B0600070205080204" pitchFamily="34" charset="-128"/>
              </a:rPr>
              <a:t> en 30 </a:t>
            </a:r>
            <a:r>
              <a:rPr sz="1600" dirty="0" err="1">
                <a:ea typeface="ＭＳ Ｐゴシック" panose="020B0600070205080204" pitchFamily="34" charset="-128"/>
              </a:rPr>
              <a:t>segundos</a:t>
            </a:r>
            <a:endParaRPr sz="1600" dirty="0">
              <a:ea typeface="ＭＳ Ｐゴシック" panose="020B0600070205080204" pitchFamily="34" charset="-128"/>
            </a:endParaRPr>
          </a:p>
          <a:p>
            <a:pPr marL="285750" indent="-285750" rtl="0">
              <a:spcAft>
                <a:spcPts val="600"/>
              </a:spcAft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sz="1600" dirty="0" err="1">
                <a:ea typeface="ＭＳ Ｐゴシック" panose="020B0600070205080204" pitchFamily="34" charset="-128"/>
              </a:rPr>
              <a:t>Sistema</a:t>
            </a:r>
            <a:r>
              <a:rPr sz="1600" dirty="0">
                <a:ea typeface="ＭＳ Ｐゴシック" panose="020B0600070205080204" pitchFamily="34" charset="-128"/>
              </a:rPr>
              <a:t> </a:t>
            </a:r>
            <a:r>
              <a:rPr sz="1600" dirty="0" err="1">
                <a:ea typeface="ＭＳ Ｐゴシック" panose="020B0600070205080204" pitchFamily="34" charset="-128"/>
              </a:rPr>
              <a:t>siempre</a:t>
            </a:r>
            <a:r>
              <a:rPr sz="1600" dirty="0">
                <a:ea typeface="ＭＳ Ｐゴシック" panose="020B0600070205080204" pitchFamily="34" charset="-128"/>
              </a:rPr>
              <a:t> </a:t>
            </a:r>
            <a:r>
              <a:rPr sz="1600" dirty="0" err="1">
                <a:ea typeface="ＭＳ Ｐゴシック" panose="020B0600070205080204" pitchFamily="34" charset="-128"/>
              </a:rPr>
              <a:t>activado</a:t>
            </a:r>
            <a:r>
              <a:rPr sz="1600" dirty="0">
                <a:ea typeface="ＭＳ Ｐゴシック" panose="020B0600070205080204" pitchFamily="34" charset="-128"/>
              </a:rPr>
              <a:t> </a:t>
            </a:r>
            <a:r>
              <a:rPr sz="1600" dirty="0" err="1">
                <a:ea typeface="ＭＳ Ｐゴシック" panose="020B0600070205080204" pitchFamily="34" charset="-128"/>
              </a:rPr>
              <a:t>para</a:t>
            </a:r>
            <a:r>
              <a:rPr sz="1600" dirty="0">
                <a:ea typeface="ＭＳ Ｐゴシック" panose="020B0600070205080204" pitchFamily="34" charset="-128"/>
              </a:rPr>
              <a:t> </a:t>
            </a:r>
            <a:r>
              <a:rPr sz="1600" dirty="0" err="1">
                <a:ea typeface="ＭＳ Ｐゴシック" panose="020B0600070205080204" pitchFamily="34" charset="-128"/>
              </a:rPr>
              <a:t>espacios</a:t>
            </a:r>
            <a:r>
              <a:rPr sz="1600" dirty="0">
                <a:ea typeface="ＭＳ Ｐゴシック" panose="020B0600070205080204" pitchFamily="34" charset="-128"/>
              </a:rPr>
              <a:t> </a:t>
            </a:r>
            <a:r>
              <a:rPr lang="en-US" sz="1600" dirty="0" smtClean="0">
                <a:ea typeface="ＭＳ Ｐゴシック" panose="020B0600070205080204" pitchFamily="34" charset="-128"/>
              </a:rPr>
              <a:t/>
            </a:r>
            <a:br>
              <a:rPr lang="en-US" sz="1600" dirty="0" smtClean="0">
                <a:ea typeface="ＭＳ Ｐゴシック" panose="020B0600070205080204" pitchFamily="34" charset="-128"/>
              </a:rPr>
            </a:br>
            <a:r>
              <a:rPr sz="1600" dirty="0" smtClean="0">
                <a:ea typeface="ＭＳ Ｐゴシック" panose="020B0600070205080204" pitchFamily="34" charset="-128"/>
              </a:rPr>
              <a:t>de </a:t>
            </a:r>
            <a:r>
              <a:rPr sz="1600" dirty="0" err="1">
                <a:ea typeface="ＭＳ Ｐゴシック" panose="020B0600070205080204" pitchFamily="34" charset="-128"/>
              </a:rPr>
              <a:t>gran</a:t>
            </a:r>
            <a:r>
              <a:rPr sz="1600" dirty="0">
                <a:ea typeface="ＭＳ Ｐゴシック" panose="020B0600070205080204" pitchFamily="34" charset="-128"/>
              </a:rPr>
              <a:t> </a:t>
            </a:r>
            <a:r>
              <a:rPr sz="1600" dirty="0" err="1">
                <a:ea typeface="ＭＳ Ｐゴシック" panose="020B0600070205080204" pitchFamily="34" charset="-128"/>
              </a:rPr>
              <a:t>extensión</a:t>
            </a:r>
            <a:endParaRPr sz="1600" dirty="0">
              <a:ea typeface="ＭＳ Ｐゴシック" panose="020B0600070205080204" pitchFamily="34" charset="-128"/>
            </a:endParaRPr>
          </a:p>
          <a:p>
            <a:endParaRPr lang="en-US" sz="1600" dirty="0"/>
          </a:p>
        </p:txBody>
      </p:sp>
      <p:sp>
        <p:nvSpPr>
          <p:cNvPr id="14" name="Date Placeholder 3"/>
          <p:cNvSpPr>
            <a:spLocks noGrp="1"/>
          </p:cNvSpPr>
          <p:nvPr>
            <p:ph type="dt" sz="quarter" idx="10"/>
          </p:nvPr>
        </p:nvSpPr>
        <p:spPr>
          <a:xfrm>
            <a:off x="457200" y="6569075"/>
            <a:ext cx="2133600" cy="288925"/>
          </a:xfrm>
        </p:spPr>
        <p:txBody>
          <a:bodyPr/>
          <a:lstStyle/>
          <a:p>
            <a:pPr rtl="0">
              <a:defRPr/>
            </a:pPr>
            <a:r>
              <a:rPr/>
              <a:t>©2015 The Tennant Company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569075"/>
            <a:ext cx="2133600" cy="288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>
              <a:spcBef>
                <a:spcPct val="0"/>
              </a:spcBef>
              <a:buFontTx/>
              <a:buNone/>
            </a:pPr>
            <a:r>
              <a:rPr lang="en-US" dirty="0" smtClean="0">
                <a:solidFill>
                  <a:srgbClr val="898989"/>
                </a:solidFill>
              </a:rPr>
              <a:t> Rev. 11/11/15    </a:t>
            </a:r>
            <a:r>
              <a:rPr dirty="0" smtClean="0">
                <a:solidFill>
                  <a:srgbClr val="898989"/>
                </a:solidFill>
              </a:rPr>
              <a:t>9</a:t>
            </a:r>
            <a:endParaRPr dirty="0">
              <a:solidFill>
                <a:srgbClr val="898989"/>
              </a:solidFill>
            </a:endParaRPr>
          </a:p>
        </p:txBody>
      </p:sp>
      <p:pic>
        <p:nvPicPr>
          <p:cNvPr id="10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6935" y="1810700"/>
            <a:ext cx="2720817" cy="4081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8531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4891378B513214FBD163B593C0FE3ED" ma:contentTypeVersion="83" ma:contentTypeDescription="Create a new document." ma:contentTypeScope="" ma:versionID="03339e0d0d67e9735ef2d389b49b9619">
  <xsd:schema xmlns:xsd="http://www.w3.org/2001/XMLSchema" xmlns:xs="http://www.w3.org/2001/XMLSchema" xmlns:p="http://schemas.microsoft.com/office/2006/metadata/properties" xmlns:ns2="0376508a-3691-412d-a127-f3009102e432" targetNamespace="http://schemas.microsoft.com/office/2006/metadata/properties" ma:root="true" ma:fieldsID="42e70a105afa13c0aba71bd4d5669738" ns2:_="">
    <xsd:import namespace="0376508a-3691-412d-a127-f3009102e432"/>
    <xsd:element name="properties">
      <xsd:complexType>
        <xsd:sequence>
          <xsd:element name="documentManagement">
            <xsd:complexType>
              <xsd:all>
                <xsd:element ref="ns2:UserRoles" minOccurs="0"/>
                <xsd:element ref="ns2:MarketingChannel" minOccurs="0"/>
                <xsd:element ref="ns2:SalesOrg" minOccurs="0"/>
                <xsd:element ref="ns2:SalesDistrict" minOccurs="0"/>
                <xsd:element ref="ns2:Country" minOccurs="0"/>
                <xsd:element ref="ns2:Language" minOccurs="0"/>
                <xsd:element ref="ns2:SalesChannel" minOccurs="0"/>
                <xsd:element ref="ns2:Brand" minOccurs="0"/>
                <xsd:element ref="ns2:Product" minOccurs="0"/>
                <xsd:element ref="ns2:Category" minOccurs="0"/>
                <xsd:element ref="ns2:AssetType" minOccurs="0"/>
                <xsd:element ref="ns2:LiteratureType" minOccurs="0"/>
                <xsd:element ref="ns2:Innovation" minOccurs="0"/>
                <xsd:element ref="ns2:Applications" minOccurs="0"/>
                <xsd:element ref="ns2:Industry" minOccurs="0"/>
                <xsd:element ref="ns2:Sold_x002d_To" minOccurs="0"/>
                <xsd:element ref="ns2:SalesDistrictTitle" minOccurs="0"/>
                <xsd:element ref="ns2:ProductStatus" minOccurs="0"/>
                <xsd:element ref="ns2:SecurityType" minOccurs="0"/>
                <xsd:element ref="ns2:CategoryTitle" minOccurs="0"/>
                <xsd:element ref="ns2:CustomerGroup" minOccurs="0"/>
                <xsd:element ref="ns2:Customer_x0020_Na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76508a-3691-412d-a127-f3009102e432" elementFormDefault="qualified">
    <xsd:import namespace="http://schemas.microsoft.com/office/2006/documentManagement/types"/>
    <xsd:import namespace="http://schemas.microsoft.com/office/infopath/2007/PartnerControls"/>
    <xsd:element name="UserRoles" ma:index="2" nillable="true" ma:displayName="UserRoles" ma:description="* * * * * * IF PUBLIC LEAVE EMPTY * * * * * *" ma:list="{e2e3de3e-ccd2-4421-b68c-37c5f4e582ab}" ma:internalName="UserRoles" ma:readOnly="false" ma:showField="USERROLE_ID" ma:web="d2b0125b-2e6a-4122-affe-42934978f63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arketingChannel" ma:index="3" nillable="true" ma:displayName="MarketingChannel" ma:list="{ae493d90-adea-4c54-b050-fb6d6181909e}" ma:internalName="MarketingChannel" ma:readOnly="false" ma:showField="MARKETINGCHANNEL_ID" ma:web="d2b0125b-2e6a-4122-affe-42934978f63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alesOrg" ma:index="4" nillable="true" ma:displayName="SalesOrg" ma:list="{d3375561-d921-4af3-953a-7663adc0db1a}" ma:internalName="SalesOrg" ma:readOnly="false" ma:showField="SALESORG_ID" ma:web="d2b0125b-2e6a-4122-affe-42934978f63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alesDistrict" ma:index="5" nillable="true" ma:displayName="SalesDistrict" ma:list="{50370e94-047c-45fb-b566-fc64f91bea86}" ma:internalName="SalesDistrict" ma:readOnly="false" ma:showField="SALESDISTRICT_ID" ma:web="d2b0125b-2e6a-4122-affe-42934978f63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Country" ma:index="6" nillable="true" ma:displayName="Country" ma:list="{24076f44-285e-4cb9-9651-bc8b6ea3b479}" ma:internalName="Country" ma:readOnly="false" ma:showField="Key" ma:web="d2b0125b-2e6a-4122-affe-42934978f63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nguage" ma:index="7" nillable="true" ma:displayName="Language" ma:list="{68445780-4283-43b4-aad2-1fc4dc5f3482}" ma:internalName="Language" ma:readOnly="false" ma:showField="Title" ma:web="d2b0125b-2e6a-4122-affe-42934978f63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alesChannel" ma:index="8" nillable="true" ma:displayName="SalesChannel" ma:list="{301a598e-3474-4381-9c1f-829689d8b57b}" ma:internalName="SalesChannel" ma:readOnly="false" ma:showField="SALESCHANNEL_ID" ma:web="d2b0125b-2e6a-4122-affe-42934978f63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Brand" ma:index="9" nillable="true" ma:displayName="Brand" ma:list="{b92587f4-cafb-48a8-9d85-521e677a1cf5}" ma:internalName="Brand" ma:readOnly="false" ma:showField="BRAND_ID" ma:web="d2b0125b-2e6a-4122-affe-42934978f63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roduct" ma:index="10" nillable="true" ma:displayName="Product" ma:list="{297b7c7a-5d0d-4982-9702-ea99fbb4a83e}" ma:internalName="Product" ma:showField="Title" ma:web="d2b0125b-2e6a-4122-affe-42934978f63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Category" ma:index="11" nillable="true" ma:displayName="Category" ma:list="{86fa95bb-c809-49ce-a1fb-f4fb7b1949a0}" ma:internalName="Category" ma:readOnly="false" ma:showField="ASSETCATEGORY_ID" ma:web="d2b0125b-2e6a-4122-affe-42934978f63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AssetType" ma:index="12" nillable="true" ma:displayName="AssetType" ma:list="{7cf49b1b-e7dc-4c4d-adb7-5b3a783227c9}" ma:internalName="AssetType" ma:readOnly="false" ma:showField="ASSETTYPE_ID" ma:web="d2b0125b-2e6a-4122-affe-42934978f63b">
      <xsd:simpleType>
        <xsd:restriction base="dms:Lookup"/>
      </xsd:simpleType>
    </xsd:element>
    <xsd:element name="LiteratureType" ma:index="13" nillable="true" ma:displayName="LiteratureType" ma:description="BROCHURES, LEAFLETS, SPEC SHEETS &amp; RECOMMENDED PARTS ARE PUBLIC" ma:indexed="true" ma:list="{8c2f526d-9f00-4fcb-8da9-65219fb1fc57}" ma:internalName="LiteratureType" ma:readOnly="false" ma:showField="LITERATURETYPE_ID" ma:web="d2b0125b-2e6a-4122-affe-42934978f63b">
      <xsd:simpleType>
        <xsd:restriction base="dms:Lookup"/>
      </xsd:simpleType>
    </xsd:element>
    <xsd:element name="Innovation" ma:index="14" nillable="true" ma:displayName="Innovation" ma:list="{7288d138-aaf8-434c-b798-6f31447b8d88}" ma:internalName="Innovation" ma:showField="INNOVATION_ID" ma:web="d2b0125b-2e6a-4122-affe-42934978f63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Applications" ma:index="15" nillable="true" ma:displayName="Applications" ma:list="{da2ac9bf-3537-4670-a3ae-d8d75070d1b9}" ma:internalName="Applications" ma:showField="APPLICATION_ID" ma:web="d2b0125b-2e6a-4122-affe-42934978f63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Industry" ma:index="16" nillable="true" ma:displayName="Industry" ma:list="{d4223f80-87ca-4d48-85c1-b11f26073d7b}" ma:internalName="Industry" ma:showField="INDUSTRY_ID" ma:web="d2b0125b-2e6a-4122-affe-42934978f63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old_x002d_To" ma:index="17" nillable="true" ma:displayName="Sold-To" ma:internalName="Sold_x002d_To">
      <xsd:simpleType>
        <xsd:restriction base="dms:Text"/>
      </xsd:simpleType>
    </xsd:element>
    <xsd:element name="SalesDistrictTitle" ma:index="20" nillable="true" ma:displayName="SalesDistrictTitle" ma:list="{50370e94-047c-45fb-b566-fc64f91bea86}" ma:internalName="SalesDistrictTitle" ma:readOnly="true" ma:showField="Title" ma:web="d2b0125b-2e6a-4122-affe-42934978f63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roductStatus" ma:index="21" nillable="true" ma:displayName="ProductStatus" ma:list="{297B7C7A-5D0D-4982-9702-EA99FBB4A83E}" ma:internalName="ProductStatus" ma:readOnly="true" ma:showField="CalculatedStatus" ma:web="d2b0125b-2e6a-4122-affe-42934978f63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ecurityType" ma:index="26" nillable="true" ma:displayName="SecurityType" ma:default="Secured Only" ma:format="Dropdown" ma:internalName="SecurityType">
      <xsd:simpleType>
        <xsd:restriction base="dms:Choice">
          <xsd:enumeration value="Public"/>
          <xsd:enumeration value="Secured Only"/>
        </xsd:restriction>
      </xsd:simpleType>
    </xsd:element>
    <xsd:element name="CategoryTitle" ma:index="27" nillable="true" ma:displayName="CategoryTitle" ma:list="{86fa95bb-c809-49ce-a1fb-f4fb7b1949a0}" ma:internalName="CategoryTitle" ma:readOnly="true" ma:showField="Title" ma:web="d2b0125b-2e6a-4122-affe-42934978f63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CustomerGroup" ma:index="28" nillable="true" ma:displayName="CustomerGroup" ma:list="{1d487369-79c1-471a-aef5-6554842fae80}" ma:internalName="CustomerGroup" ma:showField="CustomerGroupI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Customer_x0020_Name" ma:index="29" nillable="true" ma:displayName="Customer Name" ma:list="{a26128da-408a-40e4-8f46-322bff40bfec}" ma:internalName="Customer_x0020_Name" ma:showField="Title">
      <xsd:simpleType>
        <xsd:restriction base="dms:Lookup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ecurityType xmlns="0376508a-3691-412d-a127-f3009102e432">Secured Only</SecurityType>
    <UserRoles xmlns="0376508a-3691-412d-a127-f3009102e432"/>
    <SalesOrg xmlns="0376508a-3691-412d-a127-f3009102e432">
      <Value>8</Value>
      <Value>9</Value>
    </SalesOrg>
    <Innovation xmlns="0376508a-3691-412d-a127-f3009102e432"/>
    <Sold_x002d_To xmlns="0376508a-3691-412d-a127-f3009102e432" xsi:nil="true"/>
    <CustomerGroup xmlns="0376508a-3691-412d-a127-f3009102e432"/>
    <SalesDistrict xmlns="0376508a-3691-412d-a127-f3009102e432">
      <Value>1</Value>
      <Value>3</Value>
    </SalesDistrict>
    <Customer_x0020_Name xmlns="0376508a-3691-412d-a127-f3009102e432" xsi:nil="true"/>
    <Category xmlns="0376508a-3691-412d-a127-f3009102e432">
      <Value>6</Value>
    </Category>
    <MarketingChannel xmlns="0376508a-3691-412d-a127-f3009102e432">
      <Value>3</Value>
      <Value>10</Value>
      <Value>16</Value>
      <Value>2</Value>
      <Value>1</Value>
      <Value>11</Value>
      <Value>12</Value>
      <Value>8</Value>
      <Value>15</Value>
    </MarketingChannel>
    <SalesChannel xmlns="0376508a-3691-412d-a127-f3009102e432">
      <Value>2</Value>
    </SalesChannel>
    <Brand xmlns="0376508a-3691-412d-a127-f3009102e432">
      <Value>1</Value>
    </Brand>
    <Language xmlns="0376508a-3691-412d-a127-f3009102e432">
      <Value>33</Value>
    </Language>
    <Applications xmlns="0376508a-3691-412d-a127-f3009102e432"/>
    <Country xmlns="0376508a-3691-412d-a127-f3009102e432"/>
    <LiteratureType xmlns="0376508a-3691-412d-a127-f3009102e432">18</LiteratureType>
    <Industry xmlns="0376508a-3691-412d-a127-f3009102e432"/>
    <Product xmlns="0376508a-3691-412d-a127-f3009102e432">
      <Value>811</Value>
    </Product>
    <AssetType xmlns="0376508a-3691-412d-a127-f3009102e432">33</AssetType>
  </documentManagement>
</p:properties>
</file>

<file path=customXml/itemProps1.xml><?xml version="1.0" encoding="utf-8"?>
<ds:datastoreItem xmlns:ds="http://schemas.openxmlformats.org/officeDocument/2006/customXml" ds:itemID="{31C56720-1B14-456F-B52F-B212A9EF9A12}"/>
</file>

<file path=customXml/itemProps2.xml><?xml version="1.0" encoding="utf-8"?>
<ds:datastoreItem xmlns:ds="http://schemas.openxmlformats.org/officeDocument/2006/customXml" ds:itemID="{9F892330-5035-4F2C-BF10-D81D6D76C309}"/>
</file>

<file path=customXml/itemProps3.xml><?xml version="1.0" encoding="utf-8"?>
<ds:datastoreItem xmlns:ds="http://schemas.openxmlformats.org/officeDocument/2006/customXml" ds:itemID="{375072AE-FEAA-4946-863E-2B8E100CD974}"/>
</file>

<file path=docProps/app.xml><?xml version="1.0" encoding="utf-8"?>
<Properties xmlns="http://schemas.openxmlformats.org/officeDocument/2006/extended-properties" xmlns:vt="http://schemas.openxmlformats.org/officeDocument/2006/docPropsVTypes">
  <TotalTime>2378</TotalTime>
  <Words>2378</Words>
  <Application>Microsoft Office PowerPoint</Application>
  <PresentationFormat>On-screen Show (4:3)</PresentationFormat>
  <Paragraphs>695</Paragraphs>
  <Slides>24</Slides>
  <Notes>24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ＭＳ Ｐゴシック</vt:lpstr>
      <vt:lpstr>Arial</vt:lpstr>
      <vt:lpstr>Calibri</vt:lpstr>
      <vt:lpstr>Century Gothic</vt:lpstr>
      <vt:lpstr>Wingdings</vt:lpstr>
      <vt:lpstr>Office Theme</vt:lpstr>
      <vt:lpstr>Worksheet</vt:lpstr>
      <vt:lpstr>Guía de soluciones y aplicaciones del producto</vt:lpstr>
      <vt:lpstr>Visión general</vt:lpstr>
      <vt:lpstr>Posicionamiento</vt:lpstr>
      <vt:lpstr>Mercados y aplicaciones</vt:lpstr>
      <vt:lpstr>Diferencias entre el modelo T300 y T300e</vt:lpstr>
      <vt:lpstr>Orbital – T300/T300e</vt:lpstr>
      <vt:lpstr>Modelo cilíndrico dual – T300/T300e</vt:lpstr>
      <vt:lpstr>Acoplamiento de la herramienta de limpieza de disco</vt:lpstr>
      <vt:lpstr>Interruptor Severe Environment™ – solo en el modelo T300 </vt:lpstr>
      <vt:lpstr>Almacenamiento superior a bordo</vt:lpstr>
      <vt:lpstr>Nuevo diseño de recuperador – T300/T300e</vt:lpstr>
      <vt:lpstr>Cuidado diario de superficies duras con pulido</vt:lpstr>
      <vt:lpstr>Características del modelo T300e</vt:lpstr>
      <vt:lpstr>Especificaciones del producto – T300</vt:lpstr>
      <vt:lpstr>Especificaciones del producto – T300e</vt:lpstr>
      <vt:lpstr>Satisface las necesidades claves del cliente</vt:lpstr>
      <vt:lpstr>Costo de limpieza</vt:lpstr>
      <vt:lpstr>Mejora de la imagen de las instalaciones</vt:lpstr>
      <vt:lpstr>Seguridad y salud medioambiental</vt:lpstr>
      <vt:lpstr>Satisfacción de las necesidades del cliente</vt:lpstr>
      <vt:lpstr>Ventajas competitivas</vt:lpstr>
      <vt:lpstr>Resumen de T300/T300e</vt:lpstr>
      <vt:lpstr>Aspectos para recordar</vt:lpstr>
      <vt:lpstr>¡Gracias!</vt:lpstr>
    </vt:vector>
  </TitlesOfParts>
  <Company>Tennant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T300 | Guía de soluciones des et des aplicaciones des produits</dc:title>
  <dc:creator>Commers, Barb</dc:creator>
  <cp:lastModifiedBy>Commers, Barb</cp:lastModifiedBy>
  <cp:revision>398</cp:revision>
  <cp:lastPrinted>2013-07-24T17:01:39Z</cp:lastPrinted>
  <dcterms:created xsi:type="dcterms:W3CDTF">2012-06-05T14:24:02Z</dcterms:created>
  <dcterms:modified xsi:type="dcterms:W3CDTF">2015-11-11T20:02:02Z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0x01010044891378B513214FBD163B593C0FE3ED</vt:lpwstr>
  </property>
  <property fmtid="{D5CDD505-2E9C-101B-9397-08002B2CF9AE}" pid="3" name="Order">
    <vt:r8>2382500</vt:r8>
  </property>
</Properties>
</file>