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4" r:id="rId5"/>
    <p:sldId id="305" r:id="rId6"/>
    <p:sldId id="283" r:id="rId7"/>
    <p:sldId id="282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86" r:id="rId18"/>
    <p:sldId id="294" r:id="rId19"/>
    <p:sldId id="295" r:id="rId20"/>
    <p:sldId id="297" r:id="rId21"/>
    <p:sldId id="298" r:id="rId22"/>
    <p:sldId id="296" r:id="rId23"/>
    <p:sldId id="299" r:id="rId24"/>
    <p:sldId id="302" r:id="rId25"/>
    <p:sldId id="303" r:id="rId26"/>
    <p:sldId id="304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B4CC95"/>
    <a:srgbClr val="FFFFFF"/>
    <a:srgbClr val="FF0066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9" autoAdjust="0"/>
    <p:restoredTop sz="96233" autoAdjust="0"/>
  </p:normalViewPr>
  <p:slideViewPr>
    <p:cSldViewPr snapToGrid="0">
      <p:cViewPr varScale="1">
        <p:scale>
          <a:sx n="98" d="100"/>
          <a:sy n="9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8B9CE-54AA-4F3E-B41B-08C9DD9C511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CD82F7B-74DD-4A8A-99E6-0165A13AE23B}">
      <dgm:prSet phldrT="[Text]"/>
      <dgm:spPr/>
      <dgm:t>
        <a:bodyPr/>
        <a:lstStyle/>
        <a:p>
          <a:r>
            <a:rPr lang="en-US" dirty="0" smtClean="0"/>
            <a:t>Cost to Clean</a:t>
          </a:r>
          <a:endParaRPr lang="en-US" dirty="0"/>
        </a:p>
      </dgm:t>
    </dgm:pt>
    <dgm:pt modelId="{2A6A5997-209C-41CC-80CB-4A6EA77E167F}" type="parTrans" cxnId="{424663A2-EDB5-422C-BDEE-DD2687827620}">
      <dgm:prSet/>
      <dgm:spPr/>
      <dgm:t>
        <a:bodyPr/>
        <a:lstStyle/>
        <a:p>
          <a:endParaRPr lang="en-US"/>
        </a:p>
      </dgm:t>
    </dgm:pt>
    <dgm:pt modelId="{6D27751C-42F3-419B-A306-ED7992A706EC}" type="sibTrans" cxnId="{424663A2-EDB5-422C-BDEE-DD2687827620}">
      <dgm:prSet/>
      <dgm:spPr/>
      <dgm:t>
        <a:bodyPr/>
        <a:lstStyle/>
        <a:p>
          <a:endParaRPr lang="en-US"/>
        </a:p>
      </dgm:t>
    </dgm:pt>
    <dgm:pt modelId="{BE150085-294F-401F-8825-F18971295937}">
      <dgm:prSet phldrT="[Text]"/>
      <dgm:spPr/>
      <dgm:t>
        <a:bodyPr/>
        <a:lstStyle/>
        <a:p>
          <a:r>
            <a:rPr lang="en-US" dirty="0" smtClean="0"/>
            <a:t>Enhancing Facility Image</a:t>
          </a:r>
          <a:endParaRPr lang="en-US" dirty="0"/>
        </a:p>
      </dgm:t>
    </dgm:pt>
    <dgm:pt modelId="{7CC8ED69-A76F-4911-8758-5622A9267218}" type="parTrans" cxnId="{C0AC06AF-98D1-4631-B9BF-A6958B7084FA}">
      <dgm:prSet/>
      <dgm:spPr/>
      <dgm:t>
        <a:bodyPr/>
        <a:lstStyle/>
        <a:p>
          <a:endParaRPr lang="en-US"/>
        </a:p>
      </dgm:t>
    </dgm:pt>
    <dgm:pt modelId="{1558EF03-4758-4ECD-B503-97C2624D07FE}" type="sibTrans" cxnId="{C0AC06AF-98D1-4631-B9BF-A6958B7084FA}">
      <dgm:prSet/>
      <dgm:spPr/>
      <dgm:t>
        <a:bodyPr/>
        <a:lstStyle/>
        <a:p>
          <a:endParaRPr lang="en-US"/>
        </a:p>
      </dgm:t>
    </dgm:pt>
    <dgm:pt modelId="{C9789164-E619-4109-B98A-8B6F6D05BD01}">
      <dgm:prSet phldrT="[Text]"/>
      <dgm:spPr/>
      <dgm:t>
        <a:bodyPr/>
        <a:lstStyle/>
        <a:p>
          <a:r>
            <a:rPr lang="en-US" dirty="0" smtClean="0"/>
            <a:t>Environmental Health &amp; Safety</a:t>
          </a:r>
          <a:endParaRPr lang="en-US" dirty="0"/>
        </a:p>
      </dgm:t>
    </dgm:pt>
    <dgm:pt modelId="{61731511-58C3-43D3-8E9F-B3416093DFE0}" type="parTrans" cxnId="{820CD02B-CE75-4A65-A487-D771D79DC209}">
      <dgm:prSet/>
      <dgm:spPr/>
      <dgm:t>
        <a:bodyPr/>
        <a:lstStyle/>
        <a:p>
          <a:endParaRPr lang="en-US"/>
        </a:p>
      </dgm:t>
    </dgm:pt>
    <dgm:pt modelId="{595B5BA9-B631-4B47-AF33-0B241F2342DE}" type="sibTrans" cxnId="{820CD02B-CE75-4A65-A487-D771D79DC209}">
      <dgm:prSet/>
      <dgm:spPr/>
      <dgm:t>
        <a:bodyPr/>
        <a:lstStyle/>
        <a:p>
          <a:endParaRPr lang="en-US"/>
        </a:p>
      </dgm:t>
    </dgm:pt>
    <dgm:pt modelId="{CD61695D-A299-435C-8536-1EACFD5BC882}">
      <dgm:prSet phldrT="[Text]"/>
      <dgm:spPr/>
      <dgm:t>
        <a:bodyPr/>
        <a:lstStyle/>
        <a:p>
          <a:endParaRPr lang="en-US" dirty="0"/>
        </a:p>
      </dgm:t>
    </dgm:pt>
    <dgm:pt modelId="{66536BAD-18B3-45C4-801E-60D8390A1FB4}" type="parTrans" cxnId="{63C242BE-34E6-420A-B10F-6AC41523E2EC}">
      <dgm:prSet/>
      <dgm:spPr/>
      <dgm:t>
        <a:bodyPr/>
        <a:lstStyle/>
        <a:p>
          <a:endParaRPr lang="en-US"/>
        </a:p>
      </dgm:t>
    </dgm:pt>
    <dgm:pt modelId="{24E38A57-4E41-43CE-ADA8-2EE2AAA5F9FD}" type="sibTrans" cxnId="{63C242BE-34E6-420A-B10F-6AC41523E2EC}">
      <dgm:prSet/>
      <dgm:spPr/>
      <dgm:t>
        <a:bodyPr/>
        <a:lstStyle/>
        <a:p>
          <a:endParaRPr lang="en-US"/>
        </a:p>
      </dgm:t>
    </dgm:pt>
    <dgm:pt modelId="{A6B4407E-4493-4989-9C98-CC40ED681E3C}" type="pres">
      <dgm:prSet presAssocID="{7D68B9CE-54AA-4F3E-B41B-08C9DD9C51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CF6A0B-B218-43EA-B926-5CE3C5E0D1F1}" type="pres">
      <dgm:prSet presAssocID="{ACD82F7B-74DD-4A8A-99E6-0165A13AE2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6056-ACCD-46C7-A26B-EC8D4FDF6CDD}" type="pres">
      <dgm:prSet presAssocID="{ACD82F7B-74DD-4A8A-99E6-0165A13AE23B}" presName="gear1srcNode" presStyleLbl="node1" presStyleIdx="0" presStyleCnt="3"/>
      <dgm:spPr/>
      <dgm:t>
        <a:bodyPr/>
        <a:lstStyle/>
        <a:p>
          <a:endParaRPr lang="en-US"/>
        </a:p>
      </dgm:t>
    </dgm:pt>
    <dgm:pt modelId="{3E954B7E-3E00-4A46-9368-1E1B100D2318}" type="pres">
      <dgm:prSet presAssocID="{ACD82F7B-74DD-4A8A-99E6-0165A13AE23B}" presName="gear1dstNode" presStyleLbl="node1" presStyleIdx="0" presStyleCnt="3"/>
      <dgm:spPr/>
      <dgm:t>
        <a:bodyPr/>
        <a:lstStyle/>
        <a:p>
          <a:endParaRPr lang="en-US"/>
        </a:p>
      </dgm:t>
    </dgm:pt>
    <dgm:pt modelId="{8B60A586-35B5-4627-AA15-5DFB426AD0E9}" type="pres">
      <dgm:prSet presAssocID="{BE150085-294F-401F-8825-F1897129593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AE43-5069-4D42-AE78-159287F9F870}" type="pres">
      <dgm:prSet presAssocID="{BE150085-294F-401F-8825-F18971295937}" presName="gear2srcNode" presStyleLbl="node1" presStyleIdx="1" presStyleCnt="3"/>
      <dgm:spPr/>
      <dgm:t>
        <a:bodyPr/>
        <a:lstStyle/>
        <a:p>
          <a:endParaRPr lang="en-US"/>
        </a:p>
      </dgm:t>
    </dgm:pt>
    <dgm:pt modelId="{D1D5F81C-60BB-453A-9A34-7944B6CEA45D}" type="pres">
      <dgm:prSet presAssocID="{BE150085-294F-401F-8825-F18971295937}" presName="gear2dstNode" presStyleLbl="node1" presStyleIdx="1" presStyleCnt="3"/>
      <dgm:spPr/>
      <dgm:t>
        <a:bodyPr/>
        <a:lstStyle/>
        <a:p>
          <a:endParaRPr lang="en-US"/>
        </a:p>
      </dgm:t>
    </dgm:pt>
    <dgm:pt modelId="{9DCAD0C2-3AA1-40EC-B217-65DE0C320E7E}" type="pres">
      <dgm:prSet presAssocID="{C9789164-E619-4109-B98A-8B6F6D05BD01}" presName="gear3" presStyleLbl="node1" presStyleIdx="2" presStyleCnt="3"/>
      <dgm:spPr/>
      <dgm:t>
        <a:bodyPr/>
        <a:lstStyle/>
        <a:p>
          <a:endParaRPr lang="en-US"/>
        </a:p>
      </dgm:t>
    </dgm:pt>
    <dgm:pt modelId="{39E38E33-0084-460C-BD18-88BCB8EA354F}" type="pres">
      <dgm:prSet presAssocID="{C9789164-E619-4109-B98A-8B6F6D05BD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B674E-5D0D-47E5-BA46-1F742F2AA158}" type="pres">
      <dgm:prSet presAssocID="{C9789164-E619-4109-B98A-8B6F6D05BD01}" presName="gear3srcNode" presStyleLbl="node1" presStyleIdx="2" presStyleCnt="3"/>
      <dgm:spPr/>
      <dgm:t>
        <a:bodyPr/>
        <a:lstStyle/>
        <a:p>
          <a:endParaRPr lang="en-US"/>
        </a:p>
      </dgm:t>
    </dgm:pt>
    <dgm:pt modelId="{4CC7FBB0-2998-4EA5-9BBA-8DA26882700A}" type="pres">
      <dgm:prSet presAssocID="{C9789164-E619-4109-B98A-8B6F6D05BD01}" presName="gear3dstNode" presStyleLbl="node1" presStyleIdx="2" presStyleCnt="3"/>
      <dgm:spPr/>
      <dgm:t>
        <a:bodyPr/>
        <a:lstStyle/>
        <a:p>
          <a:endParaRPr lang="en-US"/>
        </a:p>
      </dgm:t>
    </dgm:pt>
    <dgm:pt modelId="{3B5AD1C8-4213-4210-BE3E-FFA497283D0A}" type="pres">
      <dgm:prSet presAssocID="{6D27751C-42F3-419B-A306-ED7992A706E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AD9D3FF-ECD6-4769-B604-EF423403535D}" type="pres">
      <dgm:prSet presAssocID="{1558EF03-4758-4ECD-B503-97C2624D07F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53A098-78D4-4BBD-93CA-4A36B93E5C97}" type="pres">
      <dgm:prSet presAssocID="{595B5BA9-B631-4B47-AF33-0B241F2342D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0AC06AF-98D1-4631-B9BF-A6958B7084FA}" srcId="{7D68B9CE-54AA-4F3E-B41B-08C9DD9C5114}" destId="{BE150085-294F-401F-8825-F18971295937}" srcOrd="1" destOrd="0" parTransId="{7CC8ED69-A76F-4911-8758-5622A9267218}" sibTransId="{1558EF03-4758-4ECD-B503-97C2624D07FE}"/>
    <dgm:cxn modelId="{B18FBA0F-A99C-41A8-A340-A908BDB0C030}" type="presOf" srcId="{ACD82F7B-74DD-4A8A-99E6-0165A13AE23B}" destId="{3E954B7E-3E00-4A46-9368-1E1B100D2318}" srcOrd="2" destOrd="0" presId="urn:microsoft.com/office/officeart/2005/8/layout/gear1"/>
    <dgm:cxn modelId="{603C9C1C-A4C9-452A-92F3-B1420AF25BF1}" type="presOf" srcId="{6D27751C-42F3-419B-A306-ED7992A706EC}" destId="{3B5AD1C8-4213-4210-BE3E-FFA497283D0A}" srcOrd="0" destOrd="0" presId="urn:microsoft.com/office/officeart/2005/8/layout/gear1"/>
    <dgm:cxn modelId="{E7FF5641-7506-4A04-A58A-025AAFAADC16}" type="presOf" srcId="{C9789164-E619-4109-B98A-8B6F6D05BD01}" destId="{9DCAD0C2-3AA1-40EC-B217-65DE0C320E7E}" srcOrd="0" destOrd="0" presId="urn:microsoft.com/office/officeart/2005/8/layout/gear1"/>
    <dgm:cxn modelId="{820CD02B-CE75-4A65-A487-D771D79DC209}" srcId="{7D68B9CE-54AA-4F3E-B41B-08C9DD9C5114}" destId="{C9789164-E619-4109-B98A-8B6F6D05BD01}" srcOrd="2" destOrd="0" parTransId="{61731511-58C3-43D3-8E9F-B3416093DFE0}" sibTransId="{595B5BA9-B631-4B47-AF33-0B241F2342DE}"/>
    <dgm:cxn modelId="{F2C780A1-EE4E-4EEB-BB99-68A9449E24EF}" type="presOf" srcId="{C9789164-E619-4109-B98A-8B6F6D05BD01}" destId="{4B5B674E-5D0D-47E5-BA46-1F742F2AA158}" srcOrd="2" destOrd="0" presId="urn:microsoft.com/office/officeart/2005/8/layout/gear1"/>
    <dgm:cxn modelId="{424663A2-EDB5-422C-BDEE-DD2687827620}" srcId="{7D68B9CE-54AA-4F3E-B41B-08C9DD9C5114}" destId="{ACD82F7B-74DD-4A8A-99E6-0165A13AE23B}" srcOrd="0" destOrd="0" parTransId="{2A6A5997-209C-41CC-80CB-4A6EA77E167F}" sibTransId="{6D27751C-42F3-419B-A306-ED7992A706EC}"/>
    <dgm:cxn modelId="{783DA854-B9D2-4707-9E95-7AF19BC4A940}" type="presOf" srcId="{C9789164-E619-4109-B98A-8B6F6D05BD01}" destId="{4CC7FBB0-2998-4EA5-9BBA-8DA26882700A}" srcOrd="3" destOrd="0" presId="urn:microsoft.com/office/officeart/2005/8/layout/gear1"/>
    <dgm:cxn modelId="{FC597C7C-4E4D-4131-9FBF-ADE2B8482203}" type="presOf" srcId="{C9789164-E619-4109-B98A-8B6F6D05BD01}" destId="{39E38E33-0084-460C-BD18-88BCB8EA354F}" srcOrd="1" destOrd="0" presId="urn:microsoft.com/office/officeart/2005/8/layout/gear1"/>
    <dgm:cxn modelId="{B9613364-72EA-427B-BB03-6A677B6473ED}" type="presOf" srcId="{7D68B9CE-54AA-4F3E-B41B-08C9DD9C5114}" destId="{A6B4407E-4493-4989-9C98-CC40ED681E3C}" srcOrd="0" destOrd="0" presId="urn:microsoft.com/office/officeart/2005/8/layout/gear1"/>
    <dgm:cxn modelId="{2136E4E4-6303-445D-9761-29F38868944C}" type="presOf" srcId="{ACD82F7B-74DD-4A8A-99E6-0165A13AE23B}" destId="{4C786056-ACCD-46C7-A26B-EC8D4FDF6CDD}" srcOrd="1" destOrd="0" presId="urn:microsoft.com/office/officeart/2005/8/layout/gear1"/>
    <dgm:cxn modelId="{DA9298CC-DFF4-4481-B3E6-0ECA8830FCA0}" type="presOf" srcId="{ACD82F7B-74DD-4A8A-99E6-0165A13AE23B}" destId="{46CF6A0B-B218-43EA-B926-5CE3C5E0D1F1}" srcOrd="0" destOrd="0" presId="urn:microsoft.com/office/officeart/2005/8/layout/gear1"/>
    <dgm:cxn modelId="{81256121-6FE8-488D-97D7-F95CE4E3C31B}" type="presOf" srcId="{595B5BA9-B631-4B47-AF33-0B241F2342DE}" destId="{1C53A098-78D4-4BBD-93CA-4A36B93E5C97}" srcOrd="0" destOrd="0" presId="urn:microsoft.com/office/officeart/2005/8/layout/gear1"/>
    <dgm:cxn modelId="{FD1C4D7E-F4FA-422B-BF62-0C1599CDDD59}" type="presOf" srcId="{1558EF03-4758-4ECD-B503-97C2624D07FE}" destId="{DAD9D3FF-ECD6-4769-B604-EF423403535D}" srcOrd="0" destOrd="0" presId="urn:microsoft.com/office/officeart/2005/8/layout/gear1"/>
    <dgm:cxn modelId="{BBAF7E37-8E13-4F0D-A175-F145EBA7C1B3}" type="presOf" srcId="{BE150085-294F-401F-8825-F18971295937}" destId="{8B60A586-35B5-4627-AA15-5DFB426AD0E9}" srcOrd="0" destOrd="0" presId="urn:microsoft.com/office/officeart/2005/8/layout/gear1"/>
    <dgm:cxn modelId="{5A7A4FD7-8520-460C-89E4-A8C317C72144}" type="presOf" srcId="{BE150085-294F-401F-8825-F18971295937}" destId="{765BAE43-5069-4D42-AE78-159287F9F870}" srcOrd="1" destOrd="0" presId="urn:microsoft.com/office/officeart/2005/8/layout/gear1"/>
    <dgm:cxn modelId="{741A30E6-DF2F-492A-87AF-554545E33736}" type="presOf" srcId="{BE150085-294F-401F-8825-F18971295937}" destId="{D1D5F81C-60BB-453A-9A34-7944B6CEA45D}" srcOrd="2" destOrd="0" presId="urn:microsoft.com/office/officeart/2005/8/layout/gear1"/>
    <dgm:cxn modelId="{63C242BE-34E6-420A-B10F-6AC41523E2EC}" srcId="{7D68B9CE-54AA-4F3E-B41B-08C9DD9C5114}" destId="{CD61695D-A299-435C-8536-1EACFD5BC882}" srcOrd="3" destOrd="0" parTransId="{66536BAD-18B3-45C4-801E-60D8390A1FB4}" sibTransId="{24E38A57-4E41-43CE-ADA8-2EE2AAA5F9FD}"/>
    <dgm:cxn modelId="{75038CC2-CD94-4BD1-ACB5-84C67981F091}" type="presParOf" srcId="{A6B4407E-4493-4989-9C98-CC40ED681E3C}" destId="{46CF6A0B-B218-43EA-B926-5CE3C5E0D1F1}" srcOrd="0" destOrd="0" presId="urn:microsoft.com/office/officeart/2005/8/layout/gear1"/>
    <dgm:cxn modelId="{ECAC900C-5E4D-476A-89BF-97D1C89A31C6}" type="presParOf" srcId="{A6B4407E-4493-4989-9C98-CC40ED681E3C}" destId="{4C786056-ACCD-46C7-A26B-EC8D4FDF6CDD}" srcOrd="1" destOrd="0" presId="urn:microsoft.com/office/officeart/2005/8/layout/gear1"/>
    <dgm:cxn modelId="{244596FD-FF57-4D60-AF2F-4D7C681B2001}" type="presParOf" srcId="{A6B4407E-4493-4989-9C98-CC40ED681E3C}" destId="{3E954B7E-3E00-4A46-9368-1E1B100D2318}" srcOrd="2" destOrd="0" presId="urn:microsoft.com/office/officeart/2005/8/layout/gear1"/>
    <dgm:cxn modelId="{466DB3A7-4088-4877-8F4C-13DFE13827F7}" type="presParOf" srcId="{A6B4407E-4493-4989-9C98-CC40ED681E3C}" destId="{8B60A586-35B5-4627-AA15-5DFB426AD0E9}" srcOrd="3" destOrd="0" presId="urn:microsoft.com/office/officeart/2005/8/layout/gear1"/>
    <dgm:cxn modelId="{B076D18A-F898-4838-AAD8-B1C9C86E01EF}" type="presParOf" srcId="{A6B4407E-4493-4989-9C98-CC40ED681E3C}" destId="{765BAE43-5069-4D42-AE78-159287F9F870}" srcOrd="4" destOrd="0" presId="urn:microsoft.com/office/officeart/2005/8/layout/gear1"/>
    <dgm:cxn modelId="{A9EF5632-B4C1-43ED-AF1D-FDDCFC7DC6B3}" type="presParOf" srcId="{A6B4407E-4493-4989-9C98-CC40ED681E3C}" destId="{D1D5F81C-60BB-453A-9A34-7944B6CEA45D}" srcOrd="5" destOrd="0" presId="urn:microsoft.com/office/officeart/2005/8/layout/gear1"/>
    <dgm:cxn modelId="{1DC3944F-CD1A-4F44-9C0C-EB7AC64CD35F}" type="presParOf" srcId="{A6B4407E-4493-4989-9C98-CC40ED681E3C}" destId="{9DCAD0C2-3AA1-40EC-B217-65DE0C320E7E}" srcOrd="6" destOrd="0" presId="urn:microsoft.com/office/officeart/2005/8/layout/gear1"/>
    <dgm:cxn modelId="{E7C3AE01-0F19-48B0-A4BA-09ADE461D40D}" type="presParOf" srcId="{A6B4407E-4493-4989-9C98-CC40ED681E3C}" destId="{39E38E33-0084-460C-BD18-88BCB8EA354F}" srcOrd="7" destOrd="0" presId="urn:microsoft.com/office/officeart/2005/8/layout/gear1"/>
    <dgm:cxn modelId="{3ED8DD0F-2F94-45AA-B151-AFA3038D819B}" type="presParOf" srcId="{A6B4407E-4493-4989-9C98-CC40ED681E3C}" destId="{4B5B674E-5D0D-47E5-BA46-1F742F2AA158}" srcOrd="8" destOrd="0" presId="urn:microsoft.com/office/officeart/2005/8/layout/gear1"/>
    <dgm:cxn modelId="{ED5B6B91-F5BD-4866-AE8B-853E27DFD8B5}" type="presParOf" srcId="{A6B4407E-4493-4989-9C98-CC40ED681E3C}" destId="{4CC7FBB0-2998-4EA5-9BBA-8DA26882700A}" srcOrd="9" destOrd="0" presId="urn:microsoft.com/office/officeart/2005/8/layout/gear1"/>
    <dgm:cxn modelId="{A1CFAE63-3BB0-4E1E-99AA-DF84626A90EC}" type="presParOf" srcId="{A6B4407E-4493-4989-9C98-CC40ED681E3C}" destId="{3B5AD1C8-4213-4210-BE3E-FFA497283D0A}" srcOrd="10" destOrd="0" presId="urn:microsoft.com/office/officeart/2005/8/layout/gear1"/>
    <dgm:cxn modelId="{E0376908-5B34-4CFB-AFE9-5100964D0944}" type="presParOf" srcId="{A6B4407E-4493-4989-9C98-CC40ED681E3C}" destId="{DAD9D3FF-ECD6-4769-B604-EF423403535D}" srcOrd="11" destOrd="0" presId="urn:microsoft.com/office/officeart/2005/8/layout/gear1"/>
    <dgm:cxn modelId="{9BD80FCF-E5A5-4B65-A84F-C9831531BE66}" type="presParOf" srcId="{A6B4407E-4493-4989-9C98-CC40ED681E3C}" destId="{1C53A098-78D4-4BBD-93CA-4A36B93E5C9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F6A0B-B218-43EA-B926-5CE3C5E0D1F1}">
      <dsp:nvSpPr>
        <dsp:cNvPr id="0" name=""/>
        <dsp:cNvSpPr/>
      </dsp:nvSpPr>
      <dsp:spPr>
        <a:xfrm>
          <a:off x="2832050" y="2023615"/>
          <a:ext cx="2473307" cy="2473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Cost to Clean</a:t>
          </a:r>
          <a:endParaRPr lang="en-US" sz="1200" kern="1200" dirty="0"/>
        </a:p>
      </dsp:txBody>
      <dsp:txXfrm>
        <a:off x="3329295" y="2602975"/>
        <a:ext cx="1478817" cy="1271331"/>
      </dsp:txXfrm>
    </dsp:sp>
    <dsp:sp modelId="{8B60A586-35B5-4627-AA15-5DFB426AD0E9}">
      <dsp:nvSpPr>
        <dsp:cNvPr id="0" name=""/>
        <dsp:cNvSpPr/>
      </dsp:nvSpPr>
      <dsp:spPr>
        <a:xfrm>
          <a:off x="1393035" y="1439015"/>
          <a:ext cx="1798769" cy="17987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Enhancing Facility Image</a:t>
          </a:r>
          <a:endParaRPr lang="en-US" sz="1200" kern="1200" dirty="0"/>
        </a:p>
      </dsp:txBody>
      <dsp:txXfrm>
        <a:off x="1845881" y="1894597"/>
        <a:ext cx="893077" cy="887605"/>
      </dsp:txXfrm>
    </dsp:sp>
    <dsp:sp modelId="{9DCAD0C2-3AA1-40EC-B217-65DE0C320E7E}">
      <dsp:nvSpPr>
        <dsp:cNvPr id="0" name=""/>
        <dsp:cNvSpPr/>
      </dsp:nvSpPr>
      <dsp:spPr>
        <a:xfrm rot="20700000">
          <a:off x="2400529" y="198048"/>
          <a:ext cx="1762426" cy="17624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Health &amp; Safety</a:t>
          </a:r>
          <a:endParaRPr lang="en-US" sz="1200" kern="1200" dirty="0"/>
        </a:p>
      </dsp:txBody>
      <dsp:txXfrm rot="-20700000">
        <a:off x="2787081" y="584599"/>
        <a:ext cx="989323" cy="989323"/>
      </dsp:txXfrm>
    </dsp:sp>
    <dsp:sp modelId="{3B5AD1C8-4213-4210-BE3E-FFA497283D0A}">
      <dsp:nvSpPr>
        <dsp:cNvPr id="0" name=""/>
        <dsp:cNvSpPr/>
      </dsp:nvSpPr>
      <dsp:spPr>
        <a:xfrm>
          <a:off x="2645202" y="1648500"/>
          <a:ext cx="3165833" cy="3165833"/>
        </a:xfrm>
        <a:prstGeom prst="circularArrow">
          <a:avLst>
            <a:gd name="adj1" fmla="val 4688"/>
            <a:gd name="adj2" fmla="val 299029"/>
            <a:gd name="adj3" fmla="val 2522969"/>
            <a:gd name="adj4" fmla="val 1584669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9D3FF-ECD6-4769-B604-EF423403535D}">
      <dsp:nvSpPr>
        <dsp:cNvPr id="0" name=""/>
        <dsp:cNvSpPr/>
      </dsp:nvSpPr>
      <dsp:spPr>
        <a:xfrm>
          <a:off x="1074476" y="1039717"/>
          <a:ext cx="2300176" cy="23001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3A098-78D4-4BBD-93CA-4A36B93E5C97}">
      <dsp:nvSpPr>
        <dsp:cNvPr id="0" name=""/>
        <dsp:cNvSpPr/>
      </dsp:nvSpPr>
      <dsp:spPr>
        <a:xfrm>
          <a:off x="1992862" y="-189288"/>
          <a:ext cx="2480053" cy="24800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403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62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7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18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49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82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82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88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59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86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C42DEE24-FCC0-40D6-9A0E-3609033F9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40BD2EA7-2D18-4D7B-85C6-B4C1B2B21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B1A9683B-B112-4496-A737-3130FD583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200" dirty="0">
                <a:solidFill>
                  <a:schemeClr val="bg1">
                    <a:lumMod val="65000"/>
                  </a:schemeClr>
                </a:solidFill>
              </a:rPr>
              <a:t>CREATING A CLEANER, SAFER, HEALTHIER WORLD.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17" y="2531267"/>
            <a:ext cx="4572000" cy="304800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Product Application and Solution Guide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4"/>
            <a:ext cx="6972301" cy="6714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T300 / T300e Walk-Behind Scrubbers</a:t>
            </a:r>
            <a:endParaRPr lang="en-US" sz="1600" dirty="0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2635503" y="5545694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T300</a:t>
            </a:r>
            <a:endParaRPr lang="en-US" altLang="en-US" dirty="0"/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5823540" y="5545694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T300e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50" y="2531267"/>
            <a:ext cx="3290934" cy="304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Superior On Board Storage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1" y="1810700"/>
            <a:ext cx="478475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anose="020B0600070205080204" pitchFamily="34" charset="-128"/>
              </a:rPr>
              <a:t>Integrated </a:t>
            </a:r>
            <a:r>
              <a:rPr lang="en-US" sz="1600" dirty="0">
                <a:ea typeface="ＭＳ Ｐゴシック" panose="020B0600070205080204" pitchFamily="34" charset="-128"/>
              </a:rPr>
              <a:t>Squeegee </a:t>
            </a:r>
            <a:r>
              <a:rPr lang="en-US" sz="1600" dirty="0" smtClean="0">
                <a:ea typeface="ＭＳ Ｐゴシック" panose="020B0600070205080204" pitchFamily="34" charset="-128"/>
              </a:rPr>
              <a:t>Hang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anose="020B0600070205080204" pitchFamily="34" charset="-128"/>
              </a:rPr>
              <a:t>Debris </a:t>
            </a:r>
            <a:r>
              <a:rPr lang="en-US" sz="1600" dirty="0">
                <a:ea typeface="ＭＳ Ｐゴシック" panose="020B0600070205080204" pitchFamily="34" charset="-128"/>
              </a:rPr>
              <a:t>Bag </a:t>
            </a:r>
            <a:r>
              <a:rPr lang="en-US" sz="1600" dirty="0" smtClean="0">
                <a:ea typeface="ＭＳ Ｐゴシック" panose="020B0600070205080204" pitchFamily="34" charset="-128"/>
              </a:rPr>
              <a:t>Holder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anose="020B0600070205080204" pitchFamily="34" charset="-128"/>
              </a:rPr>
              <a:t>Optional </a:t>
            </a:r>
            <a:r>
              <a:rPr lang="en-US" sz="1600" dirty="0">
                <a:ea typeface="ＭＳ Ｐゴシック" panose="020B0600070205080204" pitchFamily="34" charset="-128"/>
              </a:rPr>
              <a:t>Accessory </a:t>
            </a:r>
            <a:r>
              <a:rPr lang="en-US" sz="1600" dirty="0" smtClean="0">
                <a:ea typeface="ＭＳ Ｐゴシック" panose="020B0600070205080204" pitchFamily="34" charset="-128"/>
              </a:rPr>
              <a:t>Clip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anose="020B0600070205080204" pitchFamily="34" charset="-128"/>
              </a:rPr>
              <a:t>Wet </a:t>
            </a:r>
            <a:r>
              <a:rPr lang="en-US" sz="1600" dirty="0">
                <a:ea typeface="ＭＳ Ｐゴシック" panose="020B0600070205080204" pitchFamily="34" charset="-128"/>
              </a:rPr>
              <a:t>Sign </a:t>
            </a:r>
            <a:r>
              <a:rPr lang="en-US" sz="1600" dirty="0" smtClean="0">
                <a:ea typeface="ＭＳ Ｐゴシック" panose="020B0600070205080204" pitchFamily="34" charset="-128"/>
              </a:rPr>
              <a:t>Holder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anose="020B0600070205080204" pitchFamily="34" charset="-128"/>
              </a:rPr>
              <a:t>Spray </a:t>
            </a:r>
            <a:r>
              <a:rPr lang="en-US" sz="1600" dirty="0">
                <a:ea typeface="ＭＳ Ｐゴシック" panose="020B0600070205080204" pitchFamily="34" charset="-128"/>
              </a:rPr>
              <a:t>Bottle </a:t>
            </a: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10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46" y="1801646"/>
            <a:ext cx="2921248" cy="43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 Squeegee Design – T300 / T300e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87813"/>
            <a:ext cx="7839075" cy="174307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Easy </a:t>
            </a:r>
            <a:r>
              <a:rPr lang="en-US" sz="1600" dirty="0"/>
              <a:t>to </a:t>
            </a:r>
            <a:r>
              <a:rPr lang="en-US" sz="1600" dirty="0" smtClean="0"/>
              <a:t>use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3-second </a:t>
            </a:r>
            <a:r>
              <a:rPr lang="en-US" sz="1600" dirty="0"/>
              <a:t>delay in vacuum fan shut off on T300 </a:t>
            </a:r>
            <a:r>
              <a:rPr lang="en-US" sz="1600" dirty="0" smtClean="0"/>
              <a:t>machines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Great </a:t>
            </a:r>
            <a:r>
              <a:rPr lang="en-US" sz="1600" dirty="0"/>
              <a:t>water pick up</a:t>
            </a: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2015 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11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876" y="2725093"/>
            <a:ext cx="4106863" cy="245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732" y="3068160"/>
            <a:ext cx="17851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Arial" panose="020B0604020202020204" pitchFamily="34" charset="0"/>
              </a:rPr>
              <a:t>No</a:t>
            </a:r>
            <a:r>
              <a:rPr lang="en-US" sz="1100" b="1" dirty="0">
                <a:latin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</a:rPr>
              <a:t>P-Trap loop</a:t>
            </a:r>
          </a:p>
          <a:p>
            <a:pPr algn="ctr"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(Less water in hose)</a:t>
            </a:r>
            <a:endParaRPr lang="en-US" sz="1100" dirty="0"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99684" y="3051808"/>
            <a:ext cx="763588" cy="169863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8872" y="4971256"/>
            <a:ext cx="4206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Arial" panose="020B0604020202020204" pitchFamily="34" charset="0"/>
              </a:rPr>
              <a:t>Foot peddle raises and lowers the </a:t>
            </a:r>
            <a:r>
              <a:rPr lang="en-US" sz="1100" b="1" dirty="0" smtClean="0">
                <a:latin typeface="Arial" panose="020B0604020202020204" pitchFamily="34" charset="0"/>
              </a:rPr>
              <a:t>squeegee</a:t>
            </a:r>
          </a:p>
          <a:p>
            <a:pPr algn="ctr"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(No bending to raise and lower squeegee)</a:t>
            </a:r>
            <a:endParaRPr lang="en-US" sz="1100" dirty="0"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11019" y="4175497"/>
            <a:ext cx="336990" cy="816889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3126" y="2981010"/>
            <a:ext cx="16980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Arial" panose="020B0604020202020204" pitchFamily="34" charset="0"/>
              </a:rPr>
              <a:t>P-Trap </a:t>
            </a:r>
          </a:p>
          <a:p>
            <a:pPr algn="ctr"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(</a:t>
            </a:r>
            <a:r>
              <a:rPr lang="en-US" sz="1100" dirty="0">
                <a:latin typeface="Arial" panose="020B0604020202020204" pitchFamily="34" charset="0"/>
              </a:rPr>
              <a:t>Minimizes left over water in the </a:t>
            </a:r>
            <a:r>
              <a:rPr lang="en-US" sz="1100" dirty="0" smtClean="0">
                <a:latin typeface="Arial" panose="020B0604020202020204" pitchFamily="34" charset="0"/>
              </a:rPr>
              <a:t>assembly)</a:t>
            </a:r>
            <a:endParaRPr lang="en-US" sz="1100" dirty="0">
              <a:latin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40" y="1961065"/>
            <a:ext cx="1606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4277984" y="3597220"/>
            <a:ext cx="1450974" cy="875064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7801637" y="1984345"/>
            <a:ext cx="1082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Arial" panose="020B0604020202020204" pitchFamily="34" charset="0"/>
              </a:rPr>
              <a:t>Fluid Dynamic Analysis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3950" y="4199802"/>
            <a:ext cx="15732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Arial" panose="020B0604020202020204" pitchFamily="34" charset="0"/>
              </a:rPr>
              <a:t>Tighter </a:t>
            </a:r>
            <a:r>
              <a:rPr lang="en-US" sz="1100" b="1" dirty="0" smtClean="0">
                <a:latin typeface="Arial" panose="020B0604020202020204" pitchFamily="34" charset="0"/>
              </a:rPr>
              <a:t>end seal</a:t>
            </a:r>
          </a:p>
          <a:p>
            <a:pPr algn="ctr"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(More airtight)</a:t>
            </a:r>
            <a:endParaRPr lang="en-US" sz="1100" dirty="0">
              <a:latin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95923" y="4456867"/>
            <a:ext cx="760413" cy="3175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818" y="4529191"/>
            <a:ext cx="1749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Arial" panose="020B0604020202020204" pitchFamily="34" charset="0"/>
              </a:rPr>
              <a:t>Releases </a:t>
            </a:r>
            <a:r>
              <a:rPr lang="en-US" sz="1100" b="1" dirty="0" smtClean="0">
                <a:latin typeface="Arial" panose="020B0604020202020204" pitchFamily="34" charset="0"/>
              </a:rPr>
              <a:t>blades</a:t>
            </a:r>
          </a:p>
          <a:p>
            <a:pPr algn="ctr"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(Easy to replace blades)</a:t>
            </a:r>
            <a:endParaRPr lang="en-US" sz="1100" dirty="0"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839278" y="4460042"/>
            <a:ext cx="1132023" cy="193518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15" y="5686234"/>
            <a:ext cx="4345357" cy="9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1999415" y="5649118"/>
            <a:ext cx="43453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>
                <a:latin typeface="Arial" panose="020B0604020202020204" pitchFamily="34" charset="0"/>
              </a:rPr>
              <a:t>Fast moving air minimizes dead spots</a:t>
            </a:r>
          </a:p>
          <a:p>
            <a:pPr algn="ctr">
              <a:defRPr/>
            </a:pPr>
            <a:r>
              <a:rPr lang="en-US" sz="800" b="1" dirty="0">
                <a:latin typeface="Arial" panose="020B0604020202020204" pitchFamily="34" charset="0"/>
              </a:rPr>
              <a:t>Dead spots causes “splashes” as it moves over floor voids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5466292" y="6270895"/>
            <a:ext cx="888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AC7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800" b="0" dirty="0"/>
              <a:t>Fluid Dynamic Analysis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478217" y="2759445"/>
            <a:ext cx="637721" cy="377294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5" grpId="0"/>
      <p:bldP spid="26" grpId="0"/>
      <p:bldP spid="28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Polished Daily Stone Care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No </a:t>
            </a:r>
            <a:r>
              <a:rPr lang="en-US" sz="1600" dirty="0"/>
              <a:t>tripping circuit </a:t>
            </a:r>
            <a:r>
              <a:rPr lang="en-US" sz="1600" dirty="0" smtClean="0"/>
              <a:t>breakers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Added </a:t>
            </a:r>
            <a:r>
              <a:rPr lang="en-US" sz="1400" dirty="0"/>
              <a:t>four amps, now </a:t>
            </a:r>
            <a:r>
              <a:rPr lang="en-US" sz="1400" dirty="0" smtClean="0"/>
              <a:t>40 amps total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Enhanced wiring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Tools tested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3M™ </a:t>
            </a:r>
            <a:r>
              <a:rPr lang="en-US" sz="1400" dirty="0"/>
              <a:t>Purple </a:t>
            </a:r>
            <a:r>
              <a:rPr lang="en-US" sz="1400" dirty="0" smtClean="0"/>
              <a:t>pad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3M™ </a:t>
            </a:r>
            <a:r>
              <a:rPr lang="en-US" sz="1400" dirty="0" smtClean="0"/>
              <a:t>Sienna pad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3M™ </a:t>
            </a:r>
            <a:r>
              <a:rPr lang="en-US" sz="1400" dirty="0" smtClean="0"/>
              <a:t>Trizact™ </a:t>
            </a:r>
            <a:r>
              <a:rPr lang="en-US" sz="1400" dirty="0"/>
              <a:t>blue </a:t>
            </a:r>
            <a:r>
              <a:rPr lang="en-US" sz="1400" dirty="0" smtClean="0"/>
              <a:t>disc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Gloss </a:t>
            </a:r>
            <a:r>
              <a:rPr lang="en-US" sz="1600" dirty="0"/>
              <a:t>of the floor </a:t>
            </a:r>
            <a:r>
              <a:rPr lang="en-US" sz="1600" dirty="0" smtClean="0"/>
              <a:t>maintained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Delays </a:t>
            </a:r>
            <a:r>
              <a:rPr lang="en-US" sz="1400" dirty="0"/>
              <a:t>the time and cost of mild restoration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12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27" y="1934463"/>
            <a:ext cx="3170248" cy="21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T300e Features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100" dirty="0" smtClean="0"/>
              <a:t>Standard Features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Manual controls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~</a:t>
            </a:r>
            <a:r>
              <a:rPr lang="en-US" sz="1600" dirty="0" smtClean="0"/>
              <a:t>50 </a:t>
            </a:r>
            <a:r>
              <a:rPr lang="en-US" sz="1600" dirty="0"/>
              <a:t>lbs of down pressure (varies by head </a:t>
            </a:r>
            <a:r>
              <a:rPr lang="en-US" sz="1600" dirty="0" smtClean="0"/>
              <a:t>type)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3-lug head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As </a:t>
            </a:r>
            <a:r>
              <a:rPr lang="en-US" sz="1600" dirty="0"/>
              <a:t>low as ~67 </a:t>
            </a:r>
            <a:r>
              <a:rPr lang="en-US" sz="1600" dirty="0" smtClean="0"/>
              <a:t>dBA</a:t>
            </a:r>
            <a:endParaRPr lang="en-US" sz="16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100" dirty="0" smtClean="0"/>
              <a:t>Upgrade Features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Dual </a:t>
            </a:r>
            <a:r>
              <a:rPr lang="en-US" sz="1500" dirty="0"/>
              <a:t>down pressure </a:t>
            </a:r>
            <a:endParaRPr lang="en-US" sz="1500" dirty="0" smtClean="0"/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Single </a:t>
            </a:r>
            <a:r>
              <a:rPr lang="en-US" sz="1500" dirty="0"/>
              <a:t>disk </a:t>
            </a:r>
            <a:r>
              <a:rPr lang="en-US" sz="1500" dirty="0" smtClean="0"/>
              <a:t>– 47 </a:t>
            </a:r>
            <a:r>
              <a:rPr lang="en-US" sz="1500" dirty="0"/>
              <a:t>&amp; 86 lbs (21 &amp; 39 </a:t>
            </a:r>
            <a:r>
              <a:rPr lang="en-US" sz="1500" dirty="0" smtClean="0"/>
              <a:t>kg)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Dual </a:t>
            </a:r>
            <a:r>
              <a:rPr lang="en-US" sz="1500" dirty="0"/>
              <a:t>disk </a:t>
            </a:r>
            <a:r>
              <a:rPr lang="en-US" sz="1500" dirty="0" smtClean="0"/>
              <a:t>– 57 </a:t>
            </a:r>
            <a:r>
              <a:rPr lang="en-US" sz="1500" dirty="0"/>
              <a:t>&amp; 97 lbs (26 &amp; 29 </a:t>
            </a:r>
            <a:r>
              <a:rPr lang="en-US" sz="1500" dirty="0" smtClean="0"/>
              <a:t>kg)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pt-BR" sz="1500" dirty="0" smtClean="0"/>
              <a:t>Dual </a:t>
            </a:r>
            <a:r>
              <a:rPr lang="pt-BR" sz="1500" dirty="0"/>
              <a:t>cylindrical </a:t>
            </a:r>
            <a:r>
              <a:rPr lang="pt-BR" sz="1500" dirty="0" smtClean="0"/>
              <a:t>– 53 </a:t>
            </a:r>
            <a:r>
              <a:rPr lang="pt-BR" sz="1500" dirty="0"/>
              <a:t>&amp; 64 (24 &amp; 29 </a:t>
            </a:r>
            <a:r>
              <a:rPr lang="pt-BR" sz="1500" dirty="0" smtClean="0"/>
              <a:t>kg)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Orbital – 63 </a:t>
            </a:r>
            <a:r>
              <a:rPr lang="en-US" sz="1500" dirty="0"/>
              <a:t>&amp; 109 lbs (29 &amp; 50 </a:t>
            </a:r>
            <a:r>
              <a:rPr lang="en-US" sz="1500" dirty="0" smtClean="0"/>
              <a:t>kg)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Insta-Click</a:t>
            </a:r>
            <a:r>
              <a:rPr lang="en-US" sz="1500" dirty="0"/>
              <a:t>™ </a:t>
            </a:r>
            <a:r>
              <a:rPr lang="en-US" sz="1500" dirty="0" smtClean="0"/>
              <a:t>head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100" dirty="0" smtClean="0"/>
              <a:t>Key Options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ec-H2O </a:t>
            </a:r>
            <a:r>
              <a:rPr lang="en-US" sz="1500" dirty="0"/>
              <a:t>NanoClean™ </a:t>
            </a:r>
            <a:r>
              <a:rPr lang="en-US" sz="1500" dirty="0" smtClean="0"/>
              <a:t>Technology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Oil </a:t>
            </a:r>
            <a:r>
              <a:rPr lang="en-US" sz="1500" dirty="0"/>
              <a:t>resistant recovery </a:t>
            </a:r>
            <a:r>
              <a:rPr lang="en-US" sz="1500" dirty="0" smtClean="0"/>
              <a:t>and vac hoses</a:t>
            </a:r>
            <a:endParaRPr lang="en-US" sz="1500" dirty="0"/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500" dirty="0" smtClean="0"/>
              <a:t>HydroLink</a:t>
            </a:r>
            <a:r>
              <a:rPr lang="en-US" sz="1500" baseline="30000" dirty="0" smtClean="0"/>
              <a:t>®</a:t>
            </a:r>
            <a:r>
              <a:rPr lang="en-US" sz="1500" dirty="0" smtClean="0"/>
              <a:t> </a:t>
            </a:r>
            <a:r>
              <a:rPr lang="en-US" sz="1500" dirty="0"/>
              <a:t>battery watering system</a:t>
            </a:r>
          </a:p>
          <a:p>
            <a:pPr lvl="1"/>
            <a:endParaRPr lang="en-US" sz="1500" dirty="0"/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500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13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84" y="2613371"/>
            <a:ext cx="4241643" cy="28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Specs </a:t>
            </a:r>
            <a:r>
              <a:rPr lang="en-US" dirty="0" smtClean="0"/>
              <a:t>– T300 / T300e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05" y="1602506"/>
            <a:ext cx="6622990" cy="49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</a:t>
            </a:r>
            <a:r>
              <a:rPr lang="en-US" dirty="0"/>
              <a:t>K</a:t>
            </a:r>
            <a:r>
              <a:rPr lang="en-US" dirty="0" smtClean="0"/>
              <a:t>ey Customer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09717" y="1865015"/>
            <a:ext cx="6113794" cy="4496923"/>
            <a:chOff x="860400" y="1601944"/>
            <a:chExt cx="6508376" cy="4787153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867259043"/>
                </p:ext>
              </p:extLst>
            </p:nvPr>
          </p:nvGraphicFramePr>
          <p:xfrm>
            <a:off x="860400" y="1601944"/>
            <a:ext cx="6508376" cy="4787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730835" y="3527564"/>
              <a:ext cx="1126202" cy="1123474"/>
              <a:chOff x="1589088" y="3709988"/>
              <a:chExt cx="655638" cy="654050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1589088" y="3709988"/>
                <a:ext cx="655638" cy="654050"/>
              </a:xfrm>
              <a:prstGeom prst="ellipse">
                <a:avLst/>
              </a:prstGeom>
              <a:solidFill>
                <a:srgbClr val="EE2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589088" y="3709988"/>
                <a:ext cx="655638" cy="654050"/>
              </a:xfrm>
              <a:prstGeom prst="ellipse">
                <a:avLst/>
              </a:pr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739900" y="3863975"/>
                <a:ext cx="131763" cy="128588"/>
              </a:xfrm>
              <a:custGeom>
                <a:avLst/>
                <a:gdLst>
                  <a:gd name="T0" fmla="*/ 18 w 35"/>
                  <a:gd name="T1" fmla="*/ 0 h 34"/>
                  <a:gd name="T2" fmla="*/ 0 w 35"/>
                  <a:gd name="T3" fmla="*/ 17 h 34"/>
                  <a:gd name="T4" fmla="*/ 17 w 35"/>
                  <a:gd name="T5" fmla="*/ 34 h 34"/>
                  <a:gd name="T6" fmla="*/ 35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cubicBezTo>
                      <a:pt x="18" y="8"/>
                      <a:pt x="8" y="17"/>
                      <a:pt x="0" y="17"/>
                    </a:cubicBezTo>
                    <a:cubicBezTo>
                      <a:pt x="8" y="17"/>
                      <a:pt x="17" y="26"/>
                      <a:pt x="17" y="34"/>
                    </a:cubicBezTo>
                    <a:cubicBezTo>
                      <a:pt x="17" y="26"/>
                      <a:pt x="27" y="17"/>
                      <a:pt x="35" y="17"/>
                    </a:cubicBezTo>
                    <a:cubicBezTo>
                      <a:pt x="27" y="17"/>
                      <a:pt x="18" y="8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804988" y="3924300"/>
                <a:ext cx="288925" cy="285750"/>
              </a:xfrm>
              <a:custGeom>
                <a:avLst/>
                <a:gdLst>
                  <a:gd name="T0" fmla="*/ 40 w 77"/>
                  <a:gd name="T1" fmla="*/ 0 h 76"/>
                  <a:gd name="T2" fmla="*/ 26 w 77"/>
                  <a:gd name="T3" fmla="*/ 25 h 76"/>
                  <a:gd name="T4" fmla="*/ 10 w 77"/>
                  <a:gd name="T5" fmla="*/ 36 h 76"/>
                  <a:gd name="T6" fmla="*/ 0 w 77"/>
                  <a:gd name="T7" fmla="*/ 38 h 76"/>
                  <a:gd name="T8" fmla="*/ 19 w 77"/>
                  <a:gd name="T9" fmla="*/ 45 h 76"/>
                  <a:gd name="T10" fmla="*/ 32 w 77"/>
                  <a:gd name="T11" fmla="*/ 58 h 76"/>
                  <a:gd name="T12" fmla="*/ 38 w 77"/>
                  <a:gd name="T13" fmla="*/ 76 h 76"/>
                  <a:gd name="T14" fmla="*/ 41 w 77"/>
                  <a:gd name="T15" fmla="*/ 64 h 76"/>
                  <a:gd name="T16" fmla="*/ 50 w 77"/>
                  <a:gd name="T17" fmla="*/ 52 h 76"/>
                  <a:gd name="T18" fmla="*/ 77 w 77"/>
                  <a:gd name="T19" fmla="*/ 39 h 76"/>
                  <a:gd name="T20" fmla="*/ 40 w 77"/>
                  <a:gd name="T2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76">
                    <a:moveTo>
                      <a:pt x="40" y="0"/>
                    </a:moveTo>
                    <a:cubicBezTo>
                      <a:pt x="39" y="9"/>
                      <a:pt x="34" y="18"/>
                      <a:pt x="26" y="25"/>
                    </a:cubicBezTo>
                    <a:cubicBezTo>
                      <a:pt x="22" y="30"/>
                      <a:pt x="16" y="34"/>
                      <a:pt x="10" y="36"/>
                    </a:cubicBezTo>
                    <a:cubicBezTo>
                      <a:pt x="7" y="37"/>
                      <a:pt x="4" y="38"/>
                      <a:pt x="0" y="38"/>
                    </a:cubicBezTo>
                    <a:cubicBezTo>
                      <a:pt x="7" y="38"/>
                      <a:pt x="13" y="41"/>
                      <a:pt x="19" y="45"/>
                    </a:cubicBezTo>
                    <a:cubicBezTo>
                      <a:pt x="24" y="49"/>
                      <a:pt x="28" y="53"/>
                      <a:pt x="32" y="58"/>
                    </a:cubicBezTo>
                    <a:cubicBezTo>
                      <a:pt x="35" y="64"/>
                      <a:pt x="38" y="71"/>
                      <a:pt x="38" y="76"/>
                    </a:cubicBezTo>
                    <a:cubicBezTo>
                      <a:pt x="38" y="72"/>
                      <a:pt x="39" y="68"/>
                      <a:pt x="41" y="64"/>
                    </a:cubicBezTo>
                    <a:cubicBezTo>
                      <a:pt x="43" y="60"/>
                      <a:pt x="46" y="56"/>
                      <a:pt x="50" y="52"/>
                    </a:cubicBezTo>
                    <a:cubicBezTo>
                      <a:pt x="57" y="44"/>
                      <a:pt x="68" y="39"/>
                      <a:pt x="77" y="39"/>
                    </a:cubicBezTo>
                    <a:cubicBezTo>
                      <a:pt x="60" y="38"/>
                      <a:pt x="39" y="17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4310882" y="4169081"/>
              <a:ext cx="1750153" cy="1745913"/>
              <a:chOff x="1589087" y="782638"/>
              <a:chExt cx="655638" cy="654050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1589087" y="782638"/>
                <a:ext cx="655638" cy="654050"/>
              </a:xfrm>
              <a:prstGeom prst="ellipse">
                <a:avLst/>
              </a:prstGeom>
              <a:solidFill>
                <a:srgbClr val="F7B334"/>
              </a:solidFill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1804988" y="876300"/>
                <a:ext cx="225425" cy="458788"/>
              </a:xfrm>
              <a:custGeom>
                <a:avLst/>
                <a:gdLst>
                  <a:gd name="T0" fmla="*/ 23 w 60"/>
                  <a:gd name="T1" fmla="*/ 110 h 122"/>
                  <a:gd name="T2" fmla="*/ 9 w 60"/>
                  <a:gd name="T3" fmla="*/ 108 h 122"/>
                  <a:gd name="T4" fmla="*/ 0 w 60"/>
                  <a:gd name="T5" fmla="*/ 105 h 122"/>
                  <a:gd name="T6" fmla="*/ 5 w 60"/>
                  <a:gd name="T7" fmla="*/ 90 h 122"/>
                  <a:gd name="T8" fmla="*/ 12 w 60"/>
                  <a:gd name="T9" fmla="*/ 92 h 122"/>
                  <a:gd name="T10" fmla="*/ 23 w 60"/>
                  <a:gd name="T11" fmla="*/ 94 h 122"/>
                  <a:gd name="T12" fmla="*/ 23 w 60"/>
                  <a:gd name="T13" fmla="*/ 67 h 122"/>
                  <a:gd name="T14" fmla="*/ 14 w 60"/>
                  <a:gd name="T15" fmla="*/ 63 h 122"/>
                  <a:gd name="T16" fmla="*/ 7 w 60"/>
                  <a:gd name="T17" fmla="*/ 57 h 122"/>
                  <a:gd name="T18" fmla="*/ 2 w 60"/>
                  <a:gd name="T19" fmla="*/ 49 h 122"/>
                  <a:gd name="T20" fmla="*/ 0 w 60"/>
                  <a:gd name="T21" fmla="*/ 39 h 122"/>
                  <a:gd name="T22" fmla="*/ 6 w 60"/>
                  <a:gd name="T23" fmla="*/ 21 h 122"/>
                  <a:gd name="T24" fmla="*/ 23 w 60"/>
                  <a:gd name="T25" fmla="*/ 12 h 122"/>
                  <a:gd name="T26" fmla="*/ 23 w 60"/>
                  <a:gd name="T27" fmla="*/ 0 h 122"/>
                  <a:gd name="T28" fmla="*/ 37 w 60"/>
                  <a:gd name="T29" fmla="*/ 0 h 122"/>
                  <a:gd name="T30" fmla="*/ 37 w 60"/>
                  <a:gd name="T31" fmla="*/ 12 h 122"/>
                  <a:gd name="T32" fmla="*/ 47 w 60"/>
                  <a:gd name="T33" fmla="*/ 13 h 122"/>
                  <a:gd name="T34" fmla="*/ 55 w 60"/>
                  <a:gd name="T35" fmla="*/ 16 h 122"/>
                  <a:gd name="T36" fmla="*/ 51 w 60"/>
                  <a:gd name="T37" fmla="*/ 31 h 122"/>
                  <a:gd name="T38" fmla="*/ 45 w 60"/>
                  <a:gd name="T39" fmla="*/ 29 h 122"/>
                  <a:gd name="T40" fmla="*/ 37 w 60"/>
                  <a:gd name="T41" fmla="*/ 27 h 122"/>
                  <a:gd name="T42" fmla="*/ 37 w 60"/>
                  <a:gd name="T43" fmla="*/ 53 h 122"/>
                  <a:gd name="T44" fmla="*/ 45 w 60"/>
                  <a:gd name="T45" fmla="*/ 57 h 122"/>
                  <a:gd name="T46" fmla="*/ 53 w 60"/>
                  <a:gd name="T47" fmla="*/ 63 h 122"/>
                  <a:gd name="T48" fmla="*/ 58 w 60"/>
                  <a:gd name="T49" fmla="*/ 70 h 122"/>
                  <a:gd name="T50" fmla="*/ 60 w 60"/>
                  <a:gd name="T51" fmla="*/ 81 h 122"/>
                  <a:gd name="T52" fmla="*/ 54 w 60"/>
                  <a:gd name="T53" fmla="*/ 100 h 122"/>
                  <a:gd name="T54" fmla="*/ 37 w 60"/>
                  <a:gd name="T55" fmla="*/ 109 h 122"/>
                  <a:gd name="T56" fmla="*/ 37 w 60"/>
                  <a:gd name="T57" fmla="*/ 122 h 122"/>
                  <a:gd name="T58" fmla="*/ 23 w 60"/>
                  <a:gd name="T59" fmla="*/ 122 h 122"/>
                  <a:gd name="T60" fmla="*/ 23 w 60"/>
                  <a:gd name="T61" fmla="*/ 110 h 122"/>
                  <a:gd name="T62" fmla="*/ 17 w 60"/>
                  <a:gd name="T63" fmla="*/ 37 h 122"/>
                  <a:gd name="T64" fmla="*/ 21 w 60"/>
                  <a:gd name="T65" fmla="*/ 44 h 122"/>
                  <a:gd name="T66" fmla="*/ 29 w 60"/>
                  <a:gd name="T67" fmla="*/ 49 h 122"/>
                  <a:gd name="T68" fmla="*/ 29 w 60"/>
                  <a:gd name="T69" fmla="*/ 27 h 122"/>
                  <a:gd name="T70" fmla="*/ 20 w 60"/>
                  <a:gd name="T71" fmla="*/ 30 h 122"/>
                  <a:gd name="T72" fmla="*/ 17 w 60"/>
                  <a:gd name="T73" fmla="*/ 37 h 122"/>
                  <a:gd name="T74" fmla="*/ 43 w 60"/>
                  <a:gd name="T75" fmla="*/ 83 h 122"/>
                  <a:gd name="T76" fmla="*/ 39 w 60"/>
                  <a:gd name="T77" fmla="*/ 76 h 122"/>
                  <a:gd name="T78" fmla="*/ 31 w 60"/>
                  <a:gd name="T79" fmla="*/ 71 h 122"/>
                  <a:gd name="T80" fmla="*/ 31 w 60"/>
                  <a:gd name="T81" fmla="*/ 94 h 122"/>
                  <a:gd name="T82" fmla="*/ 40 w 60"/>
                  <a:gd name="T83" fmla="*/ 91 h 122"/>
                  <a:gd name="T84" fmla="*/ 43 w 60"/>
                  <a:gd name="T85" fmla="*/ 8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122">
                    <a:moveTo>
                      <a:pt x="23" y="110"/>
                    </a:moveTo>
                    <a:cubicBezTo>
                      <a:pt x="18" y="110"/>
                      <a:pt x="13" y="109"/>
                      <a:pt x="9" y="108"/>
                    </a:cubicBezTo>
                    <a:cubicBezTo>
                      <a:pt x="5" y="107"/>
                      <a:pt x="2" y="106"/>
                      <a:pt x="0" y="105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7" y="91"/>
                      <a:pt x="9" y="92"/>
                      <a:pt x="12" y="92"/>
                    </a:cubicBezTo>
                    <a:cubicBezTo>
                      <a:pt x="15" y="93"/>
                      <a:pt x="19" y="94"/>
                      <a:pt x="23" y="94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0" y="66"/>
                      <a:pt x="17" y="64"/>
                      <a:pt x="14" y="63"/>
                    </a:cubicBezTo>
                    <a:cubicBezTo>
                      <a:pt x="12" y="61"/>
                      <a:pt x="9" y="59"/>
                      <a:pt x="7" y="57"/>
                    </a:cubicBezTo>
                    <a:cubicBezTo>
                      <a:pt x="5" y="55"/>
                      <a:pt x="3" y="52"/>
                      <a:pt x="2" y="49"/>
                    </a:cubicBezTo>
                    <a:cubicBezTo>
                      <a:pt x="0" y="46"/>
                      <a:pt x="0" y="43"/>
                      <a:pt x="0" y="39"/>
                    </a:cubicBezTo>
                    <a:cubicBezTo>
                      <a:pt x="0" y="31"/>
                      <a:pt x="2" y="25"/>
                      <a:pt x="6" y="21"/>
                    </a:cubicBezTo>
                    <a:cubicBezTo>
                      <a:pt x="10" y="16"/>
                      <a:pt x="16" y="13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1" y="12"/>
                      <a:pt x="44" y="12"/>
                      <a:pt x="47" y="13"/>
                    </a:cubicBezTo>
                    <a:cubicBezTo>
                      <a:pt x="50" y="14"/>
                      <a:pt x="53" y="15"/>
                      <a:pt x="55" y="1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47" y="30"/>
                      <a:pt x="45" y="29"/>
                    </a:cubicBezTo>
                    <a:cubicBezTo>
                      <a:pt x="42" y="28"/>
                      <a:pt x="40" y="28"/>
                      <a:pt x="37" y="27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40" y="54"/>
                      <a:pt x="42" y="55"/>
                      <a:pt x="45" y="57"/>
                    </a:cubicBezTo>
                    <a:cubicBezTo>
                      <a:pt x="48" y="59"/>
                      <a:pt x="51" y="60"/>
                      <a:pt x="53" y="63"/>
                    </a:cubicBezTo>
                    <a:cubicBezTo>
                      <a:pt x="55" y="65"/>
                      <a:pt x="57" y="67"/>
                      <a:pt x="58" y="70"/>
                    </a:cubicBezTo>
                    <a:cubicBezTo>
                      <a:pt x="60" y="73"/>
                      <a:pt x="60" y="77"/>
                      <a:pt x="60" y="81"/>
                    </a:cubicBezTo>
                    <a:cubicBezTo>
                      <a:pt x="60" y="89"/>
                      <a:pt x="58" y="95"/>
                      <a:pt x="54" y="100"/>
                    </a:cubicBezTo>
                    <a:cubicBezTo>
                      <a:pt x="50" y="105"/>
                      <a:pt x="44" y="108"/>
                      <a:pt x="37" y="10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23" y="122"/>
                      <a:pt x="23" y="122"/>
                      <a:pt x="23" y="122"/>
                    </a:cubicBezTo>
                    <a:lnTo>
                      <a:pt x="23" y="110"/>
                    </a:lnTo>
                    <a:close/>
                    <a:moveTo>
                      <a:pt x="17" y="37"/>
                    </a:moveTo>
                    <a:cubicBezTo>
                      <a:pt x="17" y="40"/>
                      <a:pt x="18" y="42"/>
                      <a:pt x="21" y="44"/>
                    </a:cubicBezTo>
                    <a:cubicBezTo>
                      <a:pt x="23" y="46"/>
                      <a:pt x="25" y="47"/>
                      <a:pt x="29" y="49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4" y="27"/>
                      <a:pt x="21" y="28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lose/>
                    <a:moveTo>
                      <a:pt x="43" y="83"/>
                    </a:moveTo>
                    <a:cubicBezTo>
                      <a:pt x="43" y="80"/>
                      <a:pt x="42" y="77"/>
                      <a:pt x="39" y="76"/>
                    </a:cubicBezTo>
                    <a:cubicBezTo>
                      <a:pt x="37" y="74"/>
                      <a:pt x="34" y="72"/>
                      <a:pt x="31" y="71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5" y="94"/>
                      <a:pt x="38" y="93"/>
                      <a:pt x="40" y="91"/>
                    </a:cubicBezTo>
                    <a:cubicBezTo>
                      <a:pt x="42" y="89"/>
                      <a:pt x="43" y="86"/>
                      <a:pt x="43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788809" y="2174786"/>
              <a:ext cx="1124712" cy="1121987"/>
              <a:chOff x="3382961" y="3709988"/>
              <a:chExt cx="655639" cy="654051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3382961" y="3709988"/>
                <a:ext cx="655638" cy="654050"/>
              </a:xfrm>
              <a:prstGeom prst="ellipse">
                <a:avLst/>
              </a:prstGeom>
              <a:solidFill>
                <a:srgbClr val="5A3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82962" y="3709989"/>
                <a:ext cx="655638" cy="654050"/>
              </a:xfrm>
              <a:prstGeom prst="ellipse">
                <a:avLst/>
              </a:pr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3567113" y="3898900"/>
                <a:ext cx="287338" cy="280988"/>
              </a:xfrm>
              <a:custGeom>
                <a:avLst/>
                <a:gdLst>
                  <a:gd name="T0" fmla="*/ 181 w 181"/>
                  <a:gd name="T1" fmla="*/ 59 h 177"/>
                  <a:gd name="T2" fmla="*/ 119 w 181"/>
                  <a:gd name="T3" fmla="*/ 59 h 177"/>
                  <a:gd name="T4" fmla="*/ 119 w 181"/>
                  <a:gd name="T5" fmla="*/ 0 h 177"/>
                  <a:gd name="T6" fmla="*/ 60 w 181"/>
                  <a:gd name="T7" fmla="*/ 0 h 177"/>
                  <a:gd name="T8" fmla="*/ 60 w 181"/>
                  <a:gd name="T9" fmla="*/ 59 h 177"/>
                  <a:gd name="T10" fmla="*/ 0 w 181"/>
                  <a:gd name="T11" fmla="*/ 59 h 177"/>
                  <a:gd name="T12" fmla="*/ 0 w 181"/>
                  <a:gd name="T13" fmla="*/ 118 h 177"/>
                  <a:gd name="T14" fmla="*/ 60 w 181"/>
                  <a:gd name="T15" fmla="*/ 118 h 177"/>
                  <a:gd name="T16" fmla="*/ 60 w 181"/>
                  <a:gd name="T17" fmla="*/ 177 h 177"/>
                  <a:gd name="T18" fmla="*/ 119 w 181"/>
                  <a:gd name="T19" fmla="*/ 177 h 177"/>
                  <a:gd name="T20" fmla="*/ 119 w 181"/>
                  <a:gd name="T21" fmla="*/ 118 h 177"/>
                  <a:gd name="T22" fmla="*/ 181 w 181"/>
                  <a:gd name="T23" fmla="*/ 118 h 177"/>
                  <a:gd name="T24" fmla="*/ 181 w 181"/>
                  <a:gd name="T25" fmla="*/ 5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177">
                    <a:moveTo>
                      <a:pt x="181" y="59"/>
                    </a:moveTo>
                    <a:lnTo>
                      <a:pt x="119" y="59"/>
                    </a:lnTo>
                    <a:lnTo>
                      <a:pt x="119" y="0"/>
                    </a:lnTo>
                    <a:lnTo>
                      <a:pt x="60" y="0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118"/>
                    </a:lnTo>
                    <a:lnTo>
                      <a:pt x="60" y="118"/>
                    </a:lnTo>
                    <a:lnTo>
                      <a:pt x="60" y="177"/>
                    </a:lnTo>
                    <a:lnTo>
                      <a:pt x="119" y="177"/>
                    </a:lnTo>
                    <a:lnTo>
                      <a:pt x="119" y="118"/>
                    </a:lnTo>
                    <a:lnTo>
                      <a:pt x="181" y="118"/>
                    </a:lnTo>
                    <a:lnTo>
                      <a:pt x="181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027385" y="4232641"/>
            <a:ext cx="147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</a:rPr>
              <a:t>Cost to Clean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7385" y="4507635"/>
            <a:ext cx="2125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Chemical &amp; Water Costs</a:t>
            </a:r>
          </a:p>
          <a:p>
            <a:pPr marL="171450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Labor &amp; Training Costs</a:t>
            </a:r>
          </a:p>
          <a:p>
            <a:pPr marL="171450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Safety Costs</a:t>
            </a:r>
          </a:p>
          <a:p>
            <a:pPr marL="171450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Service Costs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893" y="2018411"/>
            <a:ext cx="2657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Slip &amp; Falls</a:t>
            </a:r>
          </a:p>
          <a:p>
            <a:pPr marL="1714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Chemical Handling &amp; Storage</a:t>
            </a:r>
          </a:p>
          <a:p>
            <a:pPr marL="1714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Improper equipment operation</a:t>
            </a:r>
          </a:p>
          <a:p>
            <a:pPr marL="1714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Ergonomics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474" y="3518511"/>
            <a:ext cx="225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</a:rPr>
              <a:t>Enhance Facility Image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895" y="1760732"/>
            <a:ext cx="314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</a:rPr>
              <a:t>Environmental Health and Safety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512" y="3790738"/>
            <a:ext cx="2479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Cleaning equipment performance</a:t>
            </a:r>
          </a:p>
          <a:p>
            <a:pPr marL="228600" lvl="1" indent="-22860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Proper use of equipment</a:t>
            </a:r>
          </a:p>
          <a:p>
            <a:pPr marL="228600" lvl="1" indent="-22860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</a:rPr>
              <a:t>Following proper cleaning processes</a:t>
            </a:r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9576"/>
            <a:ext cx="8229600" cy="2963501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ec-H2O </a:t>
            </a:r>
            <a:r>
              <a:rPr lang="en-US" sz="1600" dirty="0"/>
              <a:t>NanoClean™ eliminates neutral cleaners and saves water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Pro-Panel™ </a:t>
            </a:r>
            <a:r>
              <a:rPr lang="en-US" sz="1600" dirty="0"/>
              <a:t>touchscreen minimizes training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Zone Settings™ </a:t>
            </a:r>
            <a:r>
              <a:rPr lang="en-US" sz="1600" dirty="0"/>
              <a:t>simplifies cleaning processes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Yellow touch points simplifies routine maintenance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Accessory clips expedites secondary cleaning tasks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T300e simple and rugged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Clean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1589087" y="782638"/>
            <a:chExt cx="655638" cy="654050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1589087" y="782638"/>
              <a:ext cx="655638" cy="654050"/>
            </a:xfrm>
            <a:prstGeom prst="ellipse">
              <a:avLst/>
            </a:prstGeom>
            <a:solidFill>
              <a:srgbClr val="F7B334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1804988" y="876300"/>
              <a:ext cx="225425" cy="458788"/>
            </a:xfrm>
            <a:custGeom>
              <a:avLst/>
              <a:gdLst>
                <a:gd name="T0" fmla="*/ 23 w 60"/>
                <a:gd name="T1" fmla="*/ 110 h 122"/>
                <a:gd name="T2" fmla="*/ 9 w 60"/>
                <a:gd name="T3" fmla="*/ 108 h 122"/>
                <a:gd name="T4" fmla="*/ 0 w 60"/>
                <a:gd name="T5" fmla="*/ 105 h 122"/>
                <a:gd name="T6" fmla="*/ 5 w 60"/>
                <a:gd name="T7" fmla="*/ 90 h 122"/>
                <a:gd name="T8" fmla="*/ 12 w 60"/>
                <a:gd name="T9" fmla="*/ 92 h 122"/>
                <a:gd name="T10" fmla="*/ 23 w 60"/>
                <a:gd name="T11" fmla="*/ 94 h 122"/>
                <a:gd name="T12" fmla="*/ 23 w 60"/>
                <a:gd name="T13" fmla="*/ 67 h 122"/>
                <a:gd name="T14" fmla="*/ 14 w 60"/>
                <a:gd name="T15" fmla="*/ 63 h 122"/>
                <a:gd name="T16" fmla="*/ 7 w 60"/>
                <a:gd name="T17" fmla="*/ 57 h 122"/>
                <a:gd name="T18" fmla="*/ 2 w 60"/>
                <a:gd name="T19" fmla="*/ 49 h 122"/>
                <a:gd name="T20" fmla="*/ 0 w 60"/>
                <a:gd name="T21" fmla="*/ 39 h 122"/>
                <a:gd name="T22" fmla="*/ 6 w 60"/>
                <a:gd name="T23" fmla="*/ 21 h 122"/>
                <a:gd name="T24" fmla="*/ 23 w 60"/>
                <a:gd name="T25" fmla="*/ 12 h 122"/>
                <a:gd name="T26" fmla="*/ 23 w 60"/>
                <a:gd name="T27" fmla="*/ 0 h 122"/>
                <a:gd name="T28" fmla="*/ 37 w 60"/>
                <a:gd name="T29" fmla="*/ 0 h 122"/>
                <a:gd name="T30" fmla="*/ 37 w 60"/>
                <a:gd name="T31" fmla="*/ 12 h 122"/>
                <a:gd name="T32" fmla="*/ 47 w 60"/>
                <a:gd name="T33" fmla="*/ 13 h 122"/>
                <a:gd name="T34" fmla="*/ 55 w 60"/>
                <a:gd name="T35" fmla="*/ 16 h 122"/>
                <a:gd name="T36" fmla="*/ 51 w 60"/>
                <a:gd name="T37" fmla="*/ 31 h 122"/>
                <a:gd name="T38" fmla="*/ 45 w 60"/>
                <a:gd name="T39" fmla="*/ 29 h 122"/>
                <a:gd name="T40" fmla="*/ 37 w 60"/>
                <a:gd name="T41" fmla="*/ 27 h 122"/>
                <a:gd name="T42" fmla="*/ 37 w 60"/>
                <a:gd name="T43" fmla="*/ 53 h 122"/>
                <a:gd name="T44" fmla="*/ 45 w 60"/>
                <a:gd name="T45" fmla="*/ 57 h 122"/>
                <a:gd name="T46" fmla="*/ 53 w 60"/>
                <a:gd name="T47" fmla="*/ 63 h 122"/>
                <a:gd name="T48" fmla="*/ 58 w 60"/>
                <a:gd name="T49" fmla="*/ 70 h 122"/>
                <a:gd name="T50" fmla="*/ 60 w 60"/>
                <a:gd name="T51" fmla="*/ 81 h 122"/>
                <a:gd name="T52" fmla="*/ 54 w 60"/>
                <a:gd name="T53" fmla="*/ 100 h 122"/>
                <a:gd name="T54" fmla="*/ 37 w 60"/>
                <a:gd name="T55" fmla="*/ 109 h 122"/>
                <a:gd name="T56" fmla="*/ 37 w 60"/>
                <a:gd name="T57" fmla="*/ 122 h 122"/>
                <a:gd name="T58" fmla="*/ 23 w 60"/>
                <a:gd name="T59" fmla="*/ 122 h 122"/>
                <a:gd name="T60" fmla="*/ 23 w 60"/>
                <a:gd name="T61" fmla="*/ 110 h 122"/>
                <a:gd name="T62" fmla="*/ 17 w 60"/>
                <a:gd name="T63" fmla="*/ 37 h 122"/>
                <a:gd name="T64" fmla="*/ 21 w 60"/>
                <a:gd name="T65" fmla="*/ 44 h 122"/>
                <a:gd name="T66" fmla="*/ 29 w 60"/>
                <a:gd name="T67" fmla="*/ 49 h 122"/>
                <a:gd name="T68" fmla="*/ 29 w 60"/>
                <a:gd name="T69" fmla="*/ 27 h 122"/>
                <a:gd name="T70" fmla="*/ 20 w 60"/>
                <a:gd name="T71" fmla="*/ 30 h 122"/>
                <a:gd name="T72" fmla="*/ 17 w 60"/>
                <a:gd name="T73" fmla="*/ 37 h 122"/>
                <a:gd name="T74" fmla="*/ 43 w 60"/>
                <a:gd name="T75" fmla="*/ 83 h 122"/>
                <a:gd name="T76" fmla="*/ 39 w 60"/>
                <a:gd name="T77" fmla="*/ 76 h 122"/>
                <a:gd name="T78" fmla="*/ 31 w 60"/>
                <a:gd name="T79" fmla="*/ 71 h 122"/>
                <a:gd name="T80" fmla="*/ 31 w 60"/>
                <a:gd name="T81" fmla="*/ 94 h 122"/>
                <a:gd name="T82" fmla="*/ 40 w 60"/>
                <a:gd name="T83" fmla="*/ 91 h 122"/>
                <a:gd name="T84" fmla="*/ 43 w 60"/>
                <a:gd name="T85" fmla="*/ 8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122">
                  <a:moveTo>
                    <a:pt x="23" y="110"/>
                  </a:moveTo>
                  <a:cubicBezTo>
                    <a:pt x="18" y="110"/>
                    <a:pt x="13" y="109"/>
                    <a:pt x="9" y="108"/>
                  </a:cubicBezTo>
                  <a:cubicBezTo>
                    <a:pt x="5" y="107"/>
                    <a:pt x="2" y="106"/>
                    <a:pt x="0" y="105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7" y="91"/>
                    <a:pt x="9" y="92"/>
                    <a:pt x="12" y="92"/>
                  </a:cubicBezTo>
                  <a:cubicBezTo>
                    <a:pt x="15" y="93"/>
                    <a:pt x="19" y="94"/>
                    <a:pt x="23" y="94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0" y="66"/>
                    <a:pt x="17" y="64"/>
                    <a:pt x="14" y="63"/>
                  </a:cubicBezTo>
                  <a:cubicBezTo>
                    <a:pt x="12" y="61"/>
                    <a:pt x="9" y="59"/>
                    <a:pt x="7" y="57"/>
                  </a:cubicBezTo>
                  <a:cubicBezTo>
                    <a:pt x="5" y="55"/>
                    <a:pt x="3" y="52"/>
                    <a:pt x="2" y="49"/>
                  </a:cubicBezTo>
                  <a:cubicBezTo>
                    <a:pt x="0" y="46"/>
                    <a:pt x="0" y="43"/>
                    <a:pt x="0" y="39"/>
                  </a:cubicBezTo>
                  <a:cubicBezTo>
                    <a:pt x="0" y="31"/>
                    <a:pt x="2" y="25"/>
                    <a:pt x="6" y="21"/>
                  </a:cubicBezTo>
                  <a:cubicBezTo>
                    <a:pt x="10" y="16"/>
                    <a:pt x="16" y="13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4" y="12"/>
                    <a:pt x="47" y="13"/>
                  </a:cubicBezTo>
                  <a:cubicBezTo>
                    <a:pt x="50" y="14"/>
                    <a:pt x="53" y="15"/>
                    <a:pt x="55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0"/>
                    <a:pt x="47" y="30"/>
                    <a:pt x="45" y="29"/>
                  </a:cubicBezTo>
                  <a:cubicBezTo>
                    <a:pt x="42" y="28"/>
                    <a:pt x="40" y="28"/>
                    <a:pt x="37" y="2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0" y="54"/>
                    <a:pt x="42" y="55"/>
                    <a:pt x="45" y="57"/>
                  </a:cubicBezTo>
                  <a:cubicBezTo>
                    <a:pt x="48" y="59"/>
                    <a:pt x="51" y="60"/>
                    <a:pt x="53" y="63"/>
                  </a:cubicBezTo>
                  <a:cubicBezTo>
                    <a:pt x="55" y="65"/>
                    <a:pt x="57" y="67"/>
                    <a:pt x="58" y="70"/>
                  </a:cubicBezTo>
                  <a:cubicBezTo>
                    <a:pt x="60" y="73"/>
                    <a:pt x="60" y="77"/>
                    <a:pt x="60" y="81"/>
                  </a:cubicBezTo>
                  <a:cubicBezTo>
                    <a:pt x="60" y="89"/>
                    <a:pt x="58" y="95"/>
                    <a:pt x="54" y="100"/>
                  </a:cubicBezTo>
                  <a:cubicBezTo>
                    <a:pt x="50" y="105"/>
                    <a:pt x="44" y="108"/>
                    <a:pt x="37" y="10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23" y="122"/>
                    <a:pt x="23" y="122"/>
                    <a:pt x="23" y="122"/>
                  </a:cubicBezTo>
                  <a:lnTo>
                    <a:pt x="23" y="110"/>
                  </a:lnTo>
                  <a:close/>
                  <a:moveTo>
                    <a:pt x="17" y="37"/>
                  </a:moveTo>
                  <a:cubicBezTo>
                    <a:pt x="17" y="40"/>
                    <a:pt x="18" y="42"/>
                    <a:pt x="21" y="44"/>
                  </a:cubicBezTo>
                  <a:cubicBezTo>
                    <a:pt x="23" y="46"/>
                    <a:pt x="25" y="47"/>
                    <a:pt x="29" y="4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1" y="28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lose/>
                  <a:moveTo>
                    <a:pt x="43" y="83"/>
                  </a:moveTo>
                  <a:cubicBezTo>
                    <a:pt x="43" y="80"/>
                    <a:pt x="42" y="77"/>
                    <a:pt x="39" y="76"/>
                  </a:cubicBezTo>
                  <a:cubicBezTo>
                    <a:pt x="37" y="74"/>
                    <a:pt x="34" y="72"/>
                    <a:pt x="31" y="71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5" y="94"/>
                    <a:pt x="38" y="93"/>
                    <a:pt x="40" y="91"/>
                  </a:cubicBezTo>
                  <a:cubicBezTo>
                    <a:pt x="42" y="89"/>
                    <a:pt x="43" y="86"/>
                    <a:pt x="4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972" y="5093152"/>
            <a:ext cx="2251175" cy="6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35110"/>
            <a:ext cx="3342753" cy="1204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" b="95720" l="794" r="100000">
                        <a14:foregroundMark x1="794" y1="517" x2="794" y2="517"/>
                        <a14:foregroundMark x1="96108" y1="55055" x2="96108" y2="55055"/>
                        <a14:foregroundMark x1="54249" y1="83690" x2="54249" y2="83690"/>
                        <a14:foregroundMark x1="67911" y1="95720" x2="67911" y2="95720"/>
                        <a14:foregroundMark x1="75060" y1="92399" x2="75060" y2="92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396" y="4839964"/>
            <a:ext cx="1119027" cy="1204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200" y="4834028"/>
            <a:ext cx="1538000" cy="1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1589088" y="3709988"/>
            <a:chExt cx="655638" cy="65405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solidFill>
              <a:srgbClr val="EE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739900" y="3863975"/>
              <a:ext cx="131763" cy="128588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17 h 34"/>
                <a:gd name="T4" fmla="*/ 17 w 35"/>
                <a:gd name="T5" fmla="*/ 34 h 34"/>
                <a:gd name="T6" fmla="*/ 35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cubicBezTo>
                    <a:pt x="18" y="8"/>
                    <a:pt x="8" y="17"/>
                    <a:pt x="0" y="17"/>
                  </a:cubicBezTo>
                  <a:cubicBezTo>
                    <a:pt x="8" y="17"/>
                    <a:pt x="17" y="26"/>
                    <a:pt x="17" y="34"/>
                  </a:cubicBezTo>
                  <a:cubicBezTo>
                    <a:pt x="17" y="26"/>
                    <a:pt x="27" y="17"/>
                    <a:pt x="35" y="17"/>
                  </a:cubicBezTo>
                  <a:cubicBezTo>
                    <a:pt x="27" y="17"/>
                    <a:pt x="18" y="8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04988" y="3924300"/>
              <a:ext cx="288925" cy="285750"/>
            </a:xfrm>
            <a:custGeom>
              <a:avLst/>
              <a:gdLst>
                <a:gd name="T0" fmla="*/ 40 w 77"/>
                <a:gd name="T1" fmla="*/ 0 h 76"/>
                <a:gd name="T2" fmla="*/ 26 w 77"/>
                <a:gd name="T3" fmla="*/ 25 h 76"/>
                <a:gd name="T4" fmla="*/ 10 w 77"/>
                <a:gd name="T5" fmla="*/ 36 h 76"/>
                <a:gd name="T6" fmla="*/ 0 w 77"/>
                <a:gd name="T7" fmla="*/ 38 h 76"/>
                <a:gd name="T8" fmla="*/ 19 w 77"/>
                <a:gd name="T9" fmla="*/ 45 h 76"/>
                <a:gd name="T10" fmla="*/ 32 w 77"/>
                <a:gd name="T11" fmla="*/ 58 h 76"/>
                <a:gd name="T12" fmla="*/ 38 w 77"/>
                <a:gd name="T13" fmla="*/ 76 h 76"/>
                <a:gd name="T14" fmla="*/ 41 w 77"/>
                <a:gd name="T15" fmla="*/ 64 h 76"/>
                <a:gd name="T16" fmla="*/ 50 w 77"/>
                <a:gd name="T17" fmla="*/ 52 h 76"/>
                <a:gd name="T18" fmla="*/ 77 w 77"/>
                <a:gd name="T19" fmla="*/ 39 h 76"/>
                <a:gd name="T20" fmla="*/ 40 w 77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40" y="0"/>
                  </a:moveTo>
                  <a:cubicBezTo>
                    <a:pt x="39" y="9"/>
                    <a:pt x="34" y="18"/>
                    <a:pt x="26" y="25"/>
                  </a:cubicBezTo>
                  <a:cubicBezTo>
                    <a:pt x="22" y="30"/>
                    <a:pt x="16" y="34"/>
                    <a:pt x="10" y="36"/>
                  </a:cubicBezTo>
                  <a:cubicBezTo>
                    <a:pt x="7" y="37"/>
                    <a:pt x="4" y="38"/>
                    <a:pt x="0" y="38"/>
                  </a:cubicBezTo>
                  <a:cubicBezTo>
                    <a:pt x="7" y="38"/>
                    <a:pt x="13" y="41"/>
                    <a:pt x="19" y="45"/>
                  </a:cubicBezTo>
                  <a:cubicBezTo>
                    <a:pt x="24" y="49"/>
                    <a:pt x="28" y="53"/>
                    <a:pt x="32" y="58"/>
                  </a:cubicBezTo>
                  <a:cubicBezTo>
                    <a:pt x="35" y="64"/>
                    <a:pt x="38" y="71"/>
                    <a:pt x="38" y="76"/>
                  </a:cubicBezTo>
                  <a:cubicBezTo>
                    <a:pt x="38" y="72"/>
                    <a:pt x="39" y="68"/>
                    <a:pt x="41" y="64"/>
                  </a:cubicBezTo>
                  <a:cubicBezTo>
                    <a:pt x="43" y="60"/>
                    <a:pt x="46" y="56"/>
                    <a:pt x="50" y="52"/>
                  </a:cubicBezTo>
                  <a:cubicBezTo>
                    <a:pt x="57" y="44"/>
                    <a:pt x="68" y="39"/>
                    <a:pt x="77" y="39"/>
                  </a:cubicBezTo>
                  <a:cubicBezTo>
                    <a:pt x="60" y="38"/>
                    <a:pt x="39" y="1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Facility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789576"/>
            <a:ext cx="687231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More applications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More water &amp; down pressure settings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Daily stone care </a:t>
            </a:r>
            <a:r>
              <a:rPr lang="en-US" sz="1600" dirty="0" smtClean="0">
                <a:latin typeface="Arial" panose="020B0604020202020204" pitchFamily="34" charset="0"/>
              </a:rPr>
              <a:t>maintenance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</a:rPr>
              <a:t>Zone Settings™ </a:t>
            </a:r>
            <a:r>
              <a:rPr lang="en-US" sz="1600" dirty="0">
                <a:latin typeface="Arial" panose="020B0604020202020204" pitchFamily="34" charset="0"/>
              </a:rPr>
              <a:t>eliminate </a:t>
            </a:r>
            <a:r>
              <a:rPr lang="en-US" sz="1600" dirty="0" smtClean="0">
                <a:latin typeface="Arial" panose="020B0604020202020204" pitchFamily="34" charset="0"/>
              </a:rPr>
              <a:t>guesswork and rework</a:t>
            </a:r>
            <a:endParaRPr lang="en-US" sz="1600" dirty="0">
              <a:latin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9664" y="3954470"/>
            <a:ext cx="4374335" cy="2380848"/>
          </a:xfrm>
          <a:prstGeom prst="rect">
            <a:avLst/>
          </a:prstGeom>
        </p:spPr>
      </p:pic>
      <p:pic>
        <p:nvPicPr>
          <p:cNvPr id="21" name="Picture 18" descr="C:\Users\mpe3\AppData\Local\Microsoft\Windows\Temporary Internet Files\Content.Outlook\6NALZLNQ\VW_Touch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32" y="4140705"/>
            <a:ext cx="176499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:\Users\mpe3\AppData\Local\Microsoft\Windows\Temporary Internet Files\Content.Outlook\6NALZLNQ\1210744_artwork_C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9" y="4139100"/>
            <a:ext cx="1764999" cy="16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3399" y="5787006"/>
            <a:ext cx="176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</a:rPr>
              <a:t>Membrane™ Panel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1533" y="5802586"/>
            <a:ext cx="1764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</a:rPr>
              <a:t>Pro-Panel™</a:t>
            </a:r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3382961" y="3709988"/>
            <a:chExt cx="655639" cy="654051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382961" y="3709988"/>
              <a:ext cx="655638" cy="654050"/>
            </a:xfrm>
            <a:prstGeom prst="ellipse">
              <a:avLst/>
            </a:prstGeom>
            <a:solidFill>
              <a:srgbClr val="5A3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3382962" y="3709989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567113" y="3898900"/>
              <a:ext cx="287338" cy="280988"/>
            </a:xfrm>
            <a:custGeom>
              <a:avLst/>
              <a:gdLst>
                <a:gd name="T0" fmla="*/ 181 w 181"/>
                <a:gd name="T1" fmla="*/ 59 h 177"/>
                <a:gd name="T2" fmla="*/ 119 w 181"/>
                <a:gd name="T3" fmla="*/ 59 h 177"/>
                <a:gd name="T4" fmla="*/ 119 w 181"/>
                <a:gd name="T5" fmla="*/ 0 h 177"/>
                <a:gd name="T6" fmla="*/ 60 w 181"/>
                <a:gd name="T7" fmla="*/ 0 h 177"/>
                <a:gd name="T8" fmla="*/ 60 w 181"/>
                <a:gd name="T9" fmla="*/ 59 h 177"/>
                <a:gd name="T10" fmla="*/ 0 w 181"/>
                <a:gd name="T11" fmla="*/ 59 h 177"/>
                <a:gd name="T12" fmla="*/ 0 w 181"/>
                <a:gd name="T13" fmla="*/ 118 h 177"/>
                <a:gd name="T14" fmla="*/ 60 w 181"/>
                <a:gd name="T15" fmla="*/ 118 h 177"/>
                <a:gd name="T16" fmla="*/ 60 w 181"/>
                <a:gd name="T17" fmla="*/ 177 h 177"/>
                <a:gd name="T18" fmla="*/ 119 w 181"/>
                <a:gd name="T19" fmla="*/ 177 h 177"/>
                <a:gd name="T20" fmla="*/ 119 w 181"/>
                <a:gd name="T21" fmla="*/ 118 h 177"/>
                <a:gd name="T22" fmla="*/ 181 w 181"/>
                <a:gd name="T23" fmla="*/ 118 h 177"/>
                <a:gd name="T24" fmla="*/ 181 w 181"/>
                <a:gd name="T25" fmla="*/ 5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77">
                  <a:moveTo>
                    <a:pt x="181" y="59"/>
                  </a:moveTo>
                  <a:lnTo>
                    <a:pt x="119" y="59"/>
                  </a:lnTo>
                  <a:lnTo>
                    <a:pt x="119" y="0"/>
                  </a:lnTo>
                  <a:lnTo>
                    <a:pt x="60" y="0"/>
                  </a:lnTo>
                  <a:lnTo>
                    <a:pt x="60" y="59"/>
                  </a:lnTo>
                  <a:lnTo>
                    <a:pt x="0" y="59"/>
                  </a:lnTo>
                  <a:lnTo>
                    <a:pt x="0" y="118"/>
                  </a:lnTo>
                  <a:lnTo>
                    <a:pt x="60" y="118"/>
                  </a:lnTo>
                  <a:lnTo>
                    <a:pt x="60" y="177"/>
                  </a:lnTo>
                  <a:lnTo>
                    <a:pt x="119" y="177"/>
                  </a:lnTo>
                  <a:lnTo>
                    <a:pt x="119" y="118"/>
                  </a:lnTo>
                  <a:lnTo>
                    <a:pt x="181" y="118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1" y="1789576"/>
            <a:ext cx="6323846" cy="2854852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Improved water pickup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</a:t>
            </a:r>
            <a:r>
              <a:rPr lang="en-US" sz="1600" dirty="0" smtClean="0"/>
              <a:t>c-H2O NanoClean™ technology is NFSI certified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Tutorial videos may help reduce slip &amp; falls or other worker </a:t>
            </a:r>
            <a:r>
              <a:rPr lang="en-US" sz="1600" dirty="0" smtClean="0"/>
              <a:t>compensation claims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Ergonomic Design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Insta-Click</a:t>
            </a:r>
            <a:r>
              <a:rPr lang="en-US" sz="1400" dirty="0"/>
              <a:t>™ </a:t>
            </a:r>
            <a:r>
              <a:rPr lang="en-US" sz="1400" dirty="0" smtClean="0"/>
              <a:t>head reduces bending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Foot activated squeegee minimizes bending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Wider handle improves machine operation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Health and 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793" y="4661032"/>
            <a:ext cx="2514600" cy="1610905"/>
          </a:xfrm>
          <a:prstGeom prst="rect">
            <a:avLst/>
          </a:prstGeom>
        </p:spPr>
      </p:pic>
      <p:pic>
        <p:nvPicPr>
          <p:cNvPr id="34" name="Picture 2" descr="NFSILOGO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3" y="4863549"/>
            <a:ext cx="2514600" cy="13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pe3\AppData\Local\Microsoft\Windows\Temporary Internet Files\Content.Outlook\6NALZLNQ\photo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917" y="4685750"/>
            <a:ext cx="2514600" cy="15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Customer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42954"/>
              </p:ext>
            </p:extLst>
          </p:nvPr>
        </p:nvGraphicFramePr>
        <p:xfrm>
          <a:off x="561975" y="1487488"/>
          <a:ext cx="7994650" cy="546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12030159" imgH="8229499" progId="Excel.Sheet.12">
                  <p:embed/>
                </p:oleObj>
              </mc:Choice>
              <mc:Fallback>
                <p:oleObj name="Worksheet" r:id="rId4" imgW="12030159" imgH="82294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1487488"/>
                        <a:ext cx="7994650" cy="546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81174"/>
            <a:ext cx="6972301" cy="1500187"/>
          </a:xfrm>
        </p:spPr>
        <p:txBody>
          <a:bodyPr>
            <a:normAutofit/>
          </a:bodyPr>
          <a:lstStyle/>
          <a:p>
            <a:r>
              <a:rPr lang="en-US" sz="2000" b="1" dirty="0"/>
              <a:t>Expand Market Presence with 2-Tiered Product Strategy</a:t>
            </a:r>
            <a:endParaRPr lang="en-US" sz="2000" dirty="0"/>
          </a:p>
          <a:p>
            <a:pPr marL="342900" indent="-34290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T300 </a:t>
            </a:r>
            <a:r>
              <a:rPr lang="en-US" sz="1600" dirty="0" smtClean="0"/>
              <a:t>– New </a:t>
            </a:r>
            <a:r>
              <a:rPr lang="en-US" sz="1600" dirty="0"/>
              <a:t>technologies to grow new business and revenue per unit</a:t>
            </a:r>
          </a:p>
          <a:p>
            <a:pPr marL="342900" indent="-34290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T300e </a:t>
            </a:r>
            <a:r>
              <a:rPr lang="en-US" sz="1600" dirty="0" smtClean="0"/>
              <a:t>– Simple</a:t>
            </a:r>
            <a:r>
              <a:rPr lang="en-US" sz="1600" dirty="0"/>
              <a:t>, Rugged and more affordable than ever before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82020" y="563437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T300</a:t>
            </a:r>
            <a:endParaRPr lang="en-US" altLang="en-US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70056" y="563437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T300e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3205373"/>
            <a:ext cx="3512345" cy="2341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1" y="3205373"/>
            <a:ext cx="3512345" cy="234156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2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810869"/>
              </p:ext>
            </p:extLst>
          </p:nvPr>
        </p:nvGraphicFramePr>
        <p:xfrm>
          <a:off x="717440" y="1636030"/>
          <a:ext cx="7816961" cy="4895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8908"/>
                <a:gridCol w="2758446"/>
                <a:gridCol w="3009607"/>
              </a:tblGrid>
              <a:tr h="130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u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DESIGNED FOR PRODUCTIVITY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Supervisor lockout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Insta-Quick</a:t>
                      </a:r>
                      <a:r>
                        <a:rPr lang="en-US" sz="1100" u="non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Magnetic Head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</a:t>
                      </a:r>
                      <a:r>
                        <a:rPr lang="en-US" sz="1100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</a:t>
                      </a:r>
                      <a:r>
                        <a:rPr lang="en-US" sz="1100" u="none" baseline="30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screen &amp; </a:t>
                      </a: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On-board diagnostics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Tank Debris Tray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&amp; 58 dBA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Tennant Service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Standardization of cleaning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time for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 start up/shut down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Daytime cleaning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downtime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2411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squeegee and improved vac fan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&amp; 58 dBA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Smarter charger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Actuated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controls &amp; ergonomic design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water on the floor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Quieter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environment for operators &amp; others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charging of batteries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ergonomics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1061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 FLOORS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Environment</a:t>
                      </a:r>
                      <a:r>
                        <a:rPr lang="en-US" sz="1100" u="non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(SE) Switch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squeegee and improved vac fan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On-board instructions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RPM’s and down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pressure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Cleaner floors in fewer passes or secondary operations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Soils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removed from the floor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instruction for better results</a:t>
                      </a:r>
                      <a:endParaRPr lang="en-US" sz="110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8741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On-board training &amp; trouble shooting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LCD screen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Insta-Click™ head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Ergonomic design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Tool-less daily maintenance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guesswork cleaning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 results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working environment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maneuverability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U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maintain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1" y="1845823"/>
            <a:ext cx="558387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61" y="3163134"/>
            <a:ext cx="551040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1" y="4188661"/>
            <a:ext cx="558387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20017" y="2408277"/>
            <a:ext cx="143262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>
              <a:lnSpc>
                <a:spcPts val="1400"/>
              </a:lnSpc>
              <a:buClr>
                <a:srgbClr val="009BC7"/>
              </a:buClr>
              <a:buNone/>
            </a:pPr>
            <a:r>
              <a:rPr lang="en-US" sz="1100" b="1" dirty="0" smtClean="0">
                <a:solidFill>
                  <a:srgbClr val="F6A01A"/>
                </a:solidFill>
                <a:latin typeface="Arial" panose="020B0604020202020204" pitchFamily="34" charset="0"/>
              </a:rPr>
              <a:t>COST </a:t>
            </a:r>
            <a:r>
              <a:rPr lang="en-US" sz="1100" b="1" dirty="0">
                <a:solidFill>
                  <a:srgbClr val="F6A01A"/>
                </a:solidFill>
                <a:latin typeface="Arial" panose="020B0604020202020204" pitchFamily="34" charset="0"/>
              </a:rPr>
              <a:t>TO REDUCE CLEAN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1703" y="3716611"/>
            <a:ext cx="1580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" indent="0">
              <a:lnSpc>
                <a:spcPct val="100000"/>
              </a:lnSpc>
              <a:buClr>
                <a:srgbClr val="009BC7"/>
              </a:buClr>
              <a:buNone/>
            </a:pPr>
            <a:r>
              <a:rPr lang="en-US" sz="1100" b="1" dirty="0">
                <a:solidFill>
                  <a:srgbClr val="5C2D91"/>
                </a:solidFill>
                <a:latin typeface="Arial" panose="020B0604020202020204" pitchFamily="34" charset="0"/>
              </a:rPr>
              <a:t>HEALTH &amp; SAFETY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9803" y="4728289"/>
            <a:ext cx="150093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>
              <a:lnSpc>
                <a:spcPts val="1400"/>
              </a:lnSpc>
              <a:buClr>
                <a:srgbClr val="009BC7"/>
              </a:buClr>
              <a:buNone/>
            </a:pPr>
            <a:r>
              <a:rPr lang="en-US" sz="1100" b="1" dirty="0">
                <a:solidFill>
                  <a:srgbClr val="ED145B"/>
                </a:solidFill>
                <a:latin typeface="Arial" panose="020B0604020202020204" pitchFamily="34" charset="0"/>
              </a:rPr>
              <a:t>ENHANCE FACILITY IMAGE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6491" y="5928975"/>
            <a:ext cx="182200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>
              <a:lnSpc>
                <a:spcPts val="1400"/>
              </a:lnSpc>
              <a:buClr>
                <a:srgbClr val="009BC7"/>
              </a:buClr>
              <a:buNone/>
            </a:pPr>
            <a:r>
              <a:rPr lang="en-US" sz="1100" b="1" dirty="0">
                <a:solidFill>
                  <a:srgbClr val="00B0F0"/>
                </a:solidFill>
                <a:latin typeface="Arial" panose="020B0604020202020204" pitchFamily="34" charset="0"/>
              </a:rPr>
              <a:t>EASY OPERATION &amp; MAINTENANCE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49" y="5384856"/>
            <a:ext cx="529270" cy="5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T300 / T300e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Taking </a:t>
            </a:r>
            <a:r>
              <a:rPr lang="en-US" sz="1600" dirty="0"/>
              <a:t>cleaning to the next </a:t>
            </a:r>
            <a:r>
              <a:rPr lang="en-US" sz="1600" dirty="0" smtClean="0"/>
              <a:t>level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Innovation </a:t>
            </a:r>
            <a:r>
              <a:rPr lang="en-US" sz="1400" dirty="0"/>
              <a:t>in machine </a:t>
            </a:r>
            <a:r>
              <a:rPr lang="en-US" sz="1400" dirty="0" smtClean="0"/>
              <a:t>controls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Enhanced </a:t>
            </a:r>
            <a:r>
              <a:rPr lang="en-US" sz="1400" dirty="0"/>
              <a:t>detergent-free </a:t>
            </a:r>
            <a:r>
              <a:rPr lang="en-US" sz="1400" dirty="0" smtClean="0"/>
              <a:t>cleaning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Additional </a:t>
            </a:r>
            <a:r>
              <a:rPr lang="fr-FR" sz="1600" dirty="0"/>
              <a:t>revenue per unit </a:t>
            </a:r>
            <a:r>
              <a:rPr lang="fr-FR" sz="1600" dirty="0" smtClean="0"/>
              <a:t>opportunities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Tennant technologies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Expanding </a:t>
            </a:r>
            <a:r>
              <a:rPr lang="en-US" sz="1600" dirty="0"/>
              <a:t>into new </a:t>
            </a:r>
            <a:r>
              <a:rPr lang="en-US" sz="1600" dirty="0" smtClean="0"/>
              <a:t>markets</a:t>
            </a:r>
          </a:p>
          <a:p>
            <a:pPr marL="742950" lvl="1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T300e – simple</a:t>
            </a:r>
            <a:r>
              <a:rPr lang="en-US" sz="1400" dirty="0"/>
              <a:t>, reliable and more </a:t>
            </a:r>
            <a:r>
              <a:rPr lang="en-US" sz="1400" dirty="0" smtClean="0"/>
              <a:t>affordable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Improved </a:t>
            </a:r>
            <a:r>
              <a:rPr lang="en-US" sz="1600" dirty="0"/>
              <a:t>cleaning cost for our </a:t>
            </a:r>
            <a:r>
              <a:rPr lang="en-US" sz="1600" dirty="0" smtClean="0"/>
              <a:t>customers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Process improvements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Lower </a:t>
            </a:r>
            <a:r>
              <a:rPr lang="en-US" sz="1400" dirty="0"/>
              <a:t>acquisition costs</a:t>
            </a:r>
          </a:p>
          <a:p>
            <a:endParaRPr lang="en-US" sz="16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75" y="2631135"/>
            <a:ext cx="1932300" cy="17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3" y="2430707"/>
            <a:ext cx="5210175" cy="2815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9AC7"/>
              </a:buClr>
            </a:pPr>
            <a:r>
              <a:rPr lang="en-US" sz="1600" b="1" dirty="0" smtClean="0"/>
              <a:t>T300 </a:t>
            </a:r>
            <a:r>
              <a:rPr lang="en-US" sz="1600" b="1" dirty="0"/>
              <a:t>family</a:t>
            </a:r>
            <a:r>
              <a:rPr lang="en-US" sz="1600" b="1" dirty="0" smtClean="0"/>
              <a:t>: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 </a:t>
            </a:r>
            <a:r>
              <a:rPr lang="en-US" sz="1600" dirty="0"/>
              <a:t>versatile set of cleaning </a:t>
            </a:r>
            <a:r>
              <a:rPr lang="en-US" sz="1600" dirty="0" smtClean="0"/>
              <a:t>solutions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Tackles </a:t>
            </a:r>
            <a:r>
              <a:rPr lang="en-US" sz="1600" dirty="0"/>
              <a:t>virtually any hard floor </a:t>
            </a:r>
            <a:r>
              <a:rPr lang="en-US" sz="1600" dirty="0" smtClean="0"/>
              <a:t>condition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Improves </a:t>
            </a:r>
            <a:r>
              <a:rPr lang="en-US" sz="1600" dirty="0"/>
              <a:t>operating costs</a:t>
            </a:r>
          </a:p>
          <a:p>
            <a:endParaRPr lang="en-US" sz="16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46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©2015  The Tennant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Rev 11/11/15      </a:t>
            </a:r>
            <a:fld id="{40BD2EA7-2D18-4D7B-85C6-B4C1B2B21AA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8" y="2374665"/>
            <a:ext cx="6029608" cy="32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Positioning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7839075" cy="174307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T300 </a:t>
            </a:r>
            <a:r>
              <a:rPr lang="en-US" sz="2000" b="1" dirty="0"/>
              <a:t>family provides the right product solution for your specific application </a:t>
            </a:r>
            <a:endParaRPr lang="en-US" sz="20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Uncompromising versatility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Tackles </a:t>
            </a:r>
            <a:r>
              <a:rPr lang="en-US" sz="1600" dirty="0"/>
              <a:t>virtually any hard surface condition </a:t>
            </a:r>
            <a:endParaRPr lang="en-US" sz="1600" dirty="0" smtClean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Improving </a:t>
            </a:r>
            <a:r>
              <a:rPr lang="en-US" sz="1600" dirty="0"/>
              <a:t>operating costs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51707" y="5751415"/>
            <a:ext cx="1100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</a:rPr>
              <a:t>Dual Disk</a:t>
            </a:r>
            <a:br>
              <a:rPr lang="en-US" sz="1000" b="1" dirty="0" smtClean="0">
                <a:latin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</a:rPr>
              <a:t>24 in / 600 mm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Self Propel</a:t>
            </a:r>
            <a:endParaRPr lang="en-US" sz="10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558" y="3281355"/>
            <a:ext cx="4553913" cy="2478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8634" y="5585996"/>
            <a:ext cx="10594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</a:rPr>
              <a:t>Orbital</a:t>
            </a:r>
            <a:r>
              <a:rPr lang="en-US" sz="1000" dirty="0" smtClean="0">
                <a:latin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</a:rPr>
              <a:t>20 in / 500 mm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Self Propel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307" y="5384461"/>
            <a:ext cx="1234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</a:rPr>
              <a:t>Single Disk</a:t>
            </a:r>
            <a:br>
              <a:rPr lang="en-US" sz="1000" b="1" dirty="0" smtClean="0">
                <a:latin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</a:rPr>
              <a:t>17 in / 430 mm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20 in / 500 mm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Pad Assist &amp;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Self Propel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921" y="5659082"/>
            <a:ext cx="1470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</a:rPr>
              <a:t>Dual Cylindrical</a:t>
            </a:r>
            <a:r>
              <a:rPr lang="en-US" sz="1000" dirty="0">
                <a:latin typeface="Arial" panose="020B0604020202020204" pitchFamily="34" charset="0"/>
              </a:rPr>
              <a:t/>
            </a:r>
            <a:br>
              <a:rPr lang="en-US" sz="1000" dirty="0">
                <a:latin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</a:rPr>
              <a:t>20 in / 500 mm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Self Propel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6389" y="6111442"/>
            <a:ext cx="70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New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3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 smtClean="0"/>
              <a:t>Markets and Applications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</a:t>
            </a:r>
            <a:fld id="{D191B3D7-FB59-4589-BA54-2C24EAEE41A2}" type="slidenum">
              <a:rPr lang="en-US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dirty="0" smtClean="0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0558"/>
              </p:ext>
            </p:extLst>
          </p:nvPr>
        </p:nvGraphicFramePr>
        <p:xfrm>
          <a:off x="457200" y="1753149"/>
          <a:ext cx="8382000" cy="3010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982"/>
                <a:gridCol w="3068411"/>
                <a:gridCol w="3442607"/>
              </a:tblGrid>
              <a:tr h="3423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TYPES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</a:tr>
              <a:tr h="46807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Schools and Universities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entryways, kitchens,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classrooms, cafeterias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 entryways, patient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rooms, surgical suites, cafeterias, labs, handicapped ramps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resilient</a:t>
                      </a:r>
                    </a:p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flooring, grouted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and Long-Term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Facilities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Corridors, entryways, handicapped ramps, patient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rooms, cafeterias, playrooms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resilient</a:t>
                      </a:r>
                    </a:p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flooring, grouted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Lobbies, hallways, elevator areas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4857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ways, check out counters, deli/cafeteria areas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concrete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968" y="5008026"/>
            <a:ext cx="1250886" cy="1477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56" y="5008025"/>
            <a:ext cx="1493843" cy="1477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917" y="5008026"/>
            <a:ext cx="1500825" cy="147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0539" y="5008026"/>
            <a:ext cx="1139763" cy="147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kern="0" dirty="0"/>
              <a:t>T300 and T300e Differences</a:t>
            </a:r>
            <a:endParaRPr lang="en-US" alt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5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11560"/>
              </p:ext>
            </p:extLst>
          </p:nvPr>
        </p:nvGraphicFramePr>
        <p:xfrm>
          <a:off x="438669" y="1731945"/>
          <a:ext cx="8382001" cy="46054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4575"/>
                <a:gridCol w="2444434"/>
                <a:gridCol w="2109458"/>
                <a:gridCol w="2193534"/>
              </a:tblGrid>
              <a:tr h="342351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T300e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</a:tr>
              <a:tr h="46807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Control Panels</a:t>
                      </a: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Controls</a:t>
                      </a:r>
                    </a:p>
                    <a:p>
                      <a:pPr algn="ctr" eaLnBrk="1" hangingPunct="1"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Membrane™ Panel (Std)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Controls</a:t>
                      </a:r>
                    </a:p>
                    <a:p>
                      <a:pPr algn="ctr" eaLnBrk="1" hangingPunct="1"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Pro-Panel™ (Option)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Relay Controls</a:t>
                      </a:r>
                    </a:p>
                    <a:p>
                      <a:pPr algn="ctr" eaLnBrk="1" hangingPunct="1"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Switches/Levers</a:t>
                      </a:r>
                    </a:p>
                  </a:txBody>
                  <a:tcPr marL="91439" marR="91439" marT="45730" marB="4573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Features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Insta-Click™ Head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RPM’s (Single Disk)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Machine settings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lockout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warning lights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low as 65 dBA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3-second vac fan delay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Insta-Click™ Head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RPM’s (Single Disk)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Machine settings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lockout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warning lights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low as 65 dBA</a:t>
                      </a:r>
                    </a:p>
                    <a:p>
                      <a:pPr marL="177800" indent="-17780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3-second vac fan delay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log-in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video</a:t>
                      </a:r>
                    </a:p>
                    <a:p>
                      <a:pPr marL="177800" indent="-17780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On-screen charger profile change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1450" lvl="1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3-lug head</a:t>
                      </a:r>
                    </a:p>
                    <a:p>
                      <a:pPr marL="171450" lvl="1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RPM’s (single Disk)</a:t>
                      </a:r>
                    </a:p>
                    <a:p>
                      <a:pPr marL="171450" lvl="1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kg (50 lbs) down pressure</a:t>
                      </a:r>
                    </a:p>
                    <a:p>
                      <a:pPr marL="171450" lvl="1" indent="-17145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low as 67 dBA</a:t>
                      </a:r>
                    </a:p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57501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Options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NanoClean™</a:t>
                      </a:r>
                    </a:p>
                    <a:p>
                      <a:pPr marL="171450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Environment™</a:t>
                      </a:r>
                    </a:p>
                    <a:p>
                      <a:pPr marL="171450" indent="-17145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Quiet-Mode™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NanoClean™</a:t>
                      </a:r>
                    </a:p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Environment™</a:t>
                      </a:r>
                    </a:p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Quiet-Mode™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NanoClean™</a:t>
                      </a:r>
                    </a:p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Insta-Click™ Head</a:t>
                      </a:r>
                    </a:p>
                    <a:p>
                      <a:pPr marL="174625" indent="-174625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down force</a:t>
                      </a: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pic>
        <p:nvPicPr>
          <p:cNvPr id="17" name="Picture 18" descr="C:\Users\mpe3\AppData\Local\Microsoft\Windows\Temporary Internet Files\Content.Outlook\6NALZLNQ\VW_Touchscre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7" y="2129940"/>
            <a:ext cx="1371600" cy="12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mpe3\AppData\Local\Microsoft\Windows\Temporary Internet Files\Content.Outlook\6NALZLNQ\1210744_artwork_C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14" y="2128693"/>
            <a:ext cx="1371600" cy="1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15" y="2130121"/>
            <a:ext cx="1371600" cy="12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Orbital </a:t>
            </a:r>
            <a:r>
              <a:rPr lang="en-US" altLang="en-US" dirty="0"/>
              <a:t>– T300 / T300e</a:t>
            </a:r>
            <a:endParaRPr lang="en-US" altLang="en-US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56374"/>
            <a:ext cx="783907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Scrubbing </a:t>
            </a:r>
            <a:r>
              <a:rPr lang="en-US" sz="1600" dirty="0"/>
              <a:t>and chemical-free floor finish </a:t>
            </a:r>
            <a:r>
              <a:rPr lang="en-US" sz="1600" dirty="0" smtClean="0"/>
              <a:t>stripping</a:t>
            </a:r>
          </a:p>
          <a:p>
            <a:pPr marL="285750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Operate </a:t>
            </a:r>
            <a:r>
              <a:rPr lang="en-US" sz="1600" dirty="0"/>
              <a:t>along edges </a:t>
            </a:r>
            <a:r>
              <a:rPr lang="en-US" sz="1600" dirty="0" smtClean="0"/>
              <a:t>and </a:t>
            </a:r>
            <a:r>
              <a:rPr lang="en-US" sz="1600" dirty="0"/>
              <a:t>in </a:t>
            </a:r>
            <a:r>
              <a:rPr lang="en-US" sz="1600" dirty="0" smtClean="0"/>
              <a:t>corners</a:t>
            </a:r>
            <a:endParaRPr lang="en-US" sz="16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Aggressive scrubbing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RPM</a:t>
            </a:r>
            <a:r>
              <a:rPr lang="en-US" sz="1400" dirty="0"/>
              <a:t>: </a:t>
            </a:r>
            <a:r>
              <a:rPr lang="en-US" sz="1400" dirty="0" smtClean="0"/>
              <a:t>2,200</a:t>
            </a:r>
          </a:p>
          <a:p>
            <a:pPr marL="742950" lvl="1" indent="-285750">
              <a:spcAft>
                <a:spcPts val="10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Down </a:t>
            </a:r>
            <a:r>
              <a:rPr lang="en-US" sz="1400" dirty="0"/>
              <a:t>Pressure: 63 to 109 lbs (29 </a:t>
            </a:r>
            <a:r>
              <a:rPr lang="en-US" sz="1400" dirty="0" smtClean="0"/>
              <a:t>to 50 </a:t>
            </a:r>
            <a:r>
              <a:rPr lang="en-US" sz="1400" dirty="0"/>
              <a:t>kg) </a:t>
            </a:r>
            <a:endParaRPr lang="en-US" sz="1400" dirty="0" smtClean="0"/>
          </a:p>
          <a:p>
            <a:pPr marL="285750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Consistent </a:t>
            </a:r>
            <a:r>
              <a:rPr lang="en-US" sz="1600" dirty="0"/>
              <a:t>solution </a:t>
            </a:r>
            <a:r>
              <a:rPr lang="en-US" sz="1600" dirty="0" smtClean="0"/>
              <a:t>distribution</a:t>
            </a:r>
            <a:endParaRPr lang="en-US" sz="1600" dirty="0"/>
          </a:p>
          <a:p>
            <a:pPr marL="285750" indent="-28575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Consistent </a:t>
            </a:r>
            <a:r>
              <a:rPr lang="en-US" sz="1600" dirty="0"/>
              <a:t>floor finish removal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6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16" name="Picture 2" descr="T:\MKTG\New Product Intro Planning\Satellite Launch\Images\Satellite_Studio-Images-FullSize-Edited with Color Changes-082912\CDIs0152-Satellite-T3 Orbital-left angle-front-pad-clos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81" y="4359823"/>
            <a:ext cx="32464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5" y="1747656"/>
            <a:ext cx="2794865" cy="22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7"/>
          <p:cNvCxnSpPr>
            <a:cxnSpLocks noChangeShapeType="1"/>
          </p:cNvCxnSpPr>
          <p:nvPr/>
        </p:nvCxnSpPr>
        <p:spPr bwMode="auto">
          <a:xfrm>
            <a:off x="3956364" y="4942435"/>
            <a:ext cx="1287942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7"/>
          <p:cNvCxnSpPr>
            <a:cxnSpLocks noChangeShapeType="1"/>
          </p:cNvCxnSpPr>
          <p:nvPr/>
        </p:nvCxnSpPr>
        <p:spPr bwMode="auto">
          <a:xfrm>
            <a:off x="3947311" y="5151985"/>
            <a:ext cx="2049470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7"/>
          <p:cNvCxnSpPr>
            <a:cxnSpLocks noChangeShapeType="1"/>
          </p:cNvCxnSpPr>
          <p:nvPr/>
        </p:nvCxnSpPr>
        <p:spPr bwMode="auto">
          <a:xfrm>
            <a:off x="3956364" y="5372648"/>
            <a:ext cx="2726217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87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Dual </a:t>
            </a:r>
            <a:r>
              <a:rPr lang="en-US" altLang="en-US" dirty="0"/>
              <a:t>Cylindrical – T300 / T300e</a:t>
            </a:r>
            <a:endParaRPr lang="en-US" altLang="en-US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Dual </a:t>
            </a:r>
            <a:r>
              <a:rPr lang="en-US" sz="1600" dirty="0"/>
              <a:t>brushes allows pre-sweeping maximizing </a:t>
            </a:r>
            <a:r>
              <a:rPr lang="en-US" sz="1600" dirty="0" smtClean="0"/>
              <a:t>productivity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One </a:t>
            </a:r>
            <a:r>
              <a:rPr lang="en-US" sz="1600" dirty="0"/>
              <a:t>side brush </a:t>
            </a:r>
            <a:r>
              <a:rPr lang="en-US" sz="1600" dirty="0" smtClean="0"/>
              <a:t>removal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Integrated </a:t>
            </a:r>
            <a:r>
              <a:rPr lang="en-US" sz="1600" dirty="0"/>
              <a:t>1-piece debris </a:t>
            </a:r>
            <a:r>
              <a:rPr lang="en-US" sz="1600" dirty="0" smtClean="0"/>
              <a:t>tray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One </a:t>
            </a:r>
            <a:r>
              <a:rPr lang="en-US" sz="1400" dirty="0"/>
              <a:t>side brush </a:t>
            </a:r>
            <a:r>
              <a:rPr lang="en-US" sz="1400" dirty="0" smtClean="0"/>
              <a:t>removal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Drawer </a:t>
            </a:r>
            <a:r>
              <a:rPr lang="en-US" sz="1400" dirty="0"/>
              <a:t>style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Easy </a:t>
            </a:r>
            <a:r>
              <a:rPr lang="en-US" sz="1400" dirty="0"/>
              <a:t>to </a:t>
            </a:r>
            <a:r>
              <a:rPr lang="en-US" sz="1400" dirty="0" smtClean="0"/>
              <a:t>remove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Excellent </a:t>
            </a:r>
            <a:r>
              <a:rPr lang="en-US" sz="1600" dirty="0"/>
              <a:t>cleaning </a:t>
            </a:r>
            <a:r>
              <a:rPr lang="en-US" sz="1600" dirty="0" smtClean="0"/>
              <a:t>performance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RPM’s</a:t>
            </a:r>
            <a:r>
              <a:rPr lang="en-US" sz="1400" dirty="0"/>
              <a:t>: </a:t>
            </a:r>
            <a:r>
              <a:rPr lang="en-US" sz="1400" dirty="0" smtClean="0"/>
              <a:t>1,065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Down </a:t>
            </a:r>
            <a:r>
              <a:rPr lang="en-US" sz="1400" dirty="0"/>
              <a:t>Pressure: 53 to 64 lbs (24 to 29 </a:t>
            </a:r>
            <a:r>
              <a:rPr lang="en-US" sz="1400" dirty="0" smtClean="0"/>
              <a:t>kg)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2 </a:t>
            </a:r>
            <a:r>
              <a:rPr lang="en-US" sz="1600" dirty="0"/>
              <a:t>brush types </a:t>
            </a:r>
            <a:r>
              <a:rPr lang="en-US" sz="1600" dirty="0" smtClean="0"/>
              <a:t>available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Nylon – general purpose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Poly – more aggressive</a:t>
            </a:r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Integrated </a:t>
            </a:r>
            <a:r>
              <a:rPr lang="en-US" sz="1600" dirty="0"/>
              <a:t>side </a:t>
            </a:r>
            <a:r>
              <a:rPr lang="en-US" sz="1600" dirty="0" smtClean="0"/>
              <a:t>squeegee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Contains </a:t>
            </a:r>
            <a:r>
              <a:rPr lang="en-US" sz="1400" dirty="0"/>
              <a:t>water, especially in turns</a:t>
            </a: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7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65179" y="1683945"/>
            <a:ext cx="1548468" cy="4753069"/>
            <a:chOff x="7100556" y="991947"/>
            <a:chExt cx="1851583" cy="56834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0874" y="991947"/>
              <a:ext cx="1764208" cy="187222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556" y="3110519"/>
              <a:ext cx="1842769" cy="107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818" y="4529062"/>
              <a:ext cx="1838321" cy="21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Disk Cleaning Tool Attachment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559051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Insta-Click™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Powerful </a:t>
            </a:r>
            <a:r>
              <a:rPr lang="en-US" sz="1400" dirty="0"/>
              <a:t>magnets for easy, low-touch cleaning tool attachment and </a:t>
            </a:r>
            <a:r>
              <a:rPr lang="en-US" sz="1400" dirty="0" smtClean="0"/>
              <a:t>removal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Easy </a:t>
            </a:r>
            <a:r>
              <a:rPr lang="en-US" sz="1400" dirty="0"/>
              <a:t>by hand or drop head over pad drivers or </a:t>
            </a:r>
            <a:r>
              <a:rPr lang="en-US" sz="1400" dirty="0" smtClean="0"/>
              <a:t>brushes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Quick </a:t>
            </a:r>
            <a:r>
              <a:rPr lang="en-US" sz="1400" dirty="0"/>
              <a:t>removal of clean </a:t>
            </a:r>
            <a:r>
              <a:rPr lang="en-US" sz="1400" dirty="0" smtClean="0"/>
              <a:t>tools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Standard </a:t>
            </a:r>
            <a:r>
              <a:rPr lang="en-US" sz="1400" dirty="0"/>
              <a:t>on </a:t>
            </a:r>
            <a:r>
              <a:rPr lang="en-US" sz="1400" dirty="0" smtClean="0"/>
              <a:t>T300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Optional on T300e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Improved </a:t>
            </a:r>
            <a:r>
              <a:rPr lang="en-US" sz="1600" dirty="0"/>
              <a:t>3-Lug </a:t>
            </a:r>
            <a:r>
              <a:rPr lang="en-US" sz="1600" dirty="0" smtClean="0"/>
              <a:t>System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Bigger </a:t>
            </a:r>
            <a:r>
              <a:rPr lang="en-US" sz="1400" dirty="0"/>
              <a:t>drive plate holes </a:t>
            </a:r>
            <a:r>
              <a:rPr lang="en-US" sz="1400" dirty="0" smtClean="0"/>
              <a:t>repositioned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Larger </a:t>
            </a:r>
            <a:r>
              <a:rPr lang="en-US" sz="1400" dirty="0"/>
              <a:t>view </a:t>
            </a:r>
            <a:r>
              <a:rPr lang="en-US" sz="1400" dirty="0" smtClean="0"/>
              <a:t>ports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Standard </a:t>
            </a:r>
            <a:r>
              <a:rPr lang="en-US" sz="1400" dirty="0"/>
              <a:t>on T300e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8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1" y="4265034"/>
            <a:ext cx="274320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5567" y="3640986"/>
            <a:ext cx="227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</a:rPr>
              <a:t>Insta-Click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0409" y="5933657"/>
            <a:ext cx="227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</a:rPr>
              <a:t>3-Lug</a:t>
            </a:r>
            <a:endParaRPr lang="en-US" sz="1100" dirty="0"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99" y="1738755"/>
            <a:ext cx="2743200" cy="19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Severe Environment</a:t>
            </a:r>
            <a:r>
              <a:rPr lang="en-US" altLang="en-US" dirty="0"/>
              <a:t>™ Switch – </a:t>
            </a:r>
            <a:r>
              <a:rPr lang="en-US" altLang="en-US" dirty="0" smtClean="0"/>
              <a:t>T300 only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1" y="1810700"/>
            <a:ext cx="4784755" cy="424607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Optional </a:t>
            </a:r>
            <a:r>
              <a:rPr lang="en-US" altLang="en-US" sz="1600" dirty="0">
                <a:ea typeface="ＭＳ Ｐゴシック" panose="020B0600070205080204" pitchFamily="34" charset="-128"/>
              </a:rPr>
              <a:t>on T300 machines with ec-H2O NanoClean™ m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achines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1600" dirty="0">
                <a:ea typeface="ＭＳ Ｐゴシック" panose="020B0600070205080204" pitchFamily="34" charset="-128"/>
              </a:rPr>
              <a:t>clean the rare soil that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ec-H2O™ </a:t>
            </a:r>
            <a:r>
              <a:rPr lang="en-US" altLang="en-US" sz="1600" dirty="0">
                <a:ea typeface="ＭＳ Ｐゴシック" panose="020B0600070205080204" pitchFamily="34" charset="-128"/>
              </a:rPr>
              <a:t>is not designed to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clean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30-second </a:t>
            </a:r>
            <a:r>
              <a:rPr lang="en-US" altLang="en-US" sz="1600" dirty="0">
                <a:ea typeface="ＭＳ Ｐゴシック" panose="020B0600070205080204" pitchFamily="34" charset="-128"/>
              </a:rPr>
              <a:t>spot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cleaning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Always </a:t>
            </a:r>
            <a:r>
              <a:rPr lang="en-US" altLang="en-US" sz="1600" dirty="0">
                <a:ea typeface="ＭＳ Ｐゴシック" panose="020B0600070205080204" pitchFamily="34" charset="-128"/>
              </a:rPr>
              <a:t>on for larger spaces</a:t>
            </a: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2015  </a:t>
            </a:r>
            <a:r>
              <a:rPr lang="en-US" dirty="0"/>
              <a:t>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898989"/>
                </a:solidFill>
              </a:rPr>
              <a:t> </a:t>
            </a:r>
            <a:r>
              <a:rPr lang="en-US" altLang="en-US" dirty="0" smtClean="0">
                <a:solidFill>
                  <a:srgbClr val="898989"/>
                </a:solidFill>
              </a:rPr>
              <a:t>Rev 11/11/15      9</a:t>
            </a:r>
            <a:endParaRPr lang="en-US" altLang="en-US" dirty="0" smtClean="0">
              <a:solidFill>
                <a:srgbClr val="898989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35" y="1810700"/>
            <a:ext cx="2720817" cy="40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9</Value>
    </SalesOrg>
    <Innovation xmlns="0376508a-3691-412d-a127-f3009102e432">
      <Value>1</Value>
    </Innovation>
    <Sold_x002d_To xmlns="0376508a-3691-412d-a127-f3009102e432" xsi:nil="true"/>
    <CustomerGroup xmlns="0376508a-3691-412d-a127-f3009102e432"/>
    <SalesDistrict xmlns="0376508a-3691-412d-a127-f3009102e432">
      <Value>3</Value>
    </SalesDistrict>
    <Customer_x0020_Name xmlns="0376508a-3691-412d-a127-f3009102e432" xsi:nil="true"/>
    <Category xmlns="0376508a-3691-412d-a127-f3009102e432">
      <Value>6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1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811</Value>
    </Product>
    <AssetType xmlns="0376508a-3691-412d-a127-f3009102e432">33</Asset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8922A-F02F-4C7F-B542-68BF33A747FB}"/>
</file>

<file path=customXml/itemProps2.xml><?xml version="1.0" encoding="utf-8"?>
<ds:datastoreItem xmlns:ds="http://schemas.openxmlformats.org/officeDocument/2006/customXml" ds:itemID="{69FE2994-6D8D-477E-83FE-1C655B3CDAFA}"/>
</file>

<file path=customXml/itemProps3.xml><?xml version="1.0" encoding="utf-8"?>
<ds:datastoreItem xmlns:ds="http://schemas.openxmlformats.org/officeDocument/2006/customXml" ds:itemID="{248EAB80-5808-4192-B53A-0D7736CCD961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1458</Words>
  <Application>Microsoft Office PowerPoint</Application>
  <PresentationFormat>On-screen Show (4:3)</PresentationFormat>
  <Paragraphs>378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Office Theme</vt:lpstr>
      <vt:lpstr>Worksheet</vt:lpstr>
      <vt:lpstr>Product Application and Solution Guide</vt:lpstr>
      <vt:lpstr>Overview</vt:lpstr>
      <vt:lpstr>Positioning</vt:lpstr>
      <vt:lpstr>Markets and Applications</vt:lpstr>
      <vt:lpstr>T300 and T300e Differences</vt:lpstr>
      <vt:lpstr>Orbital – T300 / T300e</vt:lpstr>
      <vt:lpstr>Dual Cylindrical – T300 / T300e</vt:lpstr>
      <vt:lpstr>Disk Cleaning Tool Attachment</vt:lpstr>
      <vt:lpstr>Severe Environment™ Switch – T300 only</vt:lpstr>
      <vt:lpstr>Superior On Board Storage</vt:lpstr>
      <vt:lpstr>New Squeegee Design – T300 / T300e</vt:lpstr>
      <vt:lpstr>Polished Daily Stone Care</vt:lpstr>
      <vt:lpstr>T300e Features</vt:lpstr>
      <vt:lpstr>Product Specs – T300 / T300e</vt:lpstr>
      <vt:lpstr>Addressing Key Customer Needs</vt:lpstr>
      <vt:lpstr>Cost to Clean</vt:lpstr>
      <vt:lpstr>Enhancing Facility Image</vt:lpstr>
      <vt:lpstr>Environmental Health and Safety</vt:lpstr>
      <vt:lpstr>Addressing Customer Needs</vt:lpstr>
      <vt:lpstr>Competitive Advantages</vt:lpstr>
      <vt:lpstr>T300 / T300e Summary</vt:lpstr>
      <vt:lpstr>Things to Remember</vt:lpstr>
      <vt:lpstr>Thank You!</vt:lpstr>
    </vt:vector>
  </TitlesOfParts>
  <Company>Tennant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T300_PAS Guide</dc:title>
  <dc:creator>Commers, Barb</dc:creator>
  <cp:lastModifiedBy>Commers, Barb</cp:lastModifiedBy>
  <cp:revision>380</cp:revision>
  <cp:lastPrinted>2013-07-24T17:01:39Z</cp:lastPrinted>
  <dcterms:created xsi:type="dcterms:W3CDTF">2012-06-05T14:24:02Z</dcterms:created>
  <dcterms:modified xsi:type="dcterms:W3CDTF">2015-11-11T20:00:50Z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</Properties>
</file>