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60" r:id="rId5"/>
  </p:sldMasterIdLst>
  <p:notesMasterIdLst>
    <p:notesMasterId r:id="rId17"/>
  </p:notesMasterIdLst>
  <p:sldIdLst>
    <p:sldId id="412" r:id="rId6"/>
    <p:sldId id="414" r:id="rId7"/>
    <p:sldId id="415" r:id="rId8"/>
    <p:sldId id="424" r:id="rId9"/>
    <p:sldId id="416" r:id="rId10"/>
    <p:sldId id="425" r:id="rId11"/>
    <p:sldId id="427" r:id="rId12"/>
    <p:sldId id="429" r:id="rId13"/>
    <p:sldId id="428" r:id="rId14"/>
    <p:sldId id="430" r:id="rId15"/>
    <p:sldId id="418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6035" autoAdjust="0"/>
  </p:normalViewPr>
  <p:slideViewPr>
    <p:cSldViewPr snapToGrid="0">
      <p:cViewPr varScale="1">
        <p:scale>
          <a:sx n="116" d="100"/>
          <a:sy n="116" d="100"/>
        </p:scale>
        <p:origin x="144" y="462"/>
      </p:cViewPr>
      <p:guideLst/>
    </p:cSldViewPr>
  </p:slideViewPr>
  <p:outlineViewPr>
    <p:cViewPr>
      <p:scale>
        <a:sx n="33" d="100"/>
        <a:sy n="33" d="100"/>
      </p:scale>
      <p:origin x="0" y="-3951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5C17B9-E064-4B68-B187-77BF79F8712C}" type="datetimeFigureOut">
              <a:rPr lang="en-US" smtClean="0"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3E6A9BA-BE7E-4055-AA4A-735A1914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8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6A9BA-BE7E-4055-AA4A-735A1914CF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58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24E14-C49A-4808-9787-2DD75DEFC25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3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for your</a:t>
            </a:r>
            <a:r>
              <a:rPr lang="en-US" baseline="0" dirty="0" smtClean="0"/>
              <a:t> interest in the 350 Series Stand-On Scrubber machines.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6A9BA-BE7E-4055-AA4A-735A1914CF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5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6A9BA-BE7E-4055-AA4A-735A1914CF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1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24E14-C49A-4808-9787-2DD75DEFC25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1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24E14-C49A-4808-9787-2DD75DEFC25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2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24E14-C49A-4808-9787-2DD75DEFC25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1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24E14-C49A-4808-9787-2DD75DEFC25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38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24E14-C49A-4808-9787-2DD75DEFC25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65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24E14-C49A-4808-9787-2DD75DEFC2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0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A24E14-C49A-4808-9787-2DD75DEFC25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62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19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255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67929" y="6491520"/>
            <a:ext cx="412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7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534400" cy="609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363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67929" y="6491520"/>
            <a:ext cx="412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53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67929" y="6491520"/>
            <a:ext cx="412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1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67929" y="6491520"/>
            <a:ext cx="412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7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767929" y="6491520"/>
            <a:ext cx="412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7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67929" y="6491520"/>
            <a:ext cx="412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765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67929" y="6491520"/>
            <a:ext cx="412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23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67929" y="6491520"/>
            <a:ext cx="412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39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67929" y="6491520"/>
            <a:ext cx="412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79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67929" y="6491520"/>
            <a:ext cx="412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3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825500"/>
            <a:ext cx="2590800" cy="511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25500"/>
            <a:ext cx="7569200" cy="511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67929" y="6491520"/>
            <a:ext cx="412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534400" cy="6096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67929" y="6491520"/>
            <a:ext cx="412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77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4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46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4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6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022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1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67929" y="6491520"/>
            <a:ext cx="412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2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Level One</a:t>
            </a:r>
          </a:p>
          <a:p>
            <a:pPr lvl="1"/>
            <a:r>
              <a:rPr lang="en-US" altLang="en-US" smtClean="0"/>
              <a:t>Level Two</a:t>
            </a:r>
          </a:p>
          <a:p>
            <a:pPr lvl="2"/>
            <a:r>
              <a:rPr lang="en-US" altLang="en-US" smtClean="0"/>
              <a:t>Level Three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25500"/>
            <a:ext cx="8534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67929" y="6491520"/>
            <a:ext cx="412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1349F-B30F-435C-9F60-BDB68CEB1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5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6.jpe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r="20558"/>
          <a:stretch/>
        </p:blipFill>
        <p:spPr>
          <a:xfrm>
            <a:off x="5444067" y="0"/>
            <a:ext cx="674383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3" y="3916946"/>
            <a:ext cx="3488911" cy="2771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3" y="1145225"/>
            <a:ext cx="3487758" cy="2771721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481871" y="3180384"/>
            <a:ext cx="6662182" cy="279917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T350 / SS350 </a:t>
            </a:r>
            <a:endParaRPr lang="en-US" sz="4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Stand-on Scrubber</a:t>
            </a:r>
          </a:p>
          <a:p>
            <a:endParaRPr lang="nl-NL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nl-NL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 on Training session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03" y="402760"/>
            <a:ext cx="3817620" cy="657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68" y="478635"/>
            <a:ext cx="4084320" cy="1800504"/>
          </a:xfrm>
          <a:prstGeom prst="rect">
            <a:avLst/>
          </a:prstGeom>
        </p:spPr>
      </p:pic>
      <p:pic>
        <p:nvPicPr>
          <p:cNvPr id="11" name="Picture 11" descr="Tennant logo(tealbox)3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11" y="0"/>
            <a:ext cx="1192981" cy="8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49F-B30F-435C-9F60-BDB68CEB10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r="20558"/>
          <a:stretch/>
        </p:blipFill>
        <p:spPr>
          <a:xfrm>
            <a:off x="-16933" y="0"/>
            <a:ext cx="12187900" cy="894736"/>
          </a:xfrm>
          <a:prstGeom prst="rect">
            <a:avLst/>
          </a:prstGeom>
        </p:spPr>
      </p:pic>
      <p:pic>
        <p:nvPicPr>
          <p:cNvPr id="11" name="Picture 11" descr="Tennant logo(tealbox)3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0" y="0"/>
            <a:ext cx="1192981" cy="8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1701801" y="204993"/>
            <a:ext cx="8229600" cy="543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e Extrabold" panose="02000503050000020004" pitchFamily="2" charset="0"/>
              </a:rPr>
              <a:t>Hands-on exercises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iculate Extrabold" panose="02000503050000020004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41349F-B30F-435C-9F60-BDB68CEB102C}" type="slidenum">
              <a:rPr lang="en-US" smtClean="0"/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0941" y="1107804"/>
            <a:ext cx="637130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Replace and adjust steering cables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Perform a replacement of the cables on the machine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Remove batteries and put machine on side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nl-NL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nl-NL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nl-NL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nl-NL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nl-N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nl-NL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nl-NL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Replacement of circuit board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Remove components to gain access to circuit board</a:t>
            </a:r>
            <a:endParaRPr lang="nl-NL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698" y="1173311"/>
            <a:ext cx="3719510" cy="2791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2273" y="4242942"/>
            <a:ext cx="2565692" cy="2444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061" y="5176326"/>
            <a:ext cx="2387479" cy="1510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5176" y="2241754"/>
            <a:ext cx="3055625" cy="20405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4098" y="2028686"/>
            <a:ext cx="3304850" cy="159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r="20558"/>
          <a:stretch/>
        </p:blipFill>
        <p:spPr>
          <a:xfrm>
            <a:off x="5444067" y="0"/>
            <a:ext cx="6743833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3" y="3916946"/>
            <a:ext cx="3488911" cy="27717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3" y="1145225"/>
            <a:ext cx="3487758" cy="2771721"/>
          </a:xfrm>
          <a:prstGeom prst="rect">
            <a:avLst/>
          </a:prstGeo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764868" y="4474925"/>
            <a:ext cx="4318000" cy="165576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T350 / SS350 Stand-on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Scrubber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03" y="402760"/>
            <a:ext cx="3817620" cy="6577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68" y="478635"/>
            <a:ext cx="4084320" cy="1800504"/>
          </a:xfrm>
          <a:prstGeom prst="rect">
            <a:avLst/>
          </a:prstGeom>
        </p:spPr>
      </p:pic>
      <p:pic>
        <p:nvPicPr>
          <p:cNvPr id="11" name="Picture 11" descr="Tennant logo(tealbox)3i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11" y="0"/>
            <a:ext cx="1192981" cy="8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1349F-B30F-435C-9F60-BDB68CEB10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r="20558"/>
          <a:stretch/>
        </p:blipFill>
        <p:spPr>
          <a:xfrm>
            <a:off x="-7165" y="0"/>
            <a:ext cx="12187900" cy="894736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1701801" y="204993"/>
            <a:ext cx="8229600" cy="543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e Extrabold" panose="02000503050000020004" pitchFamily="2" charset="0"/>
              </a:rPr>
              <a:t>Objectives 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iculate Extrabold" panose="02000503050000020004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124" y="3050280"/>
            <a:ext cx="4330237" cy="3441240"/>
          </a:xfrm>
          <a:prstGeom prst="rect">
            <a:avLst/>
          </a:prstGeom>
        </p:spPr>
      </p:pic>
      <p:pic>
        <p:nvPicPr>
          <p:cNvPr id="10" name="Picture 11" descr="Tennant logo(tealbox)3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0" y="0"/>
            <a:ext cx="1192981" cy="8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94361" y="6491520"/>
            <a:ext cx="286374" cy="365125"/>
          </a:xfrm>
        </p:spPr>
        <p:txBody>
          <a:bodyPr/>
          <a:lstStyle/>
          <a:p>
            <a:fld id="{A741349F-B30F-435C-9F60-BDB68CEB102C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5483" y="965007"/>
            <a:ext cx="8537825" cy="5526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Able to </a:t>
            </a:r>
            <a:r>
              <a:rPr lang="en-US" sz="22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operate</a:t>
            </a:r>
            <a:r>
              <a:rPr lang="en-US" sz="2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the machine and demonstrate machine to others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22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2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Able to summarize all </a:t>
            </a:r>
            <a:r>
              <a:rPr lang="nl-NL" sz="2200" b="1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service activities </a:t>
            </a:r>
            <a:r>
              <a:rPr lang="nl-NL" sz="22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needed on a </a:t>
            </a:r>
            <a:r>
              <a:rPr lang="nl-NL" sz="2200" b="1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PM</a:t>
            </a:r>
            <a:r>
              <a:rPr lang="nl-NL" sz="22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job</a:t>
            </a:r>
            <a:endParaRPr lang="nl-NL" sz="2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2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Able </a:t>
            </a:r>
            <a:r>
              <a:rPr lang="en-US" sz="2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to explain the function of the following </a:t>
            </a:r>
            <a:r>
              <a:rPr lang="en-US" sz="22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systems</a:t>
            </a:r>
            <a:r>
              <a:rPr lang="en-US" sz="2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Akerman</a:t>
            </a:r>
            <a:r>
              <a:rPr lang="en-US" sz="2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steering </a:t>
            </a:r>
            <a:r>
              <a:rPr lang="en-US" sz="2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– drive wheel/caster wheel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Scrub head </a:t>
            </a:r>
            <a:r>
              <a:rPr lang="en-US" sz="2200" b="1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lift control </a:t>
            </a:r>
            <a:r>
              <a:rPr lang="en-US" sz="2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- lifting, down pressure, pad release function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utomatic </a:t>
            </a:r>
            <a:r>
              <a:rPr lang="en-US" sz="22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US" sz="2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attery </a:t>
            </a:r>
            <a:r>
              <a:rPr lang="en-US" sz="2200" b="1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sz="22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atering</a:t>
            </a:r>
          </a:p>
          <a:p>
            <a:pPr lvl="1">
              <a:lnSpc>
                <a:spcPct val="107000"/>
              </a:lnSpc>
              <a:spcAft>
                <a:spcPts val="0"/>
              </a:spcAft>
            </a:pPr>
            <a:endParaRPr lang="en-US" sz="2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Able to perform the following exercises: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Replace the </a:t>
            </a:r>
            <a:r>
              <a:rPr lang="en-US" sz="22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steering cables </a:t>
            </a:r>
            <a:r>
              <a:rPr lang="en-US" sz="22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incl</a:t>
            </a:r>
            <a:r>
              <a:rPr lang="en-US" sz="2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adjustment (IB needed)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Replace the </a:t>
            </a:r>
            <a:r>
              <a:rPr lang="en-US" sz="22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main </a:t>
            </a:r>
            <a:r>
              <a:rPr lang="en-US" sz="22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circuit board </a:t>
            </a:r>
            <a:r>
              <a:rPr lang="en-US" sz="2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(IB needed)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Enter </a:t>
            </a:r>
            <a:r>
              <a:rPr lang="en-US" sz="22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manual mode </a:t>
            </a:r>
            <a:r>
              <a:rPr lang="en-US" sz="2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for machine testing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Connect </a:t>
            </a:r>
            <a:r>
              <a:rPr lang="en-US" sz="2200" b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Service Diagnostics </a:t>
            </a:r>
            <a:r>
              <a:rPr lang="en-US" sz="2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to machine and explore </a:t>
            </a:r>
            <a:r>
              <a:rPr lang="en-US" sz="2200" dirty="0" smtClean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options</a:t>
            </a:r>
            <a:endParaRPr lang="en-US" sz="2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r="20558"/>
          <a:stretch/>
        </p:blipFill>
        <p:spPr>
          <a:xfrm>
            <a:off x="-16933" y="0"/>
            <a:ext cx="12187900" cy="894736"/>
          </a:xfrm>
          <a:prstGeom prst="rect">
            <a:avLst/>
          </a:prstGeom>
        </p:spPr>
      </p:pic>
      <p:pic>
        <p:nvPicPr>
          <p:cNvPr id="15" name="Picture 11" descr="Tennant logo(tealbox)3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0" y="0"/>
            <a:ext cx="1192981" cy="8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38214" y="1446471"/>
            <a:ext cx="8956774" cy="253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701801" y="204993"/>
            <a:ext cx="8229600" cy="543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e Extrabold" panose="02000503050000020004" pitchFamily="2" charset="0"/>
              </a:rPr>
              <a:t>Program today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71297" y="6491520"/>
            <a:ext cx="309438" cy="365125"/>
          </a:xfrm>
        </p:spPr>
        <p:txBody>
          <a:bodyPr/>
          <a:lstStyle/>
          <a:p>
            <a:fld id="{A741349F-B30F-435C-9F60-BDB68CEB102C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742807"/>
              </p:ext>
            </p:extLst>
          </p:nvPr>
        </p:nvGraphicFramePr>
        <p:xfrm>
          <a:off x="1205574" y="1931676"/>
          <a:ext cx="9222053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2130"/>
                <a:gridCol w="1613042"/>
                <a:gridCol w="1756881"/>
              </a:tblGrid>
              <a:tr h="37084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800" dirty="0" smtClean="0"/>
                        <a:t>Overview on today’s T350 Training: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Est time (min)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Short online</a:t>
                      </a:r>
                      <a:r>
                        <a:rPr lang="nl-NL" baseline="0" dirty="0" smtClean="0"/>
                        <a:t> quiz to test knowledge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8.00-8.30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Component</a:t>
                      </a:r>
                      <a:r>
                        <a:rPr lang="nl-NL" baseline="0" dirty="0" smtClean="0"/>
                        <a:t> locator exercise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8.30-9.00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Hands-on Session – 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9.00-10.00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nl-NL" i="1" dirty="0" smtClean="0"/>
                        <a:t>Break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10.00-10.15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nl-NL" dirty="0" smtClean="0"/>
                        <a:t>Hands-on Session – Service</a:t>
                      </a:r>
                      <a:r>
                        <a:rPr lang="nl-NL" baseline="0" dirty="0" smtClean="0"/>
                        <a:t> activities and 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10.15-11.00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Hands-on Session – Several</a:t>
                      </a:r>
                      <a:r>
                        <a:rPr lang="nl-NL" baseline="0" dirty="0" smtClean="0"/>
                        <a:t>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11.00-11.30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Hands-on Session – Service Diag, Manual mode,</a:t>
                      </a:r>
                      <a:r>
                        <a:rPr lang="nl-NL" baseline="0" dirty="0" smtClean="0"/>
                        <a:t> etc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11.30-12.00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nl-NL" i="1" dirty="0" smtClean="0"/>
                        <a:t>Break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12.00-12.30</a:t>
                      </a:r>
                      <a:endParaRPr lang="en-U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nl-NL" dirty="0" smtClean="0"/>
                        <a:t>Hands-on Session – Service repair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12.30-14.30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44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83" y="2607305"/>
            <a:ext cx="5337014" cy="4241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r="20558"/>
          <a:stretch/>
        </p:blipFill>
        <p:spPr>
          <a:xfrm>
            <a:off x="-16933" y="0"/>
            <a:ext cx="12187900" cy="894736"/>
          </a:xfrm>
          <a:prstGeom prst="rect">
            <a:avLst/>
          </a:prstGeom>
        </p:spPr>
      </p:pic>
      <p:pic>
        <p:nvPicPr>
          <p:cNvPr id="15" name="Picture 11" descr="Tennant logo(tealbox)3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0" y="0"/>
            <a:ext cx="1192981" cy="8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62337" y="1605149"/>
            <a:ext cx="7664521" cy="2538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200" dirty="0" smtClean="0"/>
              <a:t>Test your knowledge on the T350 at the start of this training:</a:t>
            </a:r>
          </a:p>
          <a:p>
            <a:pPr marL="0" indent="0">
              <a:buNone/>
            </a:pPr>
            <a:endParaRPr lang="nl-NL" sz="2200" dirty="0"/>
          </a:p>
          <a:p>
            <a:r>
              <a:rPr lang="nl-NL" sz="2200" dirty="0" smtClean="0"/>
              <a:t>Connect to WIFI or 3/4G network</a:t>
            </a:r>
          </a:p>
          <a:p>
            <a:r>
              <a:rPr lang="nl-NL" sz="2200" dirty="0" smtClean="0"/>
              <a:t>Navigate to Kahoot.it</a:t>
            </a:r>
          </a:p>
          <a:p>
            <a:r>
              <a:rPr lang="nl-NL" sz="2200" dirty="0" smtClean="0"/>
              <a:t>Fill in the participants code</a:t>
            </a:r>
          </a:p>
          <a:p>
            <a:endParaRPr lang="nl-NL" sz="2200" b="0" dirty="0"/>
          </a:p>
          <a:p>
            <a:r>
              <a:rPr lang="nl-NL" sz="2200" dirty="0" smtClean="0"/>
              <a:t>Play the game!</a:t>
            </a:r>
            <a:endParaRPr lang="en-US" sz="2200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1701801" y="204993"/>
            <a:ext cx="8229600" cy="543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e Extrabold" panose="02000503050000020004" pitchFamily="2" charset="0"/>
              </a:rPr>
              <a:t>Kahoot</a:t>
            </a:r>
            <a:r>
              <a:rPr lang="en-US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e Extrabold" panose="02000503050000020004" pitchFamily="2" charset="0"/>
              </a:rPr>
              <a:t> - Quiz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iculate Extrabold" panose="02000503050000020004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871297" y="6491520"/>
            <a:ext cx="309438" cy="365125"/>
          </a:xfrm>
        </p:spPr>
        <p:txBody>
          <a:bodyPr/>
          <a:lstStyle/>
          <a:p>
            <a:fld id="{A741349F-B30F-435C-9F60-BDB68CEB102C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308" y="1113983"/>
            <a:ext cx="2743209" cy="556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r="20558"/>
          <a:stretch/>
        </p:blipFill>
        <p:spPr>
          <a:xfrm>
            <a:off x="-16933" y="0"/>
            <a:ext cx="12187900" cy="894736"/>
          </a:xfrm>
          <a:prstGeom prst="rect">
            <a:avLst/>
          </a:prstGeom>
        </p:spPr>
      </p:pic>
      <p:pic>
        <p:nvPicPr>
          <p:cNvPr id="11" name="Picture 11" descr="Tennant logo(tealbox)3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0" y="0"/>
            <a:ext cx="1192981" cy="8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1701801" y="204993"/>
            <a:ext cx="8229600" cy="543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e Extrabold" panose="02000503050000020004" pitchFamily="2" charset="0"/>
              </a:rPr>
              <a:t>Component Locator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iculate Extrabold" panose="02000503050000020004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41349F-B30F-435C-9F60-BDB68CEB102C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03" y="2144968"/>
            <a:ext cx="5337014" cy="42413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4446524">
            <a:off x="4514934" y="2344100"/>
            <a:ext cx="725487" cy="12619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6546" y="3255981"/>
            <a:ext cx="2428875" cy="20193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5803187" y="3024750"/>
            <a:ext cx="1604480" cy="4405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5533919" y="3328827"/>
            <a:ext cx="1555250" cy="69967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732980" y="2654034"/>
            <a:ext cx="2198669" cy="2007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170732" y="3599733"/>
            <a:ext cx="2082823" cy="14314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2735132" y="1099729"/>
            <a:ext cx="13604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3800" dirty="0" smtClean="0"/>
              <a:t>?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42162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r="20558"/>
          <a:stretch/>
        </p:blipFill>
        <p:spPr>
          <a:xfrm>
            <a:off x="-16933" y="0"/>
            <a:ext cx="12187900" cy="894736"/>
          </a:xfrm>
          <a:prstGeom prst="rect">
            <a:avLst/>
          </a:prstGeom>
        </p:spPr>
      </p:pic>
      <p:pic>
        <p:nvPicPr>
          <p:cNvPr id="11" name="Picture 11" descr="Tennant logo(tealbox)3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0" y="0"/>
            <a:ext cx="1192981" cy="8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1701801" y="204993"/>
            <a:ext cx="8229600" cy="543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e Extrabold" panose="02000503050000020004" pitchFamily="2" charset="0"/>
              </a:rPr>
              <a:t>Hands-on exercises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iculate Extrabold" panose="02000503050000020004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41349F-B30F-435C-9F60-BDB68CEB102C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217" y="953311"/>
            <a:ext cx="3726113" cy="2961143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914400" y="1338021"/>
            <a:ext cx="9308387" cy="478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2200" dirty="0" smtClean="0"/>
              <a:t>Use operator manual as reference for:</a:t>
            </a:r>
          </a:p>
          <a:p>
            <a:endParaRPr lang="nl-NL" sz="2200" dirty="0"/>
          </a:p>
          <a:p>
            <a:r>
              <a:rPr lang="nl-NL" sz="2200" dirty="0" smtClean="0"/>
              <a:t>Operation of machine</a:t>
            </a:r>
          </a:p>
          <a:p>
            <a:endParaRPr lang="nl-NL" sz="2200" dirty="0"/>
          </a:p>
          <a:p>
            <a:r>
              <a:rPr lang="nl-NL" sz="2200" dirty="0" smtClean="0"/>
              <a:t>Service activities needed during PM</a:t>
            </a:r>
          </a:p>
          <a:p>
            <a:pPr lvl="1"/>
            <a:r>
              <a:rPr lang="en-US" b="0" dirty="0"/>
              <a:t>Steering chain, tension, damage, lubricate</a:t>
            </a:r>
            <a:endParaRPr lang="en-US" sz="2200" b="0" dirty="0"/>
          </a:p>
          <a:p>
            <a:pPr lvl="1"/>
            <a:r>
              <a:rPr lang="en-US" b="0" dirty="0"/>
              <a:t>Steering cables, tension and damage</a:t>
            </a:r>
            <a:endParaRPr lang="en-US" sz="2200" b="0" dirty="0"/>
          </a:p>
          <a:p>
            <a:pPr lvl="1"/>
            <a:r>
              <a:rPr lang="en-US" b="0" dirty="0"/>
              <a:t>Vacuum motor, propel motor, brush motor, replace carbon brushes</a:t>
            </a:r>
            <a:endParaRPr lang="en-US" sz="2200" b="0" dirty="0"/>
          </a:p>
          <a:p>
            <a:pPr lvl="1"/>
            <a:r>
              <a:rPr lang="en-US" b="0" dirty="0"/>
              <a:t>Check drive wheel, caster wheel, rear wheel</a:t>
            </a:r>
            <a:endParaRPr lang="en-US" sz="2200" b="0" dirty="0"/>
          </a:p>
          <a:p>
            <a:pPr lvl="1"/>
            <a:r>
              <a:rPr lang="en-US" b="0" dirty="0"/>
              <a:t>Check solution and pick up system, </a:t>
            </a:r>
            <a:r>
              <a:rPr lang="en-US" b="0" dirty="0" smtClean="0"/>
              <a:t>hoses, leakages, </a:t>
            </a:r>
            <a:r>
              <a:rPr lang="en-US" b="0" dirty="0" err="1" smtClean="0"/>
              <a:t>etc</a:t>
            </a:r>
            <a:endParaRPr lang="en-US" sz="2200" b="0" dirty="0"/>
          </a:p>
          <a:p>
            <a:pPr lvl="1"/>
            <a:r>
              <a:rPr lang="en-US" b="0" dirty="0"/>
              <a:t>Check state on all electrical wiring and </a:t>
            </a:r>
            <a:r>
              <a:rPr lang="en-US" b="0" dirty="0" smtClean="0"/>
              <a:t>connectors</a:t>
            </a:r>
          </a:p>
          <a:p>
            <a:pPr lvl="1"/>
            <a:r>
              <a:rPr lang="en-US" b="0" dirty="0" smtClean="0"/>
              <a:t>Fill caps ABW </a:t>
            </a:r>
            <a:r>
              <a:rPr lang="en-US" b="0" dirty="0"/>
              <a:t>system </a:t>
            </a:r>
            <a:r>
              <a:rPr lang="en-US" b="0" dirty="0" smtClean="0"/>
              <a:t>check on sticking floats.</a:t>
            </a:r>
            <a:endParaRPr lang="en-US" b="0" dirty="0"/>
          </a:p>
          <a:p>
            <a:pPr lvl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3267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r="20558"/>
          <a:stretch/>
        </p:blipFill>
        <p:spPr>
          <a:xfrm>
            <a:off x="-16933" y="0"/>
            <a:ext cx="12187900" cy="894736"/>
          </a:xfrm>
          <a:prstGeom prst="rect">
            <a:avLst/>
          </a:prstGeom>
        </p:spPr>
      </p:pic>
      <p:pic>
        <p:nvPicPr>
          <p:cNvPr id="11" name="Picture 11" descr="Tennant logo(tealbox)3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0" y="0"/>
            <a:ext cx="1192981" cy="8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13746" y="204993"/>
            <a:ext cx="10953888" cy="543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e Extrabold" panose="02000503050000020004" pitchFamily="2" charset="0"/>
              </a:rPr>
              <a:t>Hands-on exercises </a:t>
            </a:r>
            <a:r>
              <a:rPr lang="nl-N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e Extrabold" panose="02000503050000020004" pitchFamily="2" charset="0"/>
              </a:rPr>
              <a:t>(explain at machine)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iculate Extrabold" panose="02000503050000020004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41349F-B30F-435C-9F60-BDB68CEB102C}" type="slidenum">
              <a:rPr lang="en-US" smtClean="0"/>
              <a:t>7</a:t>
            </a:fld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3746" y="902765"/>
            <a:ext cx="6434756" cy="92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2200" dirty="0" smtClean="0"/>
              <a:t>Scrub head lift - Operation and control logic</a:t>
            </a:r>
          </a:p>
          <a:p>
            <a:endParaRPr lang="nl-NL" sz="2200" dirty="0" smtClean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83119" y="1150694"/>
            <a:ext cx="5164927" cy="35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9102" tIns="152352" rIns="91440" bIns="3808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actuator contains two internal switches for position detection and two</a:t>
            </a:r>
            <a:r>
              <a:rPr kumimoji="0" lang="en-US" altLang="zh-CN" sz="1200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limit switches for the fully extended and retracted position</a:t>
            </a:r>
            <a:r>
              <a:rPr kumimoji="0" lang="en-US" altLang="zh-CN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kumimoji="0" lang="en-US" altLang="zh-CN" sz="1200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zh-CN" sz="12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marR="0" lvl="0" indent="-1714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actuator is driven by a bi-directional PWM-controlled output</a:t>
            </a:r>
            <a:r>
              <a:rPr kumimoji="0" lang="en-US" altLang="zh-CN" sz="1200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- </a:t>
            </a:r>
            <a:r>
              <a:rPr kumimoji="0" lang="en-US" altLang="zh-CN" sz="12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nominal current of 2 amps operation with a maximum of 20 amps.</a:t>
            </a:r>
            <a:endParaRPr kumimoji="0" lang="en-US" altLang="zh-CN" sz="1200" b="1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b="1" dirty="0" bmk="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5 discrete positions defined as: 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>
              <a:buFontTx/>
              <a:buChar char="•"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Pad Eject Position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>
              <a:buFontTx/>
              <a:buChar char="•"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Transport Position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>
              <a:buFontTx/>
              <a:buChar char="•"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Ready/</a:t>
            </a:r>
            <a:r>
              <a:rPr kumimoji="0" lang="en-US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Vac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-Only Position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>
              <a:buFontTx/>
              <a:buChar char="•"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Low Down Force Position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>
              <a:buFontTx/>
              <a:buChar char="•"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High Down Force Position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CN" sz="1200" dirty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internal switch states shall behave according to the following logic: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3" y="4486419"/>
            <a:ext cx="4941084" cy="1887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23434" y="953311"/>
            <a:ext cx="5642357" cy="35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9102" tIns="152352" rIns="91440" bIns="3808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Down Pressure Logic</a:t>
            </a:r>
            <a:endParaRPr kumimoji="0" lang="en-US" altLang="en-US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 down pressure change shall apply immediately when actively scrubbing.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head shall move to the Ready/</a:t>
            </a:r>
            <a:r>
              <a:rPr kumimoji="0" lang="en-US" alt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Vac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-Only Position when scrubbing is enabled and operator present switch is engaged.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head shall return to the Transport position when propelling in reverse.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Down pressure obtained through 2 fixed control positions.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 controller shall automatically reduce</a:t>
            </a: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the high down pressure to low if either of the following conditions occur: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2">
              <a:buFontTx/>
              <a:buChar char="•"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Scrub motor current exceeds 40A for 30 seconds, or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2">
              <a:buFontTx/>
              <a:buChar char="•"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Scrub motor current exceeds 50A for 5 seconds.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If scrubbing is stopped when the scrubber automatically modified the down pressure, the machine shall return to the user set down pressure when scrubbing is resumed.  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8636" y="1008448"/>
            <a:ext cx="959732" cy="16561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t="2563"/>
          <a:stretch/>
        </p:blipFill>
        <p:spPr>
          <a:xfrm>
            <a:off x="9157814" y="4345610"/>
            <a:ext cx="1756042" cy="232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19053" y="4672155"/>
            <a:ext cx="3084688" cy="1995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4319341" y="2523375"/>
            <a:ext cx="2295245" cy="1430356"/>
            <a:chOff x="4319341" y="2523375"/>
            <a:chExt cx="2295245" cy="14303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341" y="2523375"/>
              <a:ext cx="2295245" cy="133471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808901" y="2908838"/>
              <a:ext cx="103172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900" dirty="0" smtClean="0"/>
                <a:t>Retracted length</a:t>
              </a:r>
              <a:endParaRPr lang="en-US" sz="9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136758" y="3615177"/>
              <a:ext cx="532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" dirty="0" smtClean="0"/>
                <a:t>333,5</a:t>
              </a:r>
            </a:p>
            <a:p>
              <a:pPr algn="ctr"/>
              <a:r>
                <a:rPr lang="nl-NL" sz="800" dirty="0" smtClean="0"/>
                <a:t>+/-3mm</a:t>
              </a:r>
              <a:endParaRPr 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842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r="20558"/>
          <a:stretch/>
        </p:blipFill>
        <p:spPr>
          <a:xfrm>
            <a:off x="-16933" y="0"/>
            <a:ext cx="12187900" cy="894736"/>
          </a:xfrm>
          <a:prstGeom prst="rect">
            <a:avLst/>
          </a:prstGeom>
        </p:spPr>
      </p:pic>
      <p:pic>
        <p:nvPicPr>
          <p:cNvPr id="11" name="Picture 11" descr="Tennant logo(tealbox)3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0" y="0"/>
            <a:ext cx="1192981" cy="8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1701801" y="204993"/>
            <a:ext cx="8229600" cy="543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e Extrabold" panose="02000503050000020004" pitchFamily="2" charset="0"/>
              </a:rPr>
              <a:t>Hands-on exercises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iculate Extrabold" panose="02000503050000020004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41349F-B30F-435C-9F60-BDB68CEB102C}" type="slidenum">
              <a:rPr lang="en-US" smtClean="0"/>
              <a:t>8</a:t>
            </a:fld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51819" y="1099730"/>
            <a:ext cx="3523768" cy="552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nl-NL" sz="2200" dirty="0" smtClean="0"/>
              <a:t>ABW Smart fill system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562" y="1099729"/>
            <a:ext cx="3010367" cy="19360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819" y="4857148"/>
            <a:ext cx="3966087" cy="19137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2013" y="4264797"/>
            <a:ext cx="3538775" cy="2466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819" y="1833290"/>
            <a:ext cx="86425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1912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Automatically waters batteries based on charge cycles and machine </a:t>
            </a:r>
            <a:r>
              <a:rPr lang="en-US" sz="1400" dirty="0" smtClean="0"/>
              <a:t>hours</a:t>
            </a:r>
          </a:p>
          <a:p>
            <a:pPr marL="61912" indent="-285750">
              <a:buFont typeface="Arial" panose="020B0604020202020204" pitchFamily="34" charset="0"/>
              <a:buChar char="•"/>
              <a:defRPr/>
            </a:pPr>
            <a:endParaRPr lang="en-US" sz="1400" dirty="0" smtClean="0"/>
          </a:p>
          <a:p>
            <a:pPr marL="61912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Monitors </a:t>
            </a:r>
            <a:r>
              <a:rPr lang="en-US" sz="1400" dirty="0"/>
              <a:t>water </a:t>
            </a:r>
            <a:r>
              <a:rPr lang="en-US" sz="1400" dirty="0" smtClean="0"/>
              <a:t>level </a:t>
            </a:r>
            <a:r>
              <a:rPr lang="en-US" sz="1400" dirty="0"/>
              <a:t>by sensing in-tank pump motor current </a:t>
            </a:r>
            <a:endParaRPr lang="en-US" sz="1400" dirty="0" smtClean="0"/>
          </a:p>
          <a:p>
            <a:pPr marL="61912" indent="-285750">
              <a:buFont typeface="Arial" panose="020B0604020202020204" pitchFamily="34" charset="0"/>
              <a:buChar char="•"/>
              <a:defRPr/>
            </a:pPr>
            <a:endParaRPr lang="en-US" sz="1400" dirty="0"/>
          </a:p>
          <a:p>
            <a:pPr marL="61912" indent="-285750">
              <a:buFont typeface="Arial" panose="020B0604020202020204" pitchFamily="34" charset="0"/>
              <a:buChar char="•"/>
              <a:defRPr/>
            </a:pPr>
            <a:r>
              <a:rPr lang="en-US" sz="1400" dirty="0" smtClean="0"/>
              <a:t>When </a:t>
            </a:r>
            <a:r>
              <a:rPr lang="en-US" sz="1400" dirty="0"/>
              <a:t>the ABW tank is empty, the </a:t>
            </a:r>
            <a:r>
              <a:rPr lang="en-US" sz="1400" dirty="0" smtClean="0"/>
              <a:t>indicator on </a:t>
            </a:r>
            <a:r>
              <a:rPr lang="en-US" sz="1400" dirty="0"/>
              <a:t>the User Interface panel will light up and flash.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If </a:t>
            </a:r>
            <a:r>
              <a:rPr lang="en-US" sz="1400" dirty="0"/>
              <a:t>the ABW tank remains empty after 10 power cycles the battery watering icon will flash at four times the normal flash 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fault will also be lit and the battery discharge indicator will not display battery charge status.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scrub functions will be disabled until the ABW tank is filled with distilled water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3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" r="20558"/>
          <a:stretch/>
        </p:blipFill>
        <p:spPr>
          <a:xfrm>
            <a:off x="-16933" y="0"/>
            <a:ext cx="12187900" cy="894736"/>
          </a:xfrm>
          <a:prstGeom prst="rect">
            <a:avLst/>
          </a:prstGeom>
        </p:spPr>
      </p:pic>
      <p:pic>
        <p:nvPicPr>
          <p:cNvPr id="11" name="Picture 11" descr="Tennant logo(tealbox)3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0" y="0"/>
            <a:ext cx="1192981" cy="89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2"/>
          <p:cNvSpPr txBox="1">
            <a:spLocks/>
          </p:cNvSpPr>
          <p:nvPr/>
        </p:nvSpPr>
        <p:spPr>
          <a:xfrm>
            <a:off x="1701801" y="204993"/>
            <a:ext cx="8229600" cy="543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iculate Extrabold" panose="02000503050000020004" pitchFamily="2" charset="0"/>
              </a:rPr>
              <a:t>Hands-on exercises</a:t>
            </a:r>
            <a:endParaRPr lang="en-US" sz="4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iculate Extrabold" panose="02000503050000020004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41349F-B30F-435C-9F60-BDB68CEB102C}" type="slidenum">
              <a:rPr lang="en-US" smtClean="0"/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35741" y="1742467"/>
            <a:ext cx="64991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Connect Service Diagnostics </a:t>
            </a: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1"/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Automatic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firmware update (yellow highlight rim)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Fault code reading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Re-configure the machine or reprogram new installed components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Explanation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of the manual mode function. Two versions: membrane panel and Pro-panel. Use service manual if needed.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en-US" dirty="0" smtClean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Get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familiar by exercise with changing zone settings and Lockout Mode. Use operator manual for instructions.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864" y="1099729"/>
            <a:ext cx="3024986" cy="21459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2958" y="4313766"/>
            <a:ext cx="1876342" cy="1322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4476" y="3450627"/>
            <a:ext cx="2126925" cy="14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nnant Industrial">
  <a:themeElements>
    <a:clrScheme name="Tennant Industri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nnant Indust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nnant Industri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nnant Industria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nnant Industria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nnant Industria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nnant Industri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nnant Industri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nnant Industri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891378B513214FBD163B593C0FE3ED" ma:contentTypeVersion="83" ma:contentTypeDescription="Create a new document." ma:contentTypeScope="" ma:versionID="5115da493d133a476c0c57738344dbee">
  <xsd:schema xmlns:xsd="http://www.w3.org/2001/XMLSchema" xmlns:xs="http://www.w3.org/2001/XMLSchema" xmlns:p="http://schemas.microsoft.com/office/2006/metadata/properties" xmlns:ns2="0376508a-3691-412d-a127-f3009102e432" targetNamespace="http://schemas.microsoft.com/office/2006/metadata/properties" ma:root="true" ma:fieldsID="1a65478c7637a1897bef5acfda8dd048" ns2:_="">
    <xsd:import namespace="0376508a-3691-412d-a127-f3009102e432"/>
    <xsd:element name="properties">
      <xsd:complexType>
        <xsd:sequence>
          <xsd:element name="documentManagement">
            <xsd:complexType>
              <xsd:all>
                <xsd:element ref="ns2:UserRoles" minOccurs="0"/>
                <xsd:element ref="ns2:MarketingChannel" minOccurs="0"/>
                <xsd:element ref="ns2:SalesOrg" minOccurs="0"/>
                <xsd:element ref="ns2:SalesDistrict" minOccurs="0"/>
                <xsd:element ref="ns2:Country" minOccurs="0"/>
                <xsd:element ref="ns2:Language" minOccurs="0"/>
                <xsd:element ref="ns2:SalesChannel" minOccurs="0"/>
                <xsd:element ref="ns2:Brand" minOccurs="0"/>
                <xsd:element ref="ns2:Product" minOccurs="0"/>
                <xsd:element ref="ns2:Category" minOccurs="0"/>
                <xsd:element ref="ns2:AssetType" minOccurs="0"/>
                <xsd:element ref="ns2:LiteratureType" minOccurs="0"/>
                <xsd:element ref="ns2:Innovation" minOccurs="0"/>
                <xsd:element ref="ns2:Applications" minOccurs="0"/>
                <xsd:element ref="ns2:Industry" minOccurs="0"/>
                <xsd:element ref="ns2:Sold_x002d_To" minOccurs="0"/>
                <xsd:element ref="ns2:SalesDistrictTitle" minOccurs="0"/>
                <xsd:element ref="ns2:ProductStatus" minOccurs="0"/>
                <xsd:element ref="ns2:SecurityType" minOccurs="0"/>
                <xsd:element ref="ns2:CategoryTitle" minOccurs="0"/>
                <xsd:element ref="ns2:CustomerGroup" minOccurs="0"/>
                <xsd:element ref="ns2:Customer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76508a-3691-412d-a127-f3009102e432" elementFormDefault="qualified">
    <xsd:import namespace="http://schemas.microsoft.com/office/2006/documentManagement/types"/>
    <xsd:import namespace="http://schemas.microsoft.com/office/infopath/2007/PartnerControls"/>
    <xsd:element name="UserRoles" ma:index="2" nillable="true" ma:displayName="UserRoles" ma:description="* * * * * * IF PUBLIC LEAVE EMPTY * * * * * *" ma:list="{e2e3de3e-ccd2-4421-b68c-37c5f4e582ab}" ma:internalName="UserRoles" ma:readOnly="false" ma:showField="USERROLE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arketingChannel" ma:index="3" nillable="true" ma:displayName="MarketingChannel" ma:list="{ae493d90-adea-4c54-b050-fb6d6181909e}" ma:internalName="MarketingChannel" ma:readOnly="false" ma:showField="MARKETINGCHANNEL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Org" ma:index="4" nillable="true" ma:displayName="SalesOrg" ma:list="{d3375561-d921-4af3-953a-7663adc0db1a}" ma:internalName="SalesOrg" ma:readOnly="false" ma:showField="SALESORG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District" ma:index="5" nillable="true" ma:displayName="SalesDistrict" ma:list="{50370e94-047c-45fb-b566-fc64f91bea86}" ma:internalName="SalesDistrict" ma:readOnly="false" ma:showField="SALESDISTRICT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untry" ma:index="6" nillable="true" ma:displayName="Country" ma:list="{24076f44-285e-4cb9-9651-bc8b6ea3b479}" ma:internalName="Country" ma:readOnly="false" ma:showField="Key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nguage" ma:index="7" nillable="true" ma:displayName="Language" ma:list="{68445780-4283-43b4-aad2-1fc4dc5f3482}" ma:internalName="Language" ma:readOnly="fals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alesChannel" ma:index="8" nillable="true" ma:displayName="SalesChannel" ma:list="{301a598e-3474-4381-9c1f-829689d8b57b}" ma:internalName="SalesChannel" ma:readOnly="false" ma:showField="SALESCHANNEL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rand" ma:index="9" nillable="true" ma:displayName="Brand" ma:list="{b92587f4-cafb-48a8-9d85-521e677a1cf5}" ma:internalName="Brand" ma:readOnly="false" ma:showField="BRAND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" ma:index="10" nillable="true" ma:displayName="Product" ma:list="{297b7c7a-5d0d-4982-9702-ea99fbb4a83e}" ma:internalName="Product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ategory" ma:index="11" nillable="true" ma:displayName="Category" ma:list="{86fa95bb-c809-49ce-a1fb-f4fb7b1949a0}" ma:internalName="Category" ma:readOnly="false" ma:showField="ASSETCATEGORY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ssetType" ma:index="12" nillable="true" ma:displayName="AssetType" ma:list="{7cf49b1b-e7dc-4c4d-adb7-5b3a783227c9}" ma:internalName="AssetType" ma:readOnly="false" ma:showField="ASSETTYPE_ID" ma:web="d2b0125b-2e6a-4122-affe-42934978f63b">
      <xsd:simpleType>
        <xsd:restriction base="dms:Lookup"/>
      </xsd:simpleType>
    </xsd:element>
    <xsd:element name="LiteratureType" ma:index="13" nillable="true" ma:displayName="LiteratureType" ma:description="BROCHURES, LEAFLETS, SPEC SHEETS &amp; RECOMMENDED PARTS ARE PUBLIC" ma:indexed="true" ma:list="{8c2f526d-9f00-4fcb-8da9-65219fb1fc57}" ma:internalName="LiteratureType" ma:readOnly="false" ma:showField="LITERATURETYPE_ID" ma:web="d2b0125b-2e6a-4122-affe-42934978f63b">
      <xsd:simpleType>
        <xsd:restriction base="dms:Lookup"/>
      </xsd:simpleType>
    </xsd:element>
    <xsd:element name="Innovation" ma:index="14" nillable="true" ma:displayName="Innovation" ma:list="{7288d138-aaf8-434c-b798-6f31447b8d88}" ma:internalName="Innovation" ma:showField="INNOVATION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pplications" ma:index="15" nillable="true" ma:displayName="Applications" ma:list="{da2ac9bf-3537-4670-a3ae-d8d75070d1b9}" ma:internalName="Applications" ma:showField="APPLICATION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ndustry" ma:index="16" nillable="true" ma:displayName="Industry" ma:list="{d4223f80-87ca-4d48-85c1-b11f26073d7b}" ma:internalName="Industry" ma:showField="INDUSTRY_ID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old_x002d_To" ma:index="17" nillable="true" ma:displayName="Sold-To" ma:internalName="Sold_x002d_To">
      <xsd:simpleType>
        <xsd:restriction base="dms:Text"/>
      </xsd:simpleType>
    </xsd:element>
    <xsd:element name="SalesDistrictTitle" ma:index="20" nillable="true" ma:displayName="SalesDistrictTitle" ma:list="{50370e94-047c-45fb-b566-fc64f91bea86}" ma:internalName="SalesDistrictTitle" ma:readOnly="tru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roductStatus" ma:index="21" nillable="true" ma:displayName="ProductStatus" ma:list="{297B7C7A-5D0D-4982-9702-EA99FBB4A83E}" ma:internalName="ProductStatus" ma:readOnly="true" ma:showField="CalculatedStatus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ecurityType" ma:index="26" nillable="true" ma:displayName="SecurityType" ma:default="Secured Only" ma:format="Dropdown" ma:internalName="SecurityType">
      <xsd:simpleType>
        <xsd:restriction base="dms:Choice">
          <xsd:enumeration value="Public"/>
          <xsd:enumeration value="Secured Only"/>
        </xsd:restriction>
      </xsd:simpleType>
    </xsd:element>
    <xsd:element name="CategoryTitle" ma:index="27" nillable="true" ma:displayName="CategoryTitle" ma:list="{86fa95bb-c809-49ce-a1fb-f4fb7b1949a0}" ma:internalName="CategoryTitle" ma:readOnly="true" ma:showField="Title" ma:web="d2b0125b-2e6a-4122-affe-42934978f6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erGroup" ma:index="28" nillable="true" ma:displayName="CustomerGroup" ma:list="{1d487369-79c1-471a-aef5-6554842fae80}" ma:internalName="CustomerGroup" ma:showField="CustomerGroupI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ustomer_x0020_Name" ma:index="29" nillable="true" ma:displayName="Customer Name" ma:list="{a26128da-408a-40e4-8f46-322bff40bfec}" ma:internalName="Customer_x0020_Name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urityType xmlns="0376508a-3691-412d-a127-f3009102e432">Secured Only</SecurityType>
    <UserRoles xmlns="0376508a-3691-412d-a127-f3009102e432">
      <Value>18</Value>
    </UserRoles>
    <SalesOrg xmlns="0376508a-3691-412d-a127-f3009102e432"/>
    <Innovation xmlns="0376508a-3691-412d-a127-f3009102e432"/>
    <Sold_x002d_To xmlns="0376508a-3691-412d-a127-f3009102e432" xsi:nil="true"/>
    <CustomerGroup xmlns="0376508a-3691-412d-a127-f3009102e432"/>
    <SalesDistrict xmlns="0376508a-3691-412d-a127-f3009102e432"/>
    <Customer_x0020_Name xmlns="0376508a-3691-412d-a127-f3009102e432" xsi:nil="true"/>
    <Category xmlns="0376508a-3691-412d-a127-f3009102e432">
      <Value>5</Value>
    </Category>
    <MarketingChannel xmlns="0376508a-3691-412d-a127-f3009102e432">
      <Value>10</Value>
      <Value>16</Value>
      <Value>8</Value>
      <Value>15</Value>
    </MarketingChannel>
    <SalesChannel xmlns="0376508a-3691-412d-a127-f3009102e432"/>
    <Brand xmlns="0376508a-3691-412d-a127-f3009102e432">
      <Value>1</Value>
    </Brand>
    <Language xmlns="0376508a-3691-412d-a127-f3009102e432"/>
    <Applications xmlns="0376508a-3691-412d-a127-f3009102e432"/>
    <Country xmlns="0376508a-3691-412d-a127-f3009102e432"/>
    <LiteratureType xmlns="0376508a-3691-412d-a127-f3009102e432">55</LiteratureType>
    <Industry xmlns="0376508a-3691-412d-a127-f3009102e432"/>
    <Product xmlns="0376508a-3691-412d-a127-f3009102e432">
      <Value>862</Value>
    </Product>
    <AssetType xmlns="0376508a-3691-412d-a127-f3009102e432">3</AssetTyp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7B2C6D-E24B-46ED-81E2-24634DDD43FF}"/>
</file>

<file path=customXml/itemProps2.xml><?xml version="1.0" encoding="utf-8"?>
<ds:datastoreItem xmlns:ds="http://schemas.openxmlformats.org/officeDocument/2006/customXml" ds:itemID="{F8FA250B-C496-46A2-841D-F25230170FB0}"/>
</file>

<file path=customXml/itemProps3.xml><?xml version="1.0" encoding="utf-8"?>
<ds:datastoreItem xmlns:ds="http://schemas.openxmlformats.org/officeDocument/2006/customXml" ds:itemID="{ED36FF4D-41C9-4910-843A-A34341BF98B5}"/>
</file>

<file path=docProps/app.xml><?xml version="1.0" encoding="utf-8"?>
<Properties xmlns="http://schemas.openxmlformats.org/officeDocument/2006/extended-properties" xmlns:vt="http://schemas.openxmlformats.org/officeDocument/2006/docPropsVTypes">
  <TotalTime>37799</TotalTime>
  <Words>754</Words>
  <Application>Microsoft Office PowerPoint</Application>
  <PresentationFormat>Widescreen</PresentationFormat>
  <Paragraphs>169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SimSun</vt:lpstr>
      <vt:lpstr>Arial</vt:lpstr>
      <vt:lpstr>Articulate Extrabold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Tennant Industrial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Tennant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T350 Hands On presentation document</dc:title>
  <dc:creator>Wallace, Don</dc:creator>
  <cp:lastModifiedBy>Hendriks, Ronny</cp:lastModifiedBy>
  <cp:revision>233</cp:revision>
  <cp:lastPrinted>2017-09-21T15:13:47Z</cp:lastPrinted>
  <dcterms:created xsi:type="dcterms:W3CDTF">2017-03-23T17:19:10Z</dcterms:created>
  <dcterms:modified xsi:type="dcterms:W3CDTF">2018-01-30T15:19:14Z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0x01010044891378B513214FBD163B593C0FE3ED</vt:lpwstr>
  </property>
  <property fmtid="{D5CDD505-2E9C-101B-9397-08002B2CF9AE}" pid="3" name="Order">
    <vt:r8>3110000</vt:r8>
  </property>
</Properties>
</file>