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64" r:id="rId5"/>
    <p:sldId id="306" r:id="rId6"/>
    <p:sldId id="320" r:id="rId7"/>
    <p:sldId id="308" r:id="rId8"/>
    <p:sldId id="365" r:id="rId9"/>
    <p:sldId id="366" r:id="rId10"/>
    <p:sldId id="367" r:id="rId11"/>
    <p:sldId id="369" r:id="rId12"/>
    <p:sldId id="337" r:id="rId13"/>
    <p:sldId id="352" r:id="rId14"/>
    <p:sldId id="288" r:id="rId15"/>
    <p:sldId id="353" r:id="rId16"/>
    <p:sldId id="354" r:id="rId17"/>
    <p:sldId id="357" r:id="rId18"/>
    <p:sldId id="358" r:id="rId19"/>
    <p:sldId id="342" r:id="rId20"/>
    <p:sldId id="360" r:id="rId21"/>
    <p:sldId id="362" r:id="rId22"/>
    <p:sldId id="363" r:id="rId23"/>
    <p:sldId id="364" r:id="rId24"/>
    <p:sldId id="321" r:id="rId25"/>
    <p:sldId id="304" r:id="rId2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C7"/>
    <a:srgbClr val="FF0066"/>
    <a:srgbClr val="99FF99"/>
    <a:srgbClr val="FFFF99"/>
    <a:srgbClr val="B4CC95"/>
    <a:srgbClr val="FFFFFF"/>
    <a:srgbClr val="D9D9D9"/>
    <a:srgbClr val="E8E8E8"/>
    <a:srgbClr val="E8F2F2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70" autoAdjust="0"/>
    <p:restoredTop sz="96233" autoAdjust="0"/>
  </p:normalViewPr>
  <p:slideViewPr>
    <p:cSldViewPr snapToGrid="0">
      <p:cViewPr varScale="1">
        <p:scale>
          <a:sx n="110" d="100"/>
          <a:sy n="110" d="100"/>
        </p:scale>
        <p:origin x="163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6/5/2012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529750B-B654-4C8C-A36A-8D95A9C8E65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388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6/5/2012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CCCF2DF-31DB-44AF-A92E-B0BDDF8483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2488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B3B3442-A4C6-40DC-A6C8-96CC4A0CC09D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87976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CCF2DF-31DB-44AF-A92E-B0BDDF848338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9558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B3B3442-A4C6-40DC-A6C8-96CC4A0CC09D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3885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B3B3442-A4C6-40DC-A6C8-96CC4A0CC09D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5303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Julie – make this a big deal, it’s a big deal</a:t>
            </a:r>
          </a:p>
          <a:p>
            <a:pPr lvl="1"/>
            <a:r>
              <a:rPr lang="en-US" dirty="0"/>
              <a:t>John –</a:t>
            </a:r>
            <a:r>
              <a:rPr lang="en-US" baseline="0" dirty="0"/>
              <a:t> when showing the numbers, walk them through more methodically</a:t>
            </a:r>
            <a:endParaRPr lang="en-US" dirty="0"/>
          </a:p>
          <a:p>
            <a:pPr lvl="1"/>
            <a:r>
              <a:rPr lang="en-US" dirty="0"/>
              <a:t>Keith – three words come to mind…performance, price and safety – reduce the </a:t>
            </a:r>
          </a:p>
          <a:p>
            <a:pPr lvl="1"/>
            <a:r>
              <a:rPr lang="en-US" dirty="0"/>
              <a:t>John/Julie</a:t>
            </a:r>
            <a:r>
              <a:rPr lang="en-US" baseline="0" dirty="0"/>
              <a:t> – they’ll want to know how it works, be prepared</a:t>
            </a:r>
          </a:p>
          <a:p>
            <a:pPr lvl="1"/>
            <a:r>
              <a:rPr lang="en-US" baseline="0" dirty="0"/>
              <a:t>John – thinks the selling scenarios should be done during the small group</a:t>
            </a:r>
            <a:endParaRPr lang="en-US" dirty="0"/>
          </a:p>
          <a:p>
            <a:pPr lvl="1"/>
            <a:r>
              <a:rPr lang="en-US" dirty="0"/>
              <a:t>Julie – confused about the $445/$290 – adjusted to use</a:t>
            </a:r>
            <a:r>
              <a:rPr lang="en-US" baseline="0" dirty="0"/>
              <a:t> “save” and labeled appropriately</a:t>
            </a:r>
            <a:endParaRPr lang="en-US" dirty="0"/>
          </a:p>
          <a:p>
            <a:pPr lvl="1"/>
            <a:r>
              <a:rPr lang="en-US" dirty="0"/>
              <a:t>From</a:t>
            </a:r>
            <a:r>
              <a:rPr lang="en-US" baseline="0" dirty="0"/>
              <a:t> Mike: </a:t>
            </a:r>
            <a:r>
              <a:rPr lang="en-US" dirty="0"/>
              <a:t>Explain more of</a:t>
            </a:r>
            <a:r>
              <a:rPr lang="en-US" baseline="0" dirty="0"/>
              <a:t> what the benefits are of safety and confidence to the customer.</a:t>
            </a:r>
          </a:p>
          <a:p>
            <a:pPr lvl="1"/>
            <a:r>
              <a:rPr lang="en-US" baseline="0" dirty="0"/>
              <a:t>Fin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Simple – On-board system means virtually worry-free battery maintenance</a:t>
            </a:r>
          </a:p>
          <a:p>
            <a:pPr lvl="1"/>
            <a:r>
              <a:rPr lang="en-US" dirty="0"/>
              <a:t>Smart – Automatically fills batteries at the best time in the charging cycle</a:t>
            </a:r>
          </a:p>
          <a:p>
            <a:pPr lvl="1"/>
            <a:r>
              <a:rPr lang="en-US" dirty="0"/>
              <a:t>Safe – Remove operator’s manual task of checking, opening and filling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2142C-5CFA-F74B-9743-4909898F86F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391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B3B3442-A4C6-40DC-A6C8-96CC4A0CC09D}" type="slidenum">
              <a:rPr lang="en-US" altLang="en-US" smtClean="0">
                <a:solidFill>
                  <a:prstClr val="black"/>
                </a:solidFill>
              </a:rPr>
              <a:pPr/>
              <a:t>14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150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CCF2DF-31DB-44AF-A92E-B0BDDF848338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9473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CCF2DF-31DB-44AF-A92E-B0BDDF848338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7726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CCF2DF-31DB-44AF-A92E-B0BDDF848338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80041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CCF2DF-31DB-44AF-A92E-B0BDDF848338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69141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CCF2DF-31DB-44AF-A92E-B0BDDF848338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3058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CCF2DF-31DB-44AF-A92E-B0BDDF848338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48320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CCF2DF-31DB-44AF-A92E-B0BDDF848338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62455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CCF2DF-31DB-44AF-A92E-B0BDDF848338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13255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CCF2DF-31DB-44AF-A92E-B0BDDF848338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4663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CCF2DF-31DB-44AF-A92E-B0BDDF848338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3521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CCF2DF-31DB-44AF-A92E-B0BDDF848338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7346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CCF2DF-31DB-44AF-A92E-B0BDDF848338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3306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CCF2DF-31DB-44AF-A92E-B0BDDF848338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7011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CCF2DF-31DB-44AF-A92E-B0BDDF848338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9344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CCF2DF-31DB-44AF-A92E-B0BDDF848338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385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B3B3442-A4C6-40DC-A6C8-96CC4A0CC09D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1793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©2014  The Tennant Company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CONFIDENTIAL - For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 Rev date      </a:t>
            </a:r>
            <a:fld id="{C42DEE24-FCC0-40D6-9A0E-3609033F965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78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26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986411"/>
            <a:ext cx="8229600" cy="54332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©2014  The Tennant Company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CONFIDENTIAL - For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 Rev date      </a:t>
            </a:r>
            <a:fld id="{40BD2EA7-2D18-4D7B-85C6-B4C1B2B21A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1891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87400"/>
            <a:ext cx="6553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0536A-DBA2-400F-B39C-D0617C04F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271599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46275"/>
            <a:ext cx="82296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69075"/>
            <a:ext cx="21336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©2014  The Tennant Company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69075"/>
            <a:ext cx="28956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CONFIDENTIAL - For Internal Use Only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69075"/>
            <a:ext cx="2133600" cy="2889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7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 dirty="0"/>
              <a:t> Rev date      </a:t>
            </a:r>
            <a:fld id="{B1A9683B-B112-4496-A737-3130FD58388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0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925" y="0"/>
            <a:ext cx="9810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3175" y="0"/>
            <a:ext cx="177800" cy="1219200"/>
          </a:xfrm>
          <a:prstGeom prst="rect">
            <a:avLst/>
          </a:prstGeom>
          <a:solidFill>
            <a:srgbClr val="C1E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981075"/>
            <a:ext cx="9144000" cy="514350"/>
          </a:xfrm>
          <a:prstGeom prst="rect">
            <a:avLst/>
          </a:prstGeom>
          <a:solidFill>
            <a:srgbClr val="46B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85838"/>
            <a:ext cx="822960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354013" y="688975"/>
            <a:ext cx="500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spc="200" dirty="0">
                <a:solidFill>
                  <a:schemeClr val="bg1">
                    <a:lumMod val="65000"/>
                  </a:schemeClr>
                </a:solidFill>
              </a:rPr>
              <a:t>CREATING A CLEANER, SAFER, HEALTHIER WORLD.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16.emf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Excel_Worksheet.xls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emf"/><Relationship Id="rId4" Type="http://schemas.openxmlformats.org/officeDocument/2006/relationships/package" Target="../embeddings/Microsoft_Excel_Worksheet1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200" y="911225"/>
            <a:ext cx="82296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Product Application and Solution Guide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457200" y="1781174"/>
            <a:ext cx="6972301" cy="671469"/>
          </a:xfrm>
        </p:spPr>
        <p:txBody>
          <a:bodyPr>
            <a:normAutofit/>
          </a:bodyPr>
          <a:lstStyle/>
          <a:p>
            <a:r>
              <a:rPr lang="en-US" sz="2000" dirty="0"/>
              <a:t>T350 Stand-on Scrubber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046" y="2851945"/>
            <a:ext cx="6129461" cy="344611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6889B46-4B89-41E5-AF6C-D522864640BA}"/>
              </a:ext>
            </a:extLst>
          </p:cNvPr>
          <p:cNvSpPr txBox="1">
            <a:spLocks/>
          </p:cNvSpPr>
          <p:nvPr/>
        </p:nvSpPr>
        <p:spPr bwMode="auto">
          <a:xfrm>
            <a:off x="581822" y="6298064"/>
            <a:ext cx="6972301" cy="39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Updated – Dec. 2018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8" t="1319" r="29412" b="8585"/>
          <a:stretch/>
        </p:blipFill>
        <p:spPr>
          <a:xfrm>
            <a:off x="15987" y="1559858"/>
            <a:ext cx="4408837" cy="527698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The Machine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67413" y="2255457"/>
            <a:ext cx="397110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Clr>
                <a:srgbClr val="009AC7"/>
              </a:buClr>
              <a:buFont typeface="+mj-lt"/>
              <a:buAutoNum type="arabicPeriod"/>
            </a:pPr>
            <a:r>
              <a:rPr lang="en-US" sz="2400" dirty="0"/>
              <a:t>Key on machine</a:t>
            </a:r>
          </a:p>
          <a:p>
            <a:pPr marL="457200" indent="-457200">
              <a:spcBef>
                <a:spcPts val="1200"/>
              </a:spcBef>
              <a:buClr>
                <a:srgbClr val="009AC7"/>
              </a:buClr>
              <a:buFont typeface="+mj-lt"/>
              <a:buAutoNum type="arabicPeriod"/>
            </a:pPr>
            <a:r>
              <a:rPr lang="en-US" sz="2400" dirty="0"/>
              <a:t>Step on Operator Presence  Switch (OPS) </a:t>
            </a:r>
          </a:p>
          <a:p>
            <a:pPr marL="457200" indent="-457200">
              <a:spcBef>
                <a:spcPts val="1200"/>
              </a:spcBef>
              <a:buClr>
                <a:srgbClr val="009AC7"/>
              </a:buClr>
              <a:buFont typeface="+mj-lt"/>
              <a:buAutoNum type="arabicPeriod"/>
            </a:pPr>
            <a:r>
              <a:rPr lang="en-US" sz="2400" dirty="0"/>
              <a:t>Select the travel direction</a:t>
            </a:r>
          </a:p>
          <a:p>
            <a:pPr marL="457200" indent="-457200">
              <a:spcBef>
                <a:spcPts val="1200"/>
              </a:spcBef>
              <a:buClr>
                <a:srgbClr val="009AC7"/>
              </a:buClr>
              <a:buFont typeface="+mj-lt"/>
              <a:buAutoNum type="arabicPeriod"/>
            </a:pPr>
            <a:r>
              <a:rPr lang="en-US" sz="2400" dirty="0"/>
              <a:t>Press 1-Step button</a:t>
            </a:r>
          </a:p>
          <a:p>
            <a:pPr marL="457200" indent="-457200">
              <a:spcBef>
                <a:spcPts val="1200"/>
              </a:spcBef>
              <a:buClr>
                <a:srgbClr val="009AC7"/>
              </a:buClr>
              <a:buFont typeface="+mj-lt"/>
              <a:buAutoNum type="arabicPeriod"/>
            </a:pPr>
            <a:r>
              <a:rPr lang="en-US" sz="2400" dirty="0"/>
              <a:t>Step on Green Go pedal</a:t>
            </a:r>
          </a:p>
          <a:p>
            <a:pPr marL="457200" indent="-457200">
              <a:spcBef>
                <a:spcPts val="1200"/>
              </a:spcBef>
              <a:buClr>
                <a:srgbClr val="009AC7"/>
              </a:buClr>
              <a:buFont typeface="+mj-lt"/>
              <a:buAutoNum type="arabicPeriod"/>
            </a:pPr>
            <a:r>
              <a:rPr lang="en-US" sz="2400" dirty="0"/>
              <a:t>Control speed with green knob on control panel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700" y="2796995"/>
            <a:ext cx="4310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❶</a:t>
            </a:r>
          </a:p>
        </p:txBody>
      </p:sp>
      <p:cxnSp>
        <p:nvCxnSpPr>
          <p:cNvPr id="16" name="Elbow Connector 15"/>
          <p:cNvCxnSpPr>
            <a:stCxn id="14" idx="1"/>
          </p:cNvCxnSpPr>
          <p:nvPr/>
        </p:nvCxnSpPr>
        <p:spPr>
          <a:xfrm rot="10800000">
            <a:off x="2593454" y="2704121"/>
            <a:ext cx="1751247" cy="277541"/>
          </a:xfrm>
          <a:prstGeom prst="bentConnector3">
            <a:avLst>
              <a:gd name="adj1" fmla="val 100064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350143" y="6503372"/>
            <a:ext cx="420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❷</a:t>
            </a:r>
          </a:p>
        </p:txBody>
      </p:sp>
      <p:cxnSp>
        <p:nvCxnSpPr>
          <p:cNvPr id="27" name="Elbow Connector 26"/>
          <p:cNvCxnSpPr>
            <a:stCxn id="20" idx="1"/>
          </p:cNvCxnSpPr>
          <p:nvPr/>
        </p:nvCxnSpPr>
        <p:spPr>
          <a:xfrm rot="10800000">
            <a:off x="3657601" y="6301946"/>
            <a:ext cx="692543" cy="386092"/>
          </a:xfrm>
          <a:prstGeom prst="bentConnector3">
            <a:avLst>
              <a:gd name="adj1" fmla="val 99959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59554" y="2066788"/>
            <a:ext cx="444136" cy="37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❸</a:t>
            </a:r>
          </a:p>
        </p:txBody>
      </p:sp>
      <p:cxnSp>
        <p:nvCxnSpPr>
          <p:cNvPr id="34" name="Elbow Connector 33"/>
          <p:cNvCxnSpPr/>
          <p:nvPr/>
        </p:nvCxnSpPr>
        <p:spPr>
          <a:xfrm>
            <a:off x="481077" y="2445611"/>
            <a:ext cx="1789612" cy="376708"/>
          </a:xfrm>
          <a:prstGeom prst="bentConnector3">
            <a:avLst>
              <a:gd name="adj1" fmla="val -365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293537" y="207627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❹</a:t>
            </a:r>
          </a:p>
        </p:txBody>
      </p:sp>
      <p:cxnSp>
        <p:nvCxnSpPr>
          <p:cNvPr id="37" name="Elbow Connector 36"/>
          <p:cNvCxnSpPr>
            <a:stCxn id="35" idx="1"/>
          </p:cNvCxnSpPr>
          <p:nvPr/>
        </p:nvCxnSpPr>
        <p:spPr>
          <a:xfrm rot="10800000" flipV="1">
            <a:off x="3280945" y="2260944"/>
            <a:ext cx="1012592" cy="155859"/>
          </a:xfrm>
          <a:prstGeom prst="bentConnector3">
            <a:avLst>
              <a:gd name="adj1" fmla="val 99578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294897" y="5196727"/>
            <a:ext cx="53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❺</a:t>
            </a:r>
          </a:p>
        </p:txBody>
      </p:sp>
      <p:cxnSp>
        <p:nvCxnSpPr>
          <p:cNvPr id="43" name="Elbow Connector 42"/>
          <p:cNvCxnSpPr>
            <a:stCxn id="41" idx="1"/>
          </p:cNvCxnSpPr>
          <p:nvPr/>
        </p:nvCxnSpPr>
        <p:spPr>
          <a:xfrm rot="10800000" flipV="1">
            <a:off x="3805881" y="5381393"/>
            <a:ext cx="489016" cy="574564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rot="10800000" flipV="1">
            <a:off x="2984817" y="1894028"/>
            <a:ext cx="1251221" cy="241826"/>
          </a:xfrm>
          <a:prstGeom prst="bentConnector3">
            <a:avLst>
              <a:gd name="adj1" fmla="val 99725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288021" y="1704323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❻</a:t>
            </a:r>
          </a:p>
        </p:txBody>
      </p:sp>
    </p:spTree>
    <p:extLst>
      <p:ext uri="{BB962C8B-B14F-4D97-AF65-F5344CB8AC3E}">
        <p14:creationId xmlns:p14="http://schemas.microsoft.com/office/powerpoint/2010/main" val="511598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200" y="911225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Disk Cleaning Tool Attachment Options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189571" y="1737224"/>
            <a:ext cx="8667350" cy="5001505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  <a:buClr>
                <a:srgbClr val="009AC7"/>
              </a:buClr>
            </a:pPr>
            <a:r>
              <a:rPr lang="en-US" b="1" dirty="0">
                <a:solidFill>
                  <a:srgbClr val="009AC7"/>
                </a:solidFill>
                <a:latin typeface="+mn-lt"/>
              </a:rPr>
              <a:t>Insta-Click™ Option</a:t>
            </a:r>
          </a:p>
          <a:p>
            <a:pPr marL="742950" lvl="1" indent="-28575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+mn-lt"/>
              </a:rPr>
              <a:t>Powerful magnets for easy, low-touch pad driver and brush attachment and removal</a:t>
            </a:r>
          </a:p>
          <a:p>
            <a:pPr marL="742950" lvl="1" indent="-28575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+mn-lt"/>
              </a:rPr>
              <a:t>Push-button brush and pad release</a:t>
            </a:r>
          </a:p>
          <a:p>
            <a:pPr marL="285750" indent="-285750">
              <a:spcBef>
                <a:spcPts val="1800"/>
              </a:spcBef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endParaRPr lang="en-US" dirty="0">
              <a:latin typeface="+mn-lt"/>
            </a:endParaRPr>
          </a:p>
          <a:p>
            <a:pPr marL="285750" indent="-285750">
              <a:spcBef>
                <a:spcPts val="1800"/>
              </a:spcBef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endParaRPr lang="en-US" dirty="0">
              <a:latin typeface="+mn-lt"/>
            </a:endParaRPr>
          </a:p>
          <a:p>
            <a:pPr>
              <a:spcBef>
                <a:spcPts val="2400"/>
              </a:spcBef>
              <a:spcAft>
                <a:spcPts val="0"/>
              </a:spcAft>
              <a:buClr>
                <a:srgbClr val="009AC7"/>
              </a:buClr>
            </a:pPr>
            <a:endParaRPr lang="en-US" dirty="0">
              <a:latin typeface="+mn-lt"/>
            </a:endParaRPr>
          </a:p>
          <a:p>
            <a:pPr>
              <a:spcBef>
                <a:spcPts val="4800"/>
              </a:spcBef>
              <a:spcAft>
                <a:spcPts val="0"/>
              </a:spcAft>
              <a:buClr>
                <a:srgbClr val="009AC7"/>
              </a:buClr>
            </a:pPr>
            <a:r>
              <a:rPr lang="en-US" b="1" dirty="0">
                <a:solidFill>
                  <a:srgbClr val="009AC7"/>
                </a:solidFill>
                <a:latin typeface="+mn-lt"/>
              </a:rPr>
              <a:t>3-Lug System – Standard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*</a:t>
            </a:r>
          </a:p>
          <a:p>
            <a:pPr marL="742950" lvl="1" indent="-28575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+mn-lt"/>
              </a:rPr>
              <a:t>Conventional tool attachment</a:t>
            </a:r>
          </a:p>
          <a:p>
            <a:pPr marL="742950" lvl="1" indent="-28575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endParaRPr lang="en-US" sz="1600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40" y="5478336"/>
            <a:ext cx="1800380" cy="10502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65" y="3078107"/>
            <a:ext cx="1905998" cy="1143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10006" t="14975" r="15072" b="9124"/>
          <a:stretch/>
        </p:blipFill>
        <p:spPr>
          <a:xfrm>
            <a:off x="1440869" y="3078107"/>
            <a:ext cx="1668482" cy="114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9239" y="3329618"/>
            <a:ext cx="11819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Release button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20563" y="4232791"/>
            <a:ext cx="1081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Release button</a:t>
            </a:r>
          </a:p>
        </p:txBody>
      </p:sp>
      <p:cxnSp>
        <p:nvCxnSpPr>
          <p:cNvPr id="14" name="Elbow Connector 13"/>
          <p:cNvCxnSpPr/>
          <p:nvPr/>
        </p:nvCxnSpPr>
        <p:spPr>
          <a:xfrm flipV="1">
            <a:off x="4830420" y="4208755"/>
            <a:ext cx="168966" cy="152551"/>
          </a:xfrm>
          <a:prstGeom prst="bentConnector3">
            <a:avLst>
              <a:gd name="adj1" fmla="val 102941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 flipV="1">
            <a:off x="1133768" y="3223322"/>
            <a:ext cx="524298" cy="149200"/>
          </a:xfrm>
          <a:prstGeom prst="bentConnector3">
            <a:avLst>
              <a:gd name="adj1" fmla="val 71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TextBox 4100"/>
          <p:cNvSpPr txBox="1"/>
          <p:nvPr/>
        </p:nvSpPr>
        <p:spPr>
          <a:xfrm>
            <a:off x="1440869" y="2789925"/>
            <a:ext cx="1668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Pro-Membrane™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86265" y="2789925"/>
            <a:ext cx="1905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Pro-Panel®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4" t="24399" r="11401" b="5428"/>
          <a:stretch/>
        </p:blipFill>
        <p:spPr>
          <a:xfrm>
            <a:off x="6330547" y="3131162"/>
            <a:ext cx="1828800" cy="113325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535790" y="4285030"/>
            <a:ext cx="1418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Insta-Click Pad Driver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62919" y="2789925"/>
            <a:ext cx="2564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Insta-Click Cleaning Tool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4" t="38394" r="12897" b="18749"/>
          <a:stretch/>
        </p:blipFill>
        <p:spPr>
          <a:xfrm>
            <a:off x="6330547" y="5540528"/>
            <a:ext cx="1828800" cy="75892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962919" y="5126074"/>
            <a:ext cx="2564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3-Lug Cleaning Tool</a:t>
            </a:r>
            <a:r>
              <a:rPr lang="en-US" sz="1400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48D1A712-8705-4715-A4DE-B091897BF49F}"/>
              </a:ext>
            </a:extLst>
          </p:cNvPr>
          <p:cNvSpPr txBox="1">
            <a:spLocks/>
          </p:cNvSpPr>
          <p:nvPr/>
        </p:nvSpPr>
        <p:spPr>
          <a:xfrm>
            <a:off x="3109351" y="5657840"/>
            <a:ext cx="3198931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spcBef>
                <a:spcPts val="4800"/>
              </a:spcBef>
              <a:spcAft>
                <a:spcPts val="0"/>
              </a:spcAft>
              <a:buClr>
                <a:srgbClr val="009AC7"/>
              </a:buClr>
              <a:buNone/>
            </a:pPr>
            <a:r>
              <a:rPr lang="en-US" altLang="en-US" sz="1900" b="1" dirty="0">
                <a:solidFill>
                  <a:srgbClr val="FF0000"/>
                </a:solidFill>
                <a:latin typeface="+mn-lt"/>
              </a:rPr>
              <a:t>*Update on Jan. 1st, 2019</a:t>
            </a:r>
          </a:p>
          <a:p>
            <a:pPr marL="461963" lvl="1" indent="-234950">
              <a:spcBef>
                <a:spcPts val="0"/>
              </a:spcBef>
              <a:buClr>
                <a:srgbClr val="00664B"/>
              </a:buClr>
              <a:buFont typeface="Wingdings" panose="05000000000000000000" pitchFamily="2" charset="2"/>
              <a:buChar char="§"/>
            </a:pPr>
            <a:r>
              <a:rPr lang="en-US" altLang="en-US" sz="1500" dirty="0">
                <a:solidFill>
                  <a:srgbClr val="FF0000"/>
                </a:solidFill>
                <a:latin typeface="+mn-lt"/>
              </a:rPr>
              <a:t>3-Lug no longer offered on products from the factory after this date.</a:t>
            </a:r>
          </a:p>
          <a:p>
            <a:pPr marL="461963" lvl="1" indent="-234950">
              <a:spcBef>
                <a:spcPts val="0"/>
              </a:spcBef>
              <a:buClr>
                <a:srgbClr val="00664B"/>
              </a:buClr>
              <a:buFont typeface="Wingdings" panose="05000000000000000000" pitchFamily="2" charset="2"/>
              <a:buChar char="§"/>
            </a:pPr>
            <a:r>
              <a:rPr lang="en-US" altLang="en-US" sz="1500" dirty="0">
                <a:solidFill>
                  <a:srgbClr val="FF0000"/>
                </a:solidFill>
                <a:latin typeface="+mn-lt"/>
              </a:rPr>
              <a:t>Insta-Click magnetic gauss ratings info on Sales Tools Hub and My Account</a:t>
            </a:r>
          </a:p>
          <a:p>
            <a:pPr marL="461963" lvl="1" indent="-234950">
              <a:spcBef>
                <a:spcPts val="0"/>
              </a:spcBef>
              <a:buClr>
                <a:srgbClr val="00664B"/>
              </a:buClr>
              <a:buFont typeface="Wingdings" panose="05000000000000000000" pitchFamily="2" charset="2"/>
              <a:buChar char="§"/>
            </a:pPr>
            <a:endParaRPr lang="en-US" altLang="en-US" sz="15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9779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4" t="15793" r="25833"/>
          <a:stretch/>
        </p:blipFill>
        <p:spPr>
          <a:xfrm>
            <a:off x="965227" y="3800045"/>
            <a:ext cx="2236506" cy="25742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15658" r="22500"/>
          <a:stretch/>
        </p:blipFill>
        <p:spPr>
          <a:xfrm>
            <a:off x="5639808" y="3910186"/>
            <a:ext cx="2247626" cy="2377440"/>
          </a:xfrm>
          <a:prstGeom prst="rect">
            <a:avLst/>
          </a:prstGeom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200" y="911225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ec-H2O </a:t>
            </a:r>
            <a:r>
              <a:rPr lang="en-US" altLang="en-US" dirty="0" err="1"/>
              <a:t>NanoClean</a:t>
            </a:r>
            <a:r>
              <a:rPr lang="en-US" altLang="en-US" baseline="30000" dirty="0"/>
              <a:t>®</a:t>
            </a:r>
            <a:r>
              <a:rPr lang="en-US" altLang="en-US" dirty="0"/>
              <a:t> with Severe Environment™ Switch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117442" y="1597025"/>
            <a:ext cx="8786594" cy="214726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rgbClr val="009AC7"/>
              </a:buClr>
            </a:pPr>
            <a:r>
              <a:rPr lang="en-US" altLang="en-US" b="1" dirty="0">
                <a:solidFill>
                  <a:srgbClr val="009AC7"/>
                </a:solidFill>
                <a:ea typeface="ＭＳ Ｐゴシック" panose="020B0600070205080204" pitchFamily="34" charset="-128"/>
              </a:rPr>
              <a:t>On-demand detergent dispensing system cleans tougher soils like heavy oils</a:t>
            </a:r>
          </a:p>
          <a:p>
            <a:pPr marL="742950" lvl="1" indent="-28575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sz="1600" dirty="0">
                <a:ea typeface="ＭＳ Ｐゴシック" panose="020B0600070205080204" pitchFamily="34" charset="-128"/>
              </a:rPr>
              <a:t>Saves time and money by reducing secondary cleaning processes</a:t>
            </a:r>
          </a:p>
          <a:p>
            <a:pPr marL="742950" lvl="1" indent="-28575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sz="1600" dirty="0">
                <a:ea typeface="ＭＳ Ｐゴシック" panose="020B0600070205080204" pitchFamily="34" charset="-128"/>
              </a:rPr>
              <a:t>30-second detergent flow for spot cleaning </a:t>
            </a:r>
          </a:p>
          <a:p>
            <a:pPr marL="742950" lvl="1" indent="-28575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sz="1600" dirty="0">
                <a:ea typeface="ＭＳ Ｐゴシック" panose="020B0600070205080204" pitchFamily="34" charset="-128"/>
              </a:rPr>
              <a:t>Continuous detergent flow for larger spaces</a:t>
            </a:r>
          </a:p>
          <a:p>
            <a:pPr marL="742950" lvl="1" indent="-28575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sz="1600" dirty="0">
                <a:ea typeface="ＭＳ Ｐゴシック" panose="020B0600070205080204" pitchFamily="34" charset="-128"/>
              </a:rPr>
              <a:t>Located behind the access door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25063" y="4647744"/>
            <a:ext cx="1251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Detergent tank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26778" y="5488214"/>
            <a:ext cx="2174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Dilution Control Dial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209899" y="5672880"/>
            <a:ext cx="112695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57551" y="5195082"/>
            <a:ext cx="1513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Access Door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159000" y="5379748"/>
            <a:ext cx="143759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33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74332"/>
            <a:ext cx="7886700" cy="591219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NEW Smart-Fill™ Automatic Battery Watering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8" y="1694790"/>
            <a:ext cx="8792276" cy="4491405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9AC7"/>
                </a:solidFill>
              </a:rPr>
              <a:t>Address Major Pain Point – Wet Battery Maintenance and Costs</a:t>
            </a:r>
          </a:p>
          <a:p>
            <a:endParaRPr lang="en-US" sz="500" dirty="0"/>
          </a:p>
          <a:p>
            <a:pPr marL="285750" indent="-2857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b="1" dirty="0"/>
              <a:t>Virtually maintenance-free battery watering system</a:t>
            </a:r>
          </a:p>
          <a:p>
            <a:pPr marL="628650" lvl="1" indent="-1714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Smart – Automatically fills batteries to proper level with distilled water</a:t>
            </a:r>
          </a:p>
          <a:p>
            <a:pPr marL="628650" lvl="1" indent="-1714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Safe – Effectively eliminates potential for battery acid contact</a:t>
            </a:r>
          </a:p>
          <a:p>
            <a:pPr marL="628650" lvl="1" indent="-1714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Automatic operator notification when </a:t>
            </a:r>
            <a:br>
              <a:rPr lang="en-US" sz="1400" dirty="0"/>
            </a:br>
            <a:r>
              <a:rPr lang="en-US" sz="1400" dirty="0"/>
              <a:t>Smart-Fill tank is empty</a:t>
            </a:r>
          </a:p>
          <a:p>
            <a:pPr marL="285750" indent="-285750">
              <a:spcBef>
                <a:spcPts val="2400"/>
              </a:spcBef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b="1" dirty="0"/>
              <a:t>Improved cost of ownership</a:t>
            </a:r>
          </a:p>
          <a:p>
            <a:pPr marL="628650" lvl="1" indent="-1714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Optimizes battery life </a:t>
            </a:r>
          </a:p>
          <a:p>
            <a:pPr marL="628650" lvl="1" indent="-1714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Improves battery run time</a:t>
            </a:r>
          </a:p>
          <a:p>
            <a:pPr marL="628650" lvl="1" indent="-1714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Reduces maintenance costs </a:t>
            </a:r>
          </a:p>
          <a:p>
            <a:pPr marL="285750" indent="-285750">
              <a:spcBef>
                <a:spcPts val="2400"/>
              </a:spcBef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b="1" dirty="0"/>
              <a:t>Easy to use</a:t>
            </a:r>
          </a:p>
          <a:p>
            <a:pPr marL="628650" lvl="1" indent="-1714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Just fill the Smart-Fill water tank with distilled water</a:t>
            </a:r>
          </a:p>
          <a:p>
            <a:pPr marL="628650" lvl="1" indent="-1714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Tank located in battery compartment</a:t>
            </a:r>
            <a:endParaRPr lang="en-US" dirty="0"/>
          </a:p>
          <a:p>
            <a:endParaRPr lang="en-US" sz="700" dirty="0"/>
          </a:p>
          <a:p>
            <a:endParaRPr lang="en-US" sz="700" dirty="0"/>
          </a:p>
          <a:p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1" t="11796" r="22759" b="9180"/>
          <a:stretch/>
        </p:blipFill>
        <p:spPr>
          <a:xfrm>
            <a:off x="4511594" y="3034887"/>
            <a:ext cx="1100496" cy="9011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3" t="7668"/>
          <a:stretch/>
        </p:blipFill>
        <p:spPr>
          <a:xfrm>
            <a:off x="6612673" y="3200233"/>
            <a:ext cx="2531327" cy="36577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7713" y="4479015"/>
            <a:ext cx="75403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Distilled Water Tank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11594" y="3931760"/>
            <a:ext cx="10994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Warning Light</a:t>
            </a:r>
          </a:p>
        </p:txBody>
      </p:sp>
    </p:spTree>
    <p:extLst>
      <p:ext uri="{BB962C8B-B14F-4D97-AF65-F5344CB8AC3E}">
        <p14:creationId xmlns:p14="http://schemas.microsoft.com/office/powerpoint/2010/main" val="3114591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01" r="44074"/>
          <a:stretch/>
        </p:blipFill>
        <p:spPr>
          <a:xfrm>
            <a:off x="1767180" y="4243243"/>
            <a:ext cx="2187225" cy="2387600"/>
          </a:xfrm>
          <a:prstGeom prst="rect">
            <a:avLst/>
          </a:prstGeom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200" y="911225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Quick Release Squeegee and Blade Replacement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0" y="1694197"/>
            <a:ext cx="4201886" cy="480229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rgbClr val="009AC7"/>
              </a:buClr>
            </a:pPr>
            <a:r>
              <a:rPr lang="en-US" sz="1600" b="1" dirty="0">
                <a:solidFill>
                  <a:srgbClr val="009AC7"/>
                </a:solidFill>
                <a:ea typeface="ＭＳ Ｐゴシック" panose="020B0600070205080204" pitchFamily="34" charset="-128"/>
              </a:rPr>
              <a:t>Quick Release Squeegee</a:t>
            </a:r>
          </a:p>
          <a:p>
            <a:pPr marL="511175" indent="-285750">
              <a:spcBef>
                <a:spcPts val="0"/>
              </a:spcBef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ea typeface="ＭＳ Ｐゴシック" panose="020B0600070205080204" pitchFamily="34" charset="-128"/>
              </a:rPr>
              <a:t>Quickly and easily release squeegee with a simple grab of the yellow bar </a:t>
            </a:r>
          </a:p>
          <a:p>
            <a:pPr marL="511175" indent="-285750">
              <a:spcBef>
                <a:spcPts val="1200"/>
              </a:spcBef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ea typeface="ＭＳ Ｐゴシック" panose="020B0600070205080204" pitchFamily="34" charset="-128"/>
              </a:rPr>
              <a:t>Enables easy rotation or replacement of squeegee blades</a:t>
            </a:r>
          </a:p>
          <a:p>
            <a:pPr>
              <a:spcBef>
                <a:spcPts val="8400"/>
              </a:spcBef>
              <a:spcAft>
                <a:spcPts val="600"/>
              </a:spcAft>
              <a:buClr>
                <a:srgbClr val="009AC7"/>
              </a:buClr>
            </a:pPr>
            <a:r>
              <a:rPr lang="en-US" sz="1600" b="1" dirty="0">
                <a:solidFill>
                  <a:srgbClr val="009AC7"/>
                </a:solidFill>
                <a:ea typeface="ＭＳ Ｐゴシック" panose="020B0600070205080204" pitchFamily="34" charset="-128"/>
              </a:rPr>
              <a:t>Squeegee Blade Replacement</a:t>
            </a:r>
          </a:p>
          <a:p>
            <a:pPr marL="511175" indent="-285750">
              <a:spcBef>
                <a:spcPts val="0"/>
              </a:spcBef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ea typeface="ＭＳ Ｐゴシック" panose="020B0600070205080204" pitchFamily="34" charset="-128"/>
              </a:rPr>
              <a:t>Leverage all four sides of squeegee blades or replace them when the blade is warn half way through its thickness. </a:t>
            </a:r>
          </a:p>
          <a:p>
            <a:pPr marL="742950" lvl="1" indent="-28575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endParaRPr lang="en-US" sz="1000" dirty="0">
              <a:ea typeface="ＭＳ Ｐゴシック" panose="020B0600070205080204" pitchFamily="34" charset="-128"/>
            </a:endParaRPr>
          </a:p>
          <a:p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781778" y="4549422"/>
            <a:ext cx="790222" cy="1456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73"/>
          <a:stretch/>
        </p:blipFill>
        <p:spPr>
          <a:xfrm>
            <a:off x="359956" y="1694196"/>
            <a:ext cx="3594449" cy="234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62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Tennant</a:t>
            </a:r>
            <a:r>
              <a:rPr lang="en-US" i="1" dirty="0"/>
              <a:t>True</a:t>
            </a:r>
            <a:r>
              <a:rPr lang="en-US" baseline="30000" dirty="0"/>
              <a:t>®</a:t>
            </a:r>
            <a:r>
              <a:rPr lang="en-US" dirty="0"/>
              <a:t> Cleaning Tools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5721" y="2171943"/>
            <a:ext cx="783255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Complete the system with the right cleaning tools</a:t>
            </a:r>
          </a:p>
          <a:p>
            <a:pPr marL="285750" indent="-285750">
              <a:spcBef>
                <a:spcPts val="1800"/>
              </a:spcBef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A variety of pads and brushes to tackle almost any cleaning situation</a:t>
            </a:r>
          </a:p>
          <a:p>
            <a:pPr marL="285750" indent="-285750">
              <a:spcBef>
                <a:spcPts val="1800"/>
              </a:spcBef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All pads and brushes are the same as the T300e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3514" y="4839035"/>
            <a:ext cx="3956972" cy="145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998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Tennant</a:t>
            </a:r>
            <a:r>
              <a:rPr lang="en-US" i="1" dirty="0"/>
              <a:t>True</a:t>
            </a:r>
            <a:r>
              <a:rPr lang="en-US" baseline="30000" dirty="0"/>
              <a:t>®</a:t>
            </a:r>
            <a:r>
              <a:rPr lang="en-US" dirty="0"/>
              <a:t> Service Plan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9228" r="8915"/>
          <a:stretch/>
        </p:blipFill>
        <p:spPr>
          <a:xfrm>
            <a:off x="6151419" y="4507395"/>
            <a:ext cx="2992582" cy="235060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43595"/>
            <a:ext cx="8229600" cy="426720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9AC7"/>
                </a:solidFill>
              </a:rPr>
              <a:t>Lower Total Cost of Ownership</a:t>
            </a:r>
          </a:p>
          <a:p>
            <a:pPr marL="569913" indent="-225425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</a:rPr>
              <a:t>Budget control with predictable service fees</a:t>
            </a:r>
          </a:p>
          <a:p>
            <a:pPr marL="569913" indent="-225425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</a:rPr>
              <a:t>Increase productivity and reduce risk of costly breakdowns with regularly scheduled maintenance</a:t>
            </a:r>
          </a:p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rgbClr val="009AC7"/>
                </a:solidFill>
              </a:rPr>
              <a:t>Get Answers Fast</a:t>
            </a:r>
          </a:p>
          <a:p>
            <a:pPr marL="569913" indent="-225425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</a:rPr>
              <a:t>Get solutions on-site from Tennant‘s local service technicians</a:t>
            </a:r>
          </a:p>
          <a:p>
            <a:pPr marL="569913" indent="-225425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</a:rPr>
              <a:t>Get answers by phone from the Tennant Tech Assistance Center</a:t>
            </a:r>
          </a:p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rgbClr val="009AC7"/>
                </a:solidFill>
              </a:rPr>
              <a:t>Optimize Equipment Life</a:t>
            </a:r>
          </a:p>
          <a:p>
            <a:pPr marL="569913" indent="-225425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</a:rPr>
              <a:t>Deliver a higher level of clean with Tennant</a:t>
            </a:r>
            <a:r>
              <a:rPr lang="en-US" sz="1600" i="1" dirty="0">
                <a:solidFill>
                  <a:srgbClr val="000000"/>
                </a:solidFill>
              </a:rPr>
              <a:t>True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parts designed and built specifically for Tennant machines</a:t>
            </a:r>
          </a:p>
          <a:p>
            <a:pPr marL="569913" indent="-225425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</a:rPr>
              <a:t>Optimize machine life with service by factory-certified 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Tennant service technicians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78661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Tennant Lineup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01862" y="1952324"/>
            <a:ext cx="284748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9AC7"/>
                </a:solidFill>
              </a:rPr>
              <a:t>T300 Walk-behind</a:t>
            </a:r>
          </a:p>
          <a:p>
            <a:pPr marL="514350" lvl="1" indent="-2857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dirty="0"/>
              <a:t>Small spaces</a:t>
            </a: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009AC7"/>
                </a:solidFill>
              </a:rPr>
              <a:t>T350 Stand-on</a:t>
            </a:r>
          </a:p>
          <a:p>
            <a:pPr marL="514350" lvl="1" indent="-2857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dirty="0"/>
              <a:t>Higher productivity for spaces with obstacles</a:t>
            </a:r>
          </a:p>
          <a:p>
            <a:pPr marL="514350" lvl="1" indent="-2857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dirty="0"/>
              <a:t>Higher run time</a:t>
            </a: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009AC7"/>
                </a:solidFill>
              </a:rPr>
              <a:t>T500 Walk-behind</a:t>
            </a:r>
          </a:p>
          <a:p>
            <a:pPr marL="514350" lvl="1" indent="-2857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dirty="0"/>
              <a:t>Larger spaces needing more performance features</a:t>
            </a: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009AC7"/>
                </a:solidFill>
              </a:rPr>
              <a:t>T7 Sit-on</a:t>
            </a:r>
          </a:p>
          <a:p>
            <a:pPr marL="514350" lvl="1" indent="-2857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dirty="0"/>
              <a:t>Productivity needed for large open spaces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0" y="1551770"/>
            <a:ext cx="5786188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35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3765" t="26735" r="34294" b="19333"/>
          <a:stretch/>
        </p:blipFill>
        <p:spPr>
          <a:xfrm>
            <a:off x="3052482" y="2111188"/>
            <a:ext cx="1014132" cy="114300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189572" y="977333"/>
            <a:ext cx="9144000" cy="519797"/>
          </a:xfrm>
        </p:spPr>
        <p:txBody>
          <a:bodyPr>
            <a:noAutofit/>
          </a:bodyPr>
          <a:lstStyle/>
          <a:p>
            <a:r>
              <a:rPr lang="en-US" dirty="0"/>
              <a:t>Competitive Comparison - Productivity</a:t>
            </a: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37212" y="2134722"/>
            <a:ext cx="1994972" cy="1904343"/>
          </a:xfrm>
          <a:prstGeom prst="rect">
            <a:avLst/>
          </a:prstGeom>
        </p:spPr>
        <p:txBody>
          <a:bodyPr vert="horz" lIns="87084" tIns="43542" rIns="87084" bIns="43542" rtlCol="0">
            <a:noAutofit/>
          </a:bodyPr>
          <a:lstStyle>
            <a:lvl1pPr marL="0" indent="0" algn="ctr" defTabSz="1567510" rtl="0" eaLnBrk="1" latinLnBrk="0" hangingPunct="1">
              <a:spcBef>
                <a:spcPct val="20000"/>
              </a:spcBef>
              <a:buFont typeface="Arial"/>
              <a:buNone/>
              <a:defRPr sz="1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567510" indent="0" algn="ctr" defTabSz="1567510" rtl="0" eaLnBrk="1" latinLnBrk="0" hangingPunct="1">
              <a:spcBef>
                <a:spcPct val="20000"/>
              </a:spcBef>
              <a:buFont typeface="Arial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135020" indent="0" algn="ctr" defTabSz="1567510" rtl="0" eaLnBrk="1" latinLnBrk="0" hangingPunct="1">
              <a:spcBef>
                <a:spcPct val="20000"/>
              </a:spcBef>
              <a:buFont typeface="Arial"/>
              <a:buNone/>
              <a:defRPr sz="8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702531" indent="0" algn="ctr" defTabSz="1567510" rtl="0" eaLnBrk="1" latinLnBrk="0" hangingPunct="1">
              <a:spcBef>
                <a:spcPct val="20000"/>
              </a:spcBef>
              <a:buFont typeface="Arial"/>
              <a:buNone/>
              <a:defRPr sz="6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270041" indent="0" algn="ctr" defTabSz="1567510" rtl="0" eaLnBrk="1" latinLnBrk="0" hangingPunct="1">
              <a:spcBef>
                <a:spcPct val="20000"/>
              </a:spcBef>
              <a:buFont typeface="Arial"/>
              <a:buNone/>
              <a:defRPr sz="6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7837551" indent="0" algn="ctr" defTabSz="1567510" rtl="0" eaLnBrk="1" latinLnBrk="0" hangingPunct="1">
              <a:spcBef>
                <a:spcPct val="20000"/>
              </a:spcBef>
              <a:buFont typeface="Arial"/>
              <a:buNone/>
              <a:defRPr sz="6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405061" indent="0" algn="ctr" defTabSz="1567510" rtl="0" eaLnBrk="1" latinLnBrk="0" hangingPunct="1">
              <a:spcBef>
                <a:spcPct val="20000"/>
              </a:spcBef>
              <a:buFont typeface="Arial"/>
              <a:buNone/>
              <a:defRPr sz="6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0972571" indent="0" algn="ctr" defTabSz="1567510" rtl="0" eaLnBrk="1" latinLnBrk="0" hangingPunct="1">
              <a:spcBef>
                <a:spcPct val="20000"/>
              </a:spcBef>
              <a:buFont typeface="Arial"/>
              <a:buNone/>
              <a:defRPr sz="6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540082" indent="0" algn="ctr" defTabSz="1567510" rtl="0" eaLnBrk="1" latinLnBrk="0" hangingPunct="1">
              <a:spcBef>
                <a:spcPct val="20000"/>
              </a:spcBef>
              <a:buFont typeface="Arial"/>
              <a:buNone/>
              <a:defRPr sz="6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1400" b="1" dirty="0">
                <a:solidFill>
                  <a:schemeClr val="tx1"/>
                </a:solidFill>
              </a:rPr>
              <a:t>Productivity is a combination of:</a:t>
            </a:r>
          </a:p>
          <a:p>
            <a:pPr algn="l">
              <a:spcBef>
                <a:spcPts val="0"/>
              </a:spcBef>
            </a:pPr>
            <a:endParaRPr lang="en-US" sz="1400" b="1" dirty="0">
              <a:solidFill>
                <a:schemeClr val="tx1"/>
              </a:solidFill>
            </a:endParaRPr>
          </a:p>
          <a:p>
            <a:pPr marL="260371" indent="-158763" algn="l">
              <a:spcBef>
                <a:spcPts val="0"/>
              </a:spcBef>
              <a:buClr>
                <a:srgbClr val="009AC7"/>
              </a:buClr>
              <a:buFont typeface="Wingdings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Machine scrub speed</a:t>
            </a:r>
          </a:p>
          <a:p>
            <a:pPr marL="260371" indent="-158763" algn="l">
              <a:spcBef>
                <a:spcPts val="0"/>
              </a:spcBef>
              <a:buClr>
                <a:srgbClr val="009AC7"/>
              </a:buClr>
              <a:buFont typeface="Wingdings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Solution Tank size</a:t>
            </a:r>
          </a:p>
          <a:p>
            <a:pPr marL="260371" indent="-158763" algn="l">
              <a:spcBef>
                <a:spcPts val="0"/>
              </a:spcBef>
              <a:buClr>
                <a:srgbClr val="009AC7"/>
              </a:buClr>
              <a:buFont typeface="Wingdings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Cleaning path width</a:t>
            </a:r>
          </a:p>
          <a:p>
            <a:pPr marL="260371" indent="-158763" algn="l">
              <a:spcBef>
                <a:spcPts val="0"/>
              </a:spcBef>
              <a:buClr>
                <a:srgbClr val="009AC7"/>
              </a:buClr>
              <a:buFont typeface="Wingdings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Water flow</a:t>
            </a:r>
          </a:p>
          <a:p>
            <a:pPr marL="260371" indent="-158763" algn="l">
              <a:spcBef>
                <a:spcPts val="0"/>
              </a:spcBef>
              <a:buClr>
                <a:srgbClr val="009AC7"/>
              </a:buClr>
              <a:buFont typeface="Wingdings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Dump/fill time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426526"/>
              </p:ext>
            </p:extLst>
          </p:nvPr>
        </p:nvGraphicFramePr>
        <p:xfrm>
          <a:off x="2719168" y="3325848"/>
          <a:ext cx="6210300" cy="3383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951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TENNANT T350</a:t>
                      </a:r>
                    </a:p>
                  </a:txBody>
                  <a:tcPr marL="34155" marR="34155" marT="34155" marB="34155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mpd="sng">
                      <a:noFill/>
                    </a:lnB>
                    <a:solidFill>
                      <a:srgbClr val="009A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CHARIOT</a:t>
                      </a:r>
                      <a:r>
                        <a:rPr lang="en-US" sz="12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34155" marR="34155" marT="34155" marB="34155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mpd="sng"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NILFISK</a:t>
                      </a:r>
                      <a:r>
                        <a:rPr lang="en-US" sz="12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SC1500</a:t>
                      </a:r>
                    </a:p>
                  </a:txBody>
                  <a:tcPr marL="34155" marR="34155" marT="34155" marB="34155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mpd="sng">
                      <a:noFill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4047">
                <a:tc>
                  <a:txBody>
                    <a:bodyPr/>
                    <a:lstStyle/>
                    <a:p>
                      <a:pPr marL="0" marR="0" lvl="0" indent="0" algn="l" defTabSz="23512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20”/50</a:t>
                      </a:r>
                      <a:r>
                        <a:rPr lang="en-US" sz="11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cm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24,558 ft</a:t>
                      </a:r>
                      <a:r>
                        <a:rPr lang="en-US" sz="1600" b="1" baseline="30000" dirty="0">
                          <a:solidFill>
                            <a:schemeClr val="tx2"/>
                          </a:solidFill>
                        </a:rPr>
                        <a:t>2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/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</a:rPr>
                        <a:t>hr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2,286 m</a:t>
                      </a:r>
                      <a:r>
                        <a:rPr lang="en-US" sz="1600" b="1" baseline="30000" dirty="0">
                          <a:solidFill>
                            <a:schemeClr val="tx2"/>
                          </a:solidFill>
                        </a:rPr>
                        <a:t>2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/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</a:rPr>
                        <a:t>hr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24”/60</a:t>
                      </a:r>
                      <a:r>
                        <a:rPr lang="en-US" sz="11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cm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30,052 ft</a:t>
                      </a:r>
                      <a:r>
                        <a:rPr lang="en-US" sz="1600" b="1" baseline="30000" dirty="0">
                          <a:solidFill>
                            <a:schemeClr val="tx2"/>
                          </a:solidFill>
                        </a:rPr>
                        <a:t>2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/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</a:rPr>
                        <a:t>hr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2,795 m</a:t>
                      </a:r>
                      <a:r>
                        <a:rPr lang="en-US" sz="1600" b="1" baseline="30000" dirty="0">
                          <a:solidFill>
                            <a:schemeClr val="tx2"/>
                          </a:solidFill>
                        </a:rPr>
                        <a:t>2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/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</a:rPr>
                        <a:t>hr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Practical</a:t>
                      </a:r>
                      <a:r>
                        <a:rPr lang="en-US" sz="1000" b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Productivity</a:t>
                      </a:r>
                      <a:endParaRPr lang="en-US" sz="1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34155" marR="34155" marT="34155" marB="34155">
                    <a:lnL w="12700" cmpd="sng">
                      <a:noFill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351265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20”/50</a:t>
                      </a:r>
                      <a:r>
                        <a:rPr lang="en-US" sz="11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cm</a:t>
                      </a:r>
                    </a:p>
                    <a:p>
                      <a:pPr marL="0" algn="ctr" defTabSz="2351265" rtl="0" eaLnBrk="1" latinLnBrk="0" hangingPunct="1"/>
                      <a:r>
                        <a:rPr lang="en-US" sz="16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14,304 ft</a:t>
                      </a:r>
                      <a:r>
                        <a:rPr lang="en-US" sz="1600" b="1" kern="1200" baseline="30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6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/hr</a:t>
                      </a:r>
                      <a:br>
                        <a:rPr lang="en-US" sz="16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1,330</a:t>
                      </a:r>
                      <a:r>
                        <a:rPr lang="en-US" sz="1600" b="1" kern="12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m</a:t>
                      </a:r>
                      <a:r>
                        <a:rPr lang="en-US" sz="1600" b="1" kern="1200" baseline="30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600" b="1" kern="12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600" b="1" kern="1200" baseline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hr</a:t>
                      </a:r>
                      <a:endParaRPr lang="en-US" sz="1600" b="1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2351265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24”/60</a:t>
                      </a:r>
                      <a:r>
                        <a:rPr lang="en-US" sz="11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cm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  <a:p>
                      <a:pPr marL="0" algn="ctr" defTabSz="2351265" rtl="0" eaLnBrk="1" latinLnBrk="0" hangingPunct="1"/>
                      <a:r>
                        <a:rPr lang="en-US" sz="1600" b="1" kern="12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</a:p>
                    <a:p>
                      <a:pPr marL="0" algn="ctr" defTabSz="2351265" rtl="0" eaLnBrk="1" latinLnBrk="0" hangingPunct="1"/>
                      <a:r>
                        <a:rPr lang="en-US" sz="16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</a:p>
                    <a:p>
                      <a:pPr marL="0" marR="0" lvl="0" indent="0" algn="ctr" defTabSz="23512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Practical</a:t>
                      </a:r>
                      <a:r>
                        <a:rPr lang="en-US" sz="1000" b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Productivity</a:t>
                      </a:r>
                      <a:endParaRPr lang="en-US" sz="1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34155" marR="34155" marT="34155" marB="34155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3512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20”/50</a:t>
                      </a:r>
                      <a:r>
                        <a:rPr lang="en-US" sz="11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cm</a:t>
                      </a:r>
                    </a:p>
                    <a:p>
                      <a:pPr marL="0" algn="ctr" defTabSz="2351265" rtl="0" eaLnBrk="1" latinLnBrk="0" hangingPunct="1"/>
                      <a:r>
                        <a:rPr lang="en-US" sz="16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17,160 ft</a:t>
                      </a:r>
                      <a:r>
                        <a:rPr lang="en-US" sz="1600" b="1" kern="1200" baseline="30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6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/hr</a:t>
                      </a:r>
                      <a:br>
                        <a:rPr lang="en-US" sz="16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1,600 m</a:t>
                      </a:r>
                      <a:r>
                        <a:rPr lang="en-US" sz="1600" b="1" kern="1200" baseline="30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6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600" b="1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hr</a:t>
                      </a:r>
                      <a:endParaRPr lang="en-U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2351265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24”/60</a:t>
                      </a:r>
                      <a:r>
                        <a:rPr lang="en-US" sz="11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cm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  <a:p>
                      <a:pPr marL="0" algn="ctr" defTabSz="2351265" rtl="0" eaLnBrk="1" latinLnBrk="0" hangingPunct="1"/>
                      <a:r>
                        <a:rPr lang="en-US" sz="16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</a:p>
                    <a:p>
                      <a:pPr marL="0" algn="ctr" defTabSz="2351265" rtl="0" eaLnBrk="1" latinLnBrk="0" hangingPunct="1"/>
                      <a:r>
                        <a:rPr lang="en-US" sz="16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</a:p>
                    <a:p>
                      <a:pPr marL="0" marR="0" lvl="0" indent="0" algn="ctr" defTabSz="23512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Practical</a:t>
                      </a:r>
                      <a:r>
                        <a:rPr lang="en-US" sz="1000" b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Productivity</a:t>
                      </a:r>
                      <a:endParaRPr lang="en-US" sz="1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34155" marR="34155" marT="34155" marB="34155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499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09AC7"/>
                          </a:solidFill>
                        </a:rPr>
                        <a:t>3.6 mph / 5.8 km/h</a:t>
                      </a:r>
                    </a:p>
                    <a:p>
                      <a:pPr algn="ctr"/>
                      <a:r>
                        <a:rPr lang="en-US" sz="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Scrub Speed</a:t>
                      </a:r>
                    </a:p>
                  </a:txBody>
                  <a:tcPr marL="34155" marR="34155" marT="34155" marB="34155" anchor="ctr">
                    <a:lnL w="12700" cmpd="sng">
                      <a:noFill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2.7 mph / 4.3 km/h</a:t>
                      </a:r>
                    </a:p>
                    <a:p>
                      <a:pPr algn="ctr"/>
                      <a:r>
                        <a:rPr lang="en-US" sz="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Scrub Speed</a:t>
                      </a:r>
                    </a:p>
                  </a:txBody>
                  <a:tcPr marL="34155" marR="34155" marT="34155" marB="34155" anchor="ctr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2.6 mph</a:t>
                      </a:r>
                      <a:r>
                        <a:rPr lang="en-US" sz="1000" b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/ </a:t>
                      </a:r>
                      <a:r>
                        <a:rPr lang="en-US" sz="1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4.2 km/h</a:t>
                      </a:r>
                    </a:p>
                    <a:p>
                      <a:pPr algn="ctr"/>
                      <a:r>
                        <a:rPr lang="en-US" sz="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Scrub Speed</a:t>
                      </a:r>
                    </a:p>
                  </a:txBody>
                  <a:tcPr marL="34155" marR="34155" marT="34155" marB="34155" anchor="ctr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499">
                <a:tc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</a:pPr>
                      <a:r>
                        <a:rPr lang="en-US" sz="1000" b="1" dirty="0">
                          <a:solidFill>
                            <a:srgbClr val="009AC7"/>
                          </a:solidFill>
                        </a:rPr>
                        <a:t>14.1 Gal / 53 L</a:t>
                      </a:r>
                    </a:p>
                    <a:p>
                      <a:pPr algn="ctr"/>
                      <a:r>
                        <a:rPr lang="en-US" sz="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Tank Size</a:t>
                      </a:r>
                    </a:p>
                  </a:txBody>
                  <a:tcPr marL="34155" marR="34155" marT="34155" marB="34155" anchor="ctr">
                    <a:lnL w="12700" cmpd="sng">
                      <a:noFill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</a:pPr>
                      <a:r>
                        <a:rPr lang="en-US" sz="1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10.0 Gal / 38 L</a:t>
                      </a:r>
                    </a:p>
                    <a:p>
                      <a:pPr algn="ctr"/>
                      <a:r>
                        <a:rPr lang="en-US" sz="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Tank Size</a:t>
                      </a:r>
                    </a:p>
                  </a:txBody>
                  <a:tcPr marL="34155" marR="34155" marT="34155" marB="34155" anchor="ctr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</a:pPr>
                      <a:r>
                        <a:rPr lang="en-US" sz="1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12.0 Gal / 45 L</a:t>
                      </a:r>
                    </a:p>
                    <a:p>
                      <a:pPr algn="ctr"/>
                      <a:r>
                        <a:rPr lang="en-US" sz="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Tank Size</a:t>
                      </a:r>
                    </a:p>
                  </a:txBody>
                  <a:tcPr marL="34155" marR="34155" marT="34155" marB="34155" anchor="ctr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499">
                <a:tc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</a:pPr>
                      <a:r>
                        <a:rPr lang="en-US" sz="1000" b="1" dirty="0">
                          <a:solidFill>
                            <a:srgbClr val="009AC7"/>
                          </a:solidFill>
                        </a:rPr>
                        <a:t>0.15 gpm / 0.57 lpm</a:t>
                      </a:r>
                    </a:p>
                    <a:p>
                      <a:pPr algn="ctr"/>
                      <a:r>
                        <a:rPr lang="en-US" sz="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Water Flow</a:t>
                      </a:r>
                    </a:p>
                  </a:txBody>
                  <a:tcPr marL="34155" marR="34155" marT="34155" marB="34155" anchor="ctr">
                    <a:lnL w="12700" cmpd="sng">
                      <a:noFill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</a:pPr>
                      <a:r>
                        <a:rPr lang="en-US" sz="1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0.33 gpm / 1.25 lpm</a:t>
                      </a:r>
                    </a:p>
                    <a:p>
                      <a:pPr algn="ctr"/>
                      <a:r>
                        <a:rPr lang="en-US" sz="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Water Flow</a:t>
                      </a:r>
                    </a:p>
                  </a:txBody>
                  <a:tcPr marL="34155" marR="34155" marT="34155" marB="34155" anchor="ctr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</a:pPr>
                      <a:r>
                        <a:rPr lang="en-US" sz="1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0.16 gpm / 0.61 lpm</a:t>
                      </a:r>
                    </a:p>
                    <a:p>
                      <a:pPr algn="ctr"/>
                      <a:r>
                        <a:rPr lang="en-US" sz="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Water Flow</a:t>
                      </a:r>
                    </a:p>
                  </a:txBody>
                  <a:tcPr marL="34155" marR="34155" marT="34155" marB="34155" anchor="ctr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499">
                <a:tc>
                  <a:txBody>
                    <a:bodyPr/>
                    <a:lstStyle/>
                    <a:p>
                      <a:pPr marL="0" marR="0" lvl="0" indent="0" algn="ctr" defTabSz="2351265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9AC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94 min</a:t>
                      </a:r>
                    </a:p>
                    <a:p>
                      <a:pPr marL="0" marR="0" lvl="0" indent="0" algn="ctr" defTabSz="23512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Solution Tank Drain Time</a:t>
                      </a:r>
                    </a:p>
                  </a:txBody>
                  <a:tcPr marL="34155" marR="34155" marT="34155" marB="34155" anchor="ctr">
                    <a:lnL w="12700" cmpd="sng">
                      <a:noFill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351265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 min</a:t>
                      </a:r>
                    </a:p>
                    <a:p>
                      <a:pPr marL="0" marR="0" lvl="0" indent="0" algn="ctr" defTabSz="23512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Solution Tank Drain Time</a:t>
                      </a:r>
                    </a:p>
                  </a:txBody>
                  <a:tcPr marL="34155" marR="34155" marT="34155" marB="34155" anchor="ctr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351265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75 min</a:t>
                      </a:r>
                    </a:p>
                    <a:p>
                      <a:pPr marL="0" marR="0" lvl="0" indent="0" algn="ctr" defTabSz="23512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Solution Tank Drain Time</a:t>
                      </a:r>
                    </a:p>
                  </a:txBody>
                  <a:tcPr marL="34155" marR="34155" marT="34155" marB="34155" anchor="ctr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611" y="2160926"/>
            <a:ext cx="983070" cy="11403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22844" t="24529" r="30336" b="28998"/>
          <a:stretch/>
        </p:blipFill>
        <p:spPr>
          <a:xfrm>
            <a:off x="3773612" y="2672485"/>
            <a:ext cx="435810" cy="453243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222839" y="1295408"/>
            <a:ext cx="7231247" cy="592641"/>
          </a:xfrm>
          <a:prstGeom prst="rect">
            <a:avLst/>
          </a:prstGeom>
        </p:spPr>
        <p:txBody>
          <a:bodyPr vert="horz" lIns="87084" tIns="43542" rIns="87084" bIns="43542" rtlCol="0">
            <a:noAutofit/>
          </a:bodyPr>
          <a:lstStyle>
            <a:lvl1pPr marL="0" indent="0" algn="ctr" defTabSz="1567510" rtl="0" eaLnBrk="1" latinLnBrk="0" hangingPunct="1">
              <a:spcBef>
                <a:spcPct val="20000"/>
              </a:spcBef>
              <a:buFont typeface="Arial"/>
              <a:buNone/>
              <a:defRPr sz="1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567510" indent="0" algn="ctr" defTabSz="1567510" rtl="0" eaLnBrk="1" latinLnBrk="0" hangingPunct="1">
              <a:spcBef>
                <a:spcPct val="20000"/>
              </a:spcBef>
              <a:buFont typeface="Arial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135020" indent="0" algn="ctr" defTabSz="1567510" rtl="0" eaLnBrk="1" latinLnBrk="0" hangingPunct="1">
              <a:spcBef>
                <a:spcPct val="20000"/>
              </a:spcBef>
              <a:buFont typeface="Arial"/>
              <a:buNone/>
              <a:defRPr sz="8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702531" indent="0" algn="ctr" defTabSz="1567510" rtl="0" eaLnBrk="1" latinLnBrk="0" hangingPunct="1">
              <a:spcBef>
                <a:spcPct val="20000"/>
              </a:spcBef>
              <a:buFont typeface="Arial"/>
              <a:buNone/>
              <a:defRPr sz="6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270041" indent="0" algn="ctr" defTabSz="1567510" rtl="0" eaLnBrk="1" latinLnBrk="0" hangingPunct="1">
              <a:spcBef>
                <a:spcPct val="20000"/>
              </a:spcBef>
              <a:buFont typeface="Arial"/>
              <a:buNone/>
              <a:defRPr sz="6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7837551" indent="0" algn="ctr" defTabSz="1567510" rtl="0" eaLnBrk="1" latinLnBrk="0" hangingPunct="1">
              <a:spcBef>
                <a:spcPct val="20000"/>
              </a:spcBef>
              <a:buFont typeface="Arial"/>
              <a:buNone/>
              <a:defRPr sz="6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405061" indent="0" algn="ctr" defTabSz="1567510" rtl="0" eaLnBrk="1" latinLnBrk="0" hangingPunct="1">
              <a:spcBef>
                <a:spcPct val="20000"/>
              </a:spcBef>
              <a:buFont typeface="Arial"/>
              <a:buNone/>
              <a:defRPr sz="6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0972571" indent="0" algn="ctr" defTabSz="1567510" rtl="0" eaLnBrk="1" latinLnBrk="0" hangingPunct="1">
              <a:spcBef>
                <a:spcPct val="20000"/>
              </a:spcBef>
              <a:buFont typeface="Arial"/>
              <a:buNone/>
              <a:defRPr sz="6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540082" indent="0" algn="ctr" defTabSz="1567510" rtl="0" eaLnBrk="1" latinLnBrk="0" hangingPunct="1">
              <a:spcBef>
                <a:spcPct val="20000"/>
              </a:spcBef>
              <a:buFont typeface="Arial"/>
              <a:buNone/>
              <a:defRPr sz="6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0371" indent="-158763" algn="l">
              <a:spcBef>
                <a:spcPts val="0"/>
              </a:spcBef>
              <a:buClr>
                <a:schemeClr val="tx2"/>
              </a:buClr>
              <a:buFont typeface="Wingdings" charset="2"/>
              <a:buChar char="§"/>
            </a:pPr>
            <a:endParaRPr lang="en-US" sz="1200" dirty="0">
              <a:solidFill>
                <a:srgbClr val="737373"/>
              </a:solidFill>
            </a:endParaRPr>
          </a:p>
          <a:p>
            <a:pPr algn="l">
              <a:lnSpc>
                <a:spcPct val="8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sz="2800" dirty="0">
                <a:solidFill>
                  <a:schemeClr val="tx1"/>
                </a:solidFill>
              </a:rPr>
              <a:t>Tennant is </a:t>
            </a:r>
            <a:r>
              <a:rPr lang="en-US" sz="2800" dirty="0">
                <a:solidFill>
                  <a:srgbClr val="009AC7"/>
                </a:solidFill>
              </a:rPr>
              <a:t>40% to 70% more productive </a:t>
            </a:r>
          </a:p>
          <a:p>
            <a:pPr algn="l">
              <a:lnSpc>
                <a:spcPct val="80000"/>
              </a:lnSpc>
              <a:spcBef>
                <a:spcPts val="0"/>
              </a:spcBef>
              <a:buClr>
                <a:schemeClr val="tx2"/>
              </a:buClr>
            </a:pPr>
            <a:endParaRPr lang="en-US" sz="1100" dirty="0">
              <a:solidFill>
                <a:srgbClr val="73737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2404" y="2166958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58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156117" y="998194"/>
            <a:ext cx="8876371" cy="530673"/>
          </a:xfrm>
        </p:spPr>
        <p:txBody>
          <a:bodyPr>
            <a:noAutofit/>
          </a:bodyPr>
          <a:lstStyle/>
          <a:p>
            <a:pPr algn="l"/>
            <a:r>
              <a:rPr lang="en-US" sz="2222" dirty="0"/>
              <a:t>Competitive comparison – Performance &amp; Innovation</a:t>
            </a:r>
            <a:endParaRPr lang="en-US" dirty="0"/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156115" y="1596348"/>
            <a:ext cx="8806909" cy="1082021"/>
          </a:xfrm>
          <a:prstGeom prst="rect">
            <a:avLst/>
          </a:prstGeom>
        </p:spPr>
        <p:txBody>
          <a:bodyPr vert="horz" lIns="87084" tIns="43542" rIns="87084" bIns="43542" rtlCol="0">
            <a:noAutofit/>
          </a:bodyPr>
          <a:lstStyle>
            <a:lvl1pPr marL="0" indent="0" algn="ctr" defTabSz="1567510" rtl="0" eaLnBrk="1" latinLnBrk="0" hangingPunct="1">
              <a:spcBef>
                <a:spcPct val="20000"/>
              </a:spcBef>
              <a:buFont typeface="Arial"/>
              <a:buNone/>
              <a:defRPr sz="1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567510" indent="0" algn="ctr" defTabSz="1567510" rtl="0" eaLnBrk="1" latinLnBrk="0" hangingPunct="1">
              <a:spcBef>
                <a:spcPct val="20000"/>
              </a:spcBef>
              <a:buFont typeface="Arial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135020" indent="0" algn="ctr" defTabSz="1567510" rtl="0" eaLnBrk="1" latinLnBrk="0" hangingPunct="1">
              <a:spcBef>
                <a:spcPct val="20000"/>
              </a:spcBef>
              <a:buFont typeface="Arial"/>
              <a:buNone/>
              <a:defRPr sz="8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702531" indent="0" algn="ctr" defTabSz="1567510" rtl="0" eaLnBrk="1" latinLnBrk="0" hangingPunct="1">
              <a:spcBef>
                <a:spcPct val="20000"/>
              </a:spcBef>
              <a:buFont typeface="Arial"/>
              <a:buNone/>
              <a:defRPr sz="6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270041" indent="0" algn="ctr" defTabSz="1567510" rtl="0" eaLnBrk="1" latinLnBrk="0" hangingPunct="1">
              <a:spcBef>
                <a:spcPct val="20000"/>
              </a:spcBef>
              <a:buFont typeface="Arial"/>
              <a:buNone/>
              <a:defRPr sz="6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7837551" indent="0" algn="ctr" defTabSz="1567510" rtl="0" eaLnBrk="1" latinLnBrk="0" hangingPunct="1">
              <a:spcBef>
                <a:spcPct val="20000"/>
              </a:spcBef>
              <a:buFont typeface="Arial"/>
              <a:buNone/>
              <a:defRPr sz="6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405061" indent="0" algn="ctr" defTabSz="1567510" rtl="0" eaLnBrk="1" latinLnBrk="0" hangingPunct="1">
              <a:spcBef>
                <a:spcPct val="20000"/>
              </a:spcBef>
              <a:buFont typeface="Arial"/>
              <a:buNone/>
              <a:defRPr sz="6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0972571" indent="0" algn="ctr" defTabSz="1567510" rtl="0" eaLnBrk="1" latinLnBrk="0" hangingPunct="1">
              <a:spcBef>
                <a:spcPct val="20000"/>
              </a:spcBef>
              <a:buFont typeface="Arial"/>
              <a:buNone/>
              <a:defRPr sz="6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540082" indent="0" algn="ctr" defTabSz="1567510" rtl="0" eaLnBrk="1" latinLnBrk="0" hangingPunct="1">
              <a:spcBef>
                <a:spcPct val="20000"/>
              </a:spcBef>
              <a:buFont typeface="Arial"/>
              <a:buNone/>
              <a:defRPr sz="6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80000"/>
              </a:lnSpc>
              <a:spcBef>
                <a:spcPts val="0"/>
              </a:spcBef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Tennant optimizes </a:t>
            </a:r>
            <a:r>
              <a:rPr lang="en-US" sz="2000" dirty="0">
                <a:solidFill>
                  <a:srgbClr val="009AC7"/>
                </a:solidFill>
              </a:rPr>
              <a:t>cleaning performance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leverages </a:t>
            </a:r>
            <a:r>
              <a:rPr lang="en-US" sz="2000" dirty="0">
                <a:solidFill>
                  <a:srgbClr val="009AC7"/>
                </a:solidFill>
              </a:rPr>
              <a:t>time-saving innovation</a:t>
            </a:r>
          </a:p>
          <a:p>
            <a:pPr marL="342900" indent="-342900" algn="l">
              <a:lnSpc>
                <a:spcPct val="80000"/>
              </a:lnSpc>
              <a:spcBef>
                <a:spcPts val="800"/>
              </a:spcBef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Proper weight distribution and heavy duty frame </a:t>
            </a:r>
            <a:r>
              <a:rPr lang="en-US" sz="2000" dirty="0">
                <a:solidFill>
                  <a:srgbClr val="009AC7"/>
                </a:solidFill>
              </a:rPr>
              <a:t>make the machine very stable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216273"/>
              </p:ext>
            </p:extLst>
          </p:nvPr>
        </p:nvGraphicFramePr>
        <p:xfrm>
          <a:off x="1448389" y="3674387"/>
          <a:ext cx="7062564" cy="2874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4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4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4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983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TENNANT T350</a:t>
                      </a:r>
                    </a:p>
                  </a:txBody>
                  <a:tcPr marL="38217" marR="38217" marT="38217" marB="38217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mpd="sng">
                      <a:noFill/>
                    </a:lnB>
                    <a:solidFill>
                      <a:srgbClr val="009A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CHARIOT</a:t>
                      </a:r>
                      <a:r>
                        <a:rPr lang="en-US" sz="13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ISCRUB 20</a:t>
                      </a:r>
                    </a:p>
                  </a:txBody>
                  <a:tcPr marL="38217" marR="38217" marT="38217" marB="3821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mpd="sng"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NILFISK</a:t>
                      </a:r>
                      <a:r>
                        <a:rPr lang="en-US" sz="13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SC1500</a:t>
                      </a:r>
                    </a:p>
                  </a:txBody>
                  <a:tcPr marL="38217" marR="38217" marT="38217" marB="38217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mpd="sng">
                      <a:noFill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2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215 RPM</a:t>
                      </a:r>
                    </a:p>
                    <a:p>
                      <a:pPr algn="ctr"/>
                      <a:r>
                        <a:rPr lang="en-US" sz="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Brush Speed</a:t>
                      </a:r>
                    </a:p>
                  </a:txBody>
                  <a:tcPr marL="38217" marR="38217" marT="38217" marB="38217" anchor="ctr">
                    <a:lnL w="12700" cmpd="sng">
                      <a:noFill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351265" rtl="0" eaLnBrk="1" latinLnBrk="0" hangingPunct="1"/>
                      <a:r>
                        <a:rPr lang="en-US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180 RPM</a:t>
                      </a:r>
                    </a:p>
                    <a:p>
                      <a:pPr marL="0" algn="ctr" defTabSz="2351265" rtl="0" eaLnBrk="1" latinLnBrk="0" hangingPunct="1"/>
                      <a:r>
                        <a:rPr lang="en-US" sz="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Brush Speed</a:t>
                      </a:r>
                    </a:p>
                  </a:txBody>
                  <a:tcPr marL="38217" marR="38217" marT="38217" marB="38217" anchor="ctr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351265" rtl="0" eaLnBrk="1" latinLnBrk="0" hangingPunct="1"/>
                      <a:r>
                        <a:rPr lang="en-US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140 RPM</a:t>
                      </a:r>
                    </a:p>
                    <a:p>
                      <a:pPr marL="0" algn="ctr" defTabSz="2351265" rtl="0" eaLnBrk="1" latinLnBrk="0" hangingPunct="1"/>
                      <a:r>
                        <a:rPr lang="en-US" sz="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Brush Speed</a:t>
                      </a:r>
                    </a:p>
                  </a:txBody>
                  <a:tcPr marL="38217" marR="38217" marT="38217" marB="38217" anchor="ctr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522">
                <a:tc>
                  <a:txBody>
                    <a:bodyPr/>
                    <a:lstStyle/>
                    <a:p>
                      <a:pPr marL="0" marR="0" indent="0" algn="ctr" defTabSz="23512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62 &amp; 90 lbs /</a:t>
                      </a:r>
                      <a:r>
                        <a:rPr lang="en-US" sz="11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28 &amp; 41 kg</a:t>
                      </a:r>
                    </a:p>
                    <a:p>
                      <a:pPr marL="0" algn="ctr" defTabSz="2351265" rtl="0" eaLnBrk="1" latinLnBrk="0" hangingPunct="1"/>
                      <a:r>
                        <a:rPr lang="en-US" sz="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Down Pressure</a:t>
                      </a:r>
                    </a:p>
                  </a:txBody>
                  <a:tcPr marL="38217" marR="38217" marT="38217" marB="38217" anchor="ctr">
                    <a:lnL w="12700" cmpd="sng">
                      <a:noFill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</a:pPr>
                      <a:r>
                        <a:rPr lang="en-US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50 lbs /</a:t>
                      </a:r>
                      <a:r>
                        <a:rPr lang="en-US" sz="11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23 kg</a:t>
                      </a:r>
                      <a:r>
                        <a:rPr lang="en-US" sz="11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</a:p>
                    <a:p>
                      <a:pPr marL="0" algn="ctr" defTabSz="2351265" rtl="0" eaLnBrk="1" latinLnBrk="0" hangingPunct="1"/>
                      <a:r>
                        <a:rPr lang="en-US" sz="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Down Pressure</a:t>
                      </a:r>
                    </a:p>
                  </a:txBody>
                  <a:tcPr marL="38217" marR="38217" marT="38217" marB="38217" anchor="ctr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51 &amp; 75 lbs / 23 &amp; 34 kg</a:t>
                      </a:r>
                    </a:p>
                    <a:p>
                      <a:pPr marL="0" algn="ctr" defTabSz="2351265" rtl="0" eaLnBrk="1" latinLnBrk="0" hangingPunct="1"/>
                      <a:r>
                        <a:rPr lang="en-US" sz="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Down Pressure</a:t>
                      </a:r>
                    </a:p>
                  </a:txBody>
                  <a:tcPr marL="38217" marR="38217" marT="38217" marB="38217" anchor="ctr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759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ec-H2O NanoClean®</a:t>
                      </a:r>
                    </a:p>
                    <a:p>
                      <a:pPr algn="ctr"/>
                      <a:r>
                        <a:rPr lang="en-US" sz="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Detergent-free Cleaning</a:t>
                      </a:r>
                    </a:p>
                    <a:p>
                      <a:pPr algn="ctr">
                        <a:spcBef>
                          <a:spcPts val="900"/>
                        </a:spcBef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IRIS®</a:t>
                      </a:r>
                    </a:p>
                    <a:p>
                      <a:pPr algn="ctr"/>
                      <a:r>
                        <a:rPr lang="en-US" sz="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Asset  Management</a:t>
                      </a:r>
                    </a:p>
                    <a:p>
                      <a:pPr algn="ctr">
                        <a:spcBef>
                          <a:spcPts val="900"/>
                        </a:spcBef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Smart-Fill™</a:t>
                      </a:r>
                    </a:p>
                    <a:p>
                      <a:pPr algn="ctr"/>
                      <a:r>
                        <a:rPr lang="en-US" sz="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Automatic Battery Watering System</a:t>
                      </a:r>
                    </a:p>
                    <a:p>
                      <a:pPr algn="ctr">
                        <a:spcBef>
                          <a:spcPts val="900"/>
                        </a:spcBef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Pro-Panel</a:t>
                      </a:r>
                      <a:r>
                        <a:rPr lang="en-US" sz="11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®</a:t>
                      </a:r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 LCD touch screen</a:t>
                      </a:r>
                    </a:p>
                    <a:p>
                      <a:pPr algn="ctr"/>
                      <a:r>
                        <a:rPr lang="en-US" sz="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Machine Controls</a:t>
                      </a:r>
                    </a:p>
                  </a:txBody>
                  <a:tcPr marL="38217" marR="38217" marT="38217" marB="38217" anchor="ctr">
                    <a:lnL w="12700" cmpd="sng">
                      <a:noFill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Water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Detergent-free Cleaning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lang="en-US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None</a:t>
                      </a:r>
                    </a:p>
                    <a:p>
                      <a:pPr marL="0" algn="ctr" defTabSz="235126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Asset  Management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lang="en-US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None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Automatic Battery Watering System</a:t>
                      </a:r>
                      <a:endParaRPr lang="en-US" sz="6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lang="en-US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Dial</a:t>
                      </a:r>
                    </a:p>
                    <a:p>
                      <a:pPr marL="0" algn="ctr" defTabSz="235126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Machine Controls</a:t>
                      </a:r>
                    </a:p>
                  </a:txBody>
                  <a:tcPr marL="38217" marR="38217" marT="38217" marB="38217" anchor="ctr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0"/>
                        </a:spcBef>
                      </a:pPr>
                      <a:r>
                        <a:rPr lang="en-US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Water</a:t>
                      </a:r>
                    </a:p>
                    <a:p>
                      <a:pPr marL="0" algn="ctr" defTabSz="235126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Detergent-free Cleaning</a:t>
                      </a:r>
                    </a:p>
                    <a:p>
                      <a:pPr marL="0" algn="ctr" defTabSz="2351265" rtl="0" eaLnBrk="1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lang="en-US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None</a:t>
                      </a:r>
                    </a:p>
                    <a:p>
                      <a:pPr marL="0" algn="ctr" defTabSz="235126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Asset  Management</a:t>
                      </a:r>
                    </a:p>
                    <a:p>
                      <a:pPr marL="0" algn="ctr" defTabSz="2351265" rtl="0" eaLnBrk="1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lang="en-US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None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Automatic Battery Watering System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lang="en-US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Std. Membrane</a:t>
                      </a:r>
                    </a:p>
                    <a:p>
                      <a:pPr marL="0" algn="ctr" defTabSz="235126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Machine Controls</a:t>
                      </a:r>
                    </a:p>
                  </a:txBody>
                  <a:tcPr marL="38217" marR="38217" marT="38217" marB="38217" anchor="ctr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45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490 lbs /</a:t>
                      </a:r>
                      <a:r>
                        <a:rPr lang="en-US" sz="1100" b="1" baseline="0" dirty="0">
                          <a:solidFill>
                            <a:schemeClr val="tx2"/>
                          </a:solidFill>
                        </a:rPr>
                        <a:t> 222</a:t>
                      </a:r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 kg</a:t>
                      </a:r>
                    </a:p>
                    <a:p>
                      <a:pPr algn="ctr"/>
                      <a:r>
                        <a:rPr lang="en-US" sz="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Machine Weight</a:t>
                      </a:r>
                    </a:p>
                  </a:txBody>
                  <a:tcPr marL="38217" marR="38217" marT="38217" marB="38217" anchor="ctr">
                    <a:lnL w="12700" cmpd="sng">
                      <a:noFill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209 lbs /</a:t>
                      </a:r>
                      <a:r>
                        <a:rPr lang="en-US" sz="1100" b="1" baseline="0" dirty="0">
                          <a:solidFill>
                            <a:schemeClr val="tx2"/>
                          </a:solidFill>
                        </a:rPr>
                        <a:t> 95</a:t>
                      </a:r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 kg</a:t>
                      </a:r>
                    </a:p>
                    <a:p>
                      <a:pPr algn="ctr"/>
                      <a:r>
                        <a:rPr lang="en-US" sz="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Machine Weight</a:t>
                      </a:r>
                    </a:p>
                  </a:txBody>
                  <a:tcPr marL="38217" marR="38217" marT="38217" marB="38217" anchor="ctr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355 lbs /</a:t>
                      </a:r>
                      <a:r>
                        <a:rPr lang="en-US" sz="1100" b="1" baseline="0" dirty="0">
                          <a:solidFill>
                            <a:schemeClr val="tx2"/>
                          </a:solidFill>
                        </a:rPr>
                        <a:t> 161</a:t>
                      </a:r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 kg</a:t>
                      </a:r>
                    </a:p>
                    <a:p>
                      <a:pPr algn="ctr"/>
                      <a:r>
                        <a:rPr lang="en-US" sz="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Machine Weight</a:t>
                      </a:r>
                    </a:p>
                  </a:txBody>
                  <a:tcPr marL="38217" marR="38217" marT="38217" marB="38217" anchor="ctr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302" y="2503730"/>
            <a:ext cx="828675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478" y="2503730"/>
            <a:ext cx="985317" cy="114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961" y="2511733"/>
            <a:ext cx="1438279" cy="1143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6115" y="4011504"/>
            <a:ext cx="1292278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33"/>
              </a:spcBef>
            </a:pPr>
            <a:r>
              <a:rPr lang="en-US" sz="1333" b="1" dirty="0">
                <a:solidFill>
                  <a:srgbClr val="009AC7"/>
                </a:solidFill>
              </a:rPr>
              <a:t>CLEANING PERFORMANCE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6115" y="5149717"/>
            <a:ext cx="1338077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33"/>
              </a:spcBef>
            </a:pPr>
            <a:r>
              <a:rPr lang="en-US" sz="1333" b="1" dirty="0">
                <a:solidFill>
                  <a:srgbClr val="009AC7"/>
                </a:solidFill>
              </a:rPr>
              <a:t>TIME-SAVING TECHNOLOGY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l="22844" t="24529" r="30336" b="28998"/>
          <a:stretch/>
        </p:blipFill>
        <p:spPr>
          <a:xfrm>
            <a:off x="2614248" y="3133517"/>
            <a:ext cx="435810" cy="45324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6114" y="6046502"/>
            <a:ext cx="1338077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33"/>
              </a:spcBef>
            </a:pPr>
            <a:r>
              <a:rPr lang="en-US" sz="1333" b="1" cap="all" dirty="0">
                <a:solidFill>
                  <a:srgbClr val="009AC7"/>
                </a:solidFill>
              </a:rPr>
              <a:t>Machine Stability</a:t>
            </a:r>
          </a:p>
        </p:txBody>
      </p:sp>
    </p:spTree>
    <p:extLst>
      <p:ext uri="{BB962C8B-B14F-4D97-AF65-F5344CB8AC3E}">
        <p14:creationId xmlns:p14="http://schemas.microsoft.com/office/powerpoint/2010/main" val="3046154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63538" y="949325"/>
            <a:ext cx="8229600" cy="606425"/>
          </a:xfrm>
        </p:spPr>
        <p:txBody>
          <a:bodyPr/>
          <a:lstStyle/>
          <a:p>
            <a:r>
              <a:rPr lang="en-US" altLang="en-US" dirty="0"/>
              <a:t>Markets and Applications For Stand-on Scrubbers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7162" y="1784036"/>
            <a:ext cx="2515603" cy="2569912"/>
          </a:xfrm>
        </p:spPr>
        <p:txBody>
          <a:bodyPr>
            <a:normAutofit/>
          </a:bodyPr>
          <a:lstStyle/>
          <a:p>
            <a:pPr marL="231775" indent="-231775">
              <a:spcBef>
                <a:spcPts val="300"/>
              </a:spcBef>
              <a:buClr>
                <a:srgbClr val="46B9D8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latin typeface="+mn-lt"/>
              </a:rPr>
              <a:t>Markets</a:t>
            </a:r>
          </a:p>
          <a:p>
            <a:pPr marL="682625" lvl="1" indent="-225425">
              <a:spcBef>
                <a:spcPts val="300"/>
              </a:spcBef>
              <a:buClr>
                <a:srgbClr val="46B9D8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+mn-lt"/>
              </a:rPr>
              <a:t>Education</a:t>
            </a:r>
          </a:p>
          <a:p>
            <a:pPr marL="682625" lvl="1" indent="-225425">
              <a:spcBef>
                <a:spcPts val="300"/>
              </a:spcBef>
              <a:buClr>
                <a:srgbClr val="46B9D8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+mn-lt"/>
              </a:rPr>
              <a:t>Healthcare</a:t>
            </a:r>
          </a:p>
          <a:p>
            <a:pPr marL="682625" lvl="1" indent="-225425">
              <a:spcBef>
                <a:spcPts val="300"/>
              </a:spcBef>
              <a:buClr>
                <a:srgbClr val="46B9D8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+mn-lt"/>
              </a:rPr>
              <a:t>Retail</a:t>
            </a:r>
          </a:p>
          <a:p>
            <a:pPr marL="682625" lvl="1" indent="-225425">
              <a:spcBef>
                <a:spcPts val="300"/>
              </a:spcBef>
              <a:buClr>
                <a:srgbClr val="46B9D8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+mn-lt"/>
              </a:rPr>
              <a:t>Logistics</a:t>
            </a:r>
          </a:p>
          <a:p>
            <a:pPr marL="682625" lvl="1" indent="-225425">
              <a:spcBef>
                <a:spcPts val="300"/>
              </a:spcBef>
              <a:buClr>
                <a:srgbClr val="46B9D8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+mn-lt"/>
              </a:rPr>
              <a:t>Transportation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333956" y="1784035"/>
            <a:ext cx="2750855" cy="2938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buClr>
                <a:srgbClr val="46B9D8"/>
              </a:buClr>
              <a:buFont typeface="Wingdings" panose="05000000000000000000" pitchFamily="2" charset="2"/>
              <a:buChar char="§"/>
            </a:pPr>
            <a:r>
              <a:rPr lang="en-US" sz="2000" b="1" dirty="0"/>
              <a:t>Flooring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buClr>
                <a:srgbClr val="46B9D8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cs typeface="Arial" panose="020B0604020202020204" pitchFamily="34" charset="0"/>
              </a:rPr>
              <a:t>VCT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buClr>
                <a:srgbClr val="46B9D8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cs typeface="Arial" panose="020B0604020202020204" pitchFamily="34" charset="0"/>
              </a:rPr>
              <a:t>Polished stone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buClr>
                <a:srgbClr val="46B9D8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cs typeface="Arial" panose="020B0604020202020204" pitchFamily="34" charset="0"/>
              </a:rPr>
              <a:t>Terrazzo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buClr>
                <a:srgbClr val="46B9D8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cs typeface="Arial" panose="020B0604020202020204" pitchFamily="34" charset="0"/>
              </a:rPr>
              <a:t>Grouted ceramic &amp; porcelain tile 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buClr>
                <a:srgbClr val="46B9D8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cs typeface="Arial" panose="020B0604020202020204" pitchFamily="34" charset="0"/>
              </a:rPr>
              <a:t>Polished concrete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buClr>
                <a:srgbClr val="46B9D8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Marmoleum®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buClr>
                <a:srgbClr val="46B9D8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Teknoflor®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138948" y="1784035"/>
            <a:ext cx="2943801" cy="2719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buClr>
                <a:srgbClr val="46B9D8"/>
              </a:buClr>
              <a:buFont typeface="Wingdings" panose="05000000000000000000" pitchFamily="2" charset="2"/>
              <a:buChar char="§"/>
            </a:pPr>
            <a:r>
              <a:rPr lang="en-US" sz="2000" b="1" dirty="0"/>
              <a:t>Applications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buClr>
                <a:srgbClr val="46B9D8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Aisle ways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buClr>
                <a:srgbClr val="46B9D8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Checkout aisles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buClr>
                <a:srgbClr val="46B9D8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Entryways 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buClr>
                <a:srgbClr val="46B9D8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Cafeterias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buClr>
                <a:srgbClr val="46B9D8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Tight spaces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buClr>
                <a:srgbClr val="46B9D8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Hallways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217" y="2814259"/>
            <a:ext cx="1600200" cy="9015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4217" y="3877355"/>
            <a:ext cx="1600200" cy="11260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4217" y="5194429"/>
            <a:ext cx="1600200" cy="1600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4217" y="1567286"/>
            <a:ext cx="1600200" cy="10630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77268" y="5194429"/>
            <a:ext cx="545892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n-US" sz="2800" b="1" dirty="0">
                <a:solidFill>
                  <a:srgbClr val="009AC7"/>
                </a:solidFill>
              </a:rPr>
              <a:t>Stand-On Scrubber Advantages</a:t>
            </a:r>
          </a:p>
          <a:p>
            <a:pPr marL="742950" lvl="1" indent="-2857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More productive than a walk-behind</a:t>
            </a:r>
          </a:p>
          <a:p>
            <a:pPr marL="742950" lvl="1" indent="-2857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Highly maneuverable</a:t>
            </a:r>
          </a:p>
        </p:txBody>
      </p:sp>
    </p:spTree>
    <p:extLst>
      <p:ext uri="{BB962C8B-B14F-4D97-AF65-F5344CB8AC3E}">
        <p14:creationId xmlns:p14="http://schemas.microsoft.com/office/powerpoint/2010/main" val="2871643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5" y="1024781"/>
            <a:ext cx="8646277" cy="430745"/>
          </a:xfrm>
        </p:spPr>
        <p:txBody>
          <a:bodyPr>
            <a:noAutofit/>
          </a:bodyPr>
          <a:lstStyle/>
          <a:p>
            <a:r>
              <a:rPr lang="en-US" dirty="0"/>
              <a:t>Extraordinary durability and reliability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986" y="1889712"/>
            <a:ext cx="8336627" cy="466395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rgbClr val="009AC7"/>
              </a:buClr>
            </a:pPr>
            <a:r>
              <a:rPr lang="en-US" sz="2400" dirty="0"/>
              <a:t>Over 100 lab tests conducted prior to launch</a:t>
            </a:r>
          </a:p>
          <a:p>
            <a:pPr marL="739775" lvl="1" indent="-282575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Endurance testing</a:t>
            </a:r>
          </a:p>
          <a:p>
            <a:pPr marL="739775" lvl="1" indent="-282575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Belgian block impacts</a:t>
            </a:r>
          </a:p>
          <a:p>
            <a:pPr marL="739775" lvl="1" indent="-282575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Collision and drop tests</a:t>
            </a:r>
          </a:p>
          <a:p>
            <a:pPr marL="739775" lvl="1" indent="-282575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Tank dump and fills</a:t>
            </a:r>
          </a:p>
          <a:p>
            <a:pPr marL="739775" lvl="1" indent="-282575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Tank vacuum cycles</a:t>
            </a:r>
          </a:p>
          <a:p>
            <a:pPr marL="739775" lvl="1" indent="-282575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Etc.</a:t>
            </a:r>
          </a:p>
          <a:p>
            <a:pPr>
              <a:spcBef>
                <a:spcPts val="1800"/>
              </a:spcBef>
              <a:buClr>
                <a:srgbClr val="009AC7"/>
              </a:buClr>
            </a:pPr>
            <a:r>
              <a:rPr lang="en-US" sz="2400" dirty="0"/>
              <a:t>25 customers in-field testing sites</a:t>
            </a:r>
          </a:p>
          <a:p>
            <a:pPr marL="742950" lvl="2" indent="-280988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In-field customer tests</a:t>
            </a:r>
          </a:p>
          <a:p>
            <a:pPr marL="742950" lvl="2" indent="-280988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Education, healthcare and retail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386" y="4499410"/>
            <a:ext cx="1626614" cy="235859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0" y="6417451"/>
            <a:ext cx="9144000" cy="272440"/>
          </a:xfrm>
          <a:prstGeom prst="rect">
            <a:avLst/>
          </a:prstGeom>
        </p:spPr>
        <p:txBody>
          <a:bodyPr vert="horz" lIns="65313" tIns="32657" rIns="65313" bIns="32657" rtlCol="0" anchor="t">
            <a:noAutofit/>
          </a:bodyPr>
          <a:lstStyle>
            <a:lvl1pPr marL="0" indent="0" algn="ctr" defTabSz="1567510" rtl="0" eaLnBrk="1" latinLnBrk="0" hangingPunct="1">
              <a:spcBef>
                <a:spcPct val="20000"/>
              </a:spcBef>
              <a:buFont typeface="Arial"/>
              <a:buNone/>
              <a:defRPr sz="1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567510" indent="0" algn="ctr" defTabSz="1567510" rtl="0" eaLnBrk="1" latinLnBrk="0" hangingPunct="1">
              <a:spcBef>
                <a:spcPct val="20000"/>
              </a:spcBef>
              <a:buFont typeface="Arial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135020" indent="0" algn="ctr" defTabSz="1567510" rtl="0" eaLnBrk="1" latinLnBrk="0" hangingPunct="1">
              <a:spcBef>
                <a:spcPct val="20000"/>
              </a:spcBef>
              <a:buFont typeface="Arial"/>
              <a:buNone/>
              <a:defRPr sz="8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702531" indent="0" algn="ctr" defTabSz="1567510" rtl="0" eaLnBrk="1" latinLnBrk="0" hangingPunct="1">
              <a:spcBef>
                <a:spcPct val="20000"/>
              </a:spcBef>
              <a:buFont typeface="Arial"/>
              <a:buNone/>
              <a:defRPr sz="6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270041" indent="0" algn="ctr" defTabSz="1567510" rtl="0" eaLnBrk="1" latinLnBrk="0" hangingPunct="1">
              <a:spcBef>
                <a:spcPct val="20000"/>
              </a:spcBef>
              <a:buFont typeface="Arial"/>
              <a:buNone/>
              <a:defRPr sz="6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7837551" indent="0" algn="ctr" defTabSz="1567510" rtl="0" eaLnBrk="1" latinLnBrk="0" hangingPunct="1">
              <a:spcBef>
                <a:spcPct val="20000"/>
              </a:spcBef>
              <a:buFont typeface="Arial"/>
              <a:buNone/>
              <a:defRPr sz="6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405061" indent="0" algn="ctr" defTabSz="1567510" rtl="0" eaLnBrk="1" latinLnBrk="0" hangingPunct="1">
              <a:spcBef>
                <a:spcPct val="20000"/>
              </a:spcBef>
              <a:buFont typeface="Arial"/>
              <a:buNone/>
              <a:defRPr sz="6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0972571" indent="0" algn="ctr" defTabSz="1567510" rtl="0" eaLnBrk="1" latinLnBrk="0" hangingPunct="1">
              <a:spcBef>
                <a:spcPct val="20000"/>
              </a:spcBef>
              <a:buFont typeface="Arial"/>
              <a:buNone/>
              <a:defRPr sz="6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540082" indent="0" algn="ctr" defTabSz="1567510" rtl="0" eaLnBrk="1" latinLnBrk="0" hangingPunct="1">
              <a:spcBef>
                <a:spcPct val="20000"/>
              </a:spcBef>
              <a:buFont typeface="Arial"/>
              <a:buNone/>
              <a:defRPr sz="6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sz="1800" b="1" dirty="0">
                <a:solidFill>
                  <a:srgbClr val="009AC7"/>
                </a:solidFill>
              </a:rPr>
              <a:t>Confidence in the machine</a:t>
            </a:r>
          </a:p>
          <a:p>
            <a:pPr>
              <a:lnSpc>
                <a:spcPct val="80000"/>
              </a:lnSpc>
              <a:spcBef>
                <a:spcPts val="0"/>
              </a:spcBef>
              <a:buClr>
                <a:schemeClr val="tx2"/>
              </a:buClr>
            </a:pPr>
            <a:endParaRPr lang="en-US" sz="1800" b="1" dirty="0">
              <a:solidFill>
                <a:srgbClr val="009A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704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T350 Overview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93963" y="1897367"/>
            <a:ext cx="8756073" cy="289560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rgbClr val="009AC7"/>
              </a:buClr>
            </a:pPr>
            <a:r>
              <a:rPr lang="en-US" sz="2000" b="1" dirty="0"/>
              <a:t>T350 provides you with the </a:t>
            </a:r>
            <a:r>
              <a:rPr lang="en-US" sz="2000" b="1" i="1" dirty="0">
                <a:solidFill>
                  <a:srgbClr val="009AC7"/>
                </a:solidFill>
              </a:rPr>
              <a:t>confidence</a:t>
            </a:r>
            <a:r>
              <a:rPr lang="en-US" sz="2000" b="1" dirty="0">
                <a:solidFill>
                  <a:srgbClr val="009AC7"/>
                </a:solidFill>
              </a:rPr>
              <a:t> </a:t>
            </a:r>
            <a:r>
              <a:rPr lang="en-US" sz="2000" b="1" dirty="0"/>
              <a:t>you need</a:t>
            </a:r>
          </a:p>
          <a:p>
            <a:pPr marL="6286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9AC7"/>
                </a:solidFill>
              </a:rPr>
              <a:t>Lowering costs </a:t>
            </a:r>
            <a:r>
              <a:rPr lang="en-US" sz="1600" dirty="0"/>
              <a:t>through improved productivity</a:t>
            </a:r>
          </a:p>
          <a:p>
            <a:pPr marL="6286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9AC7"/>
                </a:solidFill>
              </a:rPr>
              <a:t>Reduce cost of ownership </a:t>
            </a:r>
            <a:r>
              <a:rPr lang="en-US" sz="1600" dirty="0"/>
              <a:t>with Tennant exclusive technology options</a:t>
            </a:r>
          </a:p>
          <a:p>
            <a:pPr marL="6286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9AC7"/>
                </a:solidFill>
              </a:rPr>
              <a:t>High maneuverability </a:t>
            </a:r>
            <a:r>
              <a:rPr lang="en-US" sz="1600" dirty="0"/>
              <a:t>to clean tight spaces</a:t>
            </a:r>
          </a:p>
          <a:p>
            <a:pPr marL="6286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9AC7"/>
                </a:solidFill>
              </a:rPr>
              <a:t>Worry-free experience </a:t>
            </a:r>
            <a:r>
              <a:rPr lang="en-US" sz="1600" dirty="0"/>
              <a:t>with a durable design backed by an expansive service network</a:t>
            </a:r>
          </a:p>
          <a:p>
            <a:pPr marL="6286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9AC7"/>
                </a:solidFill>
              </a:rPr>
              <a:t>High performance cleaning </a:t>
            </a:r>
            <a:r>
              <a:rPr lang="en-US" sz="1600" dirty="0"/>
              <a:t>results from high down pressure and brush RPMs</a:t>
            </a:r>
          </a:p>
          <a:p>
            <a:pPr marL="6286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9AC7"/>
                </a:solidFill>
              </a:rPr>
              <a:t>Operator comfort </a:t>
            </a:r>
            <a:r>
              <a:rPr lang="en-US" sz="1600" dirty="0"/>
              <a:t>through smart ergonomic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554610"/>
            <a:ext cx="596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009AC7"/>
                </a:solidFill>
              </a:rPr>
              <a:t>T350… a stand-on scrubber that is truly different and better!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0" t="3934" r="31863" b="8876"/>
          <a:stretch/>
        </p:blipFill>
        <p:spPr>
          <a:xfrm>
            <a:off x="6986765" y="4492292"/>
            <a:ext cx="1848432" cy="212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782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10348" y="5473494"/>
            <a:ext cx="2914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009AC7"/>
                </a:solidFill>
              </a:rPr>
              <a:t>T350… Different and Better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6" t="1610" r="26144" b="14107"/>
          <a:stretch/>
        </p:blipFill>
        <p:spPr>
          <a:xfrm>
            <a:off x="3144688" y="2229968"/>
            <a:ext cx="297968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5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T350 Overview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8313" y="1653798"/>
            <a:ext cx="6971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bg1">
                    <a:lumMod val="50000"/>
                  </a:schemeClr>
                </a:solidFill>
              </a:rPr>
              <a:t>Now a</a:t>
            </a:r>
            <a:r>
              <a:rPr lang="en-US" sz="2400" b="1" i="1" dirty="0"/>
              <a:t> </a:t>
            </a:r>
            <a:r>
              <a:rPr lang="en-US" sz="2400" b="1" i="1" dirty="0">
                <a:solidFill>
                  <a:srgbClr val="009AC7"/>
                </a:solidFill>
              </a:rPr>
              <a:t>Different and Better </a:t>
            </a:r>
            <a:r>
              <a:rPr lang="en-US" sz="2400" b="1" i="1" dirty="0">
                <a:solidFill>
                  <a:schemeClr val="bg1">
                    <a:lumMod val="50000"/>
                  </a:schemeClr>
                </a:solidFill>
              </a:rPr>
              <a:t>Stand-on Scrubber you can use with </a:t>
            </a:r>
            <a:r>
              <a:rPr lang="en-US" sz="2400" b="1" i="1" dirty="0">
                <a:solidFill>
                  <a:srgbClr val="009AC7"/>
                </a:solidFill>
              </a:rPr>
              <a:t>confidence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06891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009AC7"/>
                </a:solidFill>
              </a:rPr>
              <a:t>Tennant’s T350 reduces costs of cleaning while providing great performance on the floor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6254" y="2934230"/>
            <a:ext cx="75077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9AC7"/>
                </a:solidFill>
              </a:rPr>
              <a:t>Lower costs </a:t>
            </a:r>
            <a:r>
              <a:rPr lang="en-US" sz="1600" dirty="0"/>
              <a:t>with category leading productivity and Tennant technologies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9AC7"/>
                </a:solidFill>
              </a:rPr>
              <a:t>Maximize up time </a:t>
            </a:r>
            <a:r>
              <a:rPr lang="en-US" sz="1600" dirty="0"/>
              <a:t>with a durable design and an expansive service network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86254" y="3978832"/>
            <a:ext cx="61849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9AC7"/>
                </a:solidFill>
              </a:rPr>
              <a:t>High performance scrubbing </a:t>
            </a:r>
            <a:r>
              <a:rPr lang="en-US" sz="1600" dirty="0"/>
              <a:t>with best in category cleaning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9AC7"/>
                </a:solidFill>
              </a:rPr>
              <a:t>High maneuverability </a:t>
            </a:r>
            <a:r>
              <a:rPr lang="en-US" sz="1600" dirty="0"/>
              <a:t>to clean the tight spots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11" y="2967607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11" y="5061042"/>
            <a:ext cx="45118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11" y="4009067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188648" y="2736237"/>
            <a:ext cx="2190980" cy="256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2" indent="0">
              <a:lnSpc>
                <a:spcPts val="1400"/>
              </a:lnSpc>
              <a:buClr>
                <a:srgbClr val="009BC7"/>
              </a:buClr>
              <a:buNone/>
            </a:pPr>
            <a:r>
              <a:rPr lang="en-US" sz="1000" b="1" dirty="0">
                <a:solidFill>
                  <a:srgbClr val="F6A01A"/>
                </a:solidFill>
                <a:latin typeface="Arial" panose="020B0604020202020204" pitchFamily="34" charset="0"/>
              </a:rPr>
              <a:t>REDUCED COST TO CLEAN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88648" y="4864439"/>
            <a:ext cx="147697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2" indent="0">
              <a:lnSpc>
                <a:spcPct val="100000"/>
              </a:lnSpc>
              <a:buClr>
                <a:srgbClr val="009BC7"/>
              </a:buClr>
              <a:buNone/>
            </a:pPr>
            <a:r>
              <a:rPr lang="en-US" sz="1000" b="1" dirty="0">
                <a:solidFill>
                  <a:srgbClr val="5C2D91"/>
                </a:solidFill>
                <a:latin typeface="Arial" panose="020B0604020202020204" pitchFamily="34" charset="0"/>
              </a:rPr>
              <a:t>HEALTH &amp; SAFETY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89575" y="3799437"/>
            <a:ext cx="2208542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2" indent="0">
              <a:lnSpc>
                <a:spcPts val="1400"/>
              </a:lnSpc>
              <a:buClr>
                <a:srgbClr val="009BC7"/>
              </a:buClr>
              <a:buNone/>
            </a:pPr>
            <a:r>
              <a:rPr lang="en-US" sz="1000" b="1" dirty="0">
                <a:solidFill>
                  <a:srgbClr val="ED145B"/>
                </a:solidFill>
                <a:latin typeface="Arial" panose="020B0604020202020204" pitchFamily="34" charset="0"/>
              </a:rPr>
              <a:t>ENHANCE FACILITY IMAGE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86254" y="5056187"/>
            <a:ext cx="71732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9AC7"/>
                </a:solidFill>
              </a:rPr>
              <a:t>Operator comfort </a:t>
            </a:r>
            <a:r>
              <a:rPr lang="en-US" sz="1600" dirty="0"/>
              <a:t>achieved through ergonomic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9AC7"/>
                </a:solidFill>
              </a:rPr>
              <a:t>Safely use and maintain </a:t>
            </a:r>
            <a:r>
              <a:rPr lang="en-US" sz="1600" dirty="0"/>
              <a:t>the machine by leveraging Tennant exclusive features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9" r="26144"/>
          <a:stretch/>
        </p:blipFill>
        <p:spPr>
          <a:xfrm>
            <a:off x="7423811" y="3443049"/>
            <a:ext cx="1483824" cy="197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24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82638"/>
            <a:ext cx="6553200" cy="490561"/>
          </a:xfrm>
        </p:spPr>
        <p:txBody>
          <a:bodyPr/>
          <a:lstStyle/>
          <a:p>
            <a:r>
              <a:rPr lang="en-US" dirty="0"/>
              <a:t>T350 Product Overview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type="body" sz="half" idx="1"/>
          </p:nvPr>
        </p:nvSpPr>
        <p:spPr>
          <a:xfrm>
            <a:off x="514350" y="1570448"/>
            <a:ext cx="3810000" cy="5287552"/>
          </a:xfrm>
        </p:spPr>
        <p:txBody>
          <a:bodyPr/>
          <a:lstStyle/>
          <a:p>
            <a:pPr marL="0" indent="0">
              <a:spcBef>
                <a:spcPts val="1200"/>
              </a:spcBef>
              <a:buClr>
                <a:srgbClr val="009AC7"/>
              </a:buClr>
              <a:buNone/>
            </a:pPr>
            <a:r>
              <a:rPr lang="en-US" altLang="en-US" sz="1400" b="1" dirty="0">
                <a:solidFill>
                  <a:srgbClr val="009AC7"/>
                </a:solidFill>
              </a:rPr>
              <a:t>Product Offering</a:t>
            </a:r>
          </a:p>
          <a:p>
            <a:pPr marL="461963" lvl="1" indent="-234950">
              <a:spcBef>
                <a:spcPts val="0"/>
              </a:spcBef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sz="1400" dirty="0"/>
              <a:t>Single disc – 20” (50 cm)</a:t>
            </a:r>
          </a:p>
          <a:p>
            <a:pPr marL="461963" lvl="1" indent="-2349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sz="1400" dirty="0"/>
              <a:t>Dual disc – 24” (60 cm)</a:t>
            </a:r>
          </a:p>
          <a:p>
            <a:pPr marL="0" indent="0">
              <a:spcBef>
                <a:spcPts val="1200"/>
              </a:spcBef>
              <a:buClr>
                <a:srgbClr val="009AC7"/>
              </a:buClr>
              <a:buNone/>
            </a:pPr>
            <a:r>
              <a:rPr lang="en-US" altLang="en-US" sz="1400" b="1" dirty="0">
                <a:solidFill>
                  <a:srgbClr val="009AC7"/>
                </a:solidFill>
              </a:rPr>
              <a:t>Head Type</a:t>
            </a:r>
            <a:r>
              <a:rPr lang="en-US" altLang="en-US" sz="1400" b="1" dirty="0">
                <a:solidFill>
                  <a:srgbClr val="FF0000"/>
                </a:solidFill>
              </a:rPr>
              <a:t>*</a:t>
            </a:r>
          </a:p>
          <a:p>
            <a:pPr marL="461963" lvl="1" indent="-2349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sz="1400" dirty="0" err="1"/>
              <a:t>Insta</a:t>
            </a:r>
            <a:r>
              <a:rPr lang="en-US" altLang="en-US" sz="1400" dirty="0"/>
              <a:t>-Click™ magnetic head</a:t>
            </a:r>
          </a:p>
          <a:p>
            <a:pPr marL="0" indent="0">
              <a:spcBef>
                <a:spcPts val="1200"/>
              </a:spcBef>
              <a:buClr>
                <a:srgbClr val="009AC7"/>
              </a:buClr>
              <a:buNone/>
            </a:pPr>
            <a:r>
              <a:rPr lang="en-US" altLang="en-US" sz="1400" b="1" dirty="0">
                <a:solidFill>
                  <a:srgbClr val="009AC7"/>
                </a:solidFill>
              </a:rPr>
              <a:t>Tank Capacity</a:t>
            </a:r>
          </a:p>
          <a:p>
            <a:pPr marL="461963" lvl="1" indent="-234950">
              <a:spcBef>
                <a:spcPts val="0"/>
              </a:spcBef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sz="1400" dirty="0"/>
              <a:t>14.1 gal (53L)</a:t>
            </a:r>
          </a:p>
          <a:p>
            <a:pPr marL="0" indent="0">
              <a:spcBef>
                <a:spcPts val="1200"/>
              </a:spcBef>
              <a:buClr>
                <a:srgbClr val="009AC7"/>
              </a:buClr>
              <a:buNone/>
            </a:pPr>
            <a:r>
              <a:rPr lang="en-US" altLang="en-US" sz="1400" b="1" dirty="0">
                <a:solidFill>
                  <a:srgbClr val="009AC7"/>
                </a:solidFill>
              </a:rPr>
              <a:t>Down Pressure</a:t>
            </a:r>
          </a:p>
          <a:p>
            <a:pPr marL="461963" lvl="1" indent="-234950">
              <a:spcBef>
                <a:spcPts val="0"/>
              </a:spcBef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sz="1400" dirty="0"/>
              <a:t>62 &amp; 90 lbs / 28 &amp; 41 kg </a:t>
            </a:r>
            <a:r>
              <a:rPr lang="en-US" altLang="en-US" sz="1000" dirty="0"/>
              <a:t>(20” / 50 cm head)</a:t>
            </a:r>
          </a:p>
          <a:p>
            <a:pPr marL="461963" lvl="1" indent="-234950">
              <a:spcBef>
                <a:spcPts val="0"/>
              </a:spcBef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sz="1400" dirty="0"/>
              <a:t>64 &amp; 91 </a:t>
            </a:r>
            <a:r>
              <a:rPr lang="en-US" altLang="en-US" sz="1400" dirty="0" err="1"/>
              <a:t>lbs</a:t>
            </a:r>
            <a:r>
              <a:rPr lang="en-US" altLang="en-US" sz="1400" dirty="0"/>
              <a:t> / 29 &amp; 41 kg </a:t>
            </a:r>
            <a:r>
              <a:rPr lang="en-US" altLang="en-US" sz="1000" dirty="0"/>
              <a:t>(24” / 60 cm head)</a:t>
            </a:r>
          </a:p>
          <a:p>
            <a:pPr marL="0" indent="0">
              <a:spcBef>
                <a:spcPts val="1200"/>
              </a:spcBef>
              <a:buClr>
                <a:srgbClr val="009AC7"/>
              </a:buClr>
              <a:buNone/>
            </a:pPr>
            <a:r>
              <a:rPr lang="en-US" altLang="en-US" sz="1400" b="1" dirty="0">
                <a:solidFill>
                  <a:srgbClr val="009AC7"/>
                </a:solidFill>
              </a:rPr>
              <a:t>Cleaning Head Speed</a:t>
            </a:r>
          </a:p>
          <a:p>
            <a:pPr marL="461963" lvl="1" indent="-234950">
              <a:spcBef>
                <a:spcPts val="0"/>
              </a:spcBef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sz="1400" dirty="0"/>
              <a:t>215 RPMs </a:t>
            </a:r>
            <a:r>
              <a:rPr lang="en-US" altLang="en-US" sz="1000" dirty="0"/>
              <a:t>(20” / 50 cm head)</a:t>
            </a:r>
          </a:p>
          <a:p>
            <a:pPr marL="461963" lvl="1" indent="-2349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sz="1400" dirty="0"/>
              <a:t>275 RPMs </a:t>
            </a:r>
            <a:r>
              <a:rPr lang="en-US" altLang="en-US" sz="1000" dirty="0"/>
              <a:t>(24” / 60 cm head)</a:t>
            </a:r>
          </a:p>
          <a:p>
            <a:pPr marL="0" indent="0">
              <a:spcBef>
                <a:spcPts val="1200"/>
              </a:spcBef>
              <a:buClr>
                <a:srgbClr val="009AC7"/>
              </a:buClr>
              <a:buNone/>
            </a:pPr>
            <a:r>
              <a:rPr lang="en-US" altLang="en-US" sz="1400" b="1" dirty="0">
                <a:solidFill>
                  <a:srgbClr val="009AC7"/>
                </a:solidFill>
              </a:rPr>
              <a:t>Sound Level</a:t>
            </a:r>
          </a:p>
          <a:p>
            <a:pPr marL="461963" lvl="1" indent="-234950">
              <a:spcBef>
                <a:spcPts val="0"/>
              </a:spcBef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sz="1400" dirty="0"/>
              <a:t>Standard - As low as 63.7 dBA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24350" y="1570448"/>
            <a:ext cx="4819650" cy="4584700"/>
          </a:xfrm>
        </p:spPr>
        <p:txBody>
          <a:bodyPr/>
          <a:lstStyle/>
          <a:p>
            <a:pPr marL="0" indent="0">
              <a:spcBef>
                <a:spcPts val="1200"/>
              </a:spcBef>
              <a:buClr>
                <a:srgbClr val="009AC7"/>
              </a:buClr>
              <a:buNone/>
            </a:pPr>
            <a:r>
              <a:rPr lang="en-US" altLang="en-US" sz="1400" b="1" dirty="0">
                <a:solidFill>
                  <a:srgbClr val="009AC7"/>
                </a:solidFill>
              </a:rPr>
              <a:t>Controls</a:t>
            </a:r>
          </a:p>
          <a:p>
            <a:pPr marL="461963" lvl="1" indent="-234950">
              <a:spcBef>
                <a:spcPts val="0"/>
              </a:spcBef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sz="1400" dirty="0"/>
              <a:t>Pro-Membrane™</a:t>
            </a:r>
          </a:p>
          <a:p>
            <a:pPr marL="461963" lvl="1" indent="-2349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sz="1400" dirty="0"/>
              <a:t>LCD Pro-Panel</a:t>
            </a:r>
            <a:r>
              <a:rPr lang="en-US" altLang="en-US" sz="1400" dirty="0">
                <a:latin typeface="Calibri" panose="020F0502020204030204" pitchFamily="34" charset="0"/>
              </a:rPr>
              <a:t>®</a:t>
            </a:r>
            <a:endParaRPr lang="en-US" altLang="en-US" sz="1400" dirty="0"/>
          </a:p>
          <a:p>
            <a:pPr marL="0" indent="0">
              <a:buClr>
                <a:srgbClr val="009AC7"/>
              </a:buClr>
              <a:buNone/>
            </a:pPr>
            <a:r>
              <a:rPr lang="en-US" altLang="en-US" sz="1400" b="1" dirty="0">
                <a:solidFill>
                  <a:srgbClr val="009AC7"/>
                </a:solidFill>
              </a:rPr>
              <a:t>Productivity</a:t>
            </a:r>
          </a:p>
          <a:p>
            <a:pPr marL="461963" lvl="1" indent="-234950">
              <a:spcBef>
                <a:spcPts val="0"/>
              </a:spcBef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sz="1400" dirty="0"/>
              <a:t>3.6 mph (5.8 km/h) scrub speed</a:t>
            </a:r>
          </a:p>
          <a:p>
            <a:pPr marL="461963" lvl="1" indent="-2349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sz="1400" dirty="0"/>
              <a:t>24,588 ft</a:t>
            </a:r>
            <a:r>
              <a:rPr lang="en-US" altLang="en-US" sz="1400" baseline="30000" dirty="0"/>
              <a:t>2</a:t>
            </a:r>
            <a:r>
              <a:rPr lang="en-US" altLang="en-US" sz="1400" dirty="0"/>
              <a:t> (2,286 m</a:t>
            </a:r>
            <a:r>
              <a:rPr lang="en-US" altLang="en-US" sz="1400" baseline="30000" dirty="0"/>
              <a:t>2</a:t>
            </a:r>
            <a:r>
              <a:rPr lang="en-US" altLang="en-US" sz="1400" dirty="0"/>
              <a:t>) cleaned/</a:t>
            </a:r>
            <a:r>
              <a:rPr lang="en-US" altLang="en-US" sz="1400" dirty="0" err="1"/>
              <a:t>hr</a:t>
            </a:r>
            <a:r>
              <a:rPr lang="en-US" altLang="en-US" sz="1400" dirty="0"/>
              <a:t> - </a:t>
            </a:r>
            <a:r>
              <a:rPr lang="en-US" altLang="en-US" sz="1000" dirty="0"/>
              <a:t>20” (50 cm) head</a:t>
            </a:r>
          </a:p>
          <a:p>
            <a:pPr marL="461963" lvl="1" indent="-2349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sz="1400" dirty="0"/>
              <a:t>30,052 ft</a:t>
            </a:r>
            <a:r>
              <a:rPr lang="en-US" altLang="en-US" sz="1400" baseline="30000" dirty="0"/>
              <a:t>2</a:t>
            </a:r>
            <a:r>
              <a:rPr lang="en-US" altLang="en-US" sz="1400" dirty="0"/>
              <a:t> (2,795 m</a:t>
            </a:r>
            <a:r>
              <a:rPr lang="en-US" altLang="en-US" sz="1400" baseline="30000" dirty="0"/>
              <a:t>2</a:t>
            </a:r>
            <a:r>
              <a:rPr lang="en-US" altLang="en-US" sz="1400" dirty="0"/>
              <a:t>) cleaned/</a:t>
            </a:r>
            <a:r>
              <a:rPr lang="en-US" altLang="en-US" sz="1400" dirty="0" err="1"/>
              <a:t>hr</a:t>
            </a:r>
            <a:r>
              <a:rPr lang="en-US" altLang="en-US" sz="1400" dirty="0"/>
              <a:t> - </a:t>
            </a:r>
            <a:r>
              <a:rPr lang="en-US" altLang="en-US" sz="1000" dirty="0"/>
              <a:t>(24” (60 cm) head</a:t>
            </a:r>
          </a:p>
          <a:p>
            <a:pPr marL="461963" lvl="1" indent="-2349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sz="1400" dirty="0"/>
              <a:t>60” (152 cm) aisle-turn</a:t>
            </a:r>
          </a:p>
          <a:p>
            <a:pPr marL="0" indent="0">
              <a:spcBef>
                <a:spcPts val="1200"/>
              </a:spcBef>
              <a:buClr>
                <a:srgbClr val="009AC7"/>
              </a:buClr>
              <a:buNone/>
            </a:pPr>
            <a:r>
              <a:rPr lang="en-US" altLang="en-US" sz="1400" b="1" dirty="0">
                <a:solidFill>
                  <a:srgbClr val="009AC7"/>
                </a:solidFill>
              </a:rPr>
              <a:t>Batteries &amp; Charging</a:t>
            </a:r>
          </a:p>
          <a:p>
            <a:pPr marL="461963" lvl="1" indent="-234950">
              <a:spcBef>
                <a:spcPts val="0"/>
              </a:spcBef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sz="1400" dirty="0"/>
              <a:t>Wet: 210 AH &amp; 240 AH</a:t>
            </a:r>
          </a:p>
          <a:p>
            <a:pPr marL="461963" lvl="1" indent="-2349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sz="1400" dirty="0"/>
              <a:t>Sealed: 210 AH AGM</a:t>
            </a:r>
          </a:p>
          <a:p>
            <a:pPr marL="461963" lvl="1" indent="-2349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sz="1400" dirty="0"/>
              <a:t>On-board and off-board chargers</a:t>
            </a:r>
          </a:p>
          <a:p>
            <a:pPr marL="0" indent="0">
              <a:spcBef>
                <a:spcPts val="1200"/>
              </a:spcBef>
              <a:buClr>
                <a:srgbClr val="009AC7"/>
              </a:buClr>
              <a:buNone/>
            </a:pPr>
            <a:r>
              <a:rPr lang="en-US" altLang="en-US" sz="1400" b="1" dirty="0">
                <a:solidFill>
                  <a:srgbClr val="009AC7"/>
                </a:solidFill>
              </a:rPr>
              <a:t>Key Options</a:t>
            </a:r>
          </a:p>
          <a:p>
            <a:pPr marL="461963" lvl="1" indent="-234950">
              <a:spcBef>
                <a:spcPts val="0"/>
              </a:spcBef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sz="1400" dirty="0"/>
              <a:t>ec-H2O </a:t>
            </a:r>
            <a:r>
              <a:rPr lang="en-US" altLang="en-US" sz="1400" dirty="0" err="1"/>
              <a:t>NanoClean</a:t>
            </a:r>
            <a:r>
              <a:rPr lang="en-US" altLang="en-US" sz="1400" dirty="0"/>
              <a:t>® Technology</a:t>
            </a:r>
          </a:p>
          <a:p>
            <a:pPr marL="461963" lvl="1" indent="-2349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sz="1400" dirty="0"/>
              <a:t>Severe Environment™ Switch</a:t>
            </a:r>
          </a:p>
          <a:p>
            <a:pPr marL="461963" lvl="1" indent="-2349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sz="1400" dirty="0"/>
              <a:t>Smart-Fill™ Automatic Battery Watering</a:t>
            </a:r>
          </a:p>
          <a:p>
            <a:pPr marL="461963" lvl="1" indent="-2349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sz="1400" dirty="0"/>
              <a:t>Single Point Battery Watering</a:t>
            </a:r>
          </a:p>
          <a:p>
            <a:pPr marL="461963" lvl="1" indent="-2349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sz="1400" dirty="0"/>
              <a:t>Quiet-Mode™ - As low as 59.7 dBA</a:t>
            </a:r>
          </a:p>
          <a:p>
            <a:pPr marL="461963" lvl="1" indent="-2349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sz="1400" dirty="0"/>
              <a:t>IRIS® Asset Manager</a:t>
            </a:r>
          </a:p>
          <a:p>
            <a:pPr lvl="1"/>
            <a:endParaRPr lang="en-US" alt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80536A-DBA2-400F-B39C-D0617C04F1C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A587C9FA-A863-4E65-9CA9-233014E90EC8}"/>
              </a:ext>
            </a:extLst>
          </p:cNvPr>
          <p:cNvSpPr txBox="1">
            <a:spLocks/>
          </p:cNvSpPr>
          <p:nvPr/>
        </p:nvSpPr>
        <p:spPr bwMode="auto">
          <a:xfrm>
            <a:off x="514350" y="5875362"/>
            <a:ext cx="3810000" cy="70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Clr>
                <a:srgbClr val="009AC7"/>
              </a:buClr>
              <a:buFont typeface="Arial" panose="020B0604020202020204" pitchFamily="34" charset="0"/>
              <a:buNone/>
            </a:pPr>
            <a:r>
              <a:rPr lang="en-US" altLang="en-US" sz="1400" b="1" dirty="0">
                <a:solidFill>
                  <a:srgbClr val="FF0000"/>
                </a:solidFill>
              </a:rPr>
              <a:t>*Update on Jan. 1</a:t>
            </a:r>
            <a:r>
              <a:rPr lang="en-US" altLang="en-US" sz="1400" b="1" baseline="30000" dirty="0">
                <a:solidFill>
                  <a:srgbClr val="FF0000"/>
                </a:solidFill>
              </a:rPr>
              <a:t>st</a:t>
            </a:r>
            <a:r>
              <a:rPr lang="en-US" altLang="en-US" sz="1400" b="1" dirty="0">
                <a:solidFill>
                  <a:srgbClr val="FF0000"/>
                </a:solidFill>
              </a:rPr>
              <a:t>, 2019</a:t>
            </a:r>
          </a:p>
          <a:p>
            <a:pPr marL="461963" lvl="1" indent="-234950">
              <a:spcBef>
                <a:spcPts val="0"/>
              </a:spcBef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sz="1400" dirty="0">
                <a:solidFill>
                  <a:srgbClr val="FF0000"/>
                </a:solidFill>
              </a:rPr>
              <a:t>3-Lug no longer offered after this date</a:t>
            </a:r>
          </a:p>
          <a:p>
            <a:pPr marL="461963" lvl="1" indent="-234950">
              <a:spcBef>
                <a:spcPts val="0"/>
              </a:spcBef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sz="1400" dirty="0">
                <a:solidFill>
                  <a:srgbClr val="FF0000"/>
                </a:solidFill>
              </a:rPr>
              <a:t>Insta-Click magnetic gauss ratings info on Sales Tools Hub and My Account</a:t>
            </a:r>
          </a:p>
        </p:txBody>
      </p:sp>
    </p:spTree>
    <p:extLst>
      <p:ext uri="{BB962C8B-B14F-4D97-AF65-F5344CB8AC3E}">
        <p14:creationId xmlns:p14="http://schemas.microsoft.com/office/powerpoint/2010/main" val="2327864931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89576"/>
            <a:ext cx="8229600" cy="3266518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9AC7"/>
                </a:solidFill>
              </a:rPr>
              <a:t>Reduce detergent, labor and water costs </a:t>
            </a:r>
            <a:r>
              <a:rPr lang="en-US" sz="1600" dirty="0"/>
              <a:t>with ec-H2O NanoClean®</a:t>
            </a:r>
          </a:p>
          <a:p>
            <a:pPr marL="285750" indent="-28575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9AC7"/>
                </a:solidFill>
              </a:rPr>
              <a:t>Minimize secondary cleaning operations </a:t>
            </a:r>
            <a:r>
              <a:rPr lang="en-US" sz="1600" dirty="0"/>
              <a:t>with Severe Environment™ Switch</a:t>
            </a:r>
          </a:p>
          <a:p>
            <a:pPr marL="285750" indent="-28575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9AC7"/>
                </a:solidFill>
              </a:rPr>
              <a:t>Simplify cleaning processes </a:t>
            </a:r>
            <a:r>
              <a:rPr lang="en-US" sz="1600" dirty="0"/>
              <a:t>with</a:t>
            </a:r>
            <a:r>
              <a:rPr lang="en-US" sz="1600" dirty="0">
                <a:solidFill>
                  <a:srgbClr val="009AC7"/>
                </a:solidFill>
              </a:rPr>
              <a:t> </a:t>
            </a:r>
            <a:r>
              <a:rPr lang="en-US" sz="1600" dirty="0"/>
              <a:t>LCD Pro-Panel</a:t>
            </a:r>
            <a:r>
              <a:rPr lang="en-US" sz="1600" dirty="0">
                <a:latin typeface="Calibri" panose="020F0502020204030204" pitchFamily="34" charset="0"/>
              </a:rPr>
              <a:t>®</a:t>
            </a:r>
            <a:r>
              <a:rPr lang="en-US" sz="1600" dirty="0"/>
              <a:t> and Zone Settings™ </a:t>
            </a:r>
          </a:p>
          <a:p>
            <a:pPr marL="285750" indent="-28575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9AC7"/>
                </a:solidFill>
              </a:rPr>
              <a:t>Reduce maintenance costs </a:t>
            </a:r>
            <a:r>
              <a:rPr lang="en-US" sz="1600" dirty="0"/>
              <a:t>with</a:t>
            </a:r>
            <a:r>
              <a:rPr lang="en-US" sz="1600" dirty="0">
                <a:solidFill>
                  <a:srgbClr val="009AC7"/>
                </a:solidFill>
              </a:rPr>
              <a:t> </a:t>
            </a:r>
            <a:r>
              <a:rPr lang="en-US" sz="1600" dirty="0"/>
              <a:t>Smart-Fill™ automatic battery watering</a:t>
            </a:r>
          </a:p>
          <a:p>
            <a:pPr marL="285750" indent="-28575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9AC7"/>
                </a:solidFill>
              </a:rPr>
              <a:t>Simplify routine maintenance </a:t>
            </a:r>
            <a:r>
              <a:rPr lang="en-US" sz="1600" dirty="0"/>
              <a:t>with yellow touch points</a:t>
            </a:r>
          </a:p>
          <a:p>
            <a:pPr marL="285750" indent="-28575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9AC7"/>
                </a:solidFill>
              </a:rPr>
              <a:t>Streamline squeegee maintenance </a:t>
            </a:r>
            <a:r>
              <a:rPr lang="en-US" sz="1600" dirty="0"/>
              <a:t>with the quick release design</a:t>
            </a:r>
          </a:p>
          <a:p>
            <a:pPr marL="285750" indent="-28575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9AC7"/>
                </a:solidFill>
              </a:rPr>
              <a:t>Expanding cleaning time </a:t>
            </a:r>
            <a:r>
              <a:rPr lang="en-US" sz="1600" dirty="0"/>
              <a:t>with 14.1 gallon (53L) solution tank</a:t>
            </a:r>
          </a:p>
          <a:p>
            <a:pPr marL="285750" indent="-28575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9AC7"/>
                </a:solidFill>
              </a:rPr>
              <a:t>Easy access </a:t>
            </a:r>
            <a:r>
              <a:rPr lang="en-US" sz="1600" dirty="0"/>
              <a:t>to all components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to Clean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301869" y="1125433"/>
            <a:ext cx="753083" cy="751259"/>
            <a:chOff x="1589087" y="782638"/>
            <a:chExt cx="655638" cy="654050"/>
          </a:xfrm>
        </p:grpSpPr>
        <p:sp>
          <p:nvSpPr>
            <p:cNvPr id="8" name="Oval 15"/>
            <p:cNvSpPr>
              <a:spLocks noChangeArrowheads="1"/>
            </p:cNvSpPr>
            <p:nvPr/>
          </p:nvSpPr>
          <p:spPr bwMode="auto">
            <a:xfrm>
              <a:off x="1589087" y="782638"/>
              <a:ext cx="655638" cy="654050"/>
            </a:xfrm>
            <a:prstGeom prst="ellipse">
              <a:avLst/>
            </a:prstGeom>
            <a:solidFill>
              <a:srgbClr val="F7B334"/>
            </a:solidFill>
            <a:ln w="301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4592" tIns="82296" rIns="164592" bIns="82296" numCol="1" anchor="t" anchorCtr="0" compatLnSpc="1">
              <a:prstTxWarp prst="textNoShape">
                <a:avLst/>
              </a:prstTxWarp>
            </a:bodyPr>
            <a:lstStyle/>
            <a:p>
              <a:endParaRPr lang="en-US" sz="11160" dirty="0"/>
            </a:p>
          </p:txBody>
        </p:sp>
        <p:sp>
          <p:nvSpPr>
            <p:cNvPr id="9" name="Freeform 16"/>
            <p:cNvSpPr>
              <a:spLocks noEditPoints="1"/>
            </p:cNvSpPr>
            <p:nvPr/>
          </p:nvSpPr>
          <p:spPr bwMode="auto">
            <a:xfrm>
              <a:off x="1804988" y="876300"/>
              <a:ext cx="225425" cy="458788"/>
            </a:xfrm>
            <a:custGeom>
              <a:avLst/>
              <a:gdLst>
                <a:gd name="T0" fmla="*/ 23 w 60"/>
                <a:gd name="T1" fmla="*/ 110 h 122"/>
                <a:gd name="T2" fmla="*/ 9 w 60"/>
                <a:gd name="T3" fmla="*/ 108 h 122"/>
                <a:gd name="T4" fmla="*/ 0 w 60"/>
                <a:gd name="T5" fmla="*/ 105 h 122"/>
                <a:gd name="T6" fmla="*/ 5 w 60"/>
                <a:gd name="T7" fmla="*/ 90 h 122"/>
                <a:gd name="T8" fmla="*/ 12 w 60"/>
                <a:gd name="T9" fmla="*/ 92 h 122"/>
                <a:gd name="T10" fmla="*/ 23 w 60"/>
                <a:gd name="T11" fmla="*/ 94 h 122"/>
                <a:gd name="T12" fmla="*/ 23 w 60"/>
                <a:gd name="T13" fmla="*/ 67 h 122"/>
                <a:gd name="T14" fmla="*/ 14 w 60"/>
                <a:gd name="T15" fmla="*/ 63 h 122"/>
                <a:gd name="T16" fmla="*/ 7 w 60"/>
                <a:gd name="T17" fmla="*/ 57 h 122"/>
                <a:gd name="T18" fmla="*/ 2 w 60"/>
                <a:gd name="T19" fmla="*/ 49 h 122"/>
                <a:gd name="T20" fmla="*/ 0 w 60"/>
                <a:gd name="T21" fmla="*/ 39 h 122"/>
                <a:gd name="T22" fmla="*/ 6 w 60"/>
                <a:gd name="T23" fmla="*/ 21 h 122"/>
                <a:gd name="T24" fmla="*/ 23 w 60"/>
                <a:gd name="T25" fmla="*/ 12 h 122"/>
                <a:gd name="T26" fmla="*/ 23 w 60"/>
                <a:gd name="T27" fmla="*/ 0 h 122"/>
                <a:gd name="T28" fmla="*/ 37 w 60"/>
                <a:gd name="T29" fmla="*/ 0 h 122"/>
                <a:gd name="T30" fmla="*/ 37 w 60"/>
                <a:gd name="T31" fmla="*/ 12 h 122"/>
                <a:gd name="T32" fmla="*/ 47 w 60"/>
                <a:gd name="T33" fmla="*/ 13 h 122"/>
                <a:gd name="T34" fmla="*/ 55 w 60"/>
                <a:gd name="T35" fmla="*/ 16 h 122"/>
                <a:gd name="T36" fmla="*/ 51 w 60"/>
                <a:gd name="T37" fmla="*/ 31 h 122"/>
                <a:gd name="T38" fmla="*/ 45 w 60"/>
                <a:gd name="T39" fmla="*/ 29 h 122"/>
                <a:gd name="T40" fmla="*/ 37 w 60"/>
                <a:gd name="T41" fmla="*/ 27 h 122"/>
                <a:gd name="T42" fmla="*/ 37 w 60"/>
                <a:gd name="T43" fmla="*/ 53 h 122"/>
                <a:gd name="T44" fmla="*/ 45 w 60"/>
                <a:gd name="T45" fmla="*/ 57 h 122"/>
                <a:gd name="T46" fmla="*/ 53 w 60"/>
                <a:gd name="T47" fmla="*/ 63 h 122"/>
                <a:gd name="T48" fmla="*/ 58 w 60"/>
                <a:gd name="T49" fmla="*/ 70 h 122"/>
                <a:gd name="T50" fmla="*/ 60 w 60"/>
                <a:gd name="T51" fmla="*/ 81 h 122"/>
                <a:gd name="T52" fmla="*/ 54 w 60"/>
                <a:gd name="T53" fmla="*/ 100 h 122"/>
                <a:gd name="T54" fmla="*/ 37 w 60"/>
                <a:gd name="T55" fmla="*/ 109 h 122"/>
                <a:gd name="T56" fmla="*/ 37 w 60"/>
                <a:gd name="T57" fmla="*/ 122 h 122"/>
                <a:gd name="T58" fmla="*/ 23 w 60"/>
                <a:gd name="T59" fmla="*/ 122 h 122"/>
                <a:gd name="T60" fmla="*/ 23 w 60"/>
                <a:gd name="T61" fmla="*/ 110 h 122"/>
                <a:gd name="T62" fmla="*/ 17 w 60"/>
                <a:gd name="T63" fmla="*/ 37 h 122"/>
                <a:gd name="T64" fmla="*/ 21 w 60"/>
                <a:gd name="T65" fmla="*/ 44 h 122"/>
                <a:gd name="T66" fmla="*/ 29 w 60"/>
                <a:gd name="T67" fmla="*/ 49 h 122"/>
                <a:gd name="T68" fmla="*/ 29 w 60"/>
                <a:gd name="T69" fmla="*/ 27 h 122"/>
                <a:gd name="T70" fmla="*/ 20 w 60"/>
                <a:gd name="T71" fmla="*/ 30 h 122"/>
                <a:gd name="T72" fmla="*/ 17 w 60"/>
                <a:gd name="T73" fmla="*/ 37 h 122"/>
                <a:gd name="T74" fmla="*/ 43 w 60"/>
                <a:gd name="T75" fmla="*/ 83 h 122"/>
                <a:gd name="T76" fmla="*/ 39 w 60"/>
                <a:gd name="T77" fmla="*/ 76 h 122"/>
                <a:gd name="T78" fmla="*/ 31 w 60"/>
                <a:gd name="T79" fmla="*/ 71 h 122"/>
                <a:gd name="T80" fmla="*/ 31 w 60"/>
                <a:gd name="T81" fmla="*/ 94 h 122"/>
                <a:gd name="T82" fmla="*/ 40 w 60"/>
                <a:gd name="T83" fmla="*/ 91 h 122"/>
                <a:gd name="T84" fmla="*/ 43 w 60"/>
                <a:gd name="T85" fmla="*/ 8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" h="122">
                  <a:moveTo>
                    <a:pt x="23" y="110"/>
                  </a:moveTo>
                  <a:cubicBezTo>
                    <a:pt x="18" y="110"/>
                    <a:pt x="13" y="109"/>
                    <a:pt x="9" y="108"/>
                  </a:cubicBezTo>
                  <a:cubicBezTo>
                    <a:pt x="5" y="107"/>
                    <a:pt x="2" y="106"/>
                    <a:pt x="0" y="105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7" y="91"/>
                    <a:pt x="9" y="92"/>
                    <a:pt x="12" y="92"/>
                  </a:cubicBezTo>
                  <a:cubicBezTo>
                    <a:pt x="15" y="93"/>
                    <a:pt x="19" y="94"/>
                    <a:pt x="23" y="94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0" y="66"/>
                    <a:pt x="17" y="64"/>
                    <a:pt x="14" y="63"/>
                  </a:cubicBezTo>
                  <a:cubicBezTo>
                    <a:pt x="12" y="61"/>
                    <a:pt x="9" y="59"/>
                    <a:pt x="7" y="57"/>
                  </a:cubicBezTo>
                  <a:cubicBezTo>
                    <a:pt x="5" y="55"/>
                    <a:pt x="3" y="52"/>
                    <a:pt x="2" y="49"/>
                  </a:cubicBezTo>
                  <a:cubicBezTo>
                    <a:pt x="0" y="46"/>
                    <a:pt x="0" y="43"/>
                    <a:pt x="0" y="39"/>
                  </a:cubicBezTo>
                  <a:cubicBezTo>
                    <a:pt x="0" y="31"/>
                    <a:pt x="2" y="25"/>
                    <a:pt x="6" y="21"/>
                  </a:cubicBezTo>
                  <a:cubicBezTo>
                    <a:pt x="10" y="16"/>
                    <a:pt x="16" y="13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41" y="12"/>
                    <a:pt x="44" y="12"/>
                    <a:pt x="47" y="13"/>
                  </a:cubicBezTo>
                  <a:cubicBezTo>
                    <a:pt x="50" y="14"/>
                    <a:pt x="53" y="15"/>
                    <a:pt x="55" y="16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49" y="30"/>
                    <a:pt x="47" y="30"/>
                    <a:pt x="45" y="29"/>
                  </a:cubicBezTo>
                  <a:cubicBezTo>
                    <a:pt x="42" y="28"/>
                    <a:pt x="40" y="28"/>
                    <a:pt x="37" y="27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40" y="54"/>
                    <a:pt x="42" y="55"/>
                    <a:pt x="45" y="57"/>
                  </a:cubicBezTo>
                  <a:cubicBezTo>
                    <a:pt x="48" y="59"/>
                    <a:pt x="51" y="60"/>
                    <a:pt x="53" y="63"/>
                  </a:cubicBezTo>
                  <a:cubicBezTo>
                    <a:pt x="55" y="65"/>
                    <a:pt x="57" y="67"/>
                    <a:pt x="58" y="70"/>
                  </a:cubicBezTo>
                  <a:cubicBezTo>
                    <a:pt x="60" y="73"/>
                    <a:pt x="60" y="77"/>
                    <a:pt x="60" y="81"/>
                  </a:cubicBezTo>
                  <a:cubicBezTo>
                    <a:pt x="60" y="89"/>
                    <a:pt x="58" y="95"/>
                    <a:pt x="54" y="100"/>
                  </a:cubicBezTo>
                  <a:cubicBezTo>
                    <a:pt x="50" y="105"/>
                    <a:pt x="44" y="108"/>
                    <a:pt x="37" y="109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23" y="122"/>
                    <a:pt x="23" y="122"/>
                    <a:pt x="23" y="122"/>
                  </a:cubicBezTo>
                  <a:lnTo>
                    <a:pt x="23" y="110"/>
                  </a:lnTo>
                  <a:close/>
                  <a:moveTo>
                    <a:pt x="17" y="37"/>
                  </a:moveTo>
                  <a:cubicBezTo>
                    <a:pt x="17" y="40"/>
                    <a:pt x="18" y="42"/>
                    <a:pt x="21" y="44"/>
                  </a:cubicBezTo>
                  <a:cubicBezTo>
                    <a:pt x="23" y="46"/>
                    <a:pt x="25" y="47"/>
                    <a:pt x="29" y="49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4" y="27"/>
                    <a:pt x="21" y="28"/>
                    <a:pt x="20" y="30"/>
                  </a:cubicBezTo>
                  <a:cubicBezTo>
                    <a:pt x="18" y="32"/>
                    <a:pt x="17" y="34"/>
                    <a:pt x="17" y="37"/>
                  </a:cubicBezTo>
                  <a:close/>
                  <a:moveTo>
                    <a:pt x="43" y="83"/>
                  </a:moveTo>
                  <a:cubicBezTo>
                    <a:pt x="43" y="80"/>
                    <a:pt x="42" y="77"/>
                    <a:pt x="39" y="76"/>
                  </a:cubicBezTo>
                  <a:cubicBezTo>
                    <a:pt x="37" y="74"/>
                    <a:pt x="34" y="72"/>
                    <a:pt x="31" y="71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5" y="94"/>
                    <a:pt x="38" y="93"/>
                    <a:pt x="40" y="91"/>
                  </a:cubicBezTo>
                  <a:cubicBezTo>
                    <a:pt x="42" y="89"/>
                    <a:pt x="43" y="86"/>
                    <a:pt x="43" y="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4592" tIns="82296" rIns="164592" bIns="82296" numCol="1" anchor="t" anchorCtr="0" compatLnSpc="1">
              <a:prstTxWarp prst="textNoShape">
                <a:avLst/>
              </a:prstTxWarp>
            </a:bodyPr>
            <a:lstStyle/>
            <a:p>
              <a:endParaRPr lang="en-US" sz="11160" dirty="0"/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3167" y="5669978"/>
            <a:ext cx="2251175" cy="68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9" t="20023" b="10597"/>
          <a:stretch/>
        </p:blipFill>
        <p:spPr>
          <a:xfrm>
            <a:off x="5232542" y="5439522"/>
            <a:ext cx="1570828" cy="1143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678" y="5439522"/>
            <a:ext cx="1905998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2" r="28267" b="7713"/>
          <a:stretch/>
        </p:blipFill>
        <p:spPr>
          <a:xfrm>
            <a:off x="7247972" y="5439522"/>
            <a:ext cx="975477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08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8282619" y="1115808"/>
            <a:ext cx="753083" cy="751259"/>
            <a:chOff x="1589088" y="3709988"/>
            <a:chExt cx="655638" cy="654050"/>
          </a:xfrm>
        </p:grpSpPr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1589088" y="3709988"/>
              <a:ext cx="655638" cy="654050"/>
            </a:xfrm>
            <a:prstGeom prst="ellipse">
              <a:avLst/>
            </a:prstGeom>
            <a:solidFill>
              <a:srgbClr val="EE2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4592" tIns="82296" rIns="164592" bIns="82296" numCol="1" anchor="t" anchorCtr="0" compatLnSpc="1">
              <a:prstTxWarp prst="textNoShape">
                <a:avLst/>
              </a:prstTxWarp>
            </a:bodyPr>
            <a:lstStyle/>
            <a:p>
              <a:endParaRPr lang="en-US" sz="11160" dirty="0"/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1589088" y="3709988"/>
              <a:ext cx="655638" cy="654050"/>
            </a:xfrm>
            <a:prstGeom prst="ellipse">
              <a:avLst/>
            </a:prstGeom>
            <a:noFill/>
            <a:ln w="301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64592" tIns="82296" rIns="164592" bIns="82296" numCol="1" anchor="t" anchorCtr="0" compatLnSpc="1">
              <a:prstTxWarp prst="textNoShape">
                <a:avLst/>
              </a:prstTxWarp>
            </a:bodyPr>
            <a:lstStyle/>
            <a:p>
              <a:endParaRPr lang="en-US" sz="11160" dirty="0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1739900" y="3863975"/>
              <a:ext cx="131763" cy="128588"/>
            </a:xfrm>
            <a:custGeom>
              <a:avLst/>
              <a:gdLst>
                <a:gd name="T0" fmla="*/ 18 w 35"/>
                <a:gd name="T1" fmla="*/ 0 h 34"/>
                <a:gd name="T2" fmla="*/ 0 w 35"/>
                <a:gd name="T3" fmla="*/ 17 h 34"/>
                <a:gd name="T4" fmla="*/ 17 w 35"/>
                <a:gd name="T5" fmla="*/ 34 h 34"/>
                <a:gd name="T6" fmla="*/ 35 w 35"/>
                <a:gd name="T7" fmla="*/ 17 h 34"/>
                <a:gd name="T8" fmla="*/ 18 w 3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4">
                  <a:moveTo>
                    <a:pt x="18" y="0"/>
                  </a:moveTo>
                  <a:cubicBezTo>
                    <a:pt x="18" y="8"/>
                    <a:pt x="8" y="17"/>
                    <a:pt x="0" y="17"/>
                  </a:cubicBezTo>
                  <a:cubicBezTo>
                    <a:pt x="8" y="17"/>
                    <a:pt x="17" y="26"/>
                    <a:pt x="17" y="34"/>
                  </a:cubicBezTo>
                  <a:cubicBezTo>
                    <a:pt x="17" y="26"/>
                    <a:pt x="27" y="17"/>
                    <a:pt x="35" y="17"/>
                  </a:cubicBezTo>
                  <a:cubicBezTo>
                    <a:pt x="27" y="17"/>
                    <a:pt x="18" y="8"/>
                    <a:pt x="1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4592" tIns="82296" rIns="164592" bIns="82296" numCol="1" anchor="t" anchorCtr="0" compatLnSpc="1">
              <a:prstTxWarp prst="textNoShape">
                <a:avLst/>
              </a:prstTxWarp>
            </a:bodyPr>
            <a:lstStyle/>
            <a:p>
              <a:endParaRPr lang="en-US" sz="11160" dirty="0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1804988" y="3924300"/>
              <a:ext cx="288925" cy="285750"/>
            </a:xfrm>
            <a:custGeom>
              <a:avLst/>
              <a:gdLst>
                <a:gd name="T0" fmla="*/ 40 w 77"/>
                <a:gd name="T1" fmla="*/ 0 h 76"/>
                <a:gd name="T2" fmla="*/ 26 w 77"/>
                <a:gd name="T3" fmla="*/ 25 h 76"/>
                <a:gd name="T4" fmla="*/ 10 w 77"/>
                <a:gd name="T5" fmla="*/ 36 h 76"/>
                <a:gd name="T6" fmla="*/ 0 w 77"/>
                <a:gd name="T7" fmla="*/ 38 h 76"/>
                <a:gd name="T8" fmla="*/ 19 w 77"/>
                <a:gd name="T9" fmla="*/ 45 h 76"/>
                <a:gd name="T10" fmla="*/ 32 w 77"/>
                <a:gd name="T11" fmla="*/ 58 h 76"/>
                <a:gd name="T12" fmla="*/ 38 w 77"/>
                <a:gd name="T13" fmla="*/ 76 h 76"/>
                <a:gd name="T14" fmla="*/ 41 w 77"/>
                <a:gd name="T15" fmla="*/ 64 h 76"/>
                <a:gd name="T16" fmla="*/ 50 w 77"/>
                <a:gd name="T17" fmla="*/ 52 h 76"/>
                <a:gd name="T18" fmla="*/ 77 w 77"/>
                <a:gd name="T19" fmla="*/ 39 h 76"/>
                <a:gd name="T20" fmla="*/ 40 w 77"/>
                <a:gd name="T2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76">
                  <a:moveTo>
                    <a:pt x="40" y="0"/>
                  </a:moveTo>
                  <a:cubicBezTo>
                    <a:pt x="39" y="9"/>
                    <a:pt x="34" y="18"/>
                    <a:pt x="26" y="25"/>
                  </a:cubicBezTo>
                  <a:cubicBezTo>
                    <a:pt x="22" y="30"/>
                    <a:pt x="16" y="34"/>
                    <a:pt x="10" y="36"/>
                  </a:cubicBezTo>
                  <a:cubicBezTo>
                    <a:pt x="7" y="37"/>
                    <a:pt x="4" y="38"/>
                    <a:pt x="0" y="38"/>
                  </a:cubicBezTo>
                  <a:cubicBezTo>
                    <a:pt x="7" y="38"/>
                    <a:pt x="13" y="41"/>
                    <a:pt x="19" y="45"/>
                  </a:cubicBezTo>
                  <a:cubicBezTo>
                    <a:pt x="24" y="49"/>
                    <a:pt x="28" y="53"/>
                    <a:pt x="32" y="58"/>
                  </a:cubicBezTo>
                  <a:cubicBezTo>
                    <a:pt x="35" y="64"/>
                    <a:pt x="38" y="71"/>
                    <a:pt x="38" y="76"/>
                  </a:cubicBezTo>
                  <a:cubicBezTo>
                    <a:pt x="38" y="72"/>
                    <a:pt x="39" y="68"/>
                    <a:pt x="41" y="64"/>
                  </a:cubicBezTo>
                  <a:cubicBezTo>
                    <a:pt x="43" y="60"/>
                    <a:pt x="46" y="56"/>
                    <a:pt x="50" y="52"/>
                  </a:cubicBezTo>
                  <a:cubicBezTo>
                    <a:pt x="57" y="44"/>
                    <a:pt x="68" y="39"/>
                    <a:pt x="77" y="39"/>
                  </a:cubicBezTo>
                  <a:cubicBezTo>
                    <a:pt x="60" y="38"/>
                    <a:pt x="39" y="17"/>
                    <a:pt x="4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4592" tIns="82296" rIns="164592" bIns="82296" numCol="1" anchor="t" anchorCtr="0" compatLnSpc="1">
              <a:prstTxWarp prst="textNoShape">
                <a:avLst/>
              </a:prstTxWarp>
            </a:bodyPr>
            <a:lstStyle/>
            <a:p>
              <a:endParaRPr lang="en-US" sz="11160" dirty="0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Enhancing Facility Image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667" y="1996464"/>
            <a:ext cx="875580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1188BB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9AC7"/>
                </a:solidFill>
                <a:latin typeface="Arial" panose="020B0604020202020204" pitchFamily="34" charset="0"/>
              </a:rPr>
              <a:t>High performance floor cleaning</a:t>
            </a:r>
            <a:r>
              <a:rPr lang="en-US" sz="1600" dirty="0">
                <a:latin typeface="Arial" panose="020B0604020202020204" pitchFamily="34" charset="0"/>
              </a:rPr>
              <a:t> delivered through high brush/pad RPMs &amp; down pressure</a:t>
            </a:r>
          </a:p>
          <a:p>
            <a:pPr marL="285750" indent="-285750" defTabSz="457200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1188BB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9AC7"/>
                </a:solidFill>
                <a:latin typeface="Arial" panose="020B0604020202020204" pitchFamily="34" charset="0"/>
              </a:rPr>
              <a:t>Keep the machine running properly </a:t>
            </a:r>
            <a:r>
              <a:rPr lang="en-US" sz="1600" dirty="0">
                <a:latin typeface="Arial" panose="020B0604020202020204" pitchFamily="34" charset="0"/>
              </a:rPr>
              <a:t>with on-board, on-demand maintenance videos</a:t>
            </a:r>
          </a:p>
          <a:p>
            <a:pPr marL="285750" indent="-285750" defTabSz="457200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1188BB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9AC7"/>
                </a:solidFill>
                <a:latin typeface="Arial" panose="020B0604020202020204" pitchFamily="34" charset="0"/>
              </a:rPr>
              <a:t>Standardize cleaning performance </a:t>
            </a:r>
            <a:r>
              <a:rPr lang="en-US" sz="1600" dirty="0">
                <a:latin typeface="Arial" panose="020B0604020202020204" pitchFamily="34" charset="0"/>
              </a:rPr>
              <a:t>with Zone Settings™ and supervisor lockout capabilities</a:t>
            </a:r>
          </a:p>
          <a:p>
            <a:pPr marL="285750" indent="-285750" defTabSz="457200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1188BB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9AC7"/>
                </a:solidFill>
                <a:latin typeface="Arial" panose="020B0604020202020204" pitchFamily="34" charset="0"/>
              </a:rPr>
              <a:t>Enhance cleaning operations </a:t>
            </a:r>
            <a:r>
              <a:rPr lang="en-US" sz="1600" dirty="0">
                <a:latin typeface="Arial" panose="020B0604020202020204" pitchFamily="34" charset="0"/>
              </a:rPr>
              <a:t>provided by exclusive Tennant technologies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78289" y="6123538"/>
            <a:ext cx="1764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</a:rPr>
              <a:t>Pro-Membrane™ Panel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20395" y="6123538"/>
            <a:ext cx="15247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</a:rPr>
              <a:t>LCD Pro-Panel™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95363" y="6123538"/>
            <a:ext cx="17607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</a:rPr>
              <a:t>20” (50 cm) Single Disk</a:t>
            </a:r>
            <a:br>
              <a:rPr lang="en-US" sz="1100" dirty="0">
                <a:latin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</a:rPr>
              <a:t>24” (60 cm) Dual Disk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194" y="4751938"/>
            <a:ext cx="2287198" cy="13716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10561" t="13492" r="15582" b="9225"/>
          <a:stretch/>
        </p:blipFill>
        <p:spPr>
          <a:xfrm>
            <a:off x="2991589" y="4751937"/>
            <a:ext cx="1938398" cy="137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9" t="4807" r="26635" b="9457"/>
          <a:stretch/>
        </p:blipFill>
        <p:spPr>
          <a:xfrm>
            <a:off x="1190730" y="4751937"/>
            <a:ext cx="117167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98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8306483" y="1115808"/>
            <a:ext cx="753083" cy="751259"/>
            <a:chOff x="3382961" y="3709988"/>
            <a:chExt cx="655639" cy="654051"/>
          </a:xfrm>
        </p:grpSpPr>
        <p:sp>
          <p:nvSpPr>
            <p:cNvPr id="27" name="Oval 5"/>
            <p:cNvSpPr>
              <a:spLocks noChangeArrowheads="1"/>
            </p:cNvSpPr>
            <p:nvPr/>
          </p:nvSpPr>
          <p:spPr bwMode="auto">
            <a:xfrm>
              <a:off x="3382961" y="3709988"/>
              <a:ext cx="655638" cy="654050"/>
            </a:xfrm>
            <a:prstGeom prst="ellipse">
              <a:avLst/>
            </a:prstGeom>
            <a:solidFill>
              <a:srgbClr val="5A39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4592" tIns="82296" rIns="164592" bIns="82296" numCol="1" anchor="t" anchorCtr="0" compatLnSpc="1">
              <a:prstTxWarp prst="textNoShape">
                <a:avLst/>
              </a:prstTxWarp>
            </a:bodyPr>
            <a:lstStyle/>
            <a:p>
              <a:endParaRPr lang="en-US" sz="11160" dirty="0"/>
            </a:p>
          </p:txBody>
        </p:sp>
        <p:sp>
          <p:nvSpPr>
            <p:cNvPr id="28" name="Oval 6"/>
            <p:cNvSpPr>
              <a:spLocks noChangeArrowheads="1"/>
            </p:cNvSpPr>
            <p:nvPr/>
          </p:nvSpPr>
          <p:spPr bwMode="auto">
            <a:xfrm>
              <a:off x="3382962" y="3709989"/>
              <a:ext cx="655638" cy="654050"/>
            </a:xfrm>
            <a:prstGeom prst="ellipse">
              <a:avLst/>
            </a:prstGeom>
            <a:noFill/>
            <a:ln w="301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64592" tIns="82296" rIns="164592" bIns="82296" numCol="1" anchor="t" anchorCtr="0" compatLnSpc="1">
              <a:prstTxWarp prst="textNoShape">
                <a:avLst/>
              </a:prstTxWarp>
            </a:bodyPr>
            <a:lstStyle/>
            <a:p>
              <a:endParaRPr lang="en-US" sz="11160" dirty="0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3567113" y="3898900"/>
              <a:ext cx="287338" cy="280988"/>
            </a:xfrm>
            <a:custGeom>
              <a:avLst/>
              <a:gdLst>
                <a:gd name="T0" fmla="*/ 181 w 181"/>
                <a:gd name="T1" fmla="*/ 59 h 177"/>
                <a:gd name="T2" fmla="*/ 119 w 181"/>
                <a:gd name="T3" fmla="*/ 59 h 177"/>
                <a:gd name="T4" fmla="*/ 119 w 181"/>
                <a:gd name="T5" fmla="*/ 0 h 177"/>
                <a:gd name="T6" fmla="*/ 60 w 181"/>
                <a:gd name="T7" fmla="*/ 0 h 177"/>
                <a:gd name="T8" fmla="*/ 60 w 181"/>
                <a:gd name="T9" fmla="*/ 59 h 177"/>
                <a:gd name="T10" fmla="*/ 0 w 181"/>
                <a:gd name="T11" fmla="*/ 59 h 177"/>
                <a:gd name="T12" fmla="*/ 0 w 181"/>
                <a:gd name="T13" fmla="*/ 118 h 177"/>
                <a:gd name="T14" fmla="*/ 60 w 181"/>
                <a:gd name="T15" fmla="*/ 118 h 177"/>
                <a:gd name="T16" fmla="*/ 60 w 181"/>
                <a:gd name="T17" fmla="*/ 177 h 177"/>
                <a:gd name="T18" fmla="*/ 119 w 181"/>
                <a:gd name="T19" fmla="*/ 177 h 177"/>
                <a:gd name="T20" fmla="*/ 119 w 181"/>
                <a:gd name="T21" fmla="*/ 118 h 177"/>
                <a:gd name="T22" fmla="*/ 181 w 181"/>
                <a:gd name="T23" fmla="*/ 118 h 177"/>
                <a:gd name="T24" fmla="*/ 181 w 181"/>
                <a:gd name="T25" fmla="*/ 5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1" h="177">
                  <a:moveTo>
                    <a:pt x="181" y="59"/>
                  </a:moveTo>
                  <a:lnTo>
                    <a:pt x="119" y="59"/>
                  </a:lnTo>
                  <a:lnTo>
                    <a:pt x="119" y="0"/>
                  </a:lnTo>
                  <a:lnTo>
                    <a:pt x="60" y="0"/>
                  </a:lnTo>
                  <a:lnTo>
                    <a:pt x="60" y="59"/>
                  </a:lnTo>
                  <a:lnTo>
                    <a:pt x="0" y="59"/>
                  </a:lnTo>
                  <a:lnTo>
                    <a:pt x="0" y="118"/>
                  </a:lnTo>
                  <a:lnTo>
                    <a:pt x="60" y="118"/>
                  </a:lnTo>
                  <a:lnTo>
                    <a:pt x="60" y="177"/>
                  </a:lnTo>
                  <a:lnTo>
                    <a:pt x="119" y="177"/>
                  </a:lnTo>
                  <a:lnTo>
                    <a:pt x="119" y="118"/>
                  </a:lnTo>
                  <a:lnTo>
                    <a:pt x="181" y="118"/>
                  </a:lnTo>
                  <a:lnTo>
                    <a:pt x="181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4592" tIns="82296" rIns="164592" bIns="82296" numCol="1" anchor="t" anchorCtr="0" compatLnSpc="1">
              <a:prstTxWarp prst="textNoShape">
                <a:avLst/>
              </a:prstTxWarp>
            </a:bodyPr>
            <a:lstStyle/>
            <a:p>
              <a:endParaRPr lang="en-US" sz="11160" dirty="0"/>
            </a:p>
          </p:txBody>
        </p:sp>
      </p:grp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457201" y="1789576"/>
            <a:ext cx="7560762" cy="2002778"/>
          </a:xfrm>
        </p:spPr>
        <p:txBody>
          <a:bodyPr>
            <a:noAutofit/>
          </a:bodyPr>
          <a:lstStyle/>
          <a:p>
            <a:pPr marL="285750" indent="-28575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9AC7"/>
                </a:solidFill>
              </a:rPr>
              <a:t>Quick drying floors </a:t>
            </a:r>
            <a:r>
              <a:rPr lang="en-US" sz="1600" dirty="0"/>
              <a:t>with optimized squeegee design and recovery system</a:t>
            </a:r>
          </a:p>
          <a:p>
            <a:pPr marL="285750" indent="-28575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9AC7"/>
                </a:solidFill>
              </a:rPr>
              <a:t>Minimize slip and falls </a:t>
            </a:r>
            <a:r>
              <a:rPr lang="en-US" sz="1600" dirty="0"/>
              <a:t>with NFSI certified ec-H2O NanoClean</a:t>
            </a:r>
            <a:r>
              <a:rPr lang="en-US" sz="1600" baseline="30000" dirty="0"/>
              <a:t>®</a:t>
            </a:r>
            <a:r>
              <a:rPr lang="en-US" sz="1600" dirty="0"/>
              <a:t> technology</a:t>
            </a:r>
          </a:p>
          <a:p>
            <a:pPr marL="285750" indent="-28575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9AC7"/>
                </a:solidFill>
              </a:rPr>
              <a:t>Safely perform routine maintenance </a:t>
            </a:r>
            <a:r>
              <a:rPr lang="en-US" sz="1600" dirty="0"/>
              <a:t>with on-board tutorial videos</a:t>
            </a:r>
          </a:p>
          <a:p>
            <a:pPr marL="285750" indent="-28575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9AC7"/>
                </a:solidFill>
              </a:rPr>
              <a:t>Safe battery maintenance </a:t>
            </a:r>
            <a:r>
              <a:rPr lang="en-US" sz="1600" dirty="0"/>
              <a:t>provided by Smart-Fill™ automatic battery watering</a:t>
            </a:r>
          </a:p>
          <a:p>
            <a:pPr marL="285750" indent="-2857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9AC7"/>
                </a:solidFill>
              </a:rPr>
              <a:t>Reduced body fatigue </a:t>
            </a:r>
            <a:r>
              <a:rPr lang="en-US" sz="1600" dirty="0"/>
              <a:t>by managing machine speed via speed dial on console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Health and Safety</a:t>
            </a:r>
          </a:p>
        </p:txBody>
      </p:sp>
      <p:pic>
        <p:nvPicPr>
          <p:cNvPr id="34" name="Picture 2" descr="NFSILOGO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447" y="5009589"/>
            <a:ext cx="2514600" cy="131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2" r="18284"/>
          <a:stretch/>
        </p:blipFill>
        <p:spPr>
          <a:xfrm rot="5400000">
            <a:off x="5210876" y="4934131"/>
            <a:ext cx="1315977" cy="146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18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Customer Needs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125614"/>
              </p:ext>
            </p:extLst>
          </p:nvPr>
        </p:nvGraphicFramePr>
        <p:xfrm>
          <a:off x="139300" y="1850247"/>
          <a:ext cx="8860119" cy="3975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2" name="Worksheet" r:id="rId4" imgW="11334870" imgH="5086350" progId="Excel.Sheet.12">
                  <p:embed/>
                </p:oleObj>
              </mc:Choice>
              <mc:Fallback>
                <p:oleObj name="Worksheet" r:id="rId4" imgW="11334870" imgH="50863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9300" y="1850247"/>
                        <a:ext cx="8860119" cy="39755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8375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200" y="911225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kern="0" dirty="0"/>
              <a:t>T350 Control Panel Offering</a:t>
            </a:r>
            <a:endParaRPr lang="en-US" alt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419155"/>
              </p:ext>
            </p:extLst>
          </p:nvPr>
        </p:nvGraphicFramePr>
        <p:xfrm>
          <a:off x="71318" y="1597025"/>
          <a:ext cx="5868865" cy="517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7" name="Worksheet" r:id="rId4" imgW="9153540" imgH="8067585" progId="Excel.Sheet.12">
                  <p:embed/>
                </p:oleObj>
              </mc:Choice>
              <mc:Fallback>
                <p:oleObj name="Worksheet" r:id="rId4" imgW="9153540" imgH="80675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318" y="1597025"/>
                        <a:ext cx="5868865" cy="517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40184" y="2076574"/>
            <a:ext cx="32038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9AC7"/>
                </a:solidFill>
              </a:rPr>
              <a:t>T350 control panels provide enhanced cleaning functionality</a:t>
            </a:r>
          </a:p>
          <a:p>
            <a:pPr marL="398463" lvl="1" indent="-2222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Zone Settings™</a:t>
            </a:r>
          </a:p>
          <a:p>
            <a:pPr marL="398463" lvl="1" indent="-2222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Vac only</a:t>
            </a:r>
          </a:p>
          <a:p>
            <a:pPr marL="398463" lvl="1" indent="-2222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Warning lights</a:t>
            </a:r>
          </a:p>
          <a:p>
            <a:pPr marL="398463" lvl="1" indent="-2222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1-Step activation of machine</a:t>
            </a:r>
          </a:p>
          <a:p>
            <a:endParaRPr lang="en-US" sz="1400" dirty="0"/>
          </a:p>
          <a:p>
            <a:r>
              <a:rPr lang="en-US" sz="1400" b="1" dirty="0">
                <a:solidFill>
                  <a:srgbClr val="009AC7"/>
                </a:solidFill>
              </a:rPr>
              <a:t>LCD Pro-Panel provides additional functionality:</a:t>
            </a:r>
          </a:p>
          <a:p>
            <a:pPr marL="398463" lvl="1" indent="-22701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Additional Zone Settings</a:t>
            </a:r>
          </a:p>
          <a:p>
            <a:pPr marL="398463" lvl="1" indent="-22701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Operator Log-in ID</a:t>
            </a:r>
          </a:p>
          <a:p>
            <a:pPr marL="398463" lvl="1" indent="-22701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Operator permissions</a:t>
            </a:r>
          </a:p>
          <a:p>
            <a:pPr marL="398463" lvl="1" indent="-22701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Training and maintenance videos</a:t>
            </a:r>
          </a:p>
          <a:p>
            <a:pPr marL="398463" lvl="1" indent="-22701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On-screen charger profile</a:t>
            </a:r>
          </a:p>
        </p:txBody>
      </p:sp>
    </p:spTree>
    <p:extLst>
      <p:ext uri="{BB962C8B-B14F-4D97-AF65-F5344CB8AC3E}">
        <p14:creationId xmlns:p14="http://schemas.microsoft.com/office/powerpoint/2010/main" val="1933632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891378B513214FBD163B593C0FE3ED" ma:contentTypeVersion="83" ma:contentTypeDescription="Create a new document." ma:contentTypeScope="" ma:versionID="03339e0d0d67e9735ef2d389b49b9619">
  <xsd:schema xmlns:xsd="http://www.w3.org/2001/XMLSchema" xmlns:xs="http://www.w3.org/2001/XMLSchema" xmlns:p="http://schemas.microsoft.com/office/2006/metadata/properties" xmlns:ns2="0376508a-3691-412d-a127-f3009102e432" targetNamespace="http://schemas.microsoft.com/office/2006/metadata/properties" ma:root="true" ma:fieldsID="42e70a105afa13c0aba71bd4d5669738" ns2:_="">
    <xsd:import namespace="0376508a-3691-412d-a127-f3009102e432"/>
    <xsd:element name="properties">
      <xsd:complexType>
        <xsd:sequence>
          <xsd:element name="documentManagement">
            <xsd:complexType>
              <xsd:all>
                <xsd:element ref="ns2:UserRoles" minOccurs="0"/>
                <xsd:element ref="ns2:MarketingChannel" minOccurs="0"/>
                <xsd:element ref="ns2:SalesOrg" minOccurs="0"/>
                <xsd:element ref="ns2:SalesDistrict" minOccurs="0"/>
                <xsd:element ref="ns2:Country" minOccurs="0"/>
                <xsd:element ref="ns2:Language" minOccurs="0"/>
                <xsd:element ref="ns2:SalesChannel" minOccurs="0"/>
                <xsd:element ref="ns2:Brand" minOccurs="0"/>
                <xsd:element ref="ns2:Product" minOccurs="0"/>
                <xsd:element ref="ns2:Category" minOccurs="0"/>
                <xsd:element ref="ns2:AssetType" minOccurs="0"/>
                <xsd:element ref="ns2:LiteratureType" minOccurs="0"/>
                <xsd:element ref="ns2:Innovation" minOccurs="0"/>
                <xsd:element ref="ns2:Applications" minOccurs="0"/>
                <xsd:element ref="ns2:Industry" minOccurs="0"/>
                <xsd:element ref="ns2:Sold_x002d_To" minOccurs="0"/>
                <xsd:element ref="ns2:SalesDistrictTitle" minOccurs="0"/>
                <xsd:element ref="ns2:ProductStatus" minOccurs="0"/>
                <xsd:element ref="ns2:SecurityType" minOccurs="0"/>
                <xsd:element ref="ns2:CategoryTitle" minOccurs="0"/>
                <xsd:element ref="ns2:CustomerGroup" minOccurs="0"/>
                <xsd:element ref="ns2:Customer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76508a-3691-412d-a127-f3009102e432" elementFormDefault="qualified">
    <xsd:import namespace="http://schemas.microsoft.com/office/2006/documentManagement/types"/>
    <xsd:import namespace="http://schemas.microsoft.com/office/infopath/2007/PartnerControls"/>
    <xsd:element name="UserRoles" ma:index="2" nillable="true" ma:displayName="UserRoles" ma:description="* * * * * * IF PUBLIC LEAVE EMPTY * * * * * *" ma:list="{e2e3de3e-ccd2-4421-b68c-37c5f4e582ab}" ma:internalName="UserRoles" ma:readOnly="false" ma:showField="USERROLE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arketingChannel" ma:index="3" nillable="true" ma:displayName="MarketingChannel" ma:list="{ae493d90-adea-4c54-b050-fb6d6181909e}" ma:internalName="MarketingChannel" ma:readOnly="false" ma:showField="MARKETINGCHANNEL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alesOrg" ma:index="4" nillable="true" ma:displayName="SalesOrg" ma:list="{d3375561-d921-4af3-953a-7663adc0db1a}" ma:internalName="SalesOrg" ma:readOnly="false" ma:showField="SALESORG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alesDistrict" ma:index="5" nillable="true" ma:displayName="SalesDistrict" ma:list="{50370e94-047c-45fb-b566-fc64f91bea86}" ma:internalName="SalesDistrict" ma:readOnly="false" ma:showField="SALESDISTRICT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ountry" ma:index="6" nillable="true" ma:displayName="Country" ma:list="{24076f44-285e-4cb9-9651-bc8b6ea3b479}" ma:internalName="Country" ma:readOnly="false" ma:showField="Key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nguage" ma:index="7" nillable="true" ma:displayName="Language" ma:list="{68445780-4283-43b4-aad2-1fc4dc5f3482}" ma:internalName="Language" ma:readOnly="false" ma:showField="Title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alesChannel" ma:index="8" nillable="true" ma:displayName="SalesChannel" ma:list="{301a598e-3474-4381-9c1f-829689d8b57b}" ma:internalName="SalesChannel" ma:readOnly="false" ma:showField="SALESCHANNEL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Brand" ma:index="9" nillable="true" ma:displayName="Brand" ma:list="{b92587f4-cafb-48a8-9d85-521e677a1cf5}" ma:internalName="Brand" ma:readOnly="false" ma:showField="BRAND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oduct" ma:index="10" nillable="true" ma:displayName="Product" ma:list="{297b7c7a-5d0d-4982-9702-ea99fbb4a83e}" ma:internalName="Product" ma:showField="Title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ategory" ma:index="11" nillable="true" ma:displayName="Category" ma:list="{86fa95bb-c809-49ce-a1fb-f4fb7b1949a0}" ma:internalName="Category" ma:readOnly="false" ma:showField="ASSETCATEGORY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ssetType" ma:index="12" nillable="true" ma:displayName="AssetType" ma:list="{7cf49b1b-e7dc-4c4d-adb7-5b3a783227c9}" ma:internalName="AssetType" ma:readOnly="false" ma:showField="ASSETTYPE_ID" ma:web="d2b0125b-2e6a-4122-affe-42934978f63b">
      <xsd:simpleType>
        <xsd:restriction base="dms:Lookup"/>
      </xsd:simpleType>
    </xsd:element>
    <xsd:element name="LiteratureType" ma:index="13" nillable="true" ma:displayName="LiteratureType" ma:description="BROCHURES, LEAFLETS, SPEC SHEETS &amp; RECOMMENDED PARTS ARE PUBLIC" ma:indexed="true" ma:list="{8c2f526d-9f00-4fcb-8da9-65219fb1fc57}" ma:internalName="LiteratureType" ma:readOnly="false" ma:showField="LITERATURETYPE_ID" ma:web="d2b0125b-2e6a-4122-affe-42934978f63b">
      <xsd:simpleType>
        <xsd:restriction base="dms:Lookup"/>
      </xsd:simpleType>
    </xsd:element>
    <xsd:element name="Innovation" ma:index="14" nillable="true" ma:displayName="Innovation" ma:list="{7288d138-aaf8-434c-b798-6f31447b8d88}" ma:internalName="Innovation" ma:showField="INNOVATION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pplications" ma:index="15" nillable="true" ma:displayName="Applications" ma:list="{da2ac9bf-3537-4670-a3ae-d8d75070d1b9}" ma:internalName="Applications" ma:showField="APPLICATION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ndustry" ma:index="16" nillable="true" ma:displayName="Industry" ma:list="{d4223f80-87ca-4d48-85c1-b11f26073d7b}" ma:internalName="Industry" ma:showField="INDUSTRY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old_x002d_To" ma:index="17" nillable="true" ma:displayName="Sold-To" ma:internalName="Sold_x002d_To">
      <xsd:simpleType>
        <xsd:restriction base="dms:Text"/>
      </xsd:simpleType>
    </xsd:element>
    <xsd:element name="SalesDistrictTitle" ma:index="20" nillable="true" ma:displayName="SalesDistrictTitle" ma:list="{50370e94-047c-45fb-b566-fc64f91bea86}" ma:internalName="SalesDistrictTitle" ma:readOnly="true" ma:showField="Title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oductStatus" ma:index="21" nillable="true" ma:displayName="ProductStatus" ma:list="{297B7C7A-5D0D-4982-9702-EA99FBB4A83E}" ma:internalName="ProductStatus" ma:readOnly="true" ma:showField="CalculatedStatus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ecurityType" ma:index="26" nillable="true" ma:displayName="SecurityType" ma:default="Secured Only" ma:format="Dropdown" ma:internalName="SecurityType">
      <xsd:simpleType>
        <xsd:restriction base="dms:Choice">
          <xsd:enumeration value="Public"/>
          <xsd:enumeration value="Secured Only"/>
        </xsd:restriction>
      </xsd:simpleType>
    </xsd:element>
    <xsd:element name="CategoryTitle" ma:index="27" nillable="true" ma:displayName="CategoryTitle" ma:list="{86fa95bb-c809-49ce-a1fb-f4fb7b1949a0}" ma:internalName="CategoryTitle" ma:readOnly="true" ma:showField="Title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ustomerGroup" ma:index="28" nillable="true" ma:displayName="CustomerGroup" ma:list="{1d487369-79c1-471a-aef5-6554842fae80}" ma:internalName="CustomerGroup" ma:showField="CustomerGroupI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ustomer_x0020_Name" ma:index="29" nillable="true" ma:displayName="Customer Name" ma:list="{a26128da-408a-40e4-8f46-322bff40bfec}" ma:internalName="Customer_x0020_Name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curityType xmlns="0376508a-3691-412d-a127-f3009102e432">Public</SecurityType>
    <UserRoles xmlns="0376508a-3691-412d-a127-f3009102e432"/>
    <SalesOrg xmlns="0376508a-3691-412d-a127-f3009102e432">
      <Value>9</Value>
      <Value>10</Value>
    </SalesOrg>
    <Innovation xmlns="0376508a-3691-412d-a127-f3009102e432"/>
    <Sold_x002d_To xmlns="0376508a-3691-412d-a127-f3009102e432" xsi:nil="true"/>
    <CustomerGroup xmlns="0376508a-3691-412d-a127-f3009102e432"/>
    <SalesDistrict xmlns="0376508a-3691-412d-a127-f3009102e432">
      <Value>3</Value>
      <Value>5</Value>
    </SalesDistrict>
    <Customer_x0020_Name xmlns="0376508a-3691-412d-a127-f3009102e432" xsi:nil="true"/>
    <Category xmlns="0376508a-3691-412d-a127-f3009102e432">
      <Value>21</Value>
    </Category>
    <MarketingChannel xmlns="0376508a-3691-412d-a127-f3009102e432">
      <Value>10</Value>
      <Value>16</Value>
      <Value>8</Value>
      <Value>15</Value>
    </MarketingChannel>
    <SalesChannel xmlns="0376508a-3691-412d-a127-f3009102e432">
      <Value>2</Value>
    </SalesChannel>
    <Brand xmlns="0376508a-3691-412d-a127-f3009102e432">
      <Value>1</Value>
    </Brand>
    <Language xmlns="0376508a-3691-412d-a127-f3009102e432">
      <Value>1</Value>
      <Value>37</Value>
    </Language>
    <Applications xmlns="0376508a-3691-412d-a127-f3009102e432"/>
    <Country xmlns="0376508a-3691-412d-a127-f3009102e432"/>
    <LiteratureType xmlns="0376508a-3691-412d-a127-f3009102e432">18</LiteratureType>
    <Industry xmlns="0376508a-3691-412d-a127-f3009102e432"/>
    <Product xmlns="0376508a-3691-412d-a127-f3009102e432">
      <Value>862</Value>
    </Product>
    <AssetType xmlns="0376508a-3691-412d-a127-f3009102e432">33</AssetType>
  </documentManagement>
</p:properties>
</file>

<file path=customXml/itemProps1.xml><?xml version="1.0" encoding="utf-8"?>
<ds:datastoreItem xmlns:ds="http://schemas.openxmlformats.org/officeDocument/2006/customXml" ds:itemID="{B1F8922A-F02F-4C7F-B542-68BF33A747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8EAB80-5808-4192-B53A-0D7736CCD9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76508a-3691-412d-a127-f3009102e4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9FE2994-6D8D-477E-83FE-1C655B3CDAFA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0376508a-3691-412d-a127-f3009102e432"/>
    <ds:schemaRef ds:uri="http://schemas.microsoft.com/office/2006/metadata/properties"/>
    <ds:schemaRef ds:uri="http://purl.org/dc/elements/1.1/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1738</Words>
  <Application>Microsoft Office PowerPoint</Application>
  <PresentationFormat>On-screen Show (4:3)</PresentationFormat>
  <Paragraphs>368</Paragraphs>
  <Slides>22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Wingdings</vt:lpstr>
      <vt:lpstr>Office Theme</vt:lpstr>
      <vt:lpstr>Worksheet</vt:lpstr>
      <vt:lpstr>Product Application and Solution Guide</vt:lpstr>
      <vt:lpstr>Markets and Applications For Stand-on Scrubbers</vt:lpstr>
      <vt:lpstr>T350 Overview</vt:lpstr>
      <vt:lpstr>T350 Product Overview</vt:lpstr>
      <vt:lpstr>Cost to Clean</vt:lpstr>
      <vt:lpstr>Enhancing Facility Image</vt:lpstr>
      <vt:lpstr>Environmental Health and Safety</vt:lpstr>
      <vt:lpstr>Addressing Customer Needs</vt:lpstr>
      <vt:lpstr>T350 Control Panel Offering</vt:lpstr>
      <vt:lpstr>Starting The Machine</vt:lpstr>
      <vt:lpstr>Disk Cleaning Tool Attachment Options</vt:lpstr>
      <vt:lpstr>ec-H2O NanoClean® with Severe Environment™ Switch</vt:lpstr>
      <vt:lpstr>NEW Smart-Fill™ Automatic Battery Watering</vt:lpstr>
      <vt:lpstr>Quick Release Squeegee and Blade Replacement</vt:lpstr>
      <vt:lpstr>TennantTrue® Cleaning Tools</vt:lpstr>
      <vt:lpstr>TennantTrue® Service Plan</vt:lpstr>
      <vt:lpstr>Tennant Lineup</vt:lpstr>
      <vt:lpstr>Competitive Comparison - Productivity</vt:lpstr>
      <vt:lpstr>Competitive comparison – Performance &amp; Innovation</vt:lpstr>
      <vt:lpstr>Extraordinary durability and reliability</vt:lpstr>
      <vt:lpstr>T350 Overview</vt:lpstr>
      <vt:lpstr>Thank You!</vt:lpstr>
    </vt:vector>
  </TitlesOfParts>
  <Company>Tennant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T350 PAS Guide</dc:title>
  <dc:creator>Commers, Barb</dc:creator>
  <cp:lastModifiedBy>Wieden, Trent</cp:lastModifiedBy>
  <cp:revision>656</cp:revision>
  <cp:lastPrinted>2017-07-21T13:16:32Z</cp:lastPrinted>
  <dcterms:created xsi:type="dcterms:W3CDTF">2012-06-05T14:24:02Z</dcterms:created>
  <dcterms:modified xsi:type="dcterms:W3CDTF">2022-07-26T17:38:30Z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0x01010044891378B513214FBD163B593C0FE3ED</vt:lpwstr>
  </property>
  <property fmtid="{D5CDD505-2E9C-101B-9397-08002B2CF9AE}" pid="3" name="Order">
    <vt:r8>2382400</vt:r8>
  </property>
</Properties>
</file>