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65" r:id="rId5"/>
    <p:sldId id="267" r:id="rId6"/>
    <p:sldId id="266" r:id="rId7"/>
    <p:sldId id="281" r:id="rId8"/>
    <p:sldId id="269" r:id="rId9"/>
    <p:sldId id="299" r:id="rId10"/>
    <p:sldId id="270" r:id="rId11"/>
    <p:sldId id="274" r:id="rId12"/>
    <p:sldId id="275" r:id="rId13"/>
    <p:sldId id="276" r:id="rId14"/>
    <p:sldId id="285" r:id="rId15"/>
    <p:sldId id="279" r:id="rId16"/>
    <p:sldId id="286" r:id="rId17"/>
    <p:sldId id="278" r:id="rId18"/>
    <p:sldId id="287" r:id="rId19"/>
    <p:sldId id="282" r:id="rId20"/>
    <p:sldId id="283" r:id="rId21"/>
    <p:sldId id="294" r:id="rId22"/>
    <p:sldId id="292" r:id="rId23"/>
    <p:sldId id="288" r:id="rId24"/>
    <p:sldId id="289" r:id="rId25"/>
    <p:sldId id="272" r:id="rId26"/>
    <p:sldId id="290" r:id="rId27"/>
    <p:sldId id="297" r:id="rId28"/>
    <p:sldId id="298" r:id="rId29"/>
    <p:sldId id="300" r:id="rId30"/>
    <p:sldId id="296" r:id="rId31"/>
    <p:sldId id="273" r:id="rId32"/>
  </p:sldIdLst>
  <p:sldSz cx="9144000" cy="6858000" type="screen4x3"/>
  <p:notesSz cx="7010400" cy="9296400"/>
  <p:custDataLst>
    <p:tags r:id="rId35"/>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9AC7"/>
    <a:srgbClr val="FF0066"/>
    <a:srgbClr val="99FF99"/>
    <a:srgbClr val="B4CC95"/>
    <a:srgbClr val="FFFFFF"/>
    <a:srgbClr val="D9D9D9"/>
    <a:srgbClr val="E8E8E8"/>
    <a:srgbClr val="E8F2F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0" autoAdjust="0"/>
    <p:restoredTop sz="96233" autoAdjust="0"/>
  </p:normalViewPr>
  <p:slideViewPr>
    <p:cSldViewPr snapToGrid="0">
      <p:cViewPr varScale="1">
        <p:scale>
          <a:sx n="69" d="100"/>
          <a:sy n="69" d="100"/>
        </p:scale>
        <p:origin x="1244" y="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r>
              <a:rPr lang="en-US" dirty="0"/>
              <a:t>6/5/2012</a:t>
            </a:r>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2529750B-B654-4C8C-A36A-8D95A9C8E65C}" type="slidenum">
              <a:rPr lang="en-US" altLang="en-US"/>
              <a:pPr>
                <a:defRPr/>
              </a:pPr>
              <a:t>‹#›</a:t>
            </a:fld>
            <a:endParaRPr lang="en-US" altLang="en-US" dirty="0"/>
          </a:p>
        </p:txBody>
      </p:sp>
    </p:spTree>
    <p:extLst>
      <p:ext uri="{BB962C8B-B14F-4D97-AF65-F5344CB8AC3E}">
        <p14:creationId xmlns:p14="http://schemas.microsoft.com/office/powerpoint/2010/main" val="39438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r>
              <a:rPr lang="en-US" dirty="0"/>
              <a:t>6/5/2012</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4CCCF2DF-31DB-44AF-A92E-B0BDDF848338}" type="slidenum">
              <a:rPr lang="en-US" altLang="en-US"/>
              <a:pPr>
                <a:defRPr/>
              </a:pPr>
              <a:t>‹#›</a:t>
            </a:fld>
            <a:endParaRPr lang="en-US" altLang="en-US" dirty="0"/>
          </a:p>
        </p:txBody>
      </p:sp>
    </p:spTree>
    <p:extLst>
      <p:ext uri="{BB962C8B-B14F-4D97-AF65-F5344CB8AC3E}">
        <p14:creationId xmlns:p14="http://schemas.microsoft.com/office/powerpoint/2010/main" val="65248840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altLang="en-US">
              <a:latin typeface="Arial" pitchFamily="34" charset="0"/>
              <a:cs typeface="Arial" pitchFamily="34" charset="0"/>
            </a:endParaRPr>
          </a:p>
        </p:txBody>
      </p:sp>
      <p:sp>
        <p:nvSpPr>
          <p:cNvPr id="32772" name="Slide Number Placeholder 3"/>
          <p:cNvSpPr>
            <a:spLocks noGrp="1"/>
          </p:cNvSpPr>
          <p:nvPr>
            <p:ph type="sldNum" sz="quarter" idx="5"/>
          </p:nvPr>
        </p:nvSpPr>
        <p:spPr>
          <a:noFill/>
        </p:spPr>
        <p:txBody>
          <a:bodyPr/>
          <a:lstStyle>
            <a:lvl1pPr defTabSz="931863" eaLnBrk="0" hangingPunct="0">
              <a:defRPr b="1">
                <a:solidFill>
                  <a:schemeClr val="tx1"/>
                </a:solidFill>
                <a:latin typeface="Arial" pitchFamily="34" charset="0"/>
                <a:cs typeface="Arial" pitchFamily="34" charset="0"/>
              </a:defRPr>
            </a:lvl1pPr>
            <a:lvl2pPr marL="742950" indent="-285750" defTabSz="931863" eaLnBrk="0" hangingPunct="0">
              <a:defRPr b="1">
                <a:solidFill>
                  <a:schemeClr val="tx1"/>
                </a:solidFill>
                <a:latin typeface="Arial" pitchFamily="34" charset="0"/>
                <a:cs typeface="Arial" pitchFamily="34" charset="0"/>
              </a:defRPr>
            </a:lvl2pPr>
            <a:lvl3pPr marL="1143000" indent="-228600" defTabSz="931863" eaLnBrk="0" hangingPunct="0">
              <a:defRPr b="1">
                <a:solidFill>
                  <a:schemeClr val="tx1"/>
                </a:solidFill>
                <a:latin typeface="Arial" pitchFamily="34" charset="0"/>
                <a:cs typeface="Arial" pitchFamily="34" charset="0"/>
              </a:defRPr>
            </a:lvl3pPr>
            <a:lvl4pPr marL="1600200" indent="-228600" defTabSz="931863" eaLnBrk="0" hangingPunct="0">
              <a:defRPr b="1">
                <a:solidFill>
                  <a:schemeClr val="tx1"/>
                </a:solidFill>
                <a:latin typeface="Arial" pitchFamily="34" charset="0"/>
                <a:cs typeface="Arial" pitchFamily="34" charset="0"/>
              </a:defRPr>
            </a:lvl4pPr>
            <a:lvl5pPr marL="2057400" indent="-228600" defTabSz="931863" eaLnBrk="0" hangingPunct="0">
              <a:defRPr b="1">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B0942EE-3983-4EEA-A2B4-F869A8F4F6A1}" type="slidenum">
              <a:rPr lang="en-US" altLang="en-US" b="0"/>
              <a:pPr eaLnBrk="1" hangingPunct="1"/>
              <a:t>2</a:t>
            </a:fld>
            <a:endParaRPr lang="en-US" altLang="en-US" b="0"/>
          </a:p>
        </p:txBody>
      </p:sp>
    </p:spTree>
    <p:extLst>
      <p:ext uri="{BB962C8B-B14F-4D97-AF65-F5344CB8AC3E}">
        <p14:creationId xmlns:p14="http://schemas.microsoft.com/office/powerpoint/2010/main" val="224874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9523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92731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057275" y="481013"/>
            <a:ext cx="4649788" cy="3486150"/>
          </a:xfrm>
          <a:ln/>
        </p:spPr>
      </p:sp>
      <p:sp>
        <p:nvSpPr>
          <p:cNvPr id="74756" name="Slide Number Placeholder 3"/>
          <p:cNvSpPr>
            <a:spLocks noGrp="1"/>
          </p:cNvSpPr>
          <p:nvPr>
            <p:ph type="sldNum" sz="quarter" idx="5"/>
          </p:nvPr>
        </p:nvSpPr>
        <p:spPr>
          <a:noFill/>
        </p:spPr>
        <p:txBody>
          <a:bodyPr/>
          <a:lstStyle>
            <a:lvl1pPr defTabSz="967565" eaLnBrk="0" hangingPunct="0">
              <a:spcBef>
                <a:spcPct val="30000"/>
              </a:spcBef>
              <a:defRPr sz="1200">
                <a:solidFill>
                  <a:schemeClr val="tx1"/>
                </a:solidFill>
                <a:latin typeface="Arial" pitchFamily="34" charset="0"/>
                <a:cs typeface="Arial" pitchFamily="34" charset="0"/>
              </a:defRPr>
            </a:lvl1pPr>
            <a:lvl2pPr marL="771415" indent="-296698" defTabSz="967565" eaLnBrk="0" hangingPunct="0">
              <a:spcBef>
                <a:spcPct val="30000"/>
              </a:spcBef>
              <a:defRPr sz="1200">
                <a:solidFill>
                  <a:schemeClr val="tx1"/>
                </a:solidFill>
                <a:latin typeface="Arial" pitchFamily="34" charset="0"/>
                <a:cs typeface="Arial" pitchFamily="34" charset="0"/>
              </a:defRPr>
            </a:lvl2pPr>
            <a:lvl3pPr marL="1186792" indent="-237358" defTabSz="967565" eaLnBrk="0" hangingPunct="0">
              <a:spcBef>
                <a:spcPct val="30000"/>
              </a:spcBef>
              <a:defRPr sz="1200">
                <a:solidFill>
                  <a:schemeClr val="tx1"/>
                </a:solidFill>
                <a:latin typeface="Arial" pitchFamily="34" charset="0"/>
                <a:cs typeface="Arial" pitchFamily="34" charset="0"/>
              </a:defRPr>
            </a:lvl3pPr>
            <a:lvl4pPr marL="1661508" indent="-237358" defTabSz="967565" eaLnBrk="0" hangingPunct="0">
              <a:spcBef>
                <a:spcPct val="30000"/>
              </a:spcBef>
              <a:defRPr sz="1200">
                <a:solidFill>
                  <a:schemeClr val="tx1"/>
                </a:solidFill>
                <a:latin typeface="Arial" pitchFamily="34" charset="0"/>
                <a:cs typeface="Arial" pitchFamily="34" charset="0"/>
              </a:defRPr>
            </a:lvl4pPr>
            <a:lvl5pPr marL="2136225" indent="-237358" defTabSz="967565" eaLnBrk="0" hangingPunct="0">
              <a:spcBef>
                <a:spcPct val="30000"/>
              </a:spcBef>
              <a:defRPr sz="1200">
                <a:solidFill>
                  <a:schemeClr val="tx1"/>
                </a:solidFill>
                <a:latin typeface="Arial" pitchFamily="34" charset="0"/>
                <a:cs typeface="Arial" pitchFamily="34" charset="0"/>
              </a:defRPr>
            </a:lvl5pPr>
            <a:lvl6pPr marL="2610941" indent="-237358" defTabSz="967565" eaLnBrk="0" fontAlgn="base" hangingPunct="0">
              <a:spcBef>
                <a:spcPct val="30000"/>
              </a:spcBef>
              <a:spcAft>
                <a:spcPct val="0"/>
              </a:spcAft>
              <a:defRPr sz="1200">
                <a:solidFill>
                  <a:schemeClr val="tx1"/>
                </a:solidFill>
                <a:latin typeface="Arial" pitchFamily="34" charset="0"/>
                <a:cs typeface="Arial" pitchFamily="34" charset="0"/>
              </a:defRPr>
            </a:lvl6pPr>
            <a:lvl7pPr marL="3085658" indent="-237358" defTabSz="967565" eaLnBrk="0" fontAlgn="base" hangingPunct="0">
              <a:spcBef>
                <a:spcPct val="30000"/>
              </a:spcBef>
              <a:spcAft>
                <a:spcPct val="0"/>
              </a:spcAft>
              <a:defRPr sz="1200">
                <a:solidFill>
                  <a:schemeClr val="tx1"/>
                </a:solidFill>
                <a:latin typeface="Arial" pitchFamily="34" charset="0"/>
                <a:cs typeface="Arial" pitchFamily="34" charset="0"/>
              </a:defRPr>
            </a:lvl7pPr>
            <a:lvl8pPr marL="3560374" indent="-237358" defTabSz="967565" eaLnBrk="0" fontAlgn="base" hangingPunct="0">
              <a:spcBef>
                <a:spcPct val="30000"/>
              </a:spcBef>
              <a:spcAft>
                <a:spcPct val="0"/>
              </a:spcAft>
              <a:defRPr sz="1200">
                <a:solidFill>
                  <a:schemeClr val="tx1"/>
                </a:solidFill>
                <a:latin typeface="Arial" pitchFamily="34" charset="0"/>
                <a:cs typeface="Arial" pitchFamily="34" charset="0"/>
              </a:defRPr>
            </a:lvl8pPr>
            <a:lvl9pPr marL="4035091" indent="-237358" defTabSz="96756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BB65F4B6-8C59-4322-9738-0616B65E5D9A}" type="slidenum">
              <a:rPr lang="en-US" altLang="en-US" sz="1300"/>
              <a:pPr eaLnBrk="1" hangingPunct="1">
                <a:spcBef>
                  <a:spcPct val="0"/>
                </a:spcBef>
              </a:pPr>
              <a:t>13</a:t>
            </a:fld>
            <a:endParaRPr lang="en-US" altLang="en-US" sz="1300"/>
          </a:p>
        </p:txBody>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62068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1604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75066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12775"/>
            <a:ext cx="4649788" cy="3486150"/>
          </a:xfrm>
        </p:spPr>
      </p:sp>
      <p:sp>
        <p:nvSpPr>
          <p:cNvPr id="4" name="Slide Number Placeholder 3"/>
          <p:cNvSpPr>
            <a:spLocks noGrp="1"/>
          </p:cNvSpPr>
          <p:nvPr>
            <p:ph type="sldNum" sz="quarter" idx="10"/>
          </p:nvPr>
        </p:nvSpPr>
        <p:spPr/>
        <p:txBody>
          <a:bodyPr/>
          <a:lstStyle/>
          <a:p>
            <a:fld id="{2E6387F2-4A14-47A6-B01F-688A2ACAB496}" type="slidenum">
              <a:rPr lang="en-US" smtClean="0"/>
              <a:pPr/>
              <a:t>17</a:t>
            </a:fld>
            <a:endParaRPr lang="en-US"/>
          </a:p>
        </p:txBody>
      </p:sp>
      <p:sp>
        <p:nvSpPr>
          <p:cNvPr id="7" name="Notes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82842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181100" y="696913"/>
            <a:ext cx="4648200" cy="3486150"/>
          </a:xfrm>
          <a:ln/>
        </p:spPr>
      </p:sp>
      <p:sp>
        <p:nvSpPr>
          <p:cNvPr id="74756" name="Slide Number Placeholder 3"/>
          <p:cNvSpPr>
            <a:spLocks noGrp="1"/>
          </p:cNvSpPr>
          <p:nvPr>
            <p:ph type="sldNum" sz="quarter" idx="5"/>
          </p:nvPr>
        </p:nvSpPr>
        <p:spPr>
          <a:noFill/>
        </p:spPr>
        <p:txBody>
          <a:bodyPr/>
          <a:lstStyle>
            <a:lvl1pPr defTabSz="967565" eaLnBrk="0" hangingPunct="0">
              <a:spcBef>
                <a:spcPct val="30000"/>
              </a:spcBef>
              <a:defRPr sz="1200">
                <a:solidFill>
                  <a:schemeClr val="tx1"/>
                </a:solidFill>
                <a:latin typeface="Arial" pitchFamily="34" charset="0"/>
                <a:cs typeface="Arial" pitchFamily="34" charset="0"/>
              </a:defRPr>
            </a:lvl1pPr>
            <a:lvl2pPr marL="771415" indent="-296698" defTabSz="967565" eaLnBrk="0" hangingPunct="0">
              <a:spcBef>
                <a:spcPct val="30000"/>
              </a:spcBef>
              <a:defRPr sz="1200">
                <a:solidFill>
                  <a:schemeClr val="tx1"/>
                </a:solidFill>
                <a:latin typeface="Arial" pitchFamily="34" charset="0"/>
                <a:cs typeface="Arial" pitchFamily="34" charset="0"/>
              </a:defRPr>
            </a:lvl2pPr>
            <a:lvl3pPr marL="1186792" indent="-237358" defTabSz="967565" eaLnBrk="0" hangingPunct="0">
              <a:spcBef>
                <a:spcPct val="30000"/>
              </a:spcBef>
              <a:defRPr sz="1200">
                <a:solidFill>
                  <a:schemeClr val="tx1"/>
                </a:solidFill>
                <a:latin typeface="Arial" pitchFamily="34" charset="0"/>
                <a:cs typeface="Arial" pitchFamily="34" charset="0"/>
              </a:defRPr>
            </a:lvl3pPr>
            <a:lvl4pPr marL="1661508" indent="-237358" defTabSz="967565" eaLnBrk="0" hangingPunct="0">
              <a:spcBef>
                <a:spcPct val="30000"/>
              </a:spcBef>
              <a:defRPr sz="1200">
                <a:solidFill>
                  <a:schemeClr val="tx1"/>
                </a:solidFill>
                <a:latin typeface="Arial" pitchFamily="34" charset="0"/>
                <a:cs typeface="Arial" pitchFamily="34" charset="0"/>
              </a:defRPr>
            </a:lvl4pPr>
            <a:lvl5pPr marL="2136225" indent="-237358" defTabSz="967565" eaLnBrk="0" hangingPunct="0">
              <a:spcBef>
                <a:spcPct val="30000"/>
              </a:spcBef>
              <a:defRPr sz="1200">
                <a:solidFill>
                  <a:schemeClr val="tx1"/>
                </a:solidFill>
                <a:latin typeface="Arial" pitchFamily="34" charset="0"/>
                <a:cs typeface="Arial" pitchFamily="34" charset="0"/>
              </a:defRPr>
            </a:lvl5pPr>
            <a:lvl6pPr marL="2610941" indent="-237358" defTabSz="967565" eaLnBrk="0" fontAlgn="base" hangingPunct="0">
              <a:spcBef>
                <a:spcPct val="30000"/>
              </a:spcBef>
              <a:spcAft>
                <a:spcPct val="0"/>
              </a:spcAft>
              <a:defRPr sz="1200">
                <a:solidFill>
                  <a:schemeClr val="tx1"/>
                </a:solidFill>
                <a:latin typeface="Arial" pitchFamily="34" charset="0"/>
                <a:cs typeface="Arial" pitchFamily="34" charset="0"/>
              </a:defRPr>
            </a:lvl6pPr>
            <a:lvl7pPr marL="3085658" indent="-237358" defTabSz="967565" eaLnBrk="0" fontAlgn="base" hangingPunct="0">
              <a:spcBef>
                <a:spcPct val="30000"/>
              </a:spcBef>
              <a:spcAft>
                <a:spcPct val="0"/>
              </a:spcAft>
              <a:defRPr sz="1200">
                <a:solidFill>
                  <a:schemeClr val="tx1"/>
                </a:solidFill>
                <a:latin typeface="Arial" pitchFamily="34" charset="0"/>
                <a:cs typeface="Arial" pitchFamily="34" charset="0"/>
              </a:defRPr>
            </a:lvl7pPr>
            <a:lvl8pPr marL="3560374" indent="-237358" defTabSz="967565" eaLnBrk="0" fontAlgn="base" hangingPunct="0">
              <a:spcBef>
                <a:spcPct val="30000"/>
              </a:spcBef>
              <a:spcAft>
                <a:spcPct val="0"/>
              </a:spcAft>
              <a:defRPr sz="1200">
                <a:solidFill>
                  <a:schemeClr val="tx1"/>
                </a:solidFill>
                <a:latin typeface="Arial" pitchFamily="34" charset="0"/>
                <a:cs typeface="Arial" pitchFamily="34" charset="0"/>
              </a:defRPr>
            </a:lvl8pPr>
            <a:lvl9pPr marL="4035091" indent="-237358" defTabSz="96756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BB65F4B6-8C59-4322-9738-0616B65E5D9A}" type="slidenum">
              <a:rPr lang="en-US" altLang="en-US" sz="1300"/>
              <a:pPr eaLnBrk="1" hangingPunct="1">
                <a:spcBef>
                  <a:spcPct val="0"/>
                </a:spcBef>
              </a:pPr>
              <a:t>19</a:t>
            </a:fld>
            <a:endParaRPr lang="en-US" altLang="en-US" sz="1300"/>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86433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2898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dirty="0"/>
              <a:t>©2014  The Tennant Company</a:t>
            </a:r>
          </a:p>
        </p:txBody>
      </p:sp>
      <p:sp>
        <p:nvSpPr>
          <p:cNvPr id="5" name="Footer Placeholder 4"/>
          <p:cNvSpPr>
            <a:spLocks noGrp="1"/>
          </p:cNvSpPr>
          <p:nvPr>
            <p:ph type="ftr" sz="quarter" idx="11"/>
          </p:nvPr>
        </p:nvSpPr>
        <p:spPr/>
        <p:txBody>
          <a:bodyPr/>
          <a:lstStyle>
            <a:lvl1pPr>
              <a:defRPr/>
            </a:lvl1pPr>
          </a:lstStyle>
          <a:p>
            <a:pPr>
              <a:defRPr/>
            </a:pPr>
            <a:r>
              <a:rPr lang="en-US" dirty="0"/>
              <a:t>CONFIDENTIAL - For Internal Use Only</a:t>
            </a:r>
          </a:p>
        </p:txBody>
      </p:sp>
      <p:sp>
        <p:nvSpPr>
          <p:cNvPr id="6" name="Slide Number Placeholder 5"/>
          <p:cNvSpPr>
            <a:spLocks noGrp="1"/>
          </p:cNvSpPr>
          <p:nvPr>
            <p:ph type="sldNum" sz="quarter" idx="12"/>
          </p:nvPr>
        </p:nvSpPr>
        <p:spPr/>
        <p:txBody>
          <a:bodyPr/>
          <a:lstStyle>
            <a:lvl1pPr>
              <a:defRPr/>
            </a:lvl1pPr>
          </a:lstStyle>
          <a:p>
            <a:pPr>
              <a:defRPr/>
            </a:pPr>
            <a:r>
              <a:rPr lang="en-US" altLang="en-US" dirty="0"/>
              <a:t> Rev date      </a:t>
            </a:r>
            <a:fld id="{C42DEE24-FCC0-40D6-9A0E-3609033F9656}" type="slidenum">
              <a:rPr lang="en-US" altLang="en-US"/>
              <a:pPr>
                <a:defRPr/>
              </a:pPr>
              <a:t>‹#›</a:t>
            </a:fld>
            <a:endParaRPr lang="en-US" altLang="en-US" dirty="0"/>
          </a:p>
        </p:txBody>
      </p:sp>
    </p:spTree>
    <p:extLst>
      <p:ext uri="{BB962C8B-B14F-4D97-AF65-F5344CB8AC3E}">
        <p14:creationId xmlns:p14="http://schemas.microsoft.com/office/powerpoint/2010/main" val="12478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267200"/>
          </a:xfrm>
          <a:prstGeom prst="rect">
            <a:avLst/>
          </a:prstGeo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a:t>
            </a:r>
          </a:p>
        </p:txBody>
      </p:sp>
      <p:sp>
        <p:nvSpPr>
          <p:cNvPr id="10" name="Title Placeholder 1"/>
          <p:cNvSpPr>
            <a:spLocks noGrp="1"/>
          </p:cNvSpPr>
          <p:nvPr>
            <p:ph type="title"/>
          </p:nvPr>
        </p:nvSpPr>
        <p:spPr>
          <a:xfrm>
            <a:off x="457200" y="986411"/>
            <a:ext cx="8229600" cy="543325"/>
          </a:xfrm>
          <a:prstGeom prst="rect">
            <a:avLst/>
          </a:prstGeom>
        </p:spPr>
        <p:txBody>
          <a:bodyPr rtlCol="0">
            <a:normAutofit/>
          </a:bodyPr>
          <a:lstStyle/>
          <a:p>
            <a:r>
              <a:rPr lang="en-US" dirty="0"/>
              <a:t>Click to edit</a:t>
            </a:r>
          </a:p>
        </p:txBody>
      </p:sp>
      <p:sp>
        <p:nvSpPr>
          <p:cNvPr id="4" name="Date Placeholder 3"/>
          <p:cNvSpPr>
            <a:spLocks noGrp="1"/>
          </p:cNvSpPr>
          <p:nvPr>
            <p:ph type="dt" sz="half" idx="10"/>
          </p:nvPr>
        </p:nvSpPr>
        <p:spPr/>
        <p:txBody>
          <a:bodyPr/>
          <a:lstStyle>
            <a:lvl1pPr>
              <a:defRPr/>
            </a:lvl1pPr>
          </a:lstStyle>
          <a:p>
            <a:pPr>
              <a:defRPr/>
            </a:pPr>
            <a:r>
              <a:rPr lang="en-US" dirty="0"/>
              <a:t>©2014  The Tennant Company</a:t>
            </a:r>
          </a:p>
        </p:txBody>
      </p:sp>
      <p:sp>
        <p:nvSpPr>
          <p:cNvPr id="5" name="Footer Placeholder 4"/>
          <p:cNvSpPr>
            <a:spLocks noGrp="1"/>
          </p:cNvSpPr>
          <p:nvPr>
            <p:ph type="ftr" sz="quarter" idx="11"/>
          </p:nvPr>
        </p:nvSpPr>
        <p:spPr/>
        <p:txBody>
          <a:bodyPr/>
          <a:lstStyle>
            <a:lvl1pPr>
              <a:defRPr/>
            </a:lvl1pPr>
          </a:lstStyle>
          <a:p>
            <a:pPr>
              <a:defRPr/>
            </a:pPr>
            <a:r>
              <a:rPr lang="en-US" dirty="0"/>
              <a:t>CONFIDENTIAL - For Internal Use Only</a:t>
            </a:r>
          </a:p>
        </p:txBody>
      </p:sp>
      <p:sp>
        <p:nvSpPr>
          <p:cNvPr id="6" name="Slide Number Placeholder 5"/>
          <p:cNvSpPr>
            <a:spLocks noGrp="1"/>
          </p:cNvSpPr>
          <p:nvPr>
            <p:ph type="sldNum" sz="quarter" idx="12"/>
          </p:nvPr>
        </p:nvSpPr>
        <p:spPr/>
        <p:txBody>
          <a:bodyPr/>
          <a:lstStyle>
            <a:lvl1pPr>
              <a:defRPr/>
            </a:lvl1pPr>
          </a:lstStyle>
          <a:p>
            <a:pPr>
              <a:defRPr/>
            </a:pPr>
            <a:r>
              <a:rPr lang="en-US" altLang="en-US" dirty="0"/>
              <a:t> Rev date      </a:t>
            </a:r>
            <a:fld id="{40BD2EA7-2D18-4D7B-85C6-B4C1B2B21AAB}" type="slidenum">
              <a:rPr lang="en-US" altLang="en-US"/>
              <a:pPr>
                <a:defRPr/>
              </a:pPr>
              <a:t>‹#›</a:t>
            </a:fld>
            <a:endParaRPr lang="en-US" altLang="en-US" dirty="0"/>
          </a:p>
        </p:txBody>
      </p:sp>
    </p:spTree>
    <p:extLst>
      <p:ext uri="{BB962C8B-B14F-4D97-AF65-F5344CB8AC3E}">
        <p14:creationId xmlns:p14="http://schemas.microsoft.com/office/powerpoint/2010/main" val="3411891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2" name="Picture 2" descr="X:\zzz LIBRARIES\LOGO LIBRARY\Tennant (TEN)\_Tennant\Tennant logo_sq_color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6450" y="0"/>
            <a:ext cx="987552" cy="987552"/>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623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33375" y="381002"/>
            <a:ext cx="8534400" cy="758825"/>
          </a:xfrm>
        </p:spPr>
        <p:txBody>
          <a:bodyPr/>
          <a:lstStyle/>
          <a:p>
            <a:r>
              <a:rPr lang="en-US"/>
              <a:t>Click to edit Master title style</a:t>
            </a:r>
          </a:p>
        </p:txBody>
      </p:sp>
    </p:spTree>
    <p:extLst>
      <p:ext uri="{BB962C8B-B14F-4D97-AF65-F5344CB8AC3E}">
        <p14:creationId xmlns:p14="http://schemas.microsoft.com/office/powerpoint/2010/main" val="37531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2032316"/>
            <a:ext cx="8229600" cy="4525963"/>
          </a:xfrm>
          <a:prstGeom prst="rect">
            <a:avLst/>
          </a:prstGeom>
        </p:spPr>
        <p:txBody>
          <a:bodyPr>
            <a:noAutofit/>
          </a:bodyPr>
          <a:lstStyle>
            <a:lvl2pPr marL="693738" indent="-236538">
              <a:buFont typeface="Wingdings" charset="2"/>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sz="quarter" idx="10"/>
          </p:nvPr>
        </p:nvSpPr>
        <p:spPr>
          <a:xfrm>
            <a:off x="457200" y="438150"/>
            <a:ext cx="6332335" cy="1138238"/>
          </a:xfrm>
          <a:prstGeom prst="rect">
            <a:avLst/>
          </a:prstGeom>
        </p:spPr>
        <p:txBody>
          <a:bodyPr/>
          <a:lstStyle>
            <a:lvl1pPr marL="0" indent="0" algn="l">
              <a:buNone/>
              <a:defRPr sz="2000"/>
            </a:lvl1pPr>
          </a:lstStyle>
          <a:p>
            <a:pPr lvl="0" algn="ctr">
              <a:lnSpc>
                <a:spcPct val="70000"/>
              </a:lnSpc>
            </a:pPr>
            <a:r>
              <a:rPr lang="en-US" sz="5400" b="1">
                <a:solidFill>
                  <a:schemeClr val="tx1"/>
                </a:solidFill>
              </a:rPr>
              <a:t>Click to 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0148" y="1"/>
            <a:ext cx="1003852" cy="1003852"/>
          </a:xfrm>
          <a:prstGeom prst="rect">
            <a:avLst/>
          </a:prstGeom>
        </p:spPr>
      </p:pic>
    </p:spTree>
    <p:extLst>
      <p:ext uri="{BB962C8B-B14F-4D97-AF65-F5344CB8AC3E}">
        <p14:creationId xmlns:p14="http://schemas.microsoft.com/office/powerpoint/2010/main" val="2944294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946275"/>
            <a:ext cx="82296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Date Placeholder 3"/>
          <p:cNvSpPr>
            <a:spLocks noGrp="1"/>
          </p:cNvSpPr>
          <p:nvPr>
            <p:ph type="dt" sz="half" idx="2"/>
          </p:nvPr>
        </p:nvSpPr>
        <p:spPr>
          <a:xfrm>
            <a:off x="457200" y="6569075"/>
            <a:ext cx="2133600" cy="2889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700">
                <a:solidFill>
                  <a:schemeClr val="tx1">
                    <a:tint val="75000"/>
                  </a:schemeClr>
                </a:solidFill>
                <a:latin typeface="Arial" pitchFamily="34" charset="0"/>
                <a:cs typeface="Arial" pitchFamily="34" charset="0"/>
              </a:defRPr>
            </a:lvl1pPr>
          </a:lstStyle>
          <a:p>
            <a:pPr>
              <a:defRPr/>
            </a:pPr>
            <a:r>
              <a:rPr lang="en-US" dirty="0"/>
              <a:t>©2014  The Tennant Company</a:t>
            </a:r>
          </a:p>
        </p:txBody>
      </p:sp>
      <p:sp>
        <p:nvSpPr>
          <p:cNvPr id="14" name="Footer Placeholder 4"/>
          <p:cNvSpPr>
            <a:spLocks noGrp="1"/>
          </p:cNvSpPr>
          <p:nvPr>
            <p:ph type="ftr" sz="quarter" idx="3"/>
          </p:nvPr>
        </p:nvSpPr>
        <p:spPr>
          <a:xfrm>
            <a:off x="3124200" y="6569075"/>
            <a:ext cx="2895600" cy="288925"/>
          </a:xfrm>
          <a:prstGeom prst="rect">
            <a:avLst/>
          </a:prstGeom>
        </p:spPr>
        <p:txBody>
          <a:bodyPr vert="horz" lIns="91440" tIns="45720" rIns="91440" bIns="45720" rtlCol="0" anchor="ctr"/>
          <a:lstStyle>
            <a:lvl1pPr algn="ctr" eaLnBrk="1" fontAlgn="auto" hangingPunct="1">
              <a:spcBef>
                <a:spcPts val="0"/>
              </a:spcBef>
              <a:spcAft>
                <a:spcPts val="0"/>
              </a:spcAft>
              <a:defRPr sz="800" b="1">
                <a:solidFill>
                  <a:schemeClr val="accent6">
                    <a:lumMod val="75000"/>
                  </a:schemeClr>
                </a:solidFill>
                <a:latin typeface="Arial" pitchFamily="34" charset="0"/>
                <a:cs typeface="Arial" pitchFamily="34" charset="0"/>
              </a:defRPr>
            </a:lvl1pPr>
          </a:lstStyle>
          <a:p>
            <a:pPr>
              <a:defRPr/>
            </a:pPr>
            <a:r>
              <a:rPr lang="en-US" dirty="0"/>
              <a:t>CONFIDENTIAL - For Internal Use Only</a:t>
            </a:r>
          </a:p>
        </p:txBody>
      </p:sp>
      <p:sp>
        <p:nvSpPr>
          <p:cNvPr id="15" name="Slide Number Placeholder 5"/>
          <p:cNvSpPr>
            <a:spLocks noGrp="1"/>
          </p:cNvSpPr>
          <p:nvPr>
            <p:ph type="sldNum" sz="quarter" idx="4"/>
          </p:nvPr>
        </p:nvSpPr>
        <p:spPr>
          <a:xfrm>
            <a:off x="6553200" y="6569075"/>
            <a:ext cx="2133600" cy="2889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a:solidFill>
                  <a:srgbClr val="898989"/>
                </a:solidFill>
                <a:latin typeface="Arial" panose="020B0604020202020204" pitchFamily="34" charset="0"/>
              </a:defRPr>
            </a:lvl1pPr>
          </a:lstStyle>
          <a:p>
            <a:pPr>
              <a:defRPr/>
            </a:pPr>
            <a:r>
              <a:rPr lang="en-US" altLang="en-US" dirty="0"/>
              <a:t> Rev date      </a:t>
            </a:r>
            <a:fld id="{B1A9683B-B112-4496-A737-3130FD58388C}" type="slidenum">
              <a:rPr lang="en-US" altLang="en-US"/>
              <a:pPr>
                <a:defRPr/>
              </a:pPr>
              <a:t>‹#›</a:t>
            </a:fld>
            <a:endParaRPr lang="en-US" altLang="en-US" dirty="0"/>
          </a:p>
        </p:txBody>
      </p:sp>
      <p:pic>
        <p:nvPicPr>
          <p:cNvPr id="1030" name="Picture 7"/>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162925" y="0"/>
            <a:ext cx="9810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3175" y="0"/>
            <a:ext cx="177800" cy="1219200"/>
          </a:xfrm>
          <a:prstGeom prst="rect">
            <a:avLst/>
          </a:prstGeom>
          <a:solidFill>
            <a:srgbClr val="C1E3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userDrawn="1"/>
        </p:nvSpPr>
        <p:spPr>
          <a:xfrm>
            <a:off x="0" y="981075"/>
            <a:ext cx="9144000" cy="514350"/>
          </a:xfrm>
          <a:prstGeom prst="rect">
            <a:avLst/>
          </a:prstGeom>
          <a:solidFill>
            <a:srgbClr val="46B9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33" name="Title Placeholder 1"/>
          <p:cNvSpPr>
            <a:spLocks noGrp="1"/>
          </p:cNvSpPr>
          <p:nvPr>
            <p:ph type="title"/>
          </p:nvPr>
        </p:nvSpPr>
        <p:spPr bwMode="auto">
          <a:xfrm>
            <a:off x="457200" y="985838"/>
            <a:ext cx="82296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a:t>
            </a:r>
          </a:p>
        </p:txBody>
      </p:sp>
      <p:sp>
        <p:nvSpPr>
          <p:cNvPr id="12" name="TextBox 11"/>
          <p:cNvSpPr txBox="1"/>
          <p:nvPr userDrawn="1"/>
        </p:nvSpPr>
        <p:spPr>
          <a:xfrm>
            <a:off x="354013" y="688975"/>
            <a:ext cx="5003800" cy="276225"/>
          </a:xfrm>
          <a:prstGeom prst="rect">
            <a:avLst/>
          </a:prstGeom>
          <a:noFill/>
          <a:ln>
            <a:noFill/>
          </a:ln>
        </p:spPr>
        <p:txBody>
          <a:bodyPr>
            <a:spAutoFit/>
          </a:bodyPr>
          <a:lstStyle/>
          <a:p>
            <a:pPr>
              <a:defRPr/>
            </a:pPr>
            <a:r>
              <a:rPr lang="nl-NL" sz="1200" b="0" i="0" dirty="0" smtClean="0">
                <a:solidFill>
                  <a:srgbClr val="A6A6A6"/>
                </a:solidFill>
              </a:rPr>
              <a:t>VOOR EEN SCHONERE, VEILIGERE, GEZONDERE WERELD.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p:txStyles>
    <p:title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fontAlgn="base">
        <a:spcBef>
          <a:spcPct val="0"/>
        </a:spcBef>
        <a:spcAft>
          <a:spcPct val="0"/>
        </a:spcAft>
        <a:defRPr sz="2400">
          <a:solidFill>
            <a:schemeClr val="bg1"/>
          </a:solidFill>
          <a:latin typeface="Arial" charset="0"/>
          <a:cs typeface="Arial" charset="0"/>
        </a:defRPr>
      </a:lvl6pPr>
      <a:lvl7pPr marL="914400" algn="l" rtl="0" fontAlgn="base">
        <a:spcBef>
          <a:spcPct val="0"/>
        </a:spcBef>
        <a:spcAft>
          <a:spcPct val="0"/>
        </a:spcAft>
        <a:defRPr sz="2400">
          <a:solidFill>
            <a:schemeClr val="bg1"/>
          </a:solidFill>
          <a:latin typeface="Arial" charset="0"/>
          <a:cs typeface="Arial" charset="0"/>
        </a:defRPr>
      </a:lvl7pPr>
      <a:lvl8pPr marL="1371600" algn="l" rtl="0" fontAlgn="base">
        <a:spcBef>
          <a:spcPct val="0"/>
        </a:spcBef>
        <a:spcAft>
          <a:spcPct val="0"/>
        </a:spcAft>
        <a:defRPr sz="2400">
          <a:solidFill>
            <a:schemeClr val="bg1"/>
          </a:solidFill>
          <a:latin typeface="Arial" charset="0"/>
          <a:cs typeface="Arial" charset="0"/>
        </a:defRPr>
      </a:lvl8pPr>
      <a:lvl9pPr marL="1828800" algn="l" rtl="0" fontAlgn="base">
        <a:spcBef>
          <a:spcPct val="0"/>
        </a:spcBef>
        <a:spcAft>
          <a:spcPct val="0"/>
        </a:spcAft>
        <a:defRPr sz="2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12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2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2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emf"/></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gif"/><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72.jpeg"/></Relationships>
</file>

<file path=ppt/slides/_rels/slide2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68975" y="1760561"/>
            <a:ext cx="6625157" cy="978729"/>
          </a:xfrm>
          <a:prstGeom prst="rect">
            <a:avLst/>
          </a:prstGeom>
          <a:noFill/>
        </p:spPr>
        <p:txBody>
          <a:bodyPr wrap="square" rtlCol="0">
            <a:spAutoFit/>
          </a:bodyPr>
          <a:lstStyle/>
          <a:p>
            <a:pPr>
              <a:lnSpc>
                <a:spcPct val="80000"/>
              </a:lnSpc>
              <a:spcBef>
                <a:spcPct val="0"/>
              </a:spcBef>
              <a:buFontTx/>
              <a:buNone/>
            </a:pPr>
            <a:r>
              <a:rPr lang="nl-NL" sz="7200" b="1" i="0" dirty="0" smtClean="0">
                <a:solidFill>
                  <a:srgbClr val="009AC7"/>
                </a:solidFill>
              </a:rPr>
              <a:t>T17</a:t>
            </a:r>
            <a:r>
              <a:rPr lang="nl-NL" b="1" i="0" dirty="0" smtClean="0">
                <a:solidFill>
                  <a:srgbClr val="009AC7"/>
                </a:solidFill>
              </a:rPr>
              <a:t>ELEKTRISCH AANGEDREVEN SCHROBMACHINE</a:t>
            </a:r>
          </a:p>
        </p:txBody>
      </p:sp>
      <p:sp>
        <p:nvSpPr>
          <p:cNvPr id="5" name="Title 1"/>
          <p:cNvSpPr txBox="1">
            <a:spLocks/>
          </p:cNvSpPr>
          <p:nvPr/>
        </p:nvSpPr>
        <p:spPr>
          <a:xfrm>
            <a:off x="457200" y="982639"/>
            <a:ext cx="8229600" cy="518615"/>
          </a:xfrm>
          <a:prstGeom prst="rect">
            <a:avLst/>
          </a:prstGeom>
        </p:spPr>
        <p:txBody>
          <a:bodyPr>
            <a:normAutofit/>
          </a:bodyPr>
          <a:lst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fontAlgn="base">
              <a:spcBef>
                <a:spcPct val="0"/>
              </a:spcBef>
              <a:spcAft>
                <a:spcPct val="0"/>
              </a:spcAft>
              <a:defRPr sz="2400">
                <a:solidFill>
                  <a:schemeClr val="bg1"/>
                </a:solidFill>
                <a:latin typeface="Arial" charset="0"/>
                <a:cs typeface="Arial" charset="0"/>
              </a:defRPr>
            </a:lvl6pPr>
            <a:lvl7pPr marL="914400" algn="l" rtl="0" fontAlgn="base">
              <a:spcBef>
                <a:spcPct val="0"/>
              </a:spcBef>
              <a:spcAft>
                <a:spcPct val="0"/>
              </a:spcAft>
              <a:defRPr sz="2400">
                <a:solidFill>
                  <a:schemeClr val="bg1"/>
                </a:solidFill>
                <a:latin typeface="Arial" charset="0"/>
                <a:cs typeface="Arial" charset="0"/>
              </a:defRPr>
            </a:lvl7pPr>
            <a:lvl8pPr marL="1371600" algn="l" rtl="0" fontAlgn="base">
              <a:spcBef>
                <a:spcPct val="0"/>
              </a:spcBef>
              <a:spcAft>
                <a:spcPct val="0"/>
              </a:spcAft>
              <a:defRPr sz="2400">
                <a:solidFill>
                  <a:schemeClr val="bg1"/>
                </a:solidFill>
                <a:latin typeface="Arial" charset="0"/>
                <a:cs typeface="Arial" charset="0"/>
              </a:defRPr>
            </a:lvl8pPr>
            <a:lvl9pPr marL="1828800" algn="l" rtl="0" fontAlgn="base">
              <a:spcBef>
                <a:spcPct val="0"/>
              </a:spcBef>
              <a:spcAft>
                <a:spcPct val="0"/>
              </a:spcAft>
              <a:defRPr sz="2400">
                <a:solidFill>
                  <a:schemeClr val="bg1"/>
                </a:solidFill>
                <a:latin typeface="Arial" charset="0"/>
                <a:cs typeface="Arial" charset="0"/>
              </a:defRPr>
            </a:lvl9pPr>
          </a:lstStyle>
          <a:p>
            <a:pPr eaLnBrk="1" hangingPunct="1"/>
            <a:r>
              <a:rPr lang="nl-NL" b="0" i="0" dirty="0" smtClean="0">
                <a:solidFill>
                  <a:srgbClr val="FFFFFF"/>
                </a:solidFill>
              </a:rPr>
              <a:t>Handleiding voor productgebruik en oplossingen</a:t>
            </a:r>
          </a:p>
        </p:txBody>
      </p:sp>
      <p:pic>
        <p:nvPicPr>
          <p:cNvPr id="7" name="Picture 6" descr="A picture containing car  Description generated with very high confidence">
            <a:extLst>
              <a:ext uri="{FF2B5EF4-FFF2-40B4-BE49-F238E27FC236}">
                <a16:creationId xmlns:a16="http://schemas.microsoft.com/office/drawing/2014/main" id="{C52223E5-28E0-41AF-A198-570B2FD4EF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624" y="2820377"/>
            <a:ext cx="5486400" cy="3657600"/>
          </a:xfrm>
          <a:prstGeom prst="rect">
            <a:avLst/>
          </a:prstGeom>
        </p:spPr>
      </p:pic>
    </p:spTree>
    <p:extLst>
      <p:ext uri="{BB962C8B-B14F-4D97-AF65-F5344CB8AC3E}">
        <p14:creationId xmlns:p14="http://schemas.microsoft.com/office/powerpoint/2010/main" val="2488171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400" b="0" i="0" dirty="0" smtClean="0">
                <a:solidFill>
                  <a:srgbClr val="FFFFFF"/>
                </a:solidFill>
              </a:rPr>
              <a:t>Optionele voorveegsystemen</a:t>
            </a:r>
          </a:p>
        </p:txBody>
      </p:sp>
      <p:sp>
        <p:nvSpPr>
          <p:cNvPr id="3" name="TextBox 2"/>
          <p:cNvSpPr txBox="1"/>
          <p:nvPr/>
        </p:nvSpPr>
        <p:spPr>
          <a:xfrm>
            <a:off x="31398" y="1529736"/>
            <a:ext cx="5869869" cy="3170099"/>
          </a:xfrm>
          <a:prstGeom prst="rect">
            <a:avLst/>
          </a:prstGeom>
          <a:noFill/>
        </p:spPr>
        <p:txBody>
          <a:bodyPr wrap="square" rtlCol="0">
            <a:spAutoFit/>
          </a:bodyPr>
          <a:lstStyle/>
          <a:p>
            <a:pPr lvl="1" indent="-285750">
              <a:spcBef>
                <a:spcPts val="0"/>
              </a:spcBef>
              <a:buClr>
                <a:srgbClr val="009AC7"/>
              </a:buClr>
              <a:buFont typeface="Wingdings" panose="05000000000000000000" pitchFamily="2" charset="2"/>
              <a:buChar char="§"/>
            </a:pPr>
            <a:r>
              <a:rPr lang="nl-NL" sz="2000" b="0" i="0" dirty="0" smtClean="0">
                <a:solidFill>
                  <a:srgbClr val="595959"/>
                </a:solidFill>
              </a:rPr>
              <a:t>Vegen en schrobben in één keer</a:t>
            </a:r>
          </a:p>
          <a:p>
            <a:pPr lvl="1" indent="-285750">
              <a:spcBef>
                <a:spcPts val="1200"/>
              </a:spcBef>
              <a:buClr>
                <a:srgbClr val="009AC7"/>
              </a:buClr>
              <a:buFont typeface="Wingdings" panose="05000000000000000000" pitchFamily="2" charset="2"/>
              <a:buChar char="§"/>
            </a:pPr>
            <a:r>
              <a:rPr lang="nl-NL" sz="2000" b="0" i="0" dirty="0" smtClean="0">
                <a:solidFill>
                  <a:srgbClr val="595959"/>
                </a:solidFill>
              </a:rPr>
              <a:t>Veegbereik van 1245 mm</a:t>
            </a:r>
          </a:p>
          <a:p>
            <a:pPr lvl="1" indent="-285750">
              <a:spcBef>
                <a:spcPts val="1200"/>
              </a:spcBef>
              <a:buClr>
                <a:srgbClr val="009AC7"/>
              </a:buClr>
              <a:buFont typeface="Wingdings" panose="05000000000000000000" pitchFamily="2" charset="2"/>
              <a:buChar char="§"/>
            </a:pPr>
            <a:r>
              <a:rPr lang="nl-NL" sz="2000" b="0" i="0" dirty="0" smtClean="0">
                <a:solidFill>
                  <a:srgbClr val="595959"/>
                </a:solidFill>
              </a:rPr>
              <a:t>De veegborstel gooit het losse vuil in een vergaarbak van 40 cm</a:t>
            </a:r>
            <a:r>
              <a:rPr lang="nl-NL" sz="2000" b="0" i="0" baseline="30000" dirty="0" smtClean="0">
                <a:solidFill>
                  <a:srgbClr val="595959"/>
                </a:solidFill>
              </a:rPr>
              <a:t>3</a:t>
            </a:r>
          </a:p>
          <a:p>
            <a:pPr lvl="1" indent="-285750">
              <a:spcBef>
                <a:spcPts val="1200"/>
              </a:spcBef>
              <a:buClr>
                <a:srgbClr val="009AC7"/>
              </a:buClr>
              <a:buFont typeface="Wingdings" panose="05000000000000000000" pitchFamily="2" charset="2"/>
              <a:buChar char="§"/>
            </a:pPr>
            <a:r>
              <a:rPr lang="nl-NL" sz="2000" b="0" i="0" dirty="0" smtClean="0">
                <a:solidFill>
                  <a:srgbClr val="595959"/>
                </a:solidFill>
              </a:rPr>
              <a:t>Beperking van stof en droog vuil</a:t>
            </a:r>
          </a:p>
          <a:p>
            <a:pPr lvl="1" indent="-285750">
              <a:spcBef>
                <a:spcPts val="1200"/>
              </a:spcBef>
              <a:buClr>
                <a:srgbClr val="009AC7"/>
              </a:buClr>
              <a:buFont typeface="Wingdings" panose="05000000000000000000" pitchFamily="2" charset="2"/>
              <a:buChar char="§"/>
            </a:pPr>
            <a:r>
              <a:rPr lang="nl-NL" sz="2000" b="0" i="0" dirty="0" smtClean="0">
                <a:solidFill>
                  <a:srgbClr val="595959"/>
                </a:solidFill>
              </a:rPr>
              <a:t>Duidelijk zichtbare markeringen bieden een uitstekend zicht op de voorhoeken van de voorveger</a:t>
            </a:r>
          </a:p>
        </p:txBody>
      </p:sp>
      <p:pic>
        <p:nvPicPr>
          <p:cNvPr id="11" name="Picture 10" descr="A picture containing object  Description generated with high confidence">
            <a:extLst>
              <a:ext uri="{FF2B5EF4-FFF2-40B4-BE49-F238E27FC236}">
                <a16:creationId xmlns:a16="http://schemas.microsoft.com/office/drawing/2014/main" id="{4A67BA06-663E-472B-8855-13E7C21E15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16" t="9089" r="4542" b="2367"/>
          <a:stretch/>
        </p:blipFill>
        <p:spPr>
          <a:xfrm>
            <a:off x="1011665" y="4861417"/>
            <a:ext cx="2182635" cy="1828800"/>
          </a:xfrm>
          <a:prstGeom prst="rect">
            <a:avLst/>
          </a:prstGeom>
        </p:spPr>
      </p:pic>
      <p:pic>
        <p:nvPicPr>
          <p:cNvPr id="15" name="Picture 14" descr="A picture containing person, outdoor, sky  Description generated with very high confidence">
            <a:extLst>
              <a:ext uri="{FF2B5EF4-FFF2-40B4-BE49-F238E27FC236}">
                <a16:creationId xmlns:a16="http://schemas.microsoft.com/office/drawing/2014/main" id="{B1F6C850-2BE8-44F5-B99E-6860FFF488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32"/>
          <a:stretch/>
        </p:blipFill>
        <p:spPr>
          <a:xfrm>
            <a:off x="6188272" y="4861417"/>
            <a:ext cx="2273230" cy="1828800"/>
          </a:xfrm>
          <a:prstGeom prst="rect">
            <a:avLst/>
          </a:prstGeom>
        </p:spPr>
      </p:pic>
      <p:pic>
        <p:nvPicPr>
          <p:cNvPr id="17" name="Picture 16" descr="A birthday cake  Description generated with high confidence">
            <a:extLst>
              <a:ext uri="{FF2B5EF4-FFF2-40B4-BE49-F238E27FC236}">
                <a16:creationId xmlns:a16="http://schemas.microsoft.com/office/drawing/2014/main" id="{88C2170E-1961-49CE-AB3A-5E678741CE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787" r="11703"/>
          <a:stretch/>
        </p:blipFill>
        <p:spPr>
          <a:xfrm>
            <a:off x="3683014" y="4861417"/>
            <a:ext cx="2016544" cy="1828800"/>
          </a:xfrm>
          <a:prstGeom prst="rect">
            <a:avLst/>
          </a:prstGeom>
        </p:spPr>
      </p:pic>
      <p:pic>
        <p:nvPicPr>
          <p:cNvPr id="19" name="Picture 18" descr="A picture containing cake  Description generated with high confidence">
            <a:extLst>
              <a:ext uri="{FF2B5EF4-FFF2-40B4-BE49-F238E27FC236}">
                <a16:creationId xmlns:a16="http://schemas.microsoft.com/office/drawing/2014/main" id="{0225CA7F-2679-4C2E-8B75-89DED1CF50E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50" r="13565" b="3769"/>
          <a:stretch/>
        </p:blipFill>
        <p:spPr>
          <a:xfrm>
            <a:off x="5931658" y="1529736"/>
            <a:ext cx="3068322" cy="2464100"/>
          </a:xfrm>
          <a:prstGeom prst="rect">
            <a:avLst/>
          </a:prstGeom>
        </p:spPr>
      </p:pic>
    </p:spTree>
    <p:extLst>
      <p:ext uri="{BB962C8B-B14F-4D97-AF65-F5344CB8AC3E}">
        <p14:creationId xmlns:p14="http://schemas.microsoft.com/office/powerpoint/2010/main" val="514573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txBox="1">
            <a:spLocks/>
          </p:cNvSpPr>
          <p:nvPr/>
        </p:nvSpPr>
        <p:spPr>
          <a:xfrm>
            <a:off x="7304051" y="6570084"/>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a:t> </a:t>
            </a:r>
          </a:p>
        </p:txBody>
      </p:sp>
      <p:sp>
        <p:nvSpPr>
          <p:cNvPr id="58" name="Rectangle 57"/>
          <p:cNvSpPr/>
          <p:nvPr/>
        </p:nvSpPr>
        <p:spPr>
          <a:xfrm>
            <a:off x="312203" y="1601198"/>
            <a:ext cx="6130930" cy="4190002"/>
          </a:xfrm>
          <a:prstGeom prst="rect">
            <a:avLst/>
          </a:prstGeom>
        </p:spPr>
        <p:txBody>
          <a:bodyPr wrap="square">
            <a:spAutoFit/>
          </a:bodyPr>
          <a:lstStyle/>
          <a:p>
            <a:pPr>
              <a:buSzPct val="70000"/>
            </a:pPr>
            <a:r>
              <a:rPr lang="nl-NL" sz="2400" b="1" i="0" dirty="0" smtClean="0">
                <a:solidFill>
                  <a:srgbClr val="009AC7"/>
                </a:solidFill>
              </a:rPr>
              <a:t>Enkele en dubbele veegborstels aan de zijkant</a:t>
            </a:r>
          </a:p>
          <a:p>
            <a:pPr marL="742950" lvl="1" indent="-285750">
              <a:buClr>
                <a:srgbClr val="009AC7"/>
              </a:buClr>
              <a:buSzPct val="100000"/>
              <a:buFont typeface="Wingdings" panose="05000000000000000000" pitchFamily="2" charset="2"/>
              <a:buChar char="§"/>
            </a:pPr>
            <a:r>
              <a:rPr lang="nl-NL" b="0" i="0" dirty="0" smtClean="0">
                <a:solidFill>
                  <a:srgbClr val="595959"/>
                </a:solidFill>
              </a:rPr>
              <a:t>Alleen op cilindrische schrobmachines</a:t>
            </a:r>
          </a:p>
          <a:p>
            <a:pPr marL="742950" lvl="1" indent="-285750">
              <a:buClr>
                <a:srgbClr val="009AC7"/>
              </a:buClr>
              <a:buSzPct val="100000"/>
              <a:buFont typeface="Wingdings" panose="05000000000000000000" pitchFamily="2" charset="2"/>
              <a:buChar char="§"/>
            </a:pPr>
            <a:r>
              <a:rPr lang="nl-NL" b="0" i="0" dirty="0" smtClean="0">
                <a:solidFill>
                  <a:srgbClr val="595959"/>
                </a:solidFill>
              </a:rPr>
              <a:t>Enkele rechterborstel 1165 mm</a:t>
            </a:r>
          </a:p>
          <a:p>
            <a:pPr marL="742950" lvl="1" indent="-285750">
              <a:buClr>
                <a:srgbClr val="009AC7"/>
              </a:buClr>
              <a:buSzPct val="100000"/>
              <a:buFont typeface="Wingdings" panose="05000000000000000000" pitchFamily="2" charset="2"/>
              <a:buChar char="§"/>
            </a:pPr>
            <a:r>
              <a:rPr lang="nl-NL" b="0" i="0" dirty="0" smtClean="0">
                <a:solidFill>
                  <a:srgbClr val="595959"/>
                </a:solidFill>
              </a:rPr>
              <a:t>Dubbele borstel zijkant 1320 mm</a:t>
            </a:r>
          </a:p>
          <a:p>
            <a:pPr>
              <a:spcBef>
                <a:spcPts val="4200"/>
              </a:spcBef>
              <a:buSzPct val="70000"/>
            </a:pPr>
            <a:r>
              <a:rPr lang="nl-NL" sz="2400" b="1" i="0" dirty="0" smtClean="0">
                <a:solidFill>
                  <a:srgbClr val="009AC7"/>
                </a:solidFill>
              </a:rPr>
              <a:t>Schrobborstel zijkant</a:t>
            </a:r>
          </a:p>
          <a:p>
            <a:pPr marL="742950" indent="-285750">
              <a:buClr>
                <a:srgbClr val="009AC7"/>
              </a:buClr>
              <a:buSzPct val="100000"/>
              <a:buFont typeface="Wingdings" panose="05000000000000000000" pitchFamily="2" charset="2"/>
              <a:buChar char="§"/>
            </a:pPr>
            <a:r>
              <a:rPr lang="nl-NL" b="0" i="0" dirty="0" smtClean="0">
                <a:solidFill>
                  <a:srgbClr val="595959"/>
                </a:solidFill>
              </a:rPr>
              <a:t>Meer bereik voor reiniging van rand tot rand met een reinigingspad van 132 cm</a:t>
            </a:r>
          </a:p>
          <a:p>
            <a:pPr marL="742950" indent="-285750">
              <a:buClr>
                <a:srgbClr val="009AC7"/>
              </a:buClr>
              <a:buSzPct val="100000"/>
              <a:buFont typeface="Wingdings" panose="05000000000000000000" pitchFamily="2" charset="2"/>
              <a:buChar char="§"/>
            </a:pPr>
            <a:r>
              <a:rPr lang="nl-NL" b="0" i="0" dirty="0" smtClean="0">
                <a:solidFill>
                  <a:srgbClr val="595959"/>
                </a:solidFill>
              </a:rPr>
              <a:t>Verbeter de productiviteit met maar liefst 20% ten opzichte van de T17 zonder borstel aan de zijkant</a:t>
            </a:r>
          </a:p>
          <a:p>
            <a:pPr marL="742950" indent="-285750">
              <a:buClr>
                <a:srgbClr val="009AC7"/>
              </a:buClr>
              <a:buSzPct val="100000"/>
              <a:buFont typeface="Wingdings" panose="05000000000000000000" pitchFamily="2" charset="2"/>
              <a:buChar char="§"/>
            </a:pPr>
            <a:r>
              <a:rPr lang="nl-NL" b="0" i="0" dirty="0" smtClean="0">
                <a:solidFill>
                  <a:srgbClr val="595959"/>
                </a:solidFill>
              </a:rPr>
              <a:t>Met een neerwaartse druk die gelijk staat aan niveau 2, is dit een krachtig schrobborstel aan de zijkant</a:t>
            </a:r>
          </a:p>
          <a:p>
            <a:pPr marL="457200">
              <a:buSzPct val="70000"/>
            </a:pPr>
            <a:endParaRPr lang="en-US" altLang="en-US" dirty="0">
              <a:solidFill>
                <a:schemeClr val="tx1">
                  <a:lumMod val="65000"/>
                  <a:lumOff val="35000"/>
                </a:schemeClr>
              </a:solidFill>
              <a:latin typeface="+mn-lt"/>
            </a:endParaRPr>
          </a:p>
        </p:txBody>
      </p:sp>
      <p:sp>
        <p:nvSpPr>
          <p:cNvPr id="13" name="Title 1"/>
          <p:cNvSpPr txBox="1">
            <a:spLocks/>
          </p:cNvSpPr>
          <p:nvPr/>
        </p:nvSpPr>
        <p:spPr bwMode="auto">
          <a:xfrm>
            <a:off x="457200" y="986411"/>
            <a:ext cx="8229600" cy="5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fontAlgn="base">
              <a:spcBef>
                <a:spcPct val="0"/>
              </a:spcBef>
              <a:spcAft>
                <a:spcPct val="0"/>
              </a:spcAft>
              <a:defRPr sz="2400">
                <a:solidFill>
                  <a:schemeClr val="bg1"/>
                </a:solidFill>
                <a:latin typeface="Arial" charset="0"/>
                <a:cs typeface="Arial" charset="0"/>
              </a:defRPr>
            </a:lvl6pPr>
            <a:lvl7pPr marL="914400" algn="l" rtl="0" fontAlgn="base">
              <a:spcBef>
                <a:spcPct val="0"/>
              </a:spcBef>
              <a:spcAft>
                <a:spcPct val="0"/>
              </a:spcAft>
              <a:defRPr sz="2400">
                <a:solidFill>
                  <a:schemeClr val="bg1"/>
                </a:solidFill>
                <a:latin typeface="Arial" charset="0"/>
                <a:cs typeface="Arial" charset="0"/>
              </a:defRPr>
            </a:lvl7pPr>
            <a:lvl8pPr marL="1371600" algn="l" rtl="0" fontAlgn="base">
              <a:spcBef>
                <a:spcPct val="0"/>
              </a:spcBef>
              <a:spcAft>
                <a:spcPct val="0"/>
              </a:spcAft>
              <a:defRPr sz="2400">
                <a:solidFill>
                  <a:schemeClr val="bg1"/>
                </a:solidFill>
                <a:latin typeface="Arial" charset="0"/>
                <a:cs typeface="Arial" charset="0"/>
              </a:defRPr>
            </a:lvl8pPr>
            <a:lvl9pPr marL="1828800" algn="l" rtl="0" fontAlgn="base">
              <a:spcBef>
                <a:spcPct val="0"/>
              </a:spcBef>
              <a:spcAft>
                <a:spcPct val="0"/>
              </a:spcAft>
              <a:defRPr sz="2400">
                <a:solidFill>
                  <a:schemeClr val="bg1"/>
                </a:solidFill>
                <a:latin typeface="Arial" charset="0"/>
                <a:cs typeface="Arial" charset="0"/>
              </a:defRPr>
            </a:lvl9pPr>
          </a:lstStyle>
          <a:p>
            <a:r>
              <a:rPr lang="nl-NL" b="0" i="0" dirty="0" smtClean="0">
                <a:solidFill>
                  <a:srgbClr val="FFFFFF"/>
                </a:solidFill>
              </a:rPr>
              <a:t>Opties voor het reinigen van randen</a:t>
            </a:r>
          </a:p>
        </p:txBody>
      </p:sp>
      <p:sp>
        <p:nvSpPr>
          <p:cNvPr id="10" name="Rectangle 9"/>
          <p:cNvSpPr/>
          <p:nvPr/>
        </p:nvSpPr>
        <p:spPr>
          <a:xfrm>
            <a:off x="20667" y="6193507"/>
            <a:ext cx="9144001" cy="584775"/>
          </a:xfrm>
          <a:prstGeom prst="rect">
            <a:avLst/>
          </a:prstGeom>
        </p:spPr>
        <p:txBody>
          <a:bodyPr wrap="square">
            <a:spAutoFit/>
          </a:bodyPr>
          <a:lstStyle/>
          <a:p>
            <a:pPr algn="ctr"/>
            <a:r>
              <a:rPr lang="nl-NL" sz="1600" b="1" i="0" dirty="0" smtClean="0">
                <a:solidFill>
                  <a:srgbClr val="009AC7"/>
                </a:solidFill>
              </a:rPr>
              <a:t>Vegen en schrobben langs de rand waarbij de gebruiker zich alleen hoeft te concentreren </a:t>
            </a:r>
            <a:br>
              <a:rPr lang="nl-NL" sz="1600" b="1" i="0" dirty="0" smtClean="0">
                <a:solidFill>
                  <a:srgbClr val="009AC7"/>
                </a:solidFill>
              </a:rPr>
            </a:br>
            <a:r>
              <a:rPr lang="nl-NL" sz="1600" b="1" i="0" dirty="0" smtClean="0">
                <a:solidFill>
                  <a:srgbClr val="009AC7"/>
                </a:solidFill>
              </a:rPr>
              <a:t>op het reinigen, niet op de afstand tussen de muur en de machine.</a:t>
            </a:r>
          </a:p>
        </p:txBody>
      </p:sp>
      <p:pic>
        <p:nvPicPr>
          <p:cNvPr id="12" name="Picture 11" descr="A picture containing cake, car  Description generated with very high confidence">
            <a:extLst>
              <a:ext uri="{FF2B5EF4-FFF2-40B4-BE49-F238E27FC236}">
                <a16:creationId xmlns:a16="http://schemas.microsoft.com/office/drawing/2014/main" id="{E7B53A14-559E-456B-8DA7-861BB28C85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00" r="15213"/>
          <a:stretch/>
        </p:blipFill>
        <p:spPr>
          <a:xfrm>
            <a:off x="6673932" y="1529735"/>
            <a:ext cx="2051564" cy="1828800"/>
          </a:xfrm>
          <a:prstGeom prst="rect">
            <a:avLst/>
          </a:prstGeom>
        </p:spPr>
      </p:pic>
      <p:pic>
        <p:nvPicPr>
          <p:cNvPr id="15" name="Picture 14" descr="A picture containing car, lawn mower  Description generated with high confidence">
            <a:extLst>
              <a:ext uri="{FF2B5EF4-FFF2-40B4-BE49-F238E27FC236}">
                <a16:creationId xmlns:a16="http://schemas.microsoft.com/office/drawing/2014/main" id="{F4D547F5-04D4-4FB3-AFB3-B57EC7E90C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787" r="14635"/>
          <a:stretch/>
        </p:blipFill>
        <p:spPr>
          <a:xfrm>
            <a:off x="6663098" y="3735112"/>
            <a:ext cx="2073232" cy="1828800"/>
          </a:xfrm>
          <a:prstGeom prst="rect">
            <a:avLst/>
          </a:prstGeom>
        </p:spPr>
      </p:pic>
    </p:spTree>
    <p:extLst>
      <p:ext uri="{BB962C8B-B14F-4D97-AF65-F5344CB8AC3E}">
        <p14:creationId xmlns:p14="http://schemas.microsoft.com/office/powerpoint/2010/main" val="73511543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400" b="0" i="0" dirty="0" smtClean="0">
                <a:solidFill>
                  <a:srgbClr val="FFFFFF"/>
                </a:solidFill>
              </a:rPr>
              <a:t>Keuze uit </a:t>
            </a:r>
            <a:r>
              <a:rPr lang="nl-NL" dirty="0" smtClean="0">
                <a:solidFill>
                  <a:srgbClr val="FFFFFF"/>
                </a:solidFill>
              </a:rPr>
              <a:t>batterijen </a:t>
            </a:r>
            <a:r>
              <a:rPr lang="nl-NL" sz="2400" b="0" i="0" dirty="0" smtClean="0">
                <a:solidFill>
                  <a:srgbClr val="FFFFFF"/>
                </a:solidFill>
              </a:rPr>
              <a:t>van verschillend vermogen</a:t>
            </a:r>
          </a:p>
        </p:txBody>
      </p:sp>
      <p:sp>
        <p:nvSpPr>
          <p:cNvPr id="3" name="Content Placeholder 2"/>
          <p:cNvSpPr>
            <a:spLocks noGrp="1"/>
          </p:cNvSpPr>
          <p:nvPr>
            <p:ph idx="1"/>
          </p:nvPr>
        </p:nvSpPr>
        <p:spPr>
          <a:xfrm>
            <a:off x="226936" y="1586192"/>
            <a:ext cx="7376669" cy="5271807"/>
          </a:xfrm>
        </p:spPr>
        <p:txBody>
          <a:bodyPr>
            <a:normAutofit/>
          </a:bodyPr>
          <a:lstStyle/>
          <a:p>
            <a:pPr>
              <a:spcBef>
                <a:spcPts val="1800"/>
              </a:spcBef>
              <a:buClr>
                <a:srgbClr val="009AC7"/>
              </a:buClr>
            </a:pPr>
            <a:r>
              <a:rPr lang="nl-NL" sz="1800" b="1" i="0" dirty="0" smtClean="0">
                <a:solidFill>
                  <a:srgbClr val="009AC7"/>
                </a:solidFill>
              </a:rPr>
              <a:t>Type batterij	</a:t>
            </a:r>
          </a:p>
          <a:p>
            <a:pPr marL="400050" lvl="1" indent="-228600">
              <a:spcBef>
                <a:spcPts val="225"/>
              </a:spcBef>
              <a:buClr>
                <a:srgbClr val="009AC7"/>
              </a:buClr>
              <a:buFont typeface="Wingdings" panose="05000000000000000000" pitchFamily="2" charset="2"/>
              <a:buChar char="§"/>
            </a:pPr>
            <a:r>
              <a:rPr lang="nl-NL" sz="1500" b="0" i="0" dirty="0" smtClean="0">
                <a:solidFill>
                  <a:srgbClr val="595959"/>
                </a:solidFill>
              </a:rPr>
              <a:t>Natte buis 625AH C/5 (met </a:t>
            </a:r>
            <a:r>
              <a:rPr lang="nl-NL" sz="1500" dirty="0" smtClean="0">
                <a:solidFill>
                  <a:srgbClr val="595959"/>
                </a:solidFill>
              </a:rPr>
              <a:t>batterij</a:t>
            </a:r>
            <a:r>
              <a:rPr lang="nl-NL" sz="1500" b="0" i="0" dirty="0" smtClean="0">
                <a:solidFill>
                  <a:srgbClr val="595959"/>
                </a:solidFill>
              </a:rPr>
              <a:t>zuivering)	</a:t>
            </a:r>
          </a:p>
          <a:p>
            <a:pPr marL="400050" lvl="1" indent="-228600">
              <a:spcBef>
                <a:spcPts val="225"/>
              </a:spcBef>
              <a:buClr>
                <a:srgbClr val="009AC7"/>
              </a:buClr>
              <a:buFont typeface="Wingdings" panose="05000000000000000000" pitchFamily="2" charset="2"/>
              <a:buChar char="§"/>
            </a:pPr>
            <a:r>
              <a:rPr lang="nl-NL" sz="1500" b="0" i="0" dirty="0" smtClean="0">
                <a:solidFill>
                  <a:srgbClr val="595959"/>
                </a:solidFill>
              </a:rPr>
              <a:t>Natte buis 775AH C/5 (met </a:t>
            </a:r>
            <a:r>
              <a:rPr lang="nl-NL" sz="1500" dirty="0" smtClean="0">
                <a:solidFill>
                  <a:srgbClr val="595959"/>
                </a:solidFill>
              </a:rPr>
              <a:t>batterij</a:t>
            </a:r>
            <a:r>
              <a:rPr lang="nl-NL" sz="1500" b="0" i="0" dirty="0" smtClean="0">
                <a:solidFill>
                  <a:srgbClr val="595959"/>
                </a:solidFill>
              </a:rPr>
              <a:t>zuivering)	</a:t>
            </a:r>
          </a:p>
          <a:p>
            <a:pPr marL="400050" lvl="1" indent="-228600">
              <a:spcBef>
                <a:spcPts val="225"/>
              </a:spcBef>
              <a:buClr>
                <a:srgbClr val="009AC7"/>
              </a:buClr>
              <a:buFont typeface="Wingdings" panose="05000000000000000000" pitchFamily="2" charset="2"/>
              <a:buChar char="§"/>
            </a:pPr>
            <a:r>
              <a:rPr lang="nl-NL" sz="1500" b="0" i="0" dirty="0" smtClean="0">
                <a:solidFill>
                  <a:srgbClr val="595959"/>
                </a:solidFill>
              </a:rPr>
              <a:t>Natte buis 775AH C/5 w/OC (voorbereid voor maar niet inclusief tussentijdse oplader)	</a:t>
            </a:r>
          </a:p>
          <a:p>
            <a:pPr marL="400050" lvl="1" indent="-228600">
              <a:spcBef>
                <a:spcPts val="225"/>
              </a:spcBef>
              <a:buClr>
                <a:srgbClr val="009AC7"/>
              </a:buClr>
              <a:buFont typeface="Wingdings" panose="05000000000000000000" pitchFamily="2" charset="2"/>
              <a:buChar char="§"/>
            </a:pPr>
            <a:r>
              <a:rPr lang="nl-NL" sz="1500" b="0" i="0" dirty="0" smtClean="0">
                <a:solidFill>
                  <a:srgbClr val="595959"/>
                </a:solidFill>
              </a:rPr>
              <a:t>Hulpset voor </a:t>
            </a:r>
            <a:r>
              <a:rPr lang="nl-NL" sz="1500" dirty="0" smtClean="0">
                <a:solidFill>
                  <a:srgbClr val="595959"/>
                </a:solidFill>
              </a:rPr>
              <a:t>batterij</a:t>
            </a:r>
            <a:r>
              <a:rPr lang="nl-NL" sz="1500" b="0" i="0" dirty="0" smtClean="0">
                <a:solidFill>
                  <a:srgbClr val="595959"/>
                </a:solidFill>
              </a:rPr>
              <a:t>-aansluiting	</a:t>
            </a:r>
          </a:p>
          <a:p>
            <a:pPr marL="400050" lvl="1" indent="-228600">
              <a:spcBef>
                <a:spcPts val="225"/>
              </a:spcBef>
              <a:buClr>
                <a:srgbClr val="009AC7"/>
              </a:buClr>
              <a:buFont typeface="Wingdings" panose="05000000000000000000" pitchFamily="2" charset="2"/>
              <a:buChar char="§"/>
            </a:pPr>
            <a:r>
              <a:rPr lang="nl-NL" sz="1500" dirty="0" smtClean="0">
                <a:solidFill>
                  <a:srgbClr val="595959"/>
                </a:solidFill>
              </a:rPr>
              <a:t>Batterij</a:t>
            </a:r>
            <a:r>
              <a:rPr lang="nl-NL" sz="1500" b="0" i="0" dirty="0" smtClean="0">
                <a:solidFill>
                  <a:srgbClr val="595959"/>
                </a:solidFill>
              </a:rPr>
              <a:t>vultank (30 L)	</a:t>
            </a:r>
            <a:r>
              <a:rPr lang="nl-NL" sz="1200" b="1" i="0" dirty="0" smtClean="0">
                <a:solidFill>
                  <a:srgbClr val="009AC7"/>
                </a:solidFill>
              </a:rPr>
              <a:t>	</a:t>
            </a:r>
            <a:endParaRPr lang="nl-NL" b="1" dirty="0">
              <a:solidFill>
                <a:srgbClr val="009AC7"/>
              </a:solidFill>
            </a:endParaRPr>
          </a:p>
          <a:p>
            <a:pPr marL="400050" lvl="1" indent="-228600">
              <a:spcBef>
                <a:spcPts val="225"/>
              </a:spcBef>
              <a:buClr>
                <a:srgbClr val="009AC7"/>
              </a:buClr>
              <a:buFont typeface="Wingdings" panose="05000000000000000000" pitchFamily="2" charset="2"/>
              <a:buChar char="§"/>
            </a:pPr>
            <a:endParaRPr lang="nl-NL" sz="1800" b="1" dirty="0">
              <a:solidFill>
                <a:srgbClr val="009AC7"/>
              </a:solidFill>
            </a:endParaRPr>
          </a:p>
          <a:p>
            <a:pPr indent="-285750">
              <a:spcBef>
                <a:spcPts val="225"/>
              </a:spcBef>
              <a:buClr>
                <a:srgbClr val="009AC7"/>
              </a:buClr>
            </a:pPr>
            <a:r>
              <a:rPr lang="nl-NL" b="1" dirty="0">
                <a:solidFill>
                  <a:srgbClr val="009AC7"/>
                </a:solidFill>
              </a:rPr>
              <a:t>Batterijwisselsysteem</a:t>
            </a:r>
            <a:r>
              <a:rPr lang="nl-NL" sz="2400" b="1" i="0" dirty="0" smtClean="0">
                <a:solidFill>
                  <a:srgbClr val="009AC7"/>
                </a:solidFill>
              </a:rPr>
              <a:t>	</a:t>
            </a:r>
          </a:p>
          <a:p>
            <a:pPr marL="400050" lvl="1" indent="-228600">
              <a:spcBef>
                <a:spcPts val="225"/>
              </a:spcBef>
              <a:buClr>
                <a:srgbClr val="009AC7"/>
              </a:buClr>
              <a:buFont typeface="Wingdings" panose="05000000000000000000" pitchFamily="2" charset="2"/>
              <a:buChar char="§"/>
            </a:pPr>
            <a:r>
              <a:rPr lang="nl-NL" sz="1500" dirty="0" smtClean="0">
                <a:solidFill>
                  <a:srgbClr val="595959"/>
                </a:solidFill>
              </a:rPr>
              <a:t>Batterij </a:t>
            </a:r>
            <a:r>
              <a:rPr lang="nl-NL" sz="1500" b="0" i="0" dirty="0" smtClean="0">
                <a:solidFill>
                  <a:srgbClr val="595959"/>
                </a:solidFill>
              </a:rPr>
              <a:t>uitschuifsysteem 	</a:t>
            </a:r>
          </a:p>
          <a:p>
            <a:pPr>
              <a:spcBef>
                <a:spcPts val="1800"/>
              </a:spcBef>
              <a:buClr>
                <a:srgbClr val="009AC7"/>
              </a:buClr>
            </a:pPr>
            <a:r>
              <a:rPr lang="nl-NL" sz="1800" b="1" i="0" dirty="0" smtClean="0">
                <a:solidFill>
                  <a:srgbClr val="009AC7"/>
                </a:solidFill>
              </a:rPr>
              <a:t>Oplader	</a:t>
            </a:r>
          </a:p>
          <a:p>
            <a:pPr marL="400050" lvl="1" indent="-228600">
              <a:spcBef>
                <a:spcPts val="225"/>
              </a:spcBef>
              <a:buClr>
                <a:srgbClr val="009AC7"/>
              </a:buClr>
              <a:buFont typeface="Wingdings" panose="05000000000000000000" pitchFamily="2" charset="2"/>
              <a:buChar char="§"/>
            </a:pPr>
            <a:r>
              <a:rPr lang="nl-NL" sz="1500" b="0" i="0" dirty="0" smtClean="0">
                <a:solidFill>
                  <a:srgbClr val="595959"/>
                </a:solidFill>
              </a:rPr>
              <a:t>80 A 200-240 VAC 50/60 Hz 1 pk (externe lader)	</a:t>
            </a:r>
          </a:p>
          <a:p>
            <a:pPr marL="400050" lvl="1" indent="-228600">
              <a:spcBef>
                <a:spcPts val="225"/>
              </a:spcBef>
              <a:buClr>
                <a:srgbClr val="009AC7"/>
              </a:buClr>
              <a:buFont typeface="Wingdings" panose="05000000000000000000" pitchFamily="2" charset="2"/>
              <a:buChar char="§"/>
            </a:pPr>
            <a:r>
              <a:rPr lang="nl-NL" sz="1500" b="0" i="0" dirty="0" smtClean="0">
                <a:solidFill>
                  <a:srgbClr val="595959"/>
                </a:solidFill>
              </a:rPr>
              <a:t>80 A 380-415 VAC 50/60 Hz 3 pk (externe lader)	</a:t>
            </a:r>
          </a:p>
          <a:p>
            <a:pPr marL="400050" lvl="1" indent="-228600">
              <a:spcBef>
                <a:spcPts val="225"/>
              </a:spcBef>
              <a:buClr>
                <a:srgbClr val="009AC7"/>
              </a:buClr>
              <a:buFont typeface="Wingdings" panose="05000000000000000000" pitchFamily="2" charset="2"/>
              <a:buChar char="§"/>
            </a:pPr>
            <a:r>
              <a:rPr lang="nl-NL" sz="1500" b="0" i="0" dirty="0" smtClean="0">
                <a:solidFill>
                  <a:srgbClr val="595959"/>
                </a:solidFill>
              </a:rPr>
              <a:t>120 A 380-415 VAC 50/60 Hz 3 pk (externe lader)	</a:t>
            </a:r>
          </a:p>
          <a:p>
            <a:pPr marL="400050" lvl="1" indent="-228600">
              <a:spcBef>
                <a:spcPts val="225"/>
              </a:spcBef>
              <a:buClr>
                <a:srgbClr val="009AC7"/>
              </a:buClr>
              <a:buFont typeface="Wingdings" panose="05000000000000000000" pitchFamily="2" charset="2"/>
              <a:buChar char="§"/>
            </a:pPr>
            <a:r>
              <a:rPr lang="nl-NL" sz="1500" b="0" i="0" dirty="0" smtClean="0">
                <a:solidFill>
                  <a:srgbClr val="595959"/>
                </a:solidFill>
              </a:rPr>
              <a:t>195 A 400 VAC 50/60 Hz 3 pk (externe lader)</a:t>
            </a:r>
          </a:p>
        </p:txBody>
      </p:sp>
      <p:pic>
        <p:nvPicPr>
          <p:cNvPr id="8" name="Picture 2" descr="C:\Users\war\Desktop\Thunderbolt\Image\Studio Photos\IMG_0444.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731933" y="3648145"/>
            <a:ext cx="2621535" cy="197456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211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00096"/>
            <a:ext cx="9144000" cy="1938992"/>
          </a:xfrm>
          <a:prstGeom prst="rect">
            <a:avLst/>
          </a:prstGeom>
        </p:spPr>
        <p:txBody>
          <a:bodyPr wrap="square">
            <a:spAutoFit/>
          </a:bodyPr>
          <a:lstStyle/>
          <a:p>
            <a:pPr marL="285750" indent="-285750">
              <a:spcBef>
                <a:spcPts val="1800"/>
              </a:spcBef>
              <a:spcAft>
                <a:spcPts val="0"/>
              </a:spcAft>
              <a:buClr>
                <a:srgbClr val="009AC7"/>
              </a:buClr>
              <a:buFont typeface="Wingdings" panose="05000000000000000000" pitchFamily="2" charset="2"/>
              <a:buChar char="§"/>
            </a:pPr>
            <a:r>
              <a:rPr lang="nl-NL" b="0" i="0" dirty="0" smtClean="0">
                <a:solidFill>
                  <a:srgbClr val="595959"/>
                </a:solidFill>
                <a:latin typeface="Arial" pitchFamily="18" charset="0"/>
              </a:rPr>
              <a:t>Aanbevolen voor toepassingen waarvoor wisselingen constant aan de orde zijn</a:t>
            </a:r>
          </a:p>
          <a:p>
            <a:pPr marL="285750" indent="-285750">
              <a:spcBef>
                <a:spcPts val="1800"/>
              </a:spcBef>
              <a:spcAft>
                <a:spcPts val="0"/>
              </a:spcAft>
              <a:buClr>
                <a:srgbClr val="009AC7"/>
              </a:buClr>
              <a:buFont typeface="Wingdings" panose="05000000000000000000" pitchFamily="2" charset="2"/>
              <a:buChar char="§"/>
            </a:pPr>
            <a:r>
              <a:rPr lang="nl-NL" b="0" i="0" dirty="0" smtClean="0">
                <a:solidFill>
                  <a:srgbClr val="595959"/>
                </a:solidFill>
                <a:latin typeface="Arial" pitchFamily="18" charset="0"/>
              </a:rPr>
              <a:t>Geleiderollen en sterke glijders die zich over de volle lengte van het </a:t>
            </a:r>
            <a:r>
              <a:rPr lang="nl-NL" dirty="0" smtClean="0">
                <a:solidFill>
                  <a:srgbClr val="595959"/>
                </a:solidFill>
                <a:latin typeface="Arial" pitchFamily="18" charset="0"/>
              </a:rPr>
              <a:t>batterij</a:t>
            </a:r>
            <a:r>
              <a:rPr lang="nl-NL" b="0" i="0" dirty="0" smtClean="0">
                <a:solidFill>
                  <a:srgbClr val="595959"/>
                </a:solidFill>
                <a:latin typeface="Arial" pitchFamily="18" charset="0"/>
              </a:rPr>
              <a:t>compartiment uitstrekken</a:t>
            </a:r>
          </a:p>
          <a:p>
            <a:pPr marL="285750" indent="-285750">
              <a:spcBef>
                <a:spcPts val="1800"/>
              </a:spcBef>
              <a:spcAft>
                <a:spcPts val="0"/>
              </a:spcAft>
              <a:buClr>
                <a:srgbClr val="009AC7"/>
              </a:buClr>
              <a:buFont typeface="Wingdings" panose="05000000000000000000" pitchFamily="2" charset="2"/>
              <a:buChar char="§"/>
            </a:pPr>
            <a:r>
              <a:rPr lang="nl-NL" b="0" i="0" dirty="0" smtClean="0">
                <a:solidFill>
                  <a:srgbClr val="595959"/>
                </a:solidFill>
                <a:latin typeface="Arial" pitchFamily="18" charset="0"/>
              </a:rPr>
              <a:t>Batterijen kunnen ook met een bovenloopkraan 50-75 mm worden opgetild en uit de zijkant van de machine worden verwijderd</a:t>
            </a:r>
          </a:p>
        </p:txBody>
      </p:sp>
      <p:pic>
        <p:nvPicPr>
          <p:cNvPr id="8" name="Picture 9" descr="C:\Users\war\Desktop\Thunderbolt\Image\Studio Photos\IMG_044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47156" y="3945463"/>
            <a:ext cx="3778014"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5391150" y="3695702"/>
            <a:ext cx="3200400" cy="1987297"/>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en-US" sz="4400">
              <a:solidFill>
                <a:schemeClr val="tx2"/>
              </a:solidFill>
              <a:latin typeface="Arial" charset="0"/>
            </a:endParaRPr>
          </a:p>
        </p:txBody>
      </p:sp>
      <p:pic>
        <p:nvPicPr>
          <p:cNvPr id="1026" name="Picture 2" descr="C:\Users\war\AppData\Local\Microsoft\Windows\Temporary Internet Files\Content.Outlook\OYK1E261\IMG_0237.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405466" y="3945463"/>
            <a:ext cx="2391277" cy="27432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7"/>
          <p:cNvSpPr txBox="1">
            <a:spLocks/>
          </p:cNvSpPr>
          <p:nvPr/>
        </p:nvSpPr>
        <p:spPr>
          <a:xfrm>
            <a:off x="7010400" y="2"/>
            <a:ext cx="2133600" cy="365125"/>
          </a:xfrm>
          <a:prstGeom prst="rect">
            <a:avLst/>
          </a:prstGeom>
        </p:spPr>
        <p:txBody>
          <a:bodyPr/>
          <a:lstStyle>
            <a:defPPr>
              <a:defRPr lang="en-US"/>
            </a:defPPr>
            <a:lvl1pPr algn="ctr" rtl="0" fontAlgn="base">
              <a:spcBef>
                <a:spcPct val="0"/>
              </a:spcBef>
              <a:spcAft>
                <a:spcPct val="0"/>
              </a:spcAft>
              <a:defRPr b="1" kern="1200">
                <a:solidFill>
                  <a:srgbClr val="4D4F53"/>
                </a:solidFill>
                <a:latin typeface="Arial" charset="0"/>
                <a:ea typeface="ＭＳ Ｐゴシック" charset="-128"/>
                <a:cs typeface="+mn-cs"/>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pPr algn="r"/>
            <a:fld id="{0BF5C943-C3DC-48BA-A31C-B2991501F5CE}" type="slidenum">
              <a:rPr lang="en-US" sz="1100" b="0"/>
              <a:pPr algn="r"/>
              <a:t>13</a:t>
            </a:fld>
            <a:endParaRPr lang="en-US" sz="1100" b="0" dirty="0"/>
          </a:p>
        </p:txBody>
      </p:sp>
      <p:sp>
        <p:nvSpPr>
          <p:cNvPr id="12" name="Title 1"/>
          <p:cNvSpPr txBox="1">
            <a:spLocks/>
          </p:cNvSpPr>
          <p:nvPr/>
        </p:nvSpPr>
        <p:spPr bwMode="auto">
          <a:xfrm>
            <a:off x="457200" y="986411"/>
            <a:ext cx="8229600" cy="5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fontAlgn="base">
              <a:spcBef>
                <a:spcPct val="0"/>
              </a:spcBef>
              <a:spcAft>
                <a:spcPct val="0"/>
              </a:spcAft>
              <a:defRPr sz="2400">
                <a:solidFill>
                  <a:schemeClr val="bg1"/>
                </a:solidFill>
                <a:latin typeface="Arial" charset="0"/>
                <a:cs typeface="Arial" charset="0"/>
              </a:defRPr>
            </a:lvl6pPr>
            <a:lvl7pPr marL="914400" algn="l" rtl="0" fontAlgn="base">
              <a:spcBef>
                <a:spcPct val="0"/>
              </a:spcBef>
              <a:spcAft>
                <a:spcPct val="0"/>
              </a:spcAft>
              <a:defRPr sz="2400">
                <a:solidFill>
                  <a:schemeClr val="bg1"/>
                </a:solidFill>
                <a:latin typeface="Arial" charset="0"/>
                <a:cs typeface="Arial" charset="0"/>
              </a:defRPr>
            </a:lvl7pPr>
            <a:lvl8pPr marL="1371600" algn="l" rtl="0" fontAlgn="base">
              <a:spcBef>
                <a:spcPct val="0"/>
              </a:spcBef>
              <a:spcAft>
                <a:spcPct val="0"/>
              </a:spcAft>
              <a:defRPr sz="2400">
                <a:solidFill>
                  <a:schemeClr val="bg1"/>
                </a:solidFill>
                <a:latin typeface="Arial" charset="0"/>
                <a:cs typeface="Arial" charset="0"/>
              </a:defRPr>
            </a:lvl8pPr>
            <a:lvl9pPr marL="1828800" algn="l" rtl="0" fontAlgn="base">
              <a:spcBef>
                <a:spcPct val="0"/>
              </a:spcBef>
              <a:spcAft>
                <a:spcPct val="0"/>
              </a:spcAft>
              <a:defRPr sz="2400">
                <a:solidFill>
                  <a:schemeClr val="bg1"/>
                </a:solidFill>
                <a:latin typeface="Arial" charset="0"/>
                <a:cs typeface="Arial" charset="0"/>
              </a:defRPr>
            </a:lvl9pPr>
          </a:lstStyle>
          <a:p>
            <a:r>
              <a:rPr lang="nl-NL" b="0" i="0" dirty="0" smtClean="0">
                <a:solidFill>
                  <a:srgbClr val="FFFFFF"/>
                </a:solidFill>
              </a:rPr>
              <a:t>Batterij vervangen: Uitschuiven</a:t>
            </a:r>
          </a:p>
        </p:txBody>
      </p:sp>
    </p:spTree>
    <p:extLst>
      <p:ext uri="{BB962C8B-B14F-4D97-AF65-F5344CB8AC3E}">
        <p14:creationId xmlns:p14="http://schemas.microsoft.com/office/powerpoint/2010/main" val="1800034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awn mower  Description generated with very high confidence">
            <a:extLst>
              <a:ext uri="{FF2B5EF4-FFF2-40B4-BE49-F238E27FC236}">
                <a16:creationId xmlns:a16="http://schemas.microsoft.com/office/drawing/2014/main" id="{6A76ED00-3759-45A6-8DCA-30CFCB43BD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855" r="14000"/>
          <a:stretch/>
        </p:blipFill>
        <p:spPr>
          <a:xfrm>
            <a:off x="6833339" y="3994533"/>
            <a:ext cx="2194892" cy="2281184"/>
          </a:xfrm>
          <a:prstGeom prst="rect">
            <a:avLst/>
          </a:prstGeom>
        </p:spPr>
      </p:pic>
      <p:sp>
        <p:nvSpPr>
          <p:cNvPr id="2" name="Title 1"/>
          <p:cNvSpPr>
            <a:spLocks noGrp="1"/>
          </p:cNvSpPr>
          <p:nvPr>
            <p:ph type="title"/>
          </p:nvPr>
        </p:nvSpPr>
        <p:spPr/>
        <p:txBody>
          <a:bodyPr/>
          <a:lstStyle/>
          <a:p>
            <a:r>
              <a:rPr lang="nl-NL" sz="2400" b="0" i="0" dirty="0" smtClean="0">
                <a:solidFill>
                  <a:srgbClr val="FFFFFF"/>
                </a:solidFill>
              </a:rPr>
              <a:t>Hogedrukreiniger en zuigstang</a:t>
            </a:r>
          </a:p>
        </p:txBody>
      </p:sp>
      <p:sp>
        <p:nvSpPr>
          <p:cNvPr id="5" name="Rectangle 4"/>
          <p:cNvSpPr/>
          <p:nvPr/>
        </p:nvSpPr>
        <p:spPr>
          <a:xfrm>
            <a:off x="237067" y="1674129"/>
            <a:ext cx="6324600" cy="4809009"/>
          </a:xfrm>
          <a:prstGeom prst="rect">
            <a:avLst/>
          </a:prstGeom>
        </p:spPr>
        <p:txBody>
          <a:bodyPr wrap="square">
            <a:spAutoFit/>
          </a:bodyPr>
          <a:lstStyle/>
          <a:p>
            <a:r>
              <a:rPr lang="nl-NL" sz="2400" b="1" i="0" dirty="0" smtClean="0">
                <a:solidFill>
                  <a:srgbClr val="009AC7"/>
                </a:solidFill>
              </a:rPr>
              <a:t>Elektrische hogedrukreiniger</a:t>
            </a:r>
          </a:p>
          <a:p>
            <a:pPr marL="432197" lvl="1" indent="-257175">
              <a:spcBef>
                <a:spcPts val="0"/>
              </a:spcBef>
              <a:buClr>
                <a:srgbClr val="009AC7"/>
              </a:buClr>
              <a:buFont typeface="Wingdings" panose="05000000000000000000" pitchFamily="2" charset="2"/>
              <a:buChar char="§"/>
            </a:pPr>
            <a:r>
              <a:rPr lang="nl-NL" b="0" i="0" dirty="0" smtClean="0">
                <a:solidFill>
                  <a:srgbClr val="595959"/>
                </a:solidFill>
              </a:rPr>
              <a:t>Eerste elektrisch aangedreven, ingebouwde hogedrukreiniger in de industrie</a:t>
            </a:r>
          </a:p>
          <a:p>
            <a:pPr marL="432197" lvl="1" indent="-257175">
              <a:spcBef>
                <a:spcPts val="600"/>
              </a:spcBef>
              <a:buClr>
                <a:srgbClr val="009AC7"/>
              </a:buClr>
              <a:buFont typeface="Wingdings" panose="05000000000000000000" pitchFamily="2" charset="2"/>
              <a:buChar char="§"/>
            </a:pPr>
            <a:r>
              <a:rPr lang="nl-NL" b="0" i="0" dirty="0" smtClean="0">
                <a:solidFill>
                  <a:srgbClr val="595959"/>
                </a:solidFill>
              </a:rPr>
              <a:t>2500 psi met doorvoersnelheid tot 7,6 L/minuut levert een krachtige straal voor het reinigen van hardnekkig vuil op de vloer</a:t>
            </a:r>
          </a:p>
          <a:p>
            <a:pPr marL="432197" lvl="1" indent="-257175">
              <a:spcBef>
                <a:spcPts val="600"/>
              </a:spcBef>
              <a:buClr>
                <a:srgbClr val="009AC7"/>
              </a:buClr>
              <a:buFont typeface="Wingdings" panose="05000000000000000000" pitchFamily="2" charset="2"/>
              <a:buChar char="§"/>
            </a:pPr>
            <a:r>
              <a:rPr lang="nl-NL" b="0" i="0" dirty="0" smtClean="0">
                <a:solidFill>
                  <a:srgbClr val="595959"/>
                </a:solidFill>
              </a:rPr>
              <a:t>Lange spuitstraal maakt het reinigen van hoge, verticale oppervlakken mogelijk</a:t>
            </a:r>
          </a:p>
          <a:p>
            <a:pPr marL="432197" lvl="1" indent="-257175">
              <a:spcBef>
                <a:spcPts val="600"/>
              </a:spcBef>
              <a:buClr>
                <a:srgbClr val="009AC7"/>
              </a:buClr>
              <a:buFont typeface="Wingdings" panose="05000000000000000000" pitchFamily="2" charset="2"/>
              <a:buChar char="§"/>
            </a:pPr>
            <a:r>
              <a:rPr lang="nl-NL" b="0" i="0" dirty="0" smtClean="0">
                <a:solidFill>
                  <a:srgbClr val="595959"/>
                </a:solidFill>
              </a:rPr>
              <a:t>Elimineert de noodzaak voor een aparte hogedrukreiniger</a:t>
            </a:r>
          </a:p>
          <a:p>
            <a:pPr marL="432197" lvl="1" indent="-257175">
              <a:spcBef>
                <a:spcPts val="600"/>
              </a:spcBef>
              <a:buClr>
                <a:srgbClr val="009AC7"/>
              </a:buClr>
              <a:buFont typeface="Wingdings" panose="05000000000000000000" pitchFamily="2" charset="2"/>
              <a:buChar char="§"/>
            </a:pPr>
            <a:r>
              <a:rPr lang="nl-NL" b="0" i="0" dirty="0" smtClean="0">
                <a:solidFill>
                  <a:srgbClr val="595959"/>
                </a:solidFill>
              </a:rPr>
              <a:t>Het wateropvangsysteem van de machine maakt het verwijderen van vuil water snel en eenvoudig</a:t>
            </a:r>
          </a:p>
          <a:p>
            <a:pPr>
              <a:spcBef>
                <a:spcPts val="2700"/>
              </a:spcBef>
            </a:pPr>
            <a:r>
              <a:rPr lang="nl-NL" sz="2400" b="1" i="0" dirty="0" smtClean="0">
                <a:solidFill>
                  <a:srgbClr val="009AC7"/>
                </a:solidFill>
              </a:rPr>
              <a:t>Zuigstang</a:t>
            </a:r>
          </a:p>
          <a:p>
            <a:pPr marL="428625" lvl="1" indent="-257175">
              <a:spcBef>
                <a:spcPts val="0"/>
              </a:spcBef>
              <a:buClr>
                <a:srgbClr val="009AC7"/>
              </a:buClr>
              <a:buFont typeface="Wingdings" panose="05000000000000000000" pitchFamily="2" charset="2"/>
              <a:buChar char="§"/>
            </a:pPr>
            <a:r>
              <a:rPr lang="nl-NL" b="0" i="0" dirty="0" smtClean="0">
                <a:solidFill>
                  <a:srgbClr val="595959"/>
                </a:solidFill>
              </a:rPr>
              <a:t>Verbeterde productiviteit door snel rondzwervend restvuil, zoals krimpfolie, op te zuigen</a:t>
            </a:r>
          </a:p>
        </p:txBody>
      </p:sp>
      <p:sp>
        <p:nvSpPr>
          <p:cNvPr id="18" name="TextBox 17"/>
          <p:cNvSpPr txBox="1"/>
          <p:nvPr/>
        </p:nvSpPr>
        <p:spPr>
          <a:xfrm>
            <a:off x="7497729" y="4305359"/>
            <a:ext cx="1193518" cy="230832"/>
          </a:xfrm>
          <a:prstGeom prst="rect">
            <a:avLst/>
          </a:prstGeom>
          <a:noFill/>
        </p:spPr>
        <p:txBody>
          <a:bodyPr wrap="square" rtlCol="0">
            <a:spAutoFit/>
          </a:bodyPr>
          <a:lstStyle/>
          <a:p>
            <a:pPr algn="r"/>
            <a:r>
              <a:rPr lang="nl-NL" sz="900" b="1" i="0" dirty="0" smtClean="0">
                <a:solidFill>
                  <a:srgbClr val="000000"/>
                </a:solidFill>
              </a:rPr>
              <a:t>Zuigstang</a:t>
            </a:r>
          </a:p>
        </p:txBody>
      </p:sp>
      <p:sp>
        <p:nvSpPr>
          <p:cNvPr id="20" name="TextBox 19"/>
          <p:cNvSpPr txBox="1"/>
          <p:nvPr/>
        </p:nvSpPr>
        <p:spPr>
          <a:xfrm>
            <a:off x="0" y="6382271"/>
            <a:ext cx="9144000" cy="323165"/>
          </a:xfrm>
          <a:prstGeom prst="rect">
            <a:avLst/>
          </a:prstGeom>
          <a:noFill/>
        </p:spPr>
        <p:txBody>
          <a:bodyPr wrap="square" rtlCol="0">
            <a:spAutoFit/>
          </a:bodyPr>
          <a:lstStyle/>
          <a:p>
            <a:pPr algn="ctr"/>
            <a:r>
              <a:rPr lang="nl-NL" sz="1500" b="1" i="0" dirty="0" smtClean="0">
                <a:solidFill>
                  <a:srgbClr val="009AC7"/>
                </a:solidFill>
              </a:rPr>
              <a:t>Speciale inbouwapparatuur voor efficiëntie en een verbeterde reiniging</a:t>
            </a:r>
          </a:p>
        </p:txBody>
      </p:sp>
      <p:pic>
        <p:nvPicPr>
          <p:cNvPr id="9" name="Picture 8" descr="A piece of luggage  Description generated with high confidence">
            <a:extLst>
              <a:ext uri="{FF2B5EF4-FFF2-40B4-BE49-F238E27FC236}">
                <a16:creationId xmlns:a16="http://schemas.microsoft.com/office/drawing/2014/main" id="{C7E82E52-59FF-4283-8A3D-185115FA09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462" r="11635"/>
          <a:stretch/>
        </p:blipFill>
        <p:spPr>
          <a:xfrm>
            <a:off x="6833339" y="1855102"/>
            <a:ext cx="2194560" cy="1482461"/>
          </a:xfrm>
          <a:prstGeom prst="rect">
            <a:avLst/>
          </a:prstGeom>
        </p:spPr>
      </p:pic>
      <p:sp>
        <p:nvSpPr>
          <p:cNvPr id="17" name="TextBox 16"/>
          <p:cNvSpPr txBox="1"/>
          <p:nvPr/>
        </p:nvSpPr>
        <p:spPr>
          <a:xfrm>
            <a:off x="7786297" y="1763676"/>
            <a:ext cx="1357703" cy="230832"/>
          </a:xfrm>
          <a:prstGeom prst="rect">
            <a:avLst/>
          </a:prstGeom>
          <a:noFill/>
        </p:spPr>
        <p:txBody>
          <a:bodyPr wrap="square" rtlCol="0">
            <a:spAutoFit/>
          </a:bodyPr>
          <a:lstStyle/>
          <a:p>
            <a:pPr algn="ctr"/>
            <a:r>
              <a:rPr lang="nl-NL" sz="900" b="1" i="0" dirty="0" smtClean="0">
                <a:solidFill>
                  <a:srgbClr val="000000"/>
                </a:solidFill>
              </a:rPr>
              <a:t>Hogedrukreiniger</a:t>
            </a:r>
          </a:p>
        </p:txBody>
      </p:sp>
    </p:spTree>
    <p:extLst>
      <p:ext uri="{BB962C8B-B14F-4D97-AF65-F5344CB8AC3E}">
        <p14:creationId xmlns:p14="http://schemas.microsoft.com/office/powerpoint/2010/main" val="2674987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txBox="1">
            <a:spLocks/>
          </p:cNvSpPr>
          <p:nvPr/>
        </p:nvSpPr>
        <p:spPr>
          <a:xfrm>
            <a:off x="7304051" y="6570084"/>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a:t> </a:t>
            </a:r>
          </a:p>
        </p:txBody>
      </p:sp>
      <p:sp>
        <p:nvSpPr>
          <p:cNvPr id="58" name="Rectangle 57"/>
          <p:cNvSpPr/>
          <p:nvPr/>
        </p:nvSpPr>
        <p:spPr>
          <a:xfrm>
            <a:off x="173888" y="1598484"/>
            <a:ext cx="5840082" cy="5232202"/>
          </a:xfrm>
          <a:prstGeom prst="rect">
            <a:avLst/>
          </a:prstGeom>
        </p:spPr>
        <p:txBody>
          <a:bodyPr wrap="square">
            <a:spAutoFit/>
          </a:bodyPr>
          <a:lstStyle/>
          <a:p>
            <a:pPr>
              <a:buSzPct val="70000"/>
            </a:pPr>
            <a:r>
              <a:rPr lang="nl-NL" sz="2000" b="1" i="0" dirty="0" smtClean="0">
                <a:solidFill>
                  <a:srgbClr val="009AC7"/>
                </a:solidFill>
              </a:rPr>
              <a:t>Bevestigingspunt voor zuigstang</a:t>
            </a:r>
          </a:p>
          <a:p>
            <a:pPr marL="742950" indent="-285750">
              <a:spcBef>
                <a:spcPts val="0"/>
              </a:spcBef>
              <a:buClr>
                <a:srgbClr val="009AC7"/>
              </a:buClr>
              <a:buFont typeface="Wingdings" pitchFamily="2" charset="2"/>
              <a:buChar char="§"/>
            </a:pPr>
            <a:r>
              <a:rPr lang="nl-NL" sz="1600" b="0" i="0" dirty="0" smtClean="0">
                <a:solidFill>
                  <a:srgbClr val="595959"/>
                </a:solidFill>
              </a:rPr>
              <a:t>Zorgt voor gemakkelijk en snel opzuigen van gemorste water</a:t>
            </a:r>
          </a:p>
          <a:p>
            <a:pPr marL="742950" indent="-285750">
              <a:spcBef>
                <a:spcPts val="600"/>
              </a:spcBef>
              <a:buClr>
                <a:srgbClr val="009AC7"/>
              </a:buClr>
              <a:buFont typeface="Wingdings" pitchFamily="2" charset="2"/>
              <a:buChar char="§"/>
            </a:pPr>
            <a:r>
              <a:rPr lang="nl-NL" sz="1600" b="0" i="0" dirty="0" smtClean="0">
                <a:solidFill>
                  <a:srgbClr val="595959"/>
                </a:solidFill>
              </a:rPr>
              <a:t>Handige opbergstang in lade boven het </a:t>
            </a:r>
            <a:r>
              <a:rPr lang="nl-NL" sz="1600" dirty="0" smtClean="0">
                <a:solidFill>
                  <a:srgbClr val="595959"/>
                </a:solidFill>
              </a:rPr>
              <a:t>batterij</a:t>
            </a:r>
            <a:r>
              <a:rPr lang="nl-NL" sz="1600" b="0" i="0" dirty="0" smtClean="0">
                <a:solidFill>
                  <a:srgbClr val="595959"/>
                </a:solidFill>
              </a:rPr>
              <a:t>compartiment</a:t>
            </a:r>
          </a:p>
          <a:p>
            <a:pPr marL="742950" indent="-285750">
              <a:spcBef>
                <a:spcPts val="600"/>
              </a:spcBef>
              <a:buClr>
                <a:srgbClr val="009AC7"/>
              </a:buClr>
              <a:buFont typeface="Wingdings" pitchFamily="2" charset="2"/>
              <a:buChar char="§"/>
            </a:pPr>
            <a:r>
              <a:rPr lang="nl-NL" sz="1600" b="0" i="0" dirty="0" smtClean="0">
                <a:solidFill>
                  <a:srgbClr val="595959"/>
                </a:solidFill>
              </a:rPr>
              <a:t>Biedt toegang tot moeilijk bereikbare locaties, zoals onder banken, stellingen en rondom obstakels </a:t>
            </a:r>
          </a:p>
          <a:p>
            <a:pPr>
              <a:spcBef>
                <a:spcPts val="1800"/>
              </a:spcBef>
              <a:buSzPct val="70000"/>
            </a:pPr>
            <a:r>
              <a:rPr lang="nl-NL" sz="2000" b="1" i="0" dirty="0" smtClean="0">
                <a:solidFill>
                  <a:srgbClr val="009AC7"/>
                </a:solidFill>
              </a:rPr>
              <a:t>Bevestiging voor spuitslang</a:t>
            </a:r>
          </a:p>
          <a:p>
            <a:pPr marL="742950" indent="-285750">
              <a:spcBef>
                <a:spcPts val="0"/>
              </a:spcBef>
              <a:buClr>
                <a:srgbClr val="009AC7"/>
              </a:buClr>
              <a:buFont typeface="Wingdings" pitchFamily="2" charset="2"/>
              <a:buChar char="§"/>
            </a:pPr>
            <a:r>
              <a:rPr lang="nl-NL" sz="1600" b="0" i="0" dirty="0" smtClean="0">
                <a:solidFill>
                  <a:srgbClr val="595959"/>
                </a:solidFill>
              </a:rPr>
              <a:t>Voor gemakkelijk en snel schoonspuiten en opruimen</a:t>
            </a:r>
          </a:p>
          <a:p>
            <a:pPr marL="742950" indent="-285750">
              <a:spcBef>
                <a:spcPts val="600"/>
              </a:spcBef>
              <a:buClr>
                <a:srgbClr val="009AC7"/>
              </a:buClr>
              <a:buFont typeface="Wingdings" pitchFamily="2" charset="2"/>
              <a:buChar char="§"/>
            </a:pPr>
            <a:r>
              <a:rPr lang="nl-NL" sz="1600" b="0" i="0" dirty="0" smtClean="0">
                <a:solidFill>
                  <a:srgbClr val="595959"/>
                </a:solidFill>
              </a:rPr>
              <a:t>Door het water uit de schoonwatertank te gebruiken, hoeft de gebruiker niet meer in de buurt van een schoonwatervoorziening te zijn</a:t>
            </a:r>
          </a:p>
          <a:p>
            <a:pPr marL="742950" indent="-285750">
              <a:spcBef>
                <a:spcPts val="600"/>
              </a:spcBef>
              <a:buClr>
                <a:srgbClr val="009AC7"/>
              </a:buClr>
              <a:buFont typeface="Wingdings" pitchFamily="2" charset="2"/>
              <a:buChar char="§"/>
            </a:pPr>
            <a:r>
              <a:rPr lang="nl-NL" sz="1600" b="0" i="0" dirty="0" smtClean="0">
                <a:solidFill>
                  <a:srgbClr val="595959"/>
                </a:solidFill>
              </a:rPr>
              <a:t>Wordt achter de deur opgeborgen voor gemakkelijke toegang</a:t>
            </a:r>
          </a:p>
          <a:p>
            <a:pPr>
              <a:spcBef>
                <a:spcPts val="1800"/>
              </a:spcBef>
              <a:buSzPct val="70000"/>
            </a:pPr>
            <a:r>
              <a:rPr lang="nl-NL" sz="2000" b="1" i="0" dirty="0" smtClean="0">
                <a:solidFill>
                  <a:srgbClr val="009AC7"/>
                </a:solidFill>
              </a:rPr>
              <a:t>Opstapje naar vuilwatertank</a:t>
            </a:r>
          </a:p>
          <a:p>
            <a:pPr marL="742950" indent="-285750">
              <a:spcBef>
                <a:spcPts val="0"/>
              </a:spcBef>
              <a:buClr>
                <a:srgbClr val="009AC7"/>
              </a:buClr>
              <a:buFont typeface="Wingdings" pitchFamily="2" charset="2"/>
              <a:buChar char="§"/>
            </a:pPr>
            <a:r>
              <a:rPr lang="nl-NL" sz="1600" b="0" i="0" dirty="0" smtClean="0">
                <a:solidFill>
                  <a:srgbClr val="595959"/>
                </a:solidFill>
              </a:rPr>
              <a:t>Voor gemakkelijke toegang om de vuilwatertank te inspecteren en te reinigen</a:t>
            </a:r>
          </a:p>
        </p:txBody>
      </p:sp>
      <p:pic>
        <p:nvPicPr>
          <p:cNvPr id="7171" name="Picture 3" descr="C:\Users\war\Desktop\Thunderbolt\Image\Studio Photos\IMG_0184.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194619" y="1994610"/>
            <a:ext cx="1286669" cy="80309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7170" name="Picture 2" descr="C:\Users\war\Desktop\Thunderbolt\Image\Studio Photos\IMG_0270.jpg"/>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530793" y="1775357"/>
            <a:ext cx="1362660" cy="142660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bwMode="auto">
          <a:xfrm flipH="1" flipV="1">
            <a:off x="7083473" y="-41137"/>
            <a:ext cx="478972" cy="2036842"/>
          </a:xfrm>
          <a:prstGeom prst="straightConnector1">
            <a:avLst/>
          </a:prstGeom>
          <a:noFill/>
          <a:ln w="9525" cap="flat" cmpd="sng" algn="ctr">
            <a:noFill/>
            <a:prstDash val="solid"/>
            <a:round/>
            <a:headEnd type="none" w="med" len="med"/>
            <a:tailEnd type="arrow"/>
          </a:ln>
          <a:effectLst/>
        </p:spPr>
      </p:cxnSp>
      <p:cxnSp>
        <p:nvCxnSpPr>
          <p:cNvPr id="12" name="Straight Arrow Connector 11"/>
          <p:cNvCxnSpPr>
            <a:cxnSpLocks/>
          </p:cNvCxnSpPr>
          <p:nvPr/>
        </p:nvCxnSpPr>
        <p:spPr bwMode="auto">
          <a:xfrm flipH="1" flipV="1">
            <a:off x="6837953" y="2488659"/>
            <a:ext cx="866573" cy="349695"/>
          </a:xfrm>
          <a:prstGeom prst="straightConnector1">
            <a:avLst/>
          </a:prstGeom>
          <a:noFill/>
          <a:ln w="28575" cap="flat" cmpd="sng" algn="ctr">
            <a:solidFill>
              <a:schemeClr val="accent6">
                <a:lumMod val="60000"/>
                <a:lumOff val="40000"/>
              </a:schemeClr>
            </a:solidFill>
            <a:prstDash val="solid"/>
            <a:round/>
            <a:headEnd type="none" w="med" len="med"/>
            <a:tailEnd type="arrow"/>
          </a:ln>
          <a:effectLst/>
        </p:spPr>
      </p:cxnSp>
      <p:pic>
        <p:nvPicPr>
          <p:cNvPr id="7172" name="Picture 4" descr="C:\Users\war\Desktop\Thunderbolt\Image\Studio Photos\IMG_0177.jpg"/>
          <p:cNvPicPr>
            <a:picLocks noChangeAspect="1" noChangeArrowheads="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r="9657"/>
          <a:stretch/>
        </p:blipFill>
        <p:spPr bwMode="auto">
          <a:xfrm>
            <a:off x="7264033" y="3506138"/>
            <a:ext cx="1936613" cy="142908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173" name="Picture 5" descr="C:\Users\war\Desktop\Thunderbolt\Image\Studio Photos\IMG_0179.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226301" y="3703406"/>
            <a:ext cx="945519" cy="9182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37" name="Straight Arrow Connector 36"/>
          <p:cNvCxnSpPr>
            <a:cxnSpLocks/>
          </p:cNvCxnSpPr>
          <p:nvPr/>
        </p:nvCxnSpPr>
        <p:spPr bwMode="auto">
          <a:xfrm flipV="1">
            <a:off x="6661736" y="3703406"/>
            <a:ext cx="1065655" cy="242581"/>
          </a:xfrm>
          <a:prstGeom prst="straightConnector1">
            <a:avLst/>
          </a:prstGeom>
          <a:noFill/>
          <a:ln w="28575" cap="flat" cmpd="sng" algn="ctr">
            <a:solidFill>
              <a:schemeClr val="accent6">
                <a:lumMod val="60000"/>
                <a:lumOff val="40000"/>
              </a:schemeClr>
            </a:solidFill>
            <a:prstDash val="solid"/>
            <a:round/>
            <a:headEnd type="none" w="med" len="med"/>
            <a:tailEnd type="arrow"/>
          </a:ln>
          <a:effectLst/>
        </p:spPr>
      </p:cxnSp>
      <p:sp>
        <p:nvSpPr>
          <p:cNvPr id="19" name="Title 1"/>
          <p:cNvSpPr txBox="1">
            <a:spLocks/>
          </p:cNvSpPr>
          <p:nvPr/>
        </p:nvSpPr>
        <p:spPr bwMode="auto">
          <a:xfrm>
            <a:off x="457200" y="986411"/>
            <a:ext cx="8229600" cy="5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fontAlgn="base">
              <a:spcBef>
                <a:spcPct val="0"/>
              </a:spcBef>
              <a:spcAft>
                <a:spcPct val="0"/>
              </a:spcAft>
              <a:defRPr sz="2400">
                <a:solidFill>
                  <a:schemeClr val="bg1"/>
                </a:solidFill>
                <a:latin typeface="Arial" charset="0"/>
                <a:cs typeface="Arial" charset="0"/>
              </a:defRPr>
            </a:lvl6pPr>
            <a:lvl7pPr marL="914400" algn="l" rtl="0" fontAlgn="base">
              <a:spcBef>
                <a:spcPct val="0"/>
              </a:spcBef>
              <a:spcAft>
                <a:spcPct val="0"/>
              </a:spcAft>
              <a:defRPr sz="2400">
                <a:solidFill>
                  <a:schemeClr val="bg1"/>
                </a:solidFill>
                <a:latin typeface="Arial" charset="0"/>
                <a:cs typeface="Arial" charset="0"/>
              </a:defRPr>
            </a:lvl7pPr>
            <a:lvl8pPr marL="1371600" algn="l" rtl="0" fontAlgn="base">
              <a:spcBef>
                <a:spcPct val="0"/>
              </a:spcBef>
              <a:spcAft>
                <a:spcPct val="0"/>
              </a:spcAft>
              <a:defRPr sz="2400">
                <a:solidFill>
                  <a:schemeClr val="bg1"/>
                </a:solidFill>
                <a:latin typeface="Arial" charset="0"/>
                <a:cs typeface="Arial" charset="0"/>
              </a:defRPr>
            </a:lvl8pPr>
            <a:lvl9pPr marL="1828800" algn="l" rtl="0" fontAlgn="base">
              <a:spcBef>
                <a:spcPct val="0"/>
              </a:spcBef>
              <a:spcAft>
                <a:spcPct val="0"/>
              </a:spcAft>
              <a:defRPr sz="2400">
                <a:solidFill>
                  <a:schemeClr val="bg1"/>
                </a:solidFill>
                <a:latin typeface="Arial" charset="0"/>
                <a:cs typeface="Arial" charset="0"/>
              </a:defRPr>
            </a:lvl9pPr>
          </a:lstStyle>
          <a:p>
            <a:r>
              <a:rPr lang="nl-NL" b="0" i="0" dirty="0" smtClean="0">
                <a:solidFill>
                  <a:srgbClr val="FFFFFF"/>
                </a:solidFill>
              </a:rPr>
              <a:t>Opzetstukken voor zuigstang en spuitslang</a:t>
            </a:r>
          </a:p>
        </p:txBody>
      </p:sp>
      <p:pic>
        <p:nvPicPr>
          <p:cNvPr id="13" name="Picture 6" descr="C:\Users\war\Desktop\Thunderbolt\Image\Studio Photos\IMG_0441.jpg">
            <a:extLst>
              <a:ext uri="{FF2B5EF4-FFF2-40B4-BE49-F238E27FC236}">
                <a16:creationId xmlns:a16="http://schemas.microsoft.com/office/drawing/2014/main" id="{0B5945BC-7FBE-4B90-AA95-FEFE2A943A02}"/>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207388" y="5258597"/>
            <a:ext cx="1618317" cy="1454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78112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txBox="1">
            <a:spLocks/>
          </p:cNvSpPr>
          <p:nvPr/>
        </p:nvSpPr>
        <p:spPr>
          <a:xfrm>
            <a:off x="7304051" y="6570084"/>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a:t> </a:t>
            </a:r>
          </a:p>
        </p:txBody>
      </p:sp>
      <p:sp>
        <p:nvSpPr>
          <p:cNvPr id="58" name="Rectangle 57"/>
          <p:cNvSpPr/>
          <p:nvPr/>
        </p:nvSpPr>
        <p:spPr>
          <a:xfrm>
            <a:off x="0" y="1691743"/>
            <a:ext cx="9144000" cy="3616375"/>
          </a:xfrm>
          <a:prstGeom prst="rect">
            <a:avLst/>
          </a:prstGeom>
        </p:spPr>
        <p:txBody>
          <a:bodyPr wrap="square">
            <a:spAutoFit/>
          </a:bodyPr>
          <a:lstStyle/>
          <a:p>
            <a:pPr>
              <a:buSzPct val="70000"/>
            </a:pPr>
            <a:r>
              <a:rPr lang="en-US" sz="2400" dirty="0">
                <a:solidFill>
                  <a:srgbClr val="009AC7"/>
                </a:solidFill>
              </a:rPr>
              <a:t>ec-H2O</a:t>
            </a:r>
            <a:r>
              <a:rPr lang="en-US" sz="2400" dirty="0" smtClean="0">
                <a:solidFill>
                  <a:srgbClr val="009AC7"/>
                </a:solidFill>
              </a:rPr>
              <a:t>™</a:t>
            </a:r>
            <a:r>
              <a:rPr lang="nl-NL" sz="2400" b="0" i="0" dirty="0" smtClean="0">
                <a:solidFill>
                  <a:srgbClr val="009AC7"/>
                </a:solidFill>
              </a:rPr>
              <a:t>-reinigingstechnologie: </a:t>
            </a:r>
          </a:p>
          <a:p>
            <a:pPr marL="742950" indent="-285750">
              <a:buClr>
                <a:srgbClr val="009AC7"/>
              </a:buClr>
              <a:buFont typeface="Wingdings" pitchFamily="2" charset="2"/>
              <a:buChar char="§"/>
            </a:pPr>
            <a:r>
              <a:rPr lang="nl-NL" b="0" i="0" dirty="0" smtClean="0">
                <a:solidFill>
                  <a:srgbClr val="595959"/>
                </a:solidFill>
              </a:rPr>
              <a:t>Reinigingstechnologie zonder reinigingsmiddelen biedt doeltreffende reinigingsresultaten</a:t>
            </a:r>
          </a:p>
          <a:p>
            <a:pPr marL="742950" indent="-285750">
              <a:spcBef>
                <a:spcPts val="600"/>
              </a:spcBef>
              <a:buClr>
                <a:srgbClr val="009AC7"/>
              </a:buClr>
              <a:buFont typeface="Wingdings" pitchFamily="2" charset="2"/>
              <a:buChar char="§"/>
            </a:pPr>
            <a:r>
              <a:rPr lang="nl-NL" b="0" i="0" dirty="0" smtClean="0">
                <a:solidFill>
                  <a:srgbClr val="595959"/>
                </a:solidFill>
              </a:rPr>
              <a:t>Schrob tot 3 keer langer op één volle schoonwatertank versus conventioneel schrobben </a:t>
            </a:r>
          </a:p>
          <a:p>
            <a:pPr marL="742950" indent="-285750">
              <a:spcBef>
                <a:spcPts val="600"/>
              </a:spcBef>
              <a:buClr>
                <a:srgbClr val="009AC7"/>
              </a:buClr>
              <a:buFont typeface="Wingdings" pitchFamily="2" charset="2"/>
              <a:buChar char="§"/>
            </a:pPr>
            <a:r>
              <a:rPr lang="nl-NL" b="0" i="0" dirty="0" smtClean="0">
                <a:solidFill>
                  <a:srgbClr val="595959"/>
                </a:solidFill>
              </a:rPr>
              <a:t>Verlaag met ec-H2O™ de kosten door het elimineren van dure reinigingsmiddelen</a:t>
            </a:r>
          </a:p>
          <a:p>
            <a:pPr marL="742950" indent="-285750">
              <a:spcBef>
                <a:spcPts val="600"/>
              </a:spcBef>
              <a:buClr>
                <a:srgbClr val="009AC7"/>
              </a:buClr>
              <a:buFont typeface="Wingdings" pitchFamily="2" charset="2"/>
              <a:buChar char="§"/>
            </a:pPr>
            <a:r>
              <a:rPr lang="nl-NL" b="0" i="0" dirty="0" smtClean="0">
                <a:solidFill>
                  <a:srgbClr val="595959"/>
                </a:solidFill>
              </a:rPr>
              <a:t>Reinigen met minder water leidt tot minder leeg-/vulcycli</a:t>
            </a:r>
          </a:p>
          <a:p>
            <a:pPr marL="742950" indent="-285750">
              <a:spcBef>
                <a:spcPts val="600"/>
              </a:spcBef>
              <a:buClr>
                <a:srgbClr val="009AC7"/>
              </a:buClr>
              <a:buFont typeface="Wingdings" pitchFamily="2" charset="2"/>
              <a:buChar char="§"/>
            </a:pPr>
            <a:r>
              <a:rPr lang="nl-NL" b="0" i="0" dirty="0" smtClean="0">
                <a:solidFill>
                  <a:srgbClr val="595959"/>
                </a:solidFill>
              </a:rPr>
              <a:t>Er blijven geen resten van reinigingsmiddelen achter waardoor het risico op uitglijden </a:t>
            </a:r>
            <a:br>
              <a:rPr lang="nl-NL" b="0" i="0" dirty="0" smtClean="0">
                <a:solidFill>
                  <a:srgbClr val="595959"/>
                </a:solidFill>
              </a:rPr>
            </a:br>
            <a:r>
              <a:rPr lang="nl-NL" b="0" i="0" dirty="0" smtClean="0">
                <a:solidFill>
                  <a:srgbClr val="595959"/>
                </a:solidFill>
              </a:rPr>
              <a:t>en vallen tot een minimum beperkt wordt</a:t>
            </a:r>
          </a:p>
          <a:p>
            <a:pPr marL="742950" indent="-285750">
              <a:spcBef>
                <a:spcPts val="600"/>
              </a:spcBef>
              <a:buClr>
                <a:srgbClr val="009AC7"/>
              </a:buClr>
              <a:buFont typeface="Wingdings" pitchFamily="2" charset="2"/>
              <a:buChar char="§"/>
            </a:pPr>
            <a:r>
              <a:rPr lang="nl-NL" b="0" i="0" dirty="0" smtClean="0">
                <a:solidFill>
                  <a:srgbClr val="595959"/>
                </a:solidFill>
              </a:rPr>
              <a:t>NSF-certificering betekent dat </a:t>
            </a:r>
            <a:r>
              <a:rPr lang="nl-NL" dirty="0">
                <a:solidFill>
                  <a:srgbClr val="595959"/>
                </a:solidFill>
              </a:rPr>
              <a:t>ec-H2O™ </a:t>
            </a:r>
            <a:r>
              <a:rPr lang="nl-NL" b="0" i="0" dirty="0" smtClean="0">
                <a:solidFill>
                  <a:srgbClr val="595959"/>
                </a:solidFill>
              </a:rPr>
              <a:t>veilig kan worden gebruikt in voedselverwerkende bedrijven</a:t>
            </a:r>
          </a:p>
          <a:p>
            <a:pPr marL="457200"/>
            <a:endParaRPr lang="en-US" sz="1600" dirty="0">
              <a:solidFill>
                <a:schemeClr val="bg2">
                  <a:lumMod val="75000"/>
                  <a:lumOff val="25000"/>
                </a:schemeClr>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565" t="20837" r="7522" b="19981"/>
          <a:stretch/>
        </p:blipFill>
        <p:spPr>
          <a:xfrm>
            <a:off x="2339069" y="5345043"/>
            <a:ext cx="2089255" cy="638097"/>
          </a:xfrm>
          <a:prstGeom prst="rect">
            <a:avLst/>
          </a:prstGeom>
        </p:spPr>
      </p:pic>
      <p:sp>
        <p:nvSpPr>
          <p:cNvPr id="11" name="Title 1"/>
          <p:cNvSpPr txBox="1">
            <a:spLocks/>
          </p:cNvSpPr>
          <p:nvPr/>
        </p:nvSpPr>
        <p:spPr bwMode="auto">
          <a:xfrm>
            <a:off x="457200" y="986411"/>
            <a:ext cx="8229600" cy="5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fontAlgn="base">
              <a:spcBef>
                <a:spcPct val="0"/>
              </a:spcBef>
              <a:spcAft>
                <a:spcPct val="0"/>
              </a:spcAft>
              <a:defRPr sz="2400">
                <a:solidFill>
                  <a:schemeClr val="bg1"/>
                </a:solidFill>
                <a:latin typeface="Arial" charset="0"/>
                <a:cs typeface="Arial" charset="0"/>
              </a:defRPr>
            </a:lvl6pPr>
            <a:lvl7pPr marL="914400" algn="l" rtl="0" fontAlgn="base">
              <a:spcBef>
                <a:spcPct val="0"/>
              </a:spcBef>
              <a:spcAft>
                <a:spcPct val="0"/>
              </a:spcAft>
              <a:defRPr sz="2400">
                <a:solidFill>
                  <a:schemeClr val="bg1"/>
                </a:solidFill>
                <a:latin typeface="Arial" charset="0"/>
                <a:cs typeface="Arial" charset="0"/>
              </a:defRPr>
            </a:lvl7pPr>
            <a:lvl8pPr marL="1371600" algn="l" rtl="0" fontAlgn="base">
              <a:spcBef>
                <a:spcPct val="0"/>
              </a:spcBef>
              <a:spcAft>
                <a:spcPct val="0"/>
              </a:spcAft>
              <a:defRPr sz="2400">
                <a:solidFill>
                  <a:schemeClr val="bg1"/>
                </a:solidFill>
                <a:latin typeface="Arial" charset="0"/>
                <a:cs typeface="Arial" charset="0"/>
              </a:defRPr>
            </a:lvl8pPr>
            <a:lvl9pPr marL="1828800" algn="l" rtl="0" fontAlgn="base">
              <a:spcBef>
                <a:spcPct val="0"/>
              </a:spcBef>
              <a:spcAft>
                <a:spcPct val="0"/>
              </a:spcAft>
              <a:defRPr sz="2400">
                <a:solidFill>
                  <a:schemeClr val="bg1"/>
                </a:solidFill>
                <a:latin typeface="Arial" charset="0"/>
                <a:cs typeface="Arial" charset="0"/>
              </a:defRPr>
            </a:lvl9pPr>
          </a:lstStyle>
          <a:p>
            <a:r>
              <a:rPr lang="nl-NL" b="0" i="0" dirty="0" smtClean="0">
                <a:solidFill>
                  <a:srgbClr val="FFFFFF"/>
                </a:solidFill>
              </a:rPr>
              <a:t>ec-H2O™-technologie</a:t>
            </a: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912085" y="5206891"/>
            <a:ext cx="565393" cy="914400"/>
          </a:xfrm>
          <a:prstGeom prst="rect">
            <a:avLst/>
          </a:prstGeom>
          <a:ln>
            <a:noFill/>
          </a:ln>
          <a:effectLst>
            <a:outerShdw blurRad="152400" dist="762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42739" y="5206891"/>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6316084"/>
            <a:ext cx="9137312" cy="400110"/>
          </a:xfrm>
          <a:prstGeom prst="rect">
            <a:avLst/>
          </a:prstGeom>
          <a:noFill/>
        </p:spPr>
        <p:txBody>
          <a:bodyPr wrap="square" rtlCol="0">
            <a:spAutoFit/>
          </a:bodyPr>
          <a:lstStyle/>
          <a:p>
            <a:pPr algn="just"/>
            <a:r>
              <a:rPr lang="nl-BE" sz="1000" dirty="0"/>
              <a:t>* ec-H2O NanoClean™ technologie is niet ontworpen voor alle soorten vuil, zoals vuil dat een hoge concentratie vetten en oliën bevat. Afhankelijk van het soort vuil is het mogelijk dat conventionele chemische reinigingsmiddelen noodzakelijk zijn. </a:t>
            </a:r>
            <a:endParaRPr lang="en-US" sz="1000" dirty="0"/>
          </a:p>
        </p:txBody>
      </p:sp>
    </p:spTree>
    <p:extLst>
      <p:ext uri="{BB962C8B-B14F-4D97-AF65-F5344CB8AC3E}">
        <p14:creationId xmlns:p14="http://schemas.microsoft.com/office/powerpoint/2010/main" val="288218014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r  Description generated with very high confidence">
            <a:extLst>
              <a:ext uri="{FF2B5EF4-FFF2-40B4-BE49-F238E27FC236}">
                <a16:creationId xmlns:a16="http://schemas.microsoft.com/office/drawing/2014/main" id="{9538B341-91FA-438C-A9EC-808B629874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78" r="10189" b="12144"/>
          <a:stretch/>
        </p:blipFill>
        <p:spPr>
          <a:xfrm>
            <a:off x="3991390" y="5117013"/>
            <a:ext cx="1549395" cy="1371600"/>
          </a:xfrm>
          <a:prstGeom prst="rect">
            <a:avLst/>
          </a:prstGeom>
        </p:spPr>
      </p:pic>
      <p:pic>
        <p:nvPicPr>
          <p:cNvPr id="8" name="Picture 6" descr="C:\Users\war\Desktop\Thunderbolt\Image\Studio Photos\IMG_0278.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807915" y="5111538"/>
            <a:ext cx="833797" cy="1371600"/>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Slide Number Placeholder 7"/>
          <p:cNvSpPr txBox="1">
            <a:spLocks/>
          </p:cNvSpPr>
          <p:nvPr/>
        </p:nvSpPr>
        <p:spPr>
          <a:xfrm>
            <a:off x="7010400" y="2"/>
            <a:ext cx="2133600" cy="365125"/>
          </a:xfrm>
          <a:prstGeom prst="rect">
            <a:avLst/>
          </a:prstGeom>
        </p:spPr>
        <p:txBody>
          <a:bodyPr/>
          <a:lstStyle>
            <a:defPPr>
              <a:defRPr lang="en-US"/>
            </a:defPPr>
            <a:lvl1pPr algn="ctr" rtl="0" fontAlgn="base">
              <a:spcBef>
                <a:spcPct val="0"/>
              </a:spcBef>
              <a:spcAft>
                <a:spcPct val="0"/>
              </a:spcAft>
              <a:defRPr b="1" kern="1200">
                <a:solidFill>
                  <a:srgbClr val="4D4F53"/>
                </a:solidFill>
                <a:latin typeface="Arial" charset="0"/>
                <a:ea typeface="ＭＳ Ｐゴシック" charset="-128"/>
                <a:cs typeface="+mn-cs"/>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pPr algn="r"/>
            <a:fld id="{0BF5C943-C3DC-48BA-A31C-B2991501F5CE}" type="slidenum">
              <a:rPr lang="en-US" sz="1100" b="0"/>
              <a:pPr algn="r"/>
              <a:t>17</a:t>
            </a:fld>
            <a:endParaRPr lang="en-US" sz="1100" b="0" dirty="0"/>
          </a:p>
        </p:txBody>
      </p:sp>
      <p:pic>
        <p:nvPicPr>
          <p:cNvPr id="14" name="Picture 2"/>
          <p:cNvPicPr>
            <a:picLocks noChangeAspect="1" noChangeArrowheads="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746257" y="1438178"/>
            <a:ext cx="1397743" cy="54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64468" y="6510868"/>
            <a:ext cx="2302932" cy="276999"/>
          </a:xfrm>
          <a:prstGeom prst="rect">
            <a:avLst/>
          </a:prstGeom>
          <a:noFill/>
        </p:spPr>
        <p:txBody>
          <a:bodyPr wrap="square" rtlCol="0">
            <a:spAutoFit/>
          </a:bodyPr>
          <a:lstStyle/>
          <a:p>
            <a:pPr algn="ctr"/>
            <a:r>
              <a:rPr lang="nl-NL" sz="1200" b="0" i="0" dirty="0" smtClean="0">
                <a:solidFill>
                  <a:srgbClr val="595959"/>
                </a:solidFill>
              </a:rPr>
              <a:t>Standaard bedieningselementen</a:t>
            </a:r>
          </a:p>
        </p:txBody>
      </p:sp>
      <p:sp>
        <p:nvSpPr>
          <p:cNvPr id="27" name="Title 1"/>
          <p:cNvSpPr txBox="1">
            <a:spLocks/>
          </p:cNvSpPr>
          <p:nvPr/>
        </p:nvSpPr>
        <p:spPr bwMode="auto">
          <a:xfrm>
            <a:off x="457200" y="986411"/>
            <a:ext cx="8229600" cy="5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fontAlgn="base">
              <a:spcBef>
                <a:spcPct val="0"/>
              </a:spcBef>
              <a:spcAft>
                <a:spcPct val="0"/>
              </a:spcAft>
              <a:defRPr sz="2400">
                <a:solidFill>
                  <a:schemeClr val="bg1"/>
                </a:solidFill>
                <a:latin typeface="Arial" charset="0"/>
                <a:cs typeface="Arial" charset="0"/>
              </a:defRPr>
            </a:lvl6pPr>
            <a:lvl7pPr marL="914400" algn="l" rtl="0" fontAlgn="base">
              <a:spcBef>
                <a:spcPct val="0"/>
              </a:spcBef>
              <a:spcAft>
                <a:spcPct val="0"/>
              </a:spcAft>
              <a:defRPr sz="2400">
                <a:solidFill>
                  <a:schemeClr val="bg1"/>
                </a:solidFill>
                <a:latin typeface="Arial" charset="0"/>
                <a:cs typeface="Arial" charset="0"/>
              </a:defRPr>
            </a:lvl7pPr>
            <a:lvl8pPr marL="1371600" algn="l" rtl="0" fontAlgn="base">
              <a:spcBef>
                <a:spcPct val="0"/>
              </a:spcBef>
              <a:spcAft>
                <a:spcPct val="0"/>
              </a:spcAft>
              <a:defRPr sz="2400">
                <a:solidFill>
                  <a:schemeClr val="bg1"/>
                </a:solidFill>
                <a:latin typeface="Arial" charset="0"/>
                <a:cs typeface="Arial" charset="0"/>
              </a:defRPr>
            </a:lvl8pPr>
            <a:lvl9pPr marL="1828800" algn="l" rtl="0" fontAlgn="base">
              <a:spcBef>
                <a:spcPct val="0"/>
              </a:spcBef>
              <a:spcAft>
                <a:spcPct val="0"/>
              </a:spcAft>
              <a:defRPr sz="2400">
                <a:solidFill>
                  <a:schemeClr val="bg1"/>
                </a:solidFill>
                <a:latin typeface="Arial" charset="0"/>
                <a:cs typeface="Arial" charset="0"/>
              </a:defRPr>
            </a:lvl9pPr>
          </a:lstStyle>
          <a:p>
            <a:r>
              <a:rPr lang="nl-NL" b="0" i="0" dirty="0" smtClean="0">
                <a:solidFill>
                  <a:srgbClr val="FFFFFF"/>
                </a:solidFill>
              </a:rPr>
              <a:t>ec-H2O™ met Severe Environment ™ (SE)-schakelaar</a:t>
            </a:r>
          </a:p>
        </p:txBody>
      </p:sp>
      <p:sp>
        <p:nvSpPr>
          <p:cNvPr id="15" name="TextBox 14"/>
          <p:cNvSpPr txBox="1"/>
          <p:nvPr/>
        </p:nvSpPr>
        <p:spPr>
          <a:xfrm>
            <a:off x="172944" y="1788561"/>
            <a:ext cx="8798111" cy="2762295"/>
          </a:xfrm>
          <a:prstGeom prst="rect">
            <a:avLst/>
          </a:prstGeom>
          <a:noFill/>
        </p:spPr>
        <p:txBody>
          <a:bodyPr wrap="square" rtlCol="0">
            <a:spAutoFit/>
          </a:bodyPr>
          <a:lstStyle/>
          <a:p>
            <a:pPr marL="285750" indent="-285750">
              <a:spcBef>
                <a:spcPts val="900"/>
              </a:spcBef>
              <a:spcAft>
                <a:spcPts val="0"/>
              </a:spcAft>
              <a:buClr>
                <a:srgbClr val="009AC7"/>
              </a:buClr>
              <a:buFont typeface="Wingdings" panose="05000000000000000000" pitchFamily="2" charset="2"/>
              <a:buChar char="§"/>
            </a:pPr>
            <a:r>
              <a:rPr lang="nl-NL" b="0" i="0" dirty="0" smtClean="0">
                <a:solidFill>
                  <a:srgbClr val="595959"/>
                </a:solidFill>
              </a:rPr>
              <a:t>SE is een doseerapparaat voor reinigingsmiddelen dat optioneel is op ec-H2O-machines</a:t>
            </a:r>
          </a:p>
          <a:p>
            <a:pPr marL="285750" indent="-285750">
              <a:spcBef>
                <a:spcPts val="900"/>
              </a:spcBef>
              <a:spcAft>
                <a:spcPts val="0"/>
              </a:spcAft>
              <a:buClr>
                <a:srgbClr val="009AC7"/>
              </a:buClr>
              <a:buFont typeface="Wingdings" panose="05000000000000000000" pitchFamily="2" charset="2"/>
              <a:buChar char="§"/>
            </a:pPr>
            <a:r>
              <a:rPr lang="nl-NL" b="0" i="0" dirty="0" smtClean="0">
                <a:solidFill>
                  <a:srgbClr val="595959"/>
                </a:solidFill>
              </a:rPr>
              <a:t>Verhoogt automatisch de waterstroom en de neerwaartse druk tot het maximale niveau</a:t>
            </a:r>
          </a:p>
          <a:p>
            <a:pPr marL="285750" indent="-285750">
              <a:spcBef>
                <a:spcPts val="900"/>
              </a:spcBef>
              <a:spcAft>
                <a:spcPts val="0"/>
              </a:spcAft>
              <a:buClr>
                <a:srgbClr val="009AC7"/>
              </a:buClr>
              <a:buFont typeface="Wingdings" panose="05000000000000000000" pitchFamily="2" charset="2"/>
              <a:buChar char="§"/>
            </a:pPr>
            <a:r>
              <a:rPr lang="nl-NL" b="0" i="0" dirty="0" smtClean="0">
                <a:solidFill>
                  <a:srgbClr val="595959"/>
                </a:solidFill>
              </a:rPr>
              <a:t>Schakelt gemakkelijk over naar conventioneel schrobben om vloeren te reinigen waarvoor Ec-H2O niet geschikt is om te reinigen</a:t>
            </a:r>
          </a:p>
          <a:p>
            <a:pPr marL="285750" indent="-285750">
              <a:spcBef>
                <a:spcPts val="1200"/>
              </a:spcBef>
              <a:spcAft>
                <a:spcPts val="0"/>
              </a:spcAft>
              <a:buClr>
                <a:srgbClr val="009AC7"/>
              </a:buClr>
              <a:buFont typeface="Wingdings" panose="05000000000000000000" pitchFamily="2" charset="2"/>
              <a:buChar char="§"/>
            </a:pPr>
            <a:r>
              <a:rPr lang="nl-NL" b="0" i="0" dirty="0" smtClean="0">
                <a:solidFill>
                  <a:srgbClr val="595959"/>
                </a:solidFill>
              </a:rPr>
              <a:t>Reinigingsmiddelen worden rechtstreeks naar de schrobkop geleid, ter bescherming van de ec-H2O-module</a:t>
            </a:r>
          </a:p>
          <a:p>
            <a:pPr marL="285750" indent="-285750">
              <a:spcBef>
                <a:spcPts val="900"/>
              </a:spcBef>
              <a:spcAft>
                <a:spcPts val="0"/>
              </a:spcAft>
              <a:buClr>
                <a:srgbClr val="009AC7"/>
              </a:buClr>
              <a:buFont typeface="Wingdings" panose="05000000000000000000" pitchFamily="2" charset="2"/>
              <a:buChar char="§"/>
            </a:pPr>
            <a:r>
              <a:rPr lang="nl-NL" b="0" i="0" dirty="0" smtClean="0">
                <a:solidFill>
                  <a:srgbClr val="595959"/>
                </a:solidFill>
              </a:rPr>
              <a:t>Twee instellingen: 30 sec voor smetteloos reinigen en continue doorstroming</a:t>
            </a:r>
          </a:p>
          <a:p>
            <a:pPr marL="285750" indent="-285750">
              <a:spcBef>
                <a:spcPts val="900"/>
              </a:spcBef>
              <a:spcAft>
                <a:spcPts val="0"/>
              </a:spcAft>
              <a:buClr>
                <a:srgbClr val="009AC7"/>
              </a:buClr>
              <a:buFont typeface="Wingdings" panose="05000000000000000000" pitchFamily="2" charset="2"/>
              <a:buChar char="§"/>
            </a:pPr>
            <a:r>
              <a:rPr lang="nl-NL" b="0" i="0" dirty="0" smtClean="0">
                <a:solidFill>
                  <a:srgbClr val="595959"/>
                </a:solidFill>
              </a:rPr>
              <a:t>Instelbare mengverhouding</a:t>
            </a:r>
          </a:p>
          <a:p>
            <a:pPr marL="285750" indent="-285750">
              <a:spcBef>
                <a:spcPts val="900"/>
              </a:spcBef>
              <a:spcAft>
                <a:spcPts val="0"/>
              </a:spcAft>
              <a:buClr>
                <a:srgbClr val="009AC7"/>
              </a:buClr>
              <a:buFont typeface="Wingdings" panose="05000000000000000000" pitchFamily="2" charset="2"/>
              <a:buChar char="§"/>
            </a:pPr>
            <a:endParaRPr lang="en-US" dirty="0"/>
          </a:p>
        </p:txBody>
      </p:sp>
      <p:sp>
        <p:nvSpPr>
          <p:cNvPr id="31" name="TextBox 30"/>
          <p:cNvSpPr txBox="1"/>
          <p:nvPr/>
        </p:nvSpPr>
        <p:spPr>
          <a:xfrm>
            <a:off x="1292210" y="4831348"/>
            <a:ext cx="1091821" cy="268991"/>
          </a:xfrm>
          <a:prstGeom prst="rect">
            <a:avLst/>
          </a:prstGeom>
          <a:noFill/>
        </p:spPr>
        <p:txBody>
          <a:bodyPr wrap="square" rtlCol="0">
            <a:spAutoFit/>
          </a:bodyPr>
          <a:lstStyle/>
          <a:p>
            <a:pPr algn="r"/>
            <a:r>
              <a:rPr lang="nl-NL" sz="1100" b="1" i="0" dirty="0" smtClean="0">
                <a:solidFill>
                  <a:srgbClr val="000000"/>
                </a:solidFill>
              </a:rPr>
              <a:t>SE-knop</a:t>
            </a:r>
          </a:p>
        </p:txBody>
      </p:sp>
      <p:sp>
        <p:nvSpPr>
          <p:cNvPr id="1024" name="TextBox 1023"/>
          <p:cNvSpPr txBox="1"/>
          <p:nvPr/>
        </p:nvSpPr>
        <p:spPr>
          <a:xfrm>
            <a:off x="1546555" y="6510725"/>
            <a:ext cx="1676400" cy="276999"/>
          </a:xfrm>
          <a:prstGeom prst="rect">
            <a:avLst/>
          </a:prstGeom>
          <a:noFill/>
        </p:spPr>
        <p:txBody>
          <a:bodyPr wrap="square" rtlCol="0">
            <a:spAutoFit/>
          </a:bodyPr>
          <a:lstStyle/>
          <a:p>
            <a:pPr algn="ctr"/>
            <a:r>
              <a:rPr lang="nl-NL" sz="1200" b="0" i="0" dirty="0" smtClean="0">
                <a:solidFill>
                  <a:srgbClr val="595959"/>
                </a:solidFill>
              </a:rPr>
              <a:t>Pro-Panel™</a:t>
            </a:r>
          </a:p>
        </p:txBody>
      </p:sp>
      <p:sp>
        <p:nvSpPr>
          <p:cNvPr id="34" name="Down Arrow 33"/>
          <p:cNvSpPr/>
          <p:nvPr/>
        </p:nvSpPr>
        <p:spPr>
          <a:xfrm rot="5400000">
            <a:off x="5519425" y="5722827"/>
            <a:ext cx="181108" cy="910645"/>
          </a:xfrm>
          <a:prstGeom prst="down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456276" y="5909158"/>
            <a:ext cx="758369" cy="268991"/>
          </a:xfrm>
          <a:prstGeom prst="rect">
            <a:avLst/>
          </a:prstGeom>
          <a:noFill/>
        </p:spPr>
        <p:txBody>
          <a:bodyPr wrap="square" rtlCol="0">
            <a:spAutoFit/>
          </a:bodyPr>
          <a:lstStyle/>
          <a:p>
            <a:pPr algn="r"/>
            <a:r>
              <a:rPr lang="nl-NL" sz="1100" b="1" i="0" dirty="0" smtClean="0">
                <a:solidFill>
                  <a:srgbClr val="000000"/>
                </a:solidFill>
              </a:rPr>
              <a:t>SE-knop</a:t>
            </a:r>
          </a:p>
        </p:txBody>
      </p:sp>
      <p:sp>
        <p:nvSpPr>
          <p:cNvPr id="36" name="TextBox 35"/>
          <p:cNvSpPr txBox="1"/>
          <p:nvPr/>
        </p:nvSpPr>
        <p:spPr>
          <a:xfrm>
            <a:off x="6120517" y="6513233"/>
            <a:ext cx="2405416" cy="285498"/>
          </a:xfrm>
          <a:prstGeom prst="rect">
            <a:avLst/>
          </a:prstGeom>
          <a:noFill/>
        </p:spPr>
        <p:txBody>
          <a:bodyPr wrap="square" rtlCol="0">
            <a:spAutoFit/>
          </a:bodyPr>
          <a:lstStyle/>
          <a:p>
            <a:pPr algn="ctr"/>
            <a:r>
              <a:rPr lang="nl-NL" sz="1200" b="0" i="0" dirty="0" smtClean="0">
                <a:solidFill>
                  <a:srgbClr val="595959"/>
                </a:solidFill>
              </a:rPr>
              <a:t>Tank voor reinigingsmiddel</a:t>
            </a:r>
          </a:p>
        </p:txBody>
      </p:sp>
      <p:pic>
        <p:nvPicPr>
          <p:cNvPr id="21" name="Picture 20" descr="A picture containing sky  Description generated with high confidence">
            <a:extLst>
              <a:ext uri="{FF2B5EF4-FFF2-40B4-BE49-F238E27FC236}">
                <a16:creationId xmlns:a16="http://schemas.microsoft.com/office/drawing/2014/main" id="{A8E9FBF0-9DF4-4654-938D-2AAB4C23F6E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892" t="27241" r="38051" b="44693"/>
          <a:stretch/>
        </p:blipFill>
        <p:spPr>
          <a:xfrm>
            <a:off x="1502288" y="5139125"/>
            <a:ext cx="1763486" cy="1371600"/>
          </a:xfrm>
          <a:prstGeom prst="rect">
            <a:avLst/>
          </a:prstGeom>
        </p:spPr>
      </p:pic>
      <p:sp>
        <p:nvSpPr>
          <p:cNvPr id="18" name="Down Arrow 17"/>
          <p:cNvSpPr/>
          <p:nvPr/>
        </p:nvSpPr>
        <p:spPr>
          <a:xfrm>
            <a:off x="2293218" y="4883915"/>
            <a:ext cx="208448" cy="368437"/>
          </a:xfrm>
          <a:prstGeom prst="down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0233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986411"/>
            <a:ext cx="8229600" cy="5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fontAlgn="base">
              <a:spcBef>
                <a:spcPct val="0"/>
              </a:spcBef>
              <a:spcAft>
                <a:spcPct val="0"/>
              </a:spcAft>
              <a:defRPr sz="2400">
                <a:solidFill>
                  <a:schemeClr val="bg1"/>
                </a:solidFill>
                <a:latin typeface="Arial" charset="0"/>
                <a:cs typeface="Arial" charset="0"/>
              </a:defRPr>
            </a:lvl6pPr>
            <a:lvl7pPr marL="914400" algn="l" rtl="0" fontAlgn="base">
              <a:spcBef>
                <a:spcPct val="0"/>
              </a:spcBef>
              <a:spcAft>
                <a:spcPct val="0"/>
              </a:spcAft>
              <a:defRPr sz="2400">
                <a:solidFill>
                  <a:schemeClr val="bg1"/>
                </a:solidFill>
                <a:latin typeface="Arial" charset="0"/>
                <a:cs typeface="Arial" charset="0"/>
              </a:defRPr>
            </a:lvl7pPr>
            <a:lvl8pPr marL="1371600" algn="l" rtl="0" fontAlgn="base">
              <a:spcBef>
                <a:spcPct val="0"/>
              </a:spcBef>
              <a:spcAft>
                <a:spcPct val="0"/>
              </a:spcAft>
              <a:defRPr sz="2400">
                <a:solidFill>
                  <a:schemeClr val="bg1"/>
                </a:solidFill>
                <a:latin typeface="Arial" charset="0"/>
                <a:cs typeface="Arial" charset="0"/>
              </a:defRPr>
            </a:lvl8pPr>
            <a:lvl9pPr marL="1828800" algn="l" rtl="0" fontAlgn="base">
              <a:spcBef>
                <a:spcPct val="0"/>
              </a:spcBef>
              <a:spcAft>
                <a:spcPct val="0"/>
              </a:spcAft>
              <a:defRPr sz="2400">
                <a:solidFill>
                  <a:schemeClr val="bg1"/>
                </a:solidFill>
                <a:latin typeface="Arial" charset="0"/>
                <a:cs typeface="Arial" charset="0"/>
              </a:defRPr>
            </a:lvl9pPr>
          </a:lstStyle>
          <a:p>
            <a:r>
              <a:rPr lang="en-US" dirty="0"/>
              <a:t>ES</a:t>
            </a:r>
            <a:r>
              <a:rPr lang="en-US" dirty="0">
                <a:latin typeface="Calibri" panose="020F0502020204030204" pitchFamily="34" charset="0"/>
              </a:rPr>
              <a:t>®</a:t>
            </a:r>
            <a:r>
              <a:rPr lang="nl-NL" b="0" i="0" dirty="0" smtClean="0">
                <a:solidFill>
                  <a:srgbClr val="FFFFFF"/>
                </a:solidFill>
              </a:rPr>
              <a:t> uitgebreid schrobben</a:t>
            </a:r>
          </a:p>
        </p:txBody>
      </p:sp>
      <p:sp>
        <p:nvSpPr>
          <p:cNvPr id="4" name="Rectangle 3"/>
          <p:cNvSpPr/>
          <p:nvPr/>
        </p:nvSpPr>
        <p:spPr>
          <a:xfrm>
            <a:off x="457200" y="2991654"/>
            <a:ext cx="8297333" cy="1800493"/>
          </a:xfrm>
          <a:prstGeom prst="rect">
            <a:avLst/>
          </a:prstGeom>
        </p:spPr>
        <p:txBody>
          <a:bodyPr wrap="square">
            <a:spAutoFit/>
          </a:bodyPr>
          <a:lstStyle/>
          <a:p>
            <a:pPr marL="285750" indent="-285750">
              <a:buClr>
                <a:srgbClr val="009AC7"/>
              </a:buClr>
              <a:buFont typeface="Wingdings" panose="05000000000000000000" pitchFamily="2" charset="2"/>
              <a:buChar char="§"/>
            </a:pPr>
            <a:r>
              <a:rPr lang="nl-NL" sz="2400" b="0" i="0" dirty="0" smtClean="0">
                <a:solidFill>
                  <a:srgbClr val="595959"/>
                </a:solidFill>
              </a:rPr>
              <a:t>Gebruikt reinigingsmiddelen opnieuw</a:t>
            </a:r>
          </a:p>
          <a:p>
            <a:pPr marL="285750" indent="-285750">
              <a:spcBef>
                <a:spcPts val="1800"/>
              </a:spcBef>
              <a:buClr>
                <a:srgbClr val="009AC7"/>
              </a:buClr>
              <a:buFont typeface="Wingdings" panose="05000000000000000000" pitchFamily="2" charset="2"/>
              <a:buChar char="§"/>
            </a:pPr>
            <a:r>
              <a:rPr lang="nl-NL" sz="2400" b="0" i="0" dirty="0" smtClean="0">
                <a:solidFill>
                  <a:srgbClr val="595959"/>
                </a:solidFill>
              </a:rPr>
              <a:t>Vergroot de operationele inzetbaarheid en verbeter de productiviteit door vloeren te schrobben met 66% minder reinigingsmiddel dan met traditionele reinigingsmethoden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404" y="1655580"/>
            <a:ext cx="2008047" cy="840578"/>
          </a:xfrm>
          <a:prstGeom prst="rect">
            <a:avLst/>
          </a:prstGeom>
        </p:spPr>
      </p:pic>
      <p:sp>
        <p:nvSpPr>
          <p:cNvPr id="5" name="TextBox 4"/>
          <p:cNvSpPr txBox="1"/>
          <p:nvPr/>
        </p:nvSpPr>
        <p:spPr>
          <a:xfrm>
            <a:off x="2354782" y="1568674"/>
            <a:ext cx="307498"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600852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47802" y="1925059"/>
            <a:ext cx="5996200" cy="4645025"/>
          </a:xfrm>
        </p:spPr>
        <p:txBody>
          <a:bodyPr/>
          <a:lstStyle/>
          <a:p>
            <a:pPr>
              <a:spcBef>
                <a:spcPts val="5400"/>
              </a:spcBef>
            </a:pPr>
            <a:r>
              <a:rPr lang="nl-NL" sz="1800" b="1" i="0" dirty="0" smtClean="0">
                <a:solidFill>
                  <a:srgbClr val="009AC7"/>
                </a:solidFill>
              </a:rPr>
              <a:t>Instelbare afvoermanchet</a:t>
            </a:r>
            <a:r>
              <a:rPr lang="nl-NL" sz="1800" b="0" i="0" dirty="0" smtClean="0">
                <a:solidFill>
                  <a:srgbClr val="009AC7"/>
                </a:solidFill>
              </a:rPr>
              <a:t> </a:t>
            </a:r>
            <a:r>
              <a:rPr lang="nl-NL" sz="1800" b="1" i="0" dirty="0" smtClean="0">
                <a:solidFill>
                  <a:srgbClr val="009AC7"/>
                </a:solidFill>
              </a:rPr>
              <a:t>regelt de waterstroom</a:t>
            </a:r>
            <a:r>
              <a:rPr lang="nl-NL" sz="1600" b="0" i="0" dirty="0" smtClean="0">
                <a:solidFill>
                  <a:srgbClr val="009AC7"/>
                </a:solidFill>
              </a:rPr>
              <a:t> </a:t>
            </a:r>
          </a:p>
          <a:p>
            <a:pPr marL="461963" lvl="1" indent="-227013">
              <a:buClr>
                <a:srgbClr val="009AC7"/>
              </a:buClr>
              <a:buFont typeface="Wingdings" panose="05000000000000000000" pitchFamily="2" charset="2"/>
              <a:buChar char="§"/>
            </a:pPr>
            <a:r>
              <a:rPr lang="nl-NL" sz="1600" b="0" i="0" dirty="0" smtClean="0">
                <a:solidFill>
                  <a:srgbClr val="595959"/>
                </a:solidFill>
              </a:rPr>
              <a:t>Vermijdt met gemak slordig reinigen en overstroming</a:t>
            </a:r>
          </a:p>
          <a:p>
            <a:pPr marL="461963" lvl="1" indent="-227013">
              <a:buClr>
                <a:srgbClr val="009AC7"/>
              </a:buClr>
              <a:buFont typeface="Wingdings" panose="05000000000000000000" pitchFamily="2" charset="2"/>
              <a:buChar char="§"/>
            </a:pPr>
            <a:r>
              <a:rPr lang="nl-NL" sz="1600" b="0" i="0" dirty="0" smtClean="0">
                <a:solidFill>
                  <a:srgbClr val="595959"/>
                </a:solidFill>
              </a:rPr>
              <a:t>Stem de waterdoorvoer af op de aanwezige voorzieningen voor waterafvoer (d.w.z. afvoergoot, afvoerputjes, enz.) </a:t>
            </a:r>
          </a:p>
          <a:p>
            <a:pPr marL="461963" lvl="1" indent="-227013">
              <a:buClr>
                <a:srgbClr val="009AC7"/>
              </a:buClr>
              <a:buFont typeface="Wingdings" panose="05000000000000000000" pitchFamily="2" charset="2"/>
              <a:buChar char="§"/>
            </a:pPr>
            <a:r>
              <a:rPr lang="nl-NL" sz="1600" b="0" i="0" dirty="0" smtClean="0">
                <a:solidFill>
                  <a:srgbClr val="595959"/>
                </a:solidFill>
              </a:rPr>
              <a:t>Gemonteerd op zowel de schoon- als vuilwatertanks</a:t>
            </a:r>
          </a:p>
          <a:p>
            <a:pPr>
              <a:spcBef>
                <a:spcPts val="10200"/>
              </a:spcBef>
            </a:pPr>
            <a:r>
              <a:rPr lang="nl-NL" sz="1800" b="1" i="0" dirty="0" smtClean="0">
                <a:solidFill>
                  <a:srgbClr val="009AC7"/>
                </a:solidFill>
              </a:rPr>
              <a:t>Met automatisch aanvullen kunt u de tank gemakkelijk vullen</a:t>
            </a:r>
          </a:p>
          <a:p>
            <a:pPr marL="461963" lvl="1" indent="-227013">
              <a:buClr>
                <a:srgbClr val="009AC7"/>
              </a:buClr>
              <a:buFont typeface="Wingdings" panose="05000000000000000000" pitchFamily="2" charset="2"/>
              <a:buChar char="§"/>
            </a:pPr>
            <a:r>
              <a:rPr lang="nl-NL" sz="1600" b="0" i="0" dirty="0" smtClean="0">
                <a:solidFill>
                  <a:srgbClr val="595959"/>
                </a:solidFill>
              </a:rPr>
              <a:t>Vult de schoonwatertank en schakelt de watertoevoer uit wanneer de tank vol is</a:t>
            </a:r>
          </a:p>
          <a:p>
            <a:pPr marL="461963" lvl="1" indent="-227013">
              <a:buClr>
                <a:srgbClr val="009AC7"/>
              </a:buClr>
              <a:buFont typeface="Wingdings" panose="05000000000000000000" pitchFamily="2" charset="2"/>
              <a:buChar char="§"/>
            </a:pPr>
            <a:r>
              <a:rPr lang="nl-NL" sz="1600" b="0" i="0" dirty="0" smtClean="0">
                <a:solidFill>
                  <a:srgbClr val="595959"/>
                </a:solidFill>
              </a:rPr>
              <a:t>Hiermee kan de gebruiker iets anders doen tijdens het vullen van de schoonwatertank </a:t>
            </a:r>
          </a:p>
          <a:p>
            <a:endParaRPr lang="en-US" dirty="0">
              <a:solidFill>
                <a:schemeClr val="tx1">
                  <a:lumMod val="75000"/>
                </a:schemeClr>
              </a:solidFill>
            </a:endParaRPr>
          </a:p>
        </p:txBody>
      </p:sp>
      <p:pic>
        <p:nvPicPr>
          <p:cNvPr id="19" name="Picture 2" descr="C:\Users\war\Desktop\Thunderbolt\Image\Studio Photos\IMG_049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1925059"/>
            <a:ext cx="25146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Users\war\Desktop\Thunderbolt\Image\Studio Photos\IMG_016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 y="4311151"/>
            <a:ext cx="2514600" cy="1676399"/>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txBox="1">
            <a:spLocks/>
          </p:cNvSpPr>
          <p:nvPr/>
        </p:nvSpPr>
        <p:spPr>
          <a:xfrm>
            <a:off x="7010400" y="2"/>
            <a:ext cx="2133600" cy="365125"/>
          </a:xfrm>
          <a:prstGeom prst="rect">
            <a:avLst/>
          </a:prstGeom>
        </p:spPr>
        <p:txBody>
          <a:bodyPr/>
          <a:lstStyle>
            <a:defPPr>
              <a:defRPr lang="en-US"/>
            </a:defPPr>
            <a:lvl1pPr algn="ctr" rtl="0" fontAlgn="base">
              <a:spcBef>
                <a:spcPct val="0"/>
              </a:spcBef>
              <a:spcAft>
                <a:spcPct val="0"/>
              </a:spcAft>
              <a:defRPr b="1" kern="1200">
                <a:solidFill>
                  <a:srgbClr val="4D4F53"/>
                </a:solidFill>
                <a:latin typeface="Arial" charset="0"/>
                <a:ea typeface="ＭＳ Ｐゴシック" charset="-128"/>
                <a:cs typeface="+mn-cs"/>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pPr algn="r"/>
            <a:fld id="{0BF5C943-C3DC-48BA-A31C-B2991501F5CE}" type="slidenum">
              <a:rPr lang="en-US" sz="1100" b="0"/>
              <a:pPr algn="r"/>
              <a:t>19</a:t>
            </a:fld>
            <a:endParaRPr lang="en-US" sz="1100" b="0" dirty="0"/>
          </a:p>
        </p:txBody>
      </p:sp>
      <p:sp>
        <p:nvSpPr>
          <p:cNvPr id="2" name="Title 1"/>
          <p:cNvSpPr>
            <a:spLocks noGrp="1"/>
          </p:cNvSpPr>
          <p:nvPr>
            <p:ph type="title"/>
          </p:nvPr>
        </p:nvSpPr>
        <p:spPr/>
        <p:txBody>
          <a:bodyPr/>
          <a:lstStyle/>
          <a:p>
            <a:r>
              <a:rPr lang="nl-NL" sz="2400" b="0" i="0" dirty="0" smtClean="0">
                <a:solidFill>
                  <a:srgbClr val="FFFFFF"/>
                </a:solidFill>
              </a:rPr>
              <a:t>Manchetten voor automatisch vullen en afvoeren</a:t>
            </a:r>
          </a:p>
        </p:txBody>
      </p:sp>
    </p:spTree>
    <p:extLst>
      <p:ext uri="{BB962C8B-B14F-4D97-AF65-F5344CB8AC3E}">
        <p14:creationId xmlns:p14="http://schemas.microsoft.com/office/powerpoint/2010/main" val="22762864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0358" y="1569556"/>
            <a:ext cx="6653463" cy="4724370"/>
          </a:xfrm>
          <a:prstGeom prst="rect">
            <a:avLst/>
          </a:prstGeom>
        </p:spPr>
        <p:txBody>
          <a:bodyPr wrap="square">
            <a:spAutoFit/>
          </a:bodyPr>
          <a:lstStyle/>
          <a:p>
            <a:pPr indent="-45244">
              <a:spcBef>
                <a:spcPts val="900"/>
              </a:spcBef>
            </a:pPr>
            <a:r>
              <a:rPr lang="nl-NL" sz="1600" b="1" i="0" dirty="0" smtClean="0">
                <a:solidFill>
                  <a:srgbClr val="009AC7"/>
                </a:solidFill>
              </a:rPr>
              <a:t>Lagere reinigingskosten</a:t>
            </a:r>
          </a:p>
          <a:p>
            <a:pPr marL="300038" lvl="1" indent="-214313">
              <a:buClr>
                <a:srgbClr val="009AC7"/>
              </a:buClr>
              <a:buFont typeface="Wingdings" panose="05000000000000000000" pitchFamily="2" charset="2"/>
              <a:buChar char="§"/>
            </a:pPr>
            <a:r>
              <a:rPr lang="nl-NL" sz="1600" b="0" i="0" dirty="0" smtClean="0">
                <a:solidFill>
                  <a:srgbClr val="595959"/>
                </a:solidFill>
              </a:rPr>
              <a:t>Full-shift-reiniging</a:t>
            </a:r>
          </a:p>
          <a:p>
            <a:pPr marL="300038" lvl="1" indent="-214313">
              <a:buClr>
                <a:srgbClr val="009AC7"/>
              </a:buClr>
              <a:buFont typeface="Wingdings" panose="05000000000000000000" pitchFamily="2" charset="2"/>
              <a:buChar char="§"/>
            </a:pPr>
            <a:r>
              <a:rPr lang="nl-NL" sz="1600" b="0" i="0" dirty="0" smtClean="0">
                <a:solidFill>
                  <a:srgbClr val="595959"/>
                </a:solidFill>
              </a:rPr>
              <a:t>Elimineer de behoefte aan dure, fossiele brandstoffen</a:t>
            </a:r>
          </a:p>
          <a:p>
            <a:pPr marL="300038" lvl="1" indent="-214313">
              <a:buClr>
                <a:srgbClr val="009AC7"/>
              </a:buClr>
              <a:buFont typeface="Wingdings" panose="05000000000000000000" pitchFamily="2" charset="2"/>
              <a:buChar char="§"/>
            </a:pPr>
            <a:r>
              <a:rPr lang="nl-NL" sz="1600" b="0" i="0" dirty="0" smtClean="0">
                <a:solidFill>
                  <a:srgbClr val="595959"/>
                </a:solidFill>
              </a:rPr>
              <a:t>Verwijder secundaire apparatuur voor reiniging en wateropname</a:t>
            </a:r>
          </a:p>
          <a:p>
            <a:pPr indent="-45244">
              <a:spcBef>
                <a:spcPts val="1800"/>
              </a:spcBef>
            </a:pPr>
            <a:r>
              <a:rPr lang="nl-NL" sz="1600" b="1" i="0" dirty="0" smtClean="0">
                <a:solidFill>
                  <a:srgbClr val="009AC7"/>
                </a:solidFill>
              </a:rPr>
              <a:t>Verbeter het imago van het gebouw</a:t>
            </a:r>
          </a:p>
          <a:p>
            <a:pPr marL="300038" lvl="1" indent="-214313">
              <a:buClr>
                <a:srgbClr val="009AC7"/>
              </a:buClr>
              <a:buFont typeface="Wingdings" panose="05000000000000000000" pitchFamily="2" charset="2"/>
              <a:buChar char="§"/>
            </a:pPr>
            <a:r>
              <a:rPr lang="nl-NL" sz="1600" b="0" i="0" dirty="0" smtClean="0">
                <a:solidFill>
                  <a:srgbClr val="595959"/>
                </a:solidFill>
              </a:rPr>
              <a:t>Reinigingsoplossingen die passen bij de vervuilingsgraad van het gebouw</a:t>
            </a:r>
          </a:p>
          <a:p>
            <a:pPr marL="300038" lvl="1" indent="-214313">
              <a:buClr>
                <a:srgbClr val="009AC7"/>
              </a:buClr>
              <a:buFont typeface="Wingdings" panose="05000000000000000000" pitchFamily="2" charset="2"/>
              <a:buChar char="§"/>
            </a:pPr>
            <a:r>
              <a:rPr lang="nl-NL" sz="1600" b="0" i="0" dirty="0" smtClean="0">
                <a:solidFill>
                  <a:srgbClr val="595959"/>
                </a:solidFill>
              </a:rPr>
              <a:t>Uitstekende wateropname</a:t>
            </a:r>
          </a:p>
          <a:p>
            <a:pPr indent="-45244">
              <a:spcBef>
                <a:spcPts val="1800"/>
              </a:spcBef>
              <a:buClr>
                <a:schemeClr val="bg1"/>
              </a:buClr>
            </a:pPr>
            <a:r>
              <a:rPr lang="nl-NL" sz="1600" b="1" i="0" dirty="0" smtClean="0">
                <a:solidFill>
                  <a:srgbClr val="009AC7"/>
                </a:solidFill>
              </a:rPr>
              <a:t>Gebruiksvriendelijk</a:t>
            </a:r>
          </a:p>
          <a:p>
            <a:pPr marL="300038" lvl="1" indent="-214313">
              <a:buClr>
                <a:srgbClr val="009AC7"/>
              </a:buClr>
              <a:buFont typeface="Wingdings" panose="05000000000000000000" pitchFamily="2" charset="2"/>
              <a:buChar char="§"/>
            </a:pPr>
            <a:r>
              <a:rPr lang="nl-NL" sz="1600" b="0" i="0" dirty="0" smtClean="0">
                <a:solidFill>
                  <a:srgbClr val="595959"/>
                </a:solidFill>
              </a:rPr>
              <a:t>Intuïtieve bediening</a:t>
            </a:r>
          </a:p>
          <a:p>
            <a:pPr marL="300038" lvl="1" indent="-214313">
              <a:buClr>
                <a:srgbClr val="009AC7"/>
              </a:buClr>
              <a:buFont typeface="Wingdings" panose="05000000000000000000" pitchFamily="2" charset="2"/>
              <a:buChar char="§"/>
            </a:pPr>
            <a:r>
              <a:rPr lang="nl-NL" sz="1600" b="0" i="0" dirty="0" smtClean="0">
                <a:solidFill>
                  <a:srgbClr val="595959"/>
                </a:solidFill>
              </a:rPr>
              <a:t>Toegang tot de belangrijkste onderdelen zonder gereedschap</a:t>
            </a:r>
          </a:p>
          <a:p>
            <a:pPr marL="300038" lvl="1" indent="-214313">
              <a:buClr>
                <a:srgbClr val="009AC7"/>
              </a:buClr>
              <a:buFont typeface="Wingdings" panose="05000000000000000000" pitchFamily="2" charset="2"/>
              <a:buChar char="§"/>
            </a:pPr>
            <a:r>
              <a:rPr lang="nl-NL" sz="1600" b="0" i="0" dirty="0" smtClean="0">
                <a:solidFill>
                  <a:srgbClr val="595959"/>
                </a:solidFill>
              </a:rPr>
              <a:t>Gemakkelijk te bedienen en te onderhouden voor zorgeloos gebruik</a:t>
            </a:r>
          </a:p>
          <a:p>
            <a:pPr indent="-45244">
              <a:spcBef>
                <a:spcPts val="1800"/>
              </a:spcBef>
            </a:pPr>
            <a:r>
              <a:rPr lang="nl-NL" sz="1600" b="1" i="0" dirty="0" smtClean="0">
                <a:solidFill>
                  <a:srgbClr val="009AC7"/>
                </a:solidFill>
              </a:rPr>
              <a:t>Zorg voor een gezonde en veilige werkomgeving</a:t>
            </a:r>
          </a:p>
          <a:p>
            <a:pPr marL="300038" lvl="1" indent="-214313">
              <a:buClr>
                <a:srgbClr val="009AC7"/>
              </a:buClr>
              <a:buFont typeface="Wingdings" panose="05000000000000000000" pitchFamily="2" charset="2"/>
              <a:buChar char="§"/>
            </a:pPr>
            <a:r>
              <a:rPr lang="nl-NL" sz="1600" b="0" i="0" dirty="0" smtClean="0">
                <a:solidFill>
                  <a:srgbClr val="595959"/>
                </a:solidFill>
              </a:rPr>
              <a:t>Minimaliseer contact met schadelijke materialen</a:t>
            </a:r>
          </a:p>
          <a:p>
            <a:pPr marL="300038" lvl="1" indent="-214313">
              <a:buClr>
                <a:srgbClr val="009AC7"/>
              </a:buClr>
              <a:buFont typeface="Wingdings" panose="05000000000000000000" pitchFamily="2" charset="2"/>
              <a:buChar char="§"/>
            </a:pPr>
            <a:r>
              <a:rPr lang="nl-NL" sz="1600" b="0" i="0" dirty="0" smtClean="0">
                <a:solidFill>
                  <a:srgbClr val="595959"/>
                </a:solidFill>
              </a:rPr>
              <a:t>Verbeter de luchtkwaliteit binnen het gebouw</a:t>
            </a:r>
          </a:p>
          <a:p>
            <a:pPr marL="300038" lvl="1" indent="-214313">
              <a:buClr>
                <a:srgbClr val="009AC7"/>
              </a:buClr>
              <a:buFont typeface="Wingdings" panose="05000000000000000000" pitchFamily="2" charset="2"/>
              <a:buChar char="§"/>
            </a:pPr>
            <a:r>
              <a:rPr lang="nl-NL" sz="1600" b="0" i="0" dirty="0" smtClean="0">
                <a:solidFill>
                  <a:srgbClr val="595959"/>
                </a:solidFill>
              </a:rPr>
              <a:t>Uitzonderlijk goede opname van vuil water</a:t>
            </a:r>
          </a:p>
          <a:p>
            <a:pPr marL="300038" lvl="1" indent="-214313">
              <a:buClr>
                <a:srgbClr val="009AC7"/>
              </a:buClr>
              <a:buFont typeface="Wingdings" panose="05000000000000000000" pitchFamily="2" charset="2"/>
              <a:buChar char="§"/>
            </a:pPr>
            <a:r>
              <a:rPr lang="nl-NL" sz="1600" b="0" i="0" dirty="0" smtClean="0">
                <a:solidFill>
                  <a:srgbClr val="595959"/>
                </a:solidFill>
              </a:rPr>
              <a:t>Voorwaartse positie van de gebruiker, naar voren gerichte bedieningselementen en goed zicht voor de gebruiker</a:t>
            </a:r>
          </a:p>
        </p:txBody>
      </p:sp>
      <p:sp>
        <p:nvSpPr>
          <p:cNvPr id="10" name="Title 9"/>
          <p:cNvSpPr>
            <a:spLocks noGrp="1"/>
          </p:cNvSpPr>
          <p:nvPr>
            <p:ph type="title"/>
          </p:nvPr>
        </p:nvSpPr>
        <p:spPr/>
        <p:txBody>
          <a:bodyPr/>
          <a:lstStyle/>
          <a:p>
            <a:r>
              <a:rPr lang="nl-NL" sz="2400" b="0" i="0" dirty="0" smtClean="0">
                <a:solidFill>
                  <a:srgbClr val="FFFFFF"/>
                </a:solidFill>
              </a:rPr>
              <a:t>Pluspunten van de T17</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53" y="2854670"/>
            <a:ext cx="539496" cy="53949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044" y="5002345"/>
            <a:ext cx="539496" cy="539496"/>
          </a:xfrm>
          <a:prstGeom prst="rect">
            <a:avLst/>
          </a:prstGeom>
        </p:spPr>
      </p:pic>
      <p:grpSp>
        <p:nvGrpSpPr>
          <p:cNvPr id="8" name="Group 7">
            <a:extLst>
              <a:ext uri="{FF2B5EF4-FFF2-40B4-BE49-F238E27FC236}">
                <a16:creationId xmlns:a16="http://schemas.microsoft.com/office/drawing/2014/main" id="{89033C47-D58F-4E28-9894-13242BFAE10D}"/>
              </a:ext>
            </a:extLst>
          </p:cNvPr>
          <p:cNvGrpSpPr/>
          <p:nvPr/>
        </p:nvGrpSpPr>
        <p:grpSpPr>
          <a:xfrm>
            <a:off x="1151462" y="3828033"/>
            <a:ext cx="457200" cy="457200"/>
            <a:chOff x="-1870235" y="1558736"/>
            <a:chExt cx="927515" cy="927514"/>
          </a:xfrm>
        </p:grpSpPr>
        <p:sp>
          <p:nvSpPr>
            <p:cNvPr id="12" name="Rectangle 11">
              <a:extLst>
                <a:ext uri="{FF2B5EF4-FFF2-40B4-BE49-F238E27FC236}">
                  <a16:creationId xmlns:a16="http://schemas.microsoft.com/office/drawing/2014/main" id="{99DE1818-446E-4384-8D21-9FCD063C953F}"/>
                </a:ext>
              </a:extLst>
            </p:cNvPr>
            <p:cNvSpPr/>
            <p:nvPr/>
          </p:nvSpPr>
          <p:spPr>
            <a:xfrm>
              <a:off x="-1708123" y="1713702"/>
              <a:ext cx="605088" cy="6201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E72A5D9-146B-4C21-BFAD-D5651F15135A}"/>
                </a:ext>
              </a:extLst>
            </p:cNvPr>
            <p:cNvSpPr/>
            <p:nvPr/>
          </p:nvSpPr>
          <p:spPr>
            <a:xfrm>
              <a:off x="-1528264" y="1632095"/>
              <a:ext cx="258974" cy="106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5BE9CF0E-8189-402F-BF87-5A2DBF76B112}"/>
                </a:ext>
              </a:extLst>
            </p:cNvPr>
            <p:cNvPicPr>
              <a:picLocks noChangeAspect="1" noChangeArrowheads="1"/>
            </p:cNvPicPr>
            <p:nvPr/>
          </p:nvPicPr>
          <p:blipFill>
            <a:blip r:embed="rId5" cstate="email">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1870235" y="1558736"/>
              <a:ext cx="927515" cy="92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Picture 14"/>
          <p:cNvPicPr>
            <a:picLocks noChangeAspect="1"/>
          </p:cNvPicPr>
          <p:nvPr/>
        </p:nvPicPr>
        <p:blipFill>
          <a:blip r:embed="rId6"/>
          <a:stretch>
            <a:fillRect/>
          </a:stretch>
        </p:blipFill>
        <p:spPr>
          <a:xfrm>
            <a:off x="1045538" y="1699491"/>
            <a:ext cx="601964" cy="505945"/>
          </a:xfrm>
          <a:prstGeom prst="rect">
            <a:avLst/>
          </a:prstGeom>
        </p:spPr>
      </p:pic>
    </p:spTree>
    <p:extLst>
      <p:ext uri="{BB962C8B-B14F-4D97-AF65-F5344CB8AC3E}">
        <p14:creationId xmlns:p14="http://schemas.microsoft.com/office/powerpoint/2010/main" val="20920500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0"/>
          </p:nvPr>
        </p:nvSpPr>
        <p:spPr/>
        <p:txBody>
          <a:bodyPr/>
          <a:lstStyle/>
          <a:p>
            <a:fld id="{0BF5C943-C3DC-48BA-A31C-B2991501F5CE}" type="slidenum">
              <a:rPr lang="en-US"/>
              <a:pPr/>
              <a:t>20</a:t>
            </a:fld>
            <a:endParaRPr lang="en-US"/>
          </a:p>
        </p:txBody>
      </p:sp>
      <p:sp>
        <p:nvSpPr>
          <p:cNvPr id="58" name="Rectangle 57"/>
          <p:cNvSpPr/>
          <p:nvPr/>
        </p:nvSpPr>
        <p:spPr>
          <a:xfrm>
            <a:off x="194672" y="1733064"/>
            <a:ext cx="6168306" cy="5139869"/>
          </a:xfrm>
          <a:prstGeom prst="rect">
            <a:avLst/>
          </a:prstGeom>
        </p:spPr>
        <p:txBody>
          <a:bodyPr wrap="square">
            <a:spAutoFit/>
          </a:bodyPr>
          <a:lstStyle/>
          <a:p>
            <a:pPr>
              <a:buSzPct val="70000"/>
            </a:pPr>
            <a:r>
              <a:rPr lang="nl-NL" sz="2000" b="1" i="0" dirty="0" smtClean="0">
                <a:solidFill>
                  <a:srgbClr val="009AC7"/>
                </a:solidFill>
              </a:rPr>
              <a:t>Stille werking: </a:t>
            </a:r>
          </a:p>
          <a:p>
            <a:pPr marL="519113" indent="-285750">
              <a:buClr>
                <a:srgbClr val="009AC7"/>
              </a:buClr>
              <a:buFont typeface="Wingdings" pitchFamily="2" charset="2"/>
              <a:buChar char="§"/>
            </a:pPr>
            <a:r>
              <a:rPr lang="nl-NL" sz="1400" b="0" i="0" dirty="0" smtClean="0">
                <a:solidFill>
                  <a:srgbClr val="595959"/>
                </a:solidFill>
              </a:rPr>
              <a:t>Schijf: 65 dBA|cilindrisch: 68 dBA</a:t>
            </a:r>
          </a:p>
          <a:p>
            <a:pPr marL="519113" indent="-285750">
              <a:buClr>
                <a:srgbClr val="009AC7"/>
              </a:buClr>
              <a:buFont typeface="Wingdings" pitchFamily="2" charset="2"/>
              <a:buChar char="§"/>
            </a:pPr>
            <a:r>
              <a:rPr lang="nl-NL" sz="1400" b="0" i="0" dirty="0" smtClean="0">
                <a:solidFill>
                  <a:srgbClr val="595959"/>
                </a:solidFill>
              </a:rPr>
              <a:t>Door de stille werking kan er altijd gereinigd worden</a:t>
            </a:r>
          </a:p>
          <a:p>
            <a:pPr marL="519113" indent="-285750">
              <a:spcBef>
                <a:spcPts val="0"/>
              </a:spcBef>
              <a:buClr>
                <a:srgbClr val="009AC7"/>
              </a:buClr>
              <a:buFont typeface="Wingdings" pitchFamily="2" charset="2"/>
              <a:buChar char="§"/>
            </a:pPr>
            <a:r>
              <a:rPr lang="nl-NL" sz="1400" b="0" i="0" dirty="0" smtClean="0">
                <a:solidFill>
                  <a:srgbClr val="595959"/>
                </a:solidFill>
              </a:rPr>
              <a:t>Reinig overdag en reduceer de noodzaak voor reinigen buiten kantoortijden</a:t>
            </a:r>
          </a:p>
          <a:p>
            <a:pPr marL="519113" indent="-285750">
              <a:spcBef>
                <a:spcPts val="0"/>
              </a:spcBef>
              <a:buClr>
                <a:srgbClr val="009AC7"/>
              </a:buClr>
              <a:buFont typeface="Wingdings" pitchFamily="2" charset="2"/>
              <a:buChar char="§"/>
            </a:pPr>
            <a:r>
              <a:rPr lang="nl-NL" sz="1400" b="0" i="0" dirty="0" smtClean="0">
                <a:solidFill>
                  <a:srgbClr val="595959"/>
                </a:solidFill>
              </a:rPr>
              <a:t>Ventilatoren bevinden zich achter de gebruiker </a:t>
            </a:r>
          </a:p>
          <a:p>
            <a:pPr marL="519113" indent="-285750">
              <a:spcBef>
                <a:spcPts val="0"/>
              </a:spcBef>
              <a:buClr>
                <a:srgbClr val="009AC7"/>
              </a:buClr>
              <a:buFont typeface="Wingdings" pitchFamily="2" charset="2"/>
              <a:buChar char="§"/>
            </a:pPr>
            <a:r>
              <a:rPr lang="nl-NL" sz="1400" b="0" i="0" dirty="0" smtClean="0">
                <a:solidFill>
                  <a:srgbClr val="595959"/>
                </a:solidFill>
              </a:rPr>
              <a:t>Ventilatoren achter de deur van het zijpaneel fungeren als een spruitstuk voor koeling en geluidsdemping</a:t>
            </a:r>
          </a:p>
          <a:p>
            <a:pPr lvl="0">
              <a:spcBef>
                <a:spcPts val="1200"/>
              </a:spcBef>
              <a:buSzPct val="70000"/>
            </a:pPr>
            <a:r>
              <a:rPr lang="nl-NL" sz="2000" b="1" i="0" dirty="0" smtClean="0">
                <a:solidFill>
                  <a:srgbClr val="009AC7"/>
                </a:solidFill>
              </a:rPr>
              <a:t>Economy-stand: </a:t>
            </a:r>
          </a:p>
          <a:p>
            <a:pPr marL="512763" lvl="0" indent="-285750">
              <a:buClr>
                <a:srgbClr val="009AC7"/>
              </a:buClr>
              <a:buFont typeface="Wingdings" pitchFamily="2" charset="2"/>
              <a:buChar char="§"/>
            </a:pPr>
            <a:r>
              <a:rPr lang="nl-NL" sz="1400" b="0" i="0" dirty="0" smtClean="0">
                <a:solidFill>
                  <a:srgbClr val="595959"/>
                </a:solidFill>
              </a:rPr>
              <a:t>Bespaar energie en onderdelen</a:t>
            </a:r>
          </a:p>
          <a:p>
            <a:pPr marL="512763" lvl="0" indent="-285750">
              <a:buClr>
                <a:srgbClr val="009AC7"/>
              </a:buClr>
              <a:buFont typeface="Wingdings" pitchFamily="2" charset="2"/>
              <a:buChar char="§"/>
            </a:pPr>
            <a:r>
              <a:rPr lang="nl-NL" sz="1400" b="0" i="0" dirty="0" smtClean="0">
                <a:solidFill>
                  <a:srgbClr val="595959"/>
                </a:solidFill>
              </a:rPr>
              <a:t>Werkt stiller dan de normale reinigingsstanden van de T17</a:t>
            </a:r>
          </a:p>
          <a:p>
            <a:pPr marL="914400" lvl="1" indent="-230188">
              <a:buClr>
                <a:srgbClr val="009AC7"/>
              </a:buClr>
              <a:buFont typeface="Wingdings" pitchFamily="2" charset="2"/>
              <a:buChar char="§"/>
            </a:pPr>
            <a:r>
              <a:rPr lang="nl-NL" sz="1400" b="0" i="0" dirty="0" smtClean="0">
                <a:solidFill>
                  <a:srgbClr val="595959"/>
                </a:solidFill>
              </a:rPr>
              <a:t>Verlaagt het geluidsniveau dat de ventilatoren en het schrobben genereren</a:t>
            </a:r>
          </a:p>
          <a:p>
            <a:pPr>
              <a:spcBef>
                <a:spcPts val="1200"/>
              </a:spcBef>
            </a:pPr>
            <a:r>
              <a:rPr lang="nl-NL" sz="2000" b="1" i="0" dirty="0" smtClean="0">
                <a:solidFill>
                  <a:srgbClr val="009AC7"/>
                </a:solidFill>
              </a:rPr>
              <a:t>Stalen bumper rondom</a:t>
            </a:r>
          </a:p>
          <a:p>
            <a:pPr marL="519113" indent="-287338">
              <a:buClr>
                <a:srgbClr val="009AC7"/>
              </a:buClr>
              <a:buSzPct val="100000"/>
              <a:buFont typeface="Wingdings" panose="05000000000000000000" pitchFamily="2" charset="2"/>
              <a:buChar char="§"/>
            </a:pPr>
            <a:r>
              <a:rPr lang="nl-NL" sz="1400" b="0" i="0" dirty="0" smtClean="0">
                <a:solidFill>
                  <a:srgbClr val="595959"/>
                </a:solidFill>
              </a:rPr>
              <a:t>Het frame is 4-6 mm dik (afhankelijk van een deel van het frame) en omringt de gehele machine</a:t>
            </a:r>
          </a:p>
          <a:p>
            <a:pPr>
              <a:spcBef>
                <a:spcPts val="1200"/>
              </a:spcBef>
            </a:pPr>
            <a:r>
              <a:rPr lang="nl-NL" sz="2000" b="1" i="0" dirty="0" smtClean="0">
                <a:solidFill>
                  <a:srgbClr val="009AC7"/>
                </a:solidFill>
              </a:rPr>
              <a:t>Gedempte, gestapelde rollen </a:t>
            </a:r>
          </a:p>
          <a:p>
            <a:pPr marL="573088" indent="-341313">
              <a:spcBef>
                <a:spcPts val="0"/>
              </a:spcBef>
              <a:buClr>
                <a:srgbClr val="009AC7"/>
              </a:buClr>
              <a:buFont typeface="Wingdings" panose="05000000000000000000" pitchFamily="2" charset="2"/>
              <a:buChar char="§"/>
            </a:pPr>
            <a:r>
              <a:rPr lang="nl-NL" sz="1400" b="0" i="0" dirty="0" smtClean="0">
                <a:solidFill>
                  <a:srgbClr val="595959"/>
                </a:solidFill>
              </a:rPr>
              <a:t>Biedt een laag van bescherming tijdens het manoeuvreren</a:t>
            </a:r>
          </a:p>
          <a:p>
            <a:pPr marL="519113" indent="-285750">
              <a:buClr>
                <a:srgbClr val="009AC7"/>
              </a:buClr>
              <a:buFont typeface="Wingdings" pitchFamily="2" charset="2"/>
              <a:buChar char="§"/>
            </a:pPr>
            <a:endParaRPr lang="en-US" sz="1400" dirty="0">
              <a:solidFill>
                <a:schemeClr val="tx1">
                  <a:lumMod val="65000"/>
                  <a:lumOff val="35000"/>
                </a:schemeClr>
              </a:solidFill>
            </a:endParaRPr>
          </a:p>
        </p:txBody>
      </p:sp>
      <p:pic>
        <p:nvPicPr>
          <p:cNvPr id="37" name="Picture 2" descr="C:\Users\war\Desktop\Thunderbolt\Image\Bill's Images\IMG_4694.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55959" y="1947668"/>
            <a:ext cx="2451009" cy="1430133"/>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bwMode="auto">
          <a:xfrm>
            <a:off x="7041295" y="2255163"/>
            <a:ext cx="1264227" cy="133350"/>
          </a:xfrm>
          <a:prstGeom prst="leftArrow">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en-US" sz="4400">
              <a:solidFill>
                <a:schemeClr val="tx2"/>
              </a:solidFill>
              <a:latin typeface="Arial" charset="0"/>
            </a:endParaRPr>
          </a:p>
        </p:txBody>
      </p:sp>
      <p:sp>
        <p:nvSpPr>
          <p:cNvPr id="30" name="Left Arrow 29"/>
          <p:cNvSpPr/>
          <p:nvPr/>
        </p:nvSpPr>
        <p:spPr bwMode="auto">
          <a:xfrm>
            <a:off x="6837770" y="2634796"/>
            <a:ext cx="1671279" cy="124189"/>
          </a:xfrm>
          <a:prstGeom prst="leftArrow">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en-US" sz="4400">
              <a:solidFill>
                <a:schemeClr val="tx2"/>
              </a:solidFill>
              <a:latin typeface="Arial" charset="0"/>
            </a:endParaRPr>
          </a:p>
        </p:txBody>
      </p:sp>
      <p:sp>
        <p:nvSpPr>
          <p:cNvPr id="13" name="Title 1"/>
          <p:cNvSpPr txBox="1">
            <a:spLocks/>
          </p:cNvSpPr>
          <p:nvPr/>
        </p:nvSpPr>
        <p:spPr bwMode="auto">
          <a:xfrm>
            <a:off x="457200" y="986411"/>
            <a:ext cx="8229600" cy="5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fontAlgn="base">
              <a:spcBef>
                <a:spcPct val="0"/>
              </a:spcBef>
              <a:spcAft>
                <a:spcPct val="0"/>
              </a:spcAft>
              <a:defRPr sz="2400">
                <a:solidFill>
                  <a:schemeClr val="bg1"/>
                </a:solidFill>
                <a:latin typeface="Arial" charset="0"/>
                <a:cs typeface="Arial" charset="0"/>
              </a:defRPr>
            </a:lvl6pPr>
            <a:lvl7pPr marL="914400" algn="l" rtl="0" fontAlgn="base">
              <a:spcBef>
                <a:spcPct val="0"/>
              </a:spcBef>
              <a:spcAft>
                <a:spcPct val="0"/>
              </a:spcAft>
              <a:defRPr sz="2400">
                <a:solidFill>
                  <a:schemeClr val="bg1"/>
                </a:solidFill>
                <a:latin typeface="Arial" charset="0"/>
                <a:cs typeface="Arial" charset="0"/>
              </a:defRPr>
            </a:lvl7pPr>
            <a:lvl8pPr marL="1371600" algn="l" rtl="0" fontAlgn="base">
              <a:spcBef>
                <a:spcPct val="0"/>
              </a:spcBef>
              <a:spcAft>
                <a:spcPct val="0"/>
              </a:spcAft>
              <a:defRPr sz="2400">
                <a:solidFill>
                  <a:schemeClr val="bg1"/>
                </a:solidFill>
                <a:latin typeface="Arial" charset="0"/>
                <a:cs typeface="Arial" charset="0"/>
              </a:defRPr>
            </a:lvl8pPr>
            <a:lvl9pPr marL="1828800" algn="l" rtl="0" fontAlgn="base">
              <a:spcBef>
                <a:spcPct val="0"/>
              </a:spcBef>
              <a:spcAft>
                <a:spcPct val="0"/>
              </a:spcAft>
              <a:defRPr sz="2400">
                <a:solidFill>
                  <a:schemeClr val="bg1"/>
                </a:solidFill>
                <a:latin typeface="Arial" charset="0"/>
                <a:cs typeface="Arial" charset="0"/>
              </a:defRPr>
            </a:lvl9pPr>
          </a:lstStyle>
          <a:p>
            <a:r>
              <a:rPr lang="nl-NL" b="0" i="0" dirty="0" smtClean="0">
                <a:solidFill>
                  <a:srgbClr val="FFFFFF"/>
                </a:solidFill>
              </a:rPr>
              <a:t>Stille werking, stalen bumper en rollers</a:t>
            </a:r>
          </a:p>
        </p:txBody>
      </p:sp>
      <p:pic>
        <p:nvPicPr>
          <p:cNvPr id="5" name="Picture 4" descr="A picture containing transport, lawn mower, car  Description generated with very high confidence">
            <a:extLst>
              <a:ext uri="{FF2B5EF4-FFF2-40B4-BE49-F238E27FC236}">
                <a16:creationId xmlns:a16="http://schemas.microsoft.com/office/drawing/2014/main" id="{2D181BD8-7130-4B61-BA98-890018B477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755" t="52681" r="39528" b="2807"/>
          <a:stretch/>
        </p:blipFill>
        <p:spPr>
          <a:xfrm>
            <a:off x="6362978" y="3915817"/>
            <a:ext cx="2450592" cy="2942183"/>
          </a:xfrm>
          <a:prstGeom prst="rect">
            <a:avLst/>
          </a:prstGeom>
        </p:spPr>
      </p:pic>
    </p:spTree>
    <p:extLst>
      <p:ext uri="{BB962C8B-B14F-4D97-AF65-F5344CB8AC3E}">
        <p14:creationId xmlns:p14="http://schemas.microsoft.com/office/powerpoint/2010/main" val="72301123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817" y="1478934"/>
            <a:ext cx="9008183" cy="5328264"/>
          </a:xfrm>
        </p:spPr>
        <p:txBody>
          <a:bodyPr>
            <a:noAutofit/>
          </a:bodyPr>
          <a:lstStyle/>
          <a:p>
            <a:pPr>
              <a:lnSpc>
                <a:spcPct val="120000"/>
              </a:lnSpc>
              <a:spcBef>
                <a:spcPts val="1200"/>
              </a:spcBef>
            </a:pPr>
            <a:r>
              <a:rPr lang="nl-NL" sz="1050" b="1" i="0" dirty="0" smtClean="0">
                <a:solidFill>
                  <a:srgbClr val="009AC7"/>
                </a:solidFill>
              </a:rPr>
              <a:t>Pro-ID™ </a:t>
            </a:r>
          </a:p>
          <a:p>
            <a:pPr marL="457200" indent="-285750">
              <a:lnSpc>
                <a:spcPct val="120000"/>
              </a:lnSpc>
              <a:spcBef>
                <a:spcPts val="0"/>
              </a:spcBef>
              <a:buClr>
                <a:srgbClr val="009AC7"/>
              </a:buClr>
              <a:buFont typeface="Wingdings" panose="05000000000000000000" pitchFamily="2" charset="2"/>
              <a:buChar char="§"/>
            </a:pPr>
            <a:r>
              <a:rPr lang="nl-NL" sz="1050" b="0" i="0" dirty="0" smtClean="0">
                <a:solidFill>
                  <a:srgbClr val="595959"/>
                </a:solidFill>
              </a:rPr>
              <a:t>Hiermee kan de supervisor de machine voor een specifieke gebruiker instellen</a:t>
            </a:r>
          </a:p>
          <a:p>
            <a:pPr marL="457200" indent="-285750">
              <a:lnSpc>
                <a:spcPct val="120000"/>
              </a:lnSpc>
              <a:spcBef>
                <a:spcPts val="0"/>
              </a:spcBef>
              <a:buClr>
                <a:srgbClr val="009AC7"/>
              </a:buClr>
              <a:buFont typeface="Wingdings" panose="05000000000000000000" pitchFamily="2" charset="2"/>
              <a:buChar char="§"/>
            </a:pPr>
            <a:r>
              <a:rPr lang="nl-NL" sz="1050" b="0" i="0" dirty="0" smtClean="0">
                <a:solidFill>
                  <a:srgbClr val="595959"/>
                </a:solidFill>
              </a:rPr>
              <a:t>Voorkomt ongeautoriseerd gebruik en maakt het mogelijk om per gebruiker de snelheid in te stellen</a:t>
            </a:r>
          </a:p>
          <a:p>
            <a:pPr>
              <a:lnSpc>
                <a:spcPct val="120000"/>
              </a:lnSpc>
              <a:spcBef>
                <a:spcPts val="1200"/>
              </a:spcBef>
            </a:pPr>
            <a:r>
              <a:rPr lang="nl-NL" sz="1050" b="1" i="0" dirty="0" smtClean="0">
                <a:solidFill>
                  <a:srgbClr val="009AC7"/>
                </a:solidFill>
              </a:rPr>
              <a:t>Pro-Check™ </a:t>
            </a:r>
          </a:p>
          <a:p>
            <a:pPr marL="457200" indent="-285750">
              <a:lnSpc>
                <a:spcPct val="120000"/>
              </a:lnSpc>
              <a:spcBef>
                <a:spcPts val="0"/>
              </a:spcBef>
              <a:buClr>
                <a:srgbClr val="009AC7"/>
              </a:buClr>
              <a:buFont typeface="Wingdings" panose="05000000000000000000" pitchFamily="2" charset="2"/>
              <a:buChar char="§"/>
            </a:pPr>
            <a:r>
              <a:rPr lang="nl-NL" sz="1050" b="0" i="0" dirty="0" smtClean="0">
                <a:solidFill>
                  <a:srgbClr val="595959"/>
                </a:solidFill>
              </a:rPr>
              <a:t>Geef toezichthouders een middel dat ervoor zorgt dat een checklist is afgewerkt </a:t>
            </a:r>
            <a:r>
              <a:rPr lang="en" sz="1050" dirty="0" smtClean="0"/>
              <a:t/>
            </a:r>
            <a:br>
              <a:rPr lang="en" sz="1050" dirty="0" smtClean="0"/>
            </a:br>
            <a:r>
              <a:rPr lang="nl-NL" sz="1050" b="0" i="0" dirty="0" smtClean="0">
                <a:solidFill>
                  <a:srgbClr val="595959"/>
                </a:solidFill>
              </a:rPr>
              <a:t>voordat de machine operationeel is</a:t>
            </a:r>
          </a:p>
          <a:p>
            <a:pPr>
              <a:lnSpc>
                <a:spcPct val="120000"/>
              </a:lnSpc>
              <a:spcBef>
                <a:spcPts val="1200"/>
              </a:spcBef>
            </a:pPr>
            <a:r>
              <a:rPr lang="nl-NL" sz="1050" b="1" i="0" dirty="0" smtClean="0">
                <a:solidFill>
                  <a:srgbClr val="009AC7"/>
                </a:solidFill>
              </a:rPr>
              <a:t>Ingebouwde instructievideo's op aanvraag te bekijken </a:t>
            </a:r>
          </a:p>
          <a:p>
            <a:pPr marL="457200" indent="-285750">
              <a:lnSpc>
                <a:spcPct val="120000"/>
              </a:lnSpc>
              <a:spcBef>
                <a:spcPts val="0"/>
              </a:spcBef>
              <a:buClr>
                <a:srgbClr val="009AC7"/>
              </a:buClr>
              <a:buFont typeface="Wingdings" panose="05000000000000000000" pitchFamily="2" charset="2"/>
              <a:buChar char="§"/>
            </a:pPr>
            <a:r>
              <a:rPr lang="nl-NL" sz="1050" b="0" i="0" dirty="0" smtClean="0">
                <a:solidFill>
                  <a:srgbClr val="595959"/>
                </a:solidFill>
              </a:rPr>
              <a:t>Hiermee leert de gebruiker op gemakkelijke wijze alles over de bediening en het </a:t>
            </a:r>
            <a:r>
              <a:rPr lang="en" sz="1050" dirty="0" smtClean="0"/>
              <a:t/>
            </a:r>
            <a:br>
              <a:rPr lang="en" sz="1050" dirty="0" smtClean="0"/>
            </a:br>
            <a:r>
              <a:rPr lang="nl-NL" sz="1050" b="0" i="0" dirty="0" smtClean="0">
                <a:solidFill>
                  <a:srgbClr val="595959"/>
                </a:solidFill>
              </a:rPr>
              <a:t>routinematige </a:t>
            </a:r>
            <a:r>
              <a:rPr lang="nl-NL" sz="1050" dirty="0">
                <a:solidFill>
                  <a:srgbClr val="595959"/>
                </a:solidFill>
              </a:rPr>
              <a:t>onderhoud van de machine</a:t>
            </a:r>
          </a:p>
          <a:p>
            <a:pPr>
              <a:lnSpc>
                <a:spcPct val="120000"/>
              </a:lnSpc>
              <a:spcBef>
                <a:spcPts val="1200"/>
              </a:spcBef>
              <a:buSzPct val="70000"/>
            </a:pPr>
            <a:r>
              <a:rPr lang="nl-NL" sz="1050" b="1" i="0" dirty="0" smtClean="0">
                <a:solidFill>
                  <a:srgbClr val="009BC7"/>
                </a:solidFill>
              </a:rPr>
              <a:t>Achteruitrijcamera met PerformanceView™ </a:t>
            </a:r>
          </a:p>
          <a:p>
            <a:pPr lvl="1" indent="-284163">
              <a:lnSpc>
                <a:spcPct val="120000"/>
              </a:lnSpc>
              <a:spcBef>
                <a:spcPts val="0"/>
              </a:spcBef>
              <a:buClr>
                <a:srgbClr val="009AC7"/>
              </a:buClr>
              <a:buSzPct val="100000"/>
              <a:buFont typeface="Wingdings" panose="05000000000000000000" pitchFamily="2" charset="2"/>
              <a:buChar char="§"/>
            </a:pPr>
            <a:r>
              <a:rPr lang="nl-NL" sz="1050" b="0" i="0" dirty="0" smtClean="0">
                <a:solidFill>
                  <a:srgbClr val="595959"/>
                </a:solidFill>
              </a:rPr>
              <a:t>Bekijk de reinigingsresultaten tijdens het reinigen</a:t>
            </a:r>
          </a:p>
          <a:p>
            <a:pPr lvl="1" indent="-284163">
              <a:lnSpc>
                <a:spcPct val="120000"/>
              </a:lnSpc>
              <a:spcBef>
                <a:spcPts val="0"/>
              </a:spcBef>
              <a:buClr>
                <a:srgbClr val="009AC7"/>
              </a:buClr>
              <a:buSzPct val="100000"/>
              <a:buFont typeface="Wingdings" panose="05000000000000000000" pitchFamily="2" charset="2"/>
              <a:buChar char="§"/>
            </a:pPr>
            <a:r>
              <a:rPr lang="nl-NL" sz="1050" b="0" i="0" dirty="0" smtClean="0">
                <a:solidFill>
                  <a:srgbClr val="595959"/>
                </a:solidFill>
              </a:rPr>
              <a:t>Kijk tijdens het achteruitrijden achter de machine om schade aan apparatuur en het gebouw te </a:t>
            </a:r>
            <a:br>
              <a:rPr lang="nl-NL" sz="1050" b="0" i="0" dirty="0" smtClean="0">
                <a:solidFill>
                  <a:srgbClr val="595959"/>
                </a:solidFill>
              </a:rPr>
            </a:br>
            <a:r>
              <a:rPr lang="nl-NL" sz="1050" b="0" i="0" dirty="0" smtClean="0">
                <a:solidFill>
                  <a:srgbClr val="595959"/>
                </a:solidFill>
              </a:rPr>
              <a:t>voorkomen</a:t>
            </a:r>
          </a:p>
          <a:p>
            <a:pPr>
              <a:lnSpc>
                <a:spcPct val="120000"/>
              </a:lnSpc>
              <a:spcBef>
                <a:spcPts val="600"/>
              </a:spcBef>
              <a:buSzPct val="70000"/>
            </a:pPr>
            <a:r>
              <a:rPr lang="nl-NL" sz="1050" b="1" dirty="0">
                <a:solidFill>
                  <a:srgbClr val="009BC7"/>
                </a:solidFill>
              </a:rPr>
              <a:t>Taalinstellingen</a:t>
            </a:r>
          </a:p>
          <a:p>
            <a:pPr lvl="1" indent="-284163">
              <a:lnSpc>
                <a:spcPct val="120000"/>
              </a:lnSpc>
              <a:spcBef>
                <a:spcPts val="0"/>
              </a:spcBef>
              <a:buClr>
                <a:srgbClr val="009AC7"/>
              </a:buClr>
              <a:buSzPct val="100000"/>
              <a:buFont typeface="Wingdings" panose="05000000000000000000" pitchFamily="2" charset="2"/>
              <a:buChar char="§"/>
            </a:pPr>
            <a:r>
              <a:rPr lang="nl-NL" sz="1050" dirty="0">
                <a:solidFill>
                  <a:srgbClr val="595959"/>
                </a:solidFill>
              </a:rPr>
              <a:t>Gebruikersinterface beschikbaar in 28 talen</a:t>
            </a:r>
          </a:p>
          <a:p>
            <a:pPr>
              <a:lnSpc>
                <a:spcPct val="120000"/>
              </a:lnSpc>
              <a:spcBef>
                <a:spcPts val="1200"/>
              </a:spcBef>
              <a:buSzPct val="70000"/>
            </a:pPr>
            <a:r>
              <a:rPr lang="nl-NL" sz="1050" b="1" i="0" dirty="0" smtClean="0">
                <a:solidFill>
                  <a:srgbClr val="009BC7"/>
                </a:solidFill>
              </a:rPr>
              <a:t>Zone Settings™ </a:t>
            </a:r>
          </a:p>
          <a:p>
            <a:pPr lvl="1" indent="-285750">
              <a:lnSpc>
                <a:spcPct val="120000"/>
              </a:lnSpc>
              <a:spcBef>
                <a:spcPts val="0"/>
              </a:spcBef>
              <a:buClr>
                <a:srgbClr val="009AC7"/>
              </a:buClr>
              <a:buSzPct val="100000"/>
              <a:buFont typeface="Wingdings" panose="05000000000000000000" pitchFamily="2" charset="2"/>
              <a:buChar char="§"/>
            </a:pPr>
            <a:r>
              <a:rPr lang="nl-NL" sz="1050" b="0" i="0" dirty="0" smtClean="0">
                <a:solidFill>
                  <a:srgbClr val="595959"/>
                </a:solidFill>
              </a:rPr>
              <a:t>Hiermee kan de supervisor de instellingen van de machine voor specifieke zones van het gebouw programmeren</a:t>
            </a:r>
          </a:p>
          <a:p>
            <a:pPr>
              <a:lnSpc>
                <a:spcPct val="120000"/>
              </a:lnSpc>
              <a:spcBef>
                <a:spcPts val="1200"/>
              </a:spcBef>
              <a:buSzPct val="70000"/>
            </a:pPr>
            <a:r>
              <a:rPr lang="nl-NL" sz="1050" b="1" i="0" dirty="0" smtClean="0">
                <a:solidFill>
                  <a:srgbClr val="009BC7"/>
                </a:solidFill>
              </a:rPr>
              <a:t>Indicator voor verstopt filter</a:t>
            </a:r>
          </a:p>
          <a:p>
            <a:pPr lvl="1" indent="-285750">
              <a:lnSpc>
                <a:spcPct val="120000"/>
              </a:lnSpc>
              <a:spcBef>
                <a:spcPts val="0"/>
              </a:spcBef>
              <a:buClr>
                <a:srgbClr val="009AC7"/>
              </a:buClr>
              <a:buSzPct val="100000"/>
              <a:buFont typeface="Wingdings" panose="05000000000000000000" pitchFamily="2" charset="2"/>
              <a:buChar char="§"/>
            </a:pPr>
            <a:r>
              <a:rPr lang="nl-NL" sz="1050" b="0" i="0" dirty="0" smtClean="0">
                <a:solidFill>
                  <a:srgbClr val="595959"/>
                </a:solidFill>
              </a:rPr>
              <a:t>Waarschuwt de gebruiker wanneer het veegfilter moet worden uitgeschud om de luchtkwaliteit binnen het gebouw hoog te ho</a:t>
            </a:r>
            <a:r>
              <a:rPr lang="nl-NL" sz="1050" b="0" i="0" dirty="0" smtClean="0">
                <a:solidFill>
                  <a:srgbClr val="000000"/>
                </a:solidFill>
              </a:rPr>
              <a:t>uden</a:t>
            </a:r>
          </a:p>
          <a:p>
            <a:pPr indent="-285750">
              <a:lnSpc>
                <a:spcPct val="120000"/>
              </a:lnSpc>
              <a:spcBef>
                <a:spcPts val="0"/>
              </a:spcBef>
              <a:buClr>
                <a:srgbClr val="009AC7"/>
              </a:buClr>
              <a:buSzPct val="100000"/>
            </a:pPr>
            <a:r>
              <a:rPr lang="nl-NL" sz="1050" b="1" dirty="0">
                <a:solidFill>
                  <a:srgbClr val="009BC7"/>
                </a:solidFill>
              </a:rPr>
              <a:t>Schermvergrendeling</a:t>
            </a:r>
          </a:p>
          <a:p>
            <a:pPr lvl="1" indent="-285750">
              <a:lnSpc>
                <a:spcPct val="120000"/>
              </a:lnSpc>
              <a:spcBef>
                <a:spcPts val="0"/>
              </a:spcBef>
              <a:buClr>
                <a:srgbClr val="009AC7"/>
              </a:buClr>
              <a:buSzPct val="100000"/>
              <a:buFont typeface="Wingdings" panose="05000000000000000000" pitchFamily="2" charset="2"/>
              <a:buChar char="§"/>
            </a:pPr>
            <a:r>
              <a:rPr lang="nl-NL" sz="1050" b="0" i="0" dirty="0" smtClean="0">
                <a:solidFill>
                  <a:srgbClr val="595959"/>
                </a:solidFill>
              </a:rPr>
              <a:t>Voorkomt dat het scherm per ongeluk wordt aangeraakt en dat onbedoeld machineconfiguraties worden gewijzigd</a:t>
            </a:r>
          </a:p>
          <a:p>
            <a:pPr lvl="1" indent="-285750">
              <a:lnSpc>
                <a:spcPct val="120000"/>
              </a:lnSpc>
              <a:spcBef>
                <a:spcPts val="0"/>
              </a:spcBef>
              <a:buClr>
                <a:srgbClr val="009AC7"/>
              </a:buClr>
              <a:buSzPct val="100000"/>
              <a:buFont typeface="Wingdings" panose="05000000000000000000" pitchFamily="2" charset="2"/>
              <a:buChar char="§"/>
            </a:pPr>
            <a:r>
              <a:rPr lang="nl-NL" sz="1050" b="0" i="0" dirty="0" smtClean="0">
                <a:solidFill>
                  <a:srgbClr val="595959"/>
                </a:solidFill>
              </a:rPr>
              <a:t>Achteruitrijcamera blijft actief</a:t>
            </a:r>
          </a:p>
          <a:p>
            <a:pPr lvl="1" indent="-285750">
              <a:lnSpc>
                <a:spcPct val="120000"/>
              </a:lnSpc>
              <a:spcBef>
                <a:spcPts val="0"/>
              </a:spcBef>
              <a:buClr>
                <a:srgbClr val="009AC7"/>
              </a:buClr>
              <a:buSzPct val="100000"/>
              <a:buFont typeface="Wingdings" panose="05000000000000000000" pitchFamily="2" charset="2"/>
              <a:buChar char="§"/>
            </a:pPr>
            <a:r>
              <a:rPr lang="nl-NL" sz="1050" b="0" i="0" dirty="0" smtClean="0">
                <a:solidFill>
                  <a:srgbClr val="595959"/>
                </a:solidFill>
              </a:rPr>
              <a:t>Ontgrendel het scherm snel met één druk op de ontgrendelknop</a:t>
            </a:r>
          </a:p>
        </p:txBody>
      </p:sp>
      <p:sp>
        <p:nvSpPr>
          <p:cNvPr id="3" name="Title 2"/>
          <p:cNvSpPr>
            <a:spLocks noGrp="1"/>
          </p:cNvSpPr>
          <p:nvPr>
            <p:ph type="title"/>
          </p:nvPr>
        </p:nvSpPr>
        <p:spPr/>
        <p:txBody>
          <a:bodyPr/>
          <a:lstStyle/>
          <a:p>
            <a:r>
              <a:rPr lang="nl-NL" sz="2400" b="0" i="0" dirty="0" smtClean="0">
                <a:solidFill>
                  <a:srgbClr val="FFFFFF"/>
                </a:solidFill>
              </a:rPr>
              <a:t>Optionele Pro-Panel™</a:t>
            </a:r>
          </a:p>
        </p:txBody>
      </p:sp>
      <p:pic>
        <p:nvPicPr>
          <p:cNvPr id="5" name="Picture 4">
            <a:extLst>
              <a:ext uri="{FF2B5EF4-FFF2-40B4-BE49-F238E27FC236}">
                <a16:creationId xmlns:a16="http://schemas.microsoft.com/office/drawing/2014/main" id="{E9FCEFDB-B99C-457D-8A38-F6190B52540F}"/>
              </a:ext>
            </a:extLst>
          </p:cNvPr>
          <p:cNvPicPr>
            <a:picLocks noChangeAspect="1"/>
          </p:cNvPicPr>
          <p:nvPr/>
        </p:nvPicPr>
        <p:blipFill rotWithShape="1">
          <a:blip r:embed="rId2" cstate="print"/>
          <a:srcRect l="11973" t="22939" r="5091" b="24213"/>
          <a:stretch/>
        </p:blipFill>
        <p:spPr>
          <a:xfrm>
            <a:off x="6790016" y="3429000"/>
            <a:ext cx="2286152" cy="1460220"/>
          </a:xfrm>
          <a:prstGeom prst="rect">
            <a:avLst/>
          </a:prstGeom>
        </p:spPr>
      </p:pic>
      <p:pic>
        <p:nvPicPr>
          <p:cNvPr id="7" name="Picture 6" descr="A picture containing sky  Description generated with high confidence">
            <a:extLst>
              <a:ext uri="{FF2B5EF4-FFF2-40B4-BE49-F238E27FC236}">
                <a16:creationId xmlns:a16="http://schemas.microsoft.com/office/drawing/2014/main" id="{C3DBEFF9-C997-45E3-B6E8-A87E40FEF9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892" t="30363" r="38051" b="46624"/>
          <a:stretch/>
        </p:blipFill>
        <p:spPr>
          <a:xfrm>
            <a:off x="6790092" y="1690942"/>
            <a:ext cx="2286000" cy="1457864"/>
          </a:xfrm>
          <a:prstGeom prst="rect">
            <a:avLst/>
          </a:prstGeom>
        </p:spPr>
      </p:pic>
    </p:spTree>
    <p:extLst>
      <p:ext uri="{BB962C8B-B14F-4D97-AF65-F5344CB8AC3E}">
        <p14:creationId xmlns:p14="http://schemas.microsoft.com/office/powerpoint/2010/main" val="4257921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ar, transport  Description generated with very high confidence">
            <a:extLst>
              <a:ext uri="{FF2B5EF4-FFF2-40B4-BE49-F238E27FC236}">
                <a16:creationId xmlns:a16="http://schemas.microsoft.com/office/drawing/2014/main" id="{17D2A7E7-F688-4548-B1AD-0C00BBE0A3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901" r="21887"/>
          <a:stretch/>
        </p:blipFill>
        <p:spPr>
          <a:xfrm>
            <a:off x="7733422" y="1653049"/>
            <a:ext cx="789874" cy="904592"/>
          </a:xfrm>
          <a:prstGeom prst="rect">
            <a:avLst/>
          </a:prstGeom>
        </p:spPr>
      </p:pic>
      <p:sp>
        <p:nvSpPr>
          <p:cNvPr id="8" name="Rectangle 3"/>
          <p:cNvSpPr>
            <a:spLocks noGrp="1" noChangeArrowheads="1"/>
          </p:cNvSpPr>
          <p:nvPr>
            <p:ph idx="1"/>
          </p:nvPr>
        </p:nvSpPr>
        <p:spPr>
          <a:xfrm>
            <a:off x="197891" y="1678466"/>
            <a:ext cx="7217007" cy="5179533"/>
          </a:xfrm>
        </p:spPr>
        <p:txBody>
          <a:bodyPr>
            <a:normAutofit/>
          </a:bodyPr>
          <a:lstStyle/>
          <a:p>
            <a:pPr marL="0" indent="0">
              <a:spcBef>
                <a:spcPts val="900"/>
              </a:spcBef>
              <a:buClr>
                <a:srgbClr val="009AC7"/>
              </a:buClr>
              <a:buNone/>
              <a:defRPr/>
            </a:pPr>
            <a:r>
              <a:rPr lang="nl-NL" sz="1600" b="1" i="0" dirty="0" smtClean="0">
                <a:solidFill>
                  <a:srgbClr val="009AC7"/>
                </a:solidFill>
              </a:rPr>
              <a:t>Beschermdak </a:t>
            </a:r>
          </a:p>
          <a:p>
            <a:pPr marL="742950" lvl="1" indent="-285750">
              <a:spcBef>
                <a:spcPts val="300"/>
              </a:spcBef>
              <a:buClr>
                <a:srgbClr val="009AC7"/>
              </a:buClr>
              <a:buFont typeface="Wingdings" panose="05000000000000000000" pitchFamily="2" charset="2"/>
              <a:buChar char="§"/>
              <a:defRPr/>
            </a:pPr>
            <a:r>
              <a:rPr lang="nl-NL" sz="1600" b="0" i="0" dirty="0" smtClean="0">
                <a:solidFill>
                  <a:srgbClr val="595959"/>
                </a:solidFill>
              </a:rPr>
              <a:t>FOPS-gecertificeerd</a:t>
            </a:r>
          </a:p>
          <a:p>
            <a:pPr marL="742950" lvl="1" indent="-285750">
              <a:spcBef>
                <a:spcPts val="300"/>
              </a:spcBef>
              <a:buClr>
                <a:srgbClr val="009AC7"/>
              </a:buClr>
              <a:buFont typeface="Wingdings" panose="05000000000000000000" pitchFamily="2" charset="2"/>
              <a:buChar char="§"/>
              <a:defRPr/>
            </a:pPr>
            <a:r>
              <a:rPr lang="nl-NL" sz="1600" b="0" i="0" dirty="0" smtClean="0">
                <a:solidFill>
                  <a:srgbClr val="595959"/>
                </a:solidFill>
              </a:rPr>
              <a:t>Geen voorste steun aan de muurzijde die het zicht zou kunnen belemmeren </a:t>
            </a:r>
          </a:p>
          <a:p>
            <a:pPr>
              <a:spcBef>
                <a:spcPts val="1200"/>
              </a:spcBef>
              <a:buClr>
                <a:srgbClr val="009AC7"/>
              </a:buClr>
              <a:defRPr/>
            </a:pPr>
            <a:r>
              <a:rPr lang="nl-NL" sz="1600" b="1" i="0" dirty="0" smtClean="0">
                <a:solidFill>
                  <a:srgbClr val="009AC7"/>
                </a:solidFill>
              </a:rPr>
              <a:t>Bescherming voorkant</a:t>
            </a:r>
          </a:p>
          <a:p>
            <a:pPr marL="742950" lvl="1" indent="-285750">
              <a:spcBef>
                <a:spcPts val="300"/>
              </a:spcBef>
              <a:buClr>
                <a:srgbClr val="009AC7"/>
              </a:buClr>
              <a:buFont typeface="Wingdings" panose="05000000000000000000" pitchFamily="2" charset="2"/>
              <a:buChar char="§"/>
              <a:defRPr/>
            </a:pPr>
            <a:r>
              <a:rPr lang="nl-NL" sz="1600" b="0" i="0" dirty="0" smtClean="0">
                <a:solidFill>
                  <a:srgbClr val="595959"/>
                </a:solidFill>
              </a:rPr>
              <a:t>Volledige bescherming voor de gebruiker vanaf de voorkant</a:t>
            </a:r>
          </a:p>
          <a:p>
            <a:pPr>
              <a:spcBef>
                <a:spcPts val="1200"/>
              </a:spcBef>
              <a:buClr>
                <a:srgbClr val="009AC7"/>
              </a:buClr>
              <a:defRPr/>
            </a:pPr>
            <a:r>
              <a:rPr lang="nl-NL" sz="1600" b="1" i="0" dirty="0" smtClean="0">
                <a:solidFill>
                  <a:srgbClr val="009AC7"/>
                </a:solidFill>
              </a:rPr>
              <a:t>CE-certificering</a:t>
            </a:r>
          </a:p>
          <a:p>
            <a:pPr marL="742950" lvl="1" indent="-285750">
              <a:spcBef>
                <a:spcPts val="300"/>
              </a:spcBef>
              <a:buClr>
                <a:srgbClr val="009AC7"/>
              </a:buClr>
              <a:buFont typeface="Wingdings" panose="05000000000000000000" pitchFamily="2" charset="2"/>
              <a:buChar char="§"/>
              <a:defRPr/>
            </a:pPr>
            <a:r>
              <a:rPr lang="nl-NL" sz="1600" b="0" i="0" dirty="0" smtClean="0">
                <a:solidFill>
                  <a:srgbClr val="595959"/>
                </a:solidFill>
              </a:rPr>
              <a:t>Veilig gebruik</a:t>
            </a:r>
          </a:p>
          <a:p>
            <a:pPr>
              <a:spcBef>
                <a:spcPts val="1200"/>
              </a:spcBef>
              <a:buClr>
                <a:srgbClr val="009AC7"/>
              </a:buClr>
              <a:defRPr/>
            </a:pPr>
            <a:r>
              <a:rPr lang="nl-NL" sz="1600" b="1" i="0" dirty="0" smtClean="0">
                <a:solidFill>
                  <a:srgbClr val="009AC7"/>
                </a:solidFill>
              </a:rPr>
              <a:t>Achteruitrijgeluid</a:t>
            </a:r>
          </a:p>
          <a:p>
            <a:pPr marL="742950" lvl="1" indent="-285750">
              <a:spcBef>
                <a:spcPts val="300"/>
              </a:spcBef>
              <a:buClr>
                <a:srgbClr val="009AC7"/>
              </a:buClr>
              <a:buFont typeface="Wingdings" panose="05000000000000000000" pitchFamily="2" charset="2"/>
              <a:buChar char="§"/>
              <a:defRPr/>
            </a:pPr>
            <a:r>
              <a:rPr lang="nl-NL" sz="1600" b="0" i="0" dirty="0" smtClean="0">
                <a:solidFill>
                  <a:srgbClr val="595959"/>
                </a:solidFill>
              </a:rPr>
              <a:t>Het geluidssignaal geeft aan dat de machine in de achteruit staat</a:t>
            </a:r>
          </a:p>
          <a:p>
            <a:pPr>
              <a:spcBef>
                <a:spcPts val="1200"/>
              </a:spcBef>
              <a:buClr>
                <a:srgbClr val="009AC7"/>
              </a:buClr>
              <a:defRPr/>
            </a:pPr>
            <a:r>
              <a:rPr lang="nl-NL" sz="1600" b="1" i="0" dirty="0" smtClean="0">
                <a:solidFill>
                  <a:srgbClr val="009AC7"/>
                </a:solidFill>
              </a:rPr>
              <a:t>Koplampen</a:t>
            </a:r>
          </a:p>
          <a:p>
            <a:pPr marL="742950" lvl="1" indent="-285750">
              <a:spcBef>
                <a:spcPts val="300"/>
              </a:spcBef>
              <a:buClr>
                <a:srgbClr val="009AC7"/>
              </a:buClr>
              <a:buFont typeface="Wingdings" panose="05000000000000000000" pitchFamily="2" charset="2"/>
              <a:buChar char="§"/>
              <a:defRPr/>
            </a:pPr>
            <a:r>
              <a:rPr lang="nl-NL" sz="1600" b="0" i="0" dirty="0" smtClean="0">
                <a:solidFill>
                  <a:srgbClr val="595959"/>
                </a:solidFill>
              </a:rPr>
              <a:t>Verhoogt de zichtbaarheid</a:t>
            </a:r>
          </a:p>
          <a:p>
            <a:pPr>
              <a:spcBef>
                <a:spcPts val="1200"/>
              </a:spcBef>
              <a:buClr>
                <a:srgbClr val="009AC7"/>
              </a:buClr>
              <a:defRPr/>
            </a:pPr>
            <a:r>
              <a:rPr lang="nl-NL" sz="1600" b="1" i="0" dirty="0" smtClean="0">
                <a:solidFill>
                  <a:srgbClr val="009AC7"/>
                </a:solidFill>
              </a:rPr>
              <a:t>Krachtige bescherming van het dweilframe</a:t>
            </a:r>
          </a:p>
          <a:p>
            <a:pPr marL="742950" lvl="1" indent="-285750">
              <a:spcBef>
                <a:spcPts val="300"/>
              </a:spcBef>
              <a:buClr>
                <a:srgbClr val="009AC7"/>
              </a:buClr>
              <a:buFont typeface="Wingdings" panose="05000000000000000000" pitchFamily="2" charset="2"/>
              <a:buChar char="§"/>
              <a:defRPr/>
            </a:pPr>
            <a:r>
              <a:rPr lang="nl-NL" sz="1600" b="0" i="0" dirty="0" smtClean="0">
                <a:solidFill>
                  <a:srgbClr val="595959"/>
                </a:solidFill>
              </a:rPr>
              <a:t>Beschermt het dweilframe tegen beschadiging</a:t>
            </a:r>
          </a:p>
          <a:p>
            <a:pPr marL="742950" lvl="1" indent="-285750">
              <a:spcBef>
                <a:spcPts val="300"/>
              </a:spcBef>
              <a:buClr>
                <a:srgbClr val="009AC7"/>
              </a:buClr>
              <a:buFont typeface="Wingdings" panose="05000000000000000000" pitchFamily="2" charset="2"/>
              <a:buChar char="§"/>
              <a:defRPr/>
            </a:pPr>
            <a:endParaRPr lang="en-US" altLang="en-US" sz="1600" dirty="0"/>
          </a:p>
          <a:p>
            <a:pPr>
              <a:spcBef>
                <a:spcPts val="300"/>
              </a:spcBef>
              <a:buClr>
                <a:srgbClr val="009AC7"/>
              </a:buClr>
              <a:defRPr/>
            </a:pPr>
            <a:endParaRPr lang="en-US" altLang="en-US" sz="2000" dirty="0"/>
          </a:p>
        </p:txBody>
      </p:sp>
      <p:sp>
        <p:nvSpPr>
          <p:cNvPr id="7" name="Title 2"/>
          <p:cNvSpPr>
            <a:spLocks noGrp="1"/>
          </p:cNvSpPr>
          <p:nvPr>
            <p:ph type="title"/>
          </p:nvPr>
        </p:nvSpPr>
        <p:spPr>
          <a:xfrm>
            <a:off x="457200" y="962347"/>
            <a:ext cx="8229600" cy="543325"/>
          </a:xfrm>
        </p:spPr>
        <p:txBody>
          <a:bodyPr/>
          <a:lstStyle/>
          <a:p>
            <a:r>
              <a:rPr lang="nl-NL" sz="2400" b="0" i="0" dirty="0" smtClean="0">
                <a:solidFill>
                  <a:srgbClr val="FFFFFF"/>
                </a:solidFill>
              </a:rPr>
              <a:t>Bescherming van gebruiker en machine</a:t>
            </a:r>
          </a:p>
        </p:txBody>
      </p:sp>
      <p:pic>
        <p:nvPicPr>
          <p:cNvPr id="13" name="Picture 2" descr="http://www.ul.com/global/digitalassets/images/content/corporate/aboutul/offeringsoverview/ulmarks/bolder.gi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9906" t="11729" r="1" b="25914"/>
          <a:stretch/>
        </p:blipFill>
        <p:spPr bwMode="auto">
          <a:xfrm>
            <a:off x="7825714" y="3567141"/>
            <a:ext cx="605291" cy="6043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455330" y="1575353"/>
            <a:ext cx="328166" cy="38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descr="C:\Users\war\Desktop\Thunderbolt\Image\Studio Photos\IMG_0267.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636563" y="6065097"/>
            <a:ext cx="983592" cy="7158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war\Desktop\Thunderbolt\Image\Studio Photos\IMG_016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679142" y="4308997"/>
            <a:ext cx="898434" cy="7158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sky  Description generated with very high confidence">
            <a:extLst>
              <a:ext uri="{FF2B5EF4-FFF2-40B4-BE49-F238E27FC236}">
                <a16:creationId xmlns:a16="http://schemas.microsoft.com/office/drawing/2014/main" id="{0DBD2AE5-1FE6-42CC-A204-81B832D984E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351" t="9537" r="4476" b="15034"/>
          <a:stretch/>
        </p:blipFill>
        <p:spPr>
          <a:xfrm>
            <a:off x="7377919" y="2639839"/>
            <a:ext cx="1500881" cy="818828"/>
          </a:xfrm>
          <a:prstGeom prst="rect">
            <a:avLst/>
          </a:prstGeom>
        </p:spPr>
      </p:pic>
      <p:pic>
        <p:nvPicPr>
          <p:cNvPr id="4" name="Picture 3" descr="A picture containing cake, car  Description generated with very high confidence">
            <a:extLst>
              <a:ext uri="{FF2B5EF4-FFF2-40B4-BE49-F238E27FC236}">
                <a16:creationId xmlns:a16="http://schemas.microsoft.com/office/drawing/2014/main" id="{B1A4689E-8F7B-48A9-924B-FA91856D285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416" t="29496" r="53490" b="14976"/>
          <a:stretch/>
        </p:blipFill>
        <p:spPr>
          <a:xfrm>
            <a:off x="7701351" y="5094556"/>
            <a:ext cx="854016" cy="900860"/>
          </a:xfrm>
          <a:prstGeom prst="rect">
            <a:avLst/>
          </a:prstGeom>
        </p:spPr>
      </p:pic>
    </p:spTree>
    <p:extLst>
      <p:ext uri="{BB962C8B-B14F-4D97-AF65-F5344CB8AC3E}">
        <p14:creationId xmlns:p14="http://schemas.microsoft.com/office/powerpoint/2010/main" val="3804673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sz="2400" b="0" i="0" dirty="0" smtClean="0">
                <a:solidFill>
                  <a:srgbClr val="FFFFFF"/>
                </a:solidFill>
              </a:rPr>
              <a:t>Reinigingsresultaten</a:t>
            </a:r>
          </a:p>
        </p:txBody>
      </p:sp>
      <p:sp>
        <p:nvSpPr>
          <p:cNvPr id="7" name="Content Placeholder 4"/>
          <p:cNvSpPr>
            <a:spLocks noGrp="1"/>
          </p:cNvSpPr>
          <p:nvPr>
            <p:ph idx="1"/>
          </p:nvPr>
        </p:nvSpPr>
        <p:spPr>
          <a:xfrm>
            <a:off x="172528" y="1754236"/>
            <a:ext cx="8816197" cy="4267200"/>
          </a:xfrm>
        </p:spPr>
        <p:txBody>
          <a:bodyPr>
            <a:normAutofit/>
          </a:bodyPr>
          <a:lstStyle/>
          <a:p>
            <a:pPr>
              <a:buClr>
                <a:srgbClr val="009AC7"/>
              </a:buClr>
            </a:pPr>
            <a:r>
              <a:rPr lang="nl-NL" sz="2000" b="1" i="0" dirty="0" smtClean="0">
                <a:solidFill>
                  <a:srgbClr val="009AC7"/>
                </a:solidFill>
              </a:rPr>
              <a:t>Geweldige neerwaartse schrobkracht</a:t>
            </a:r>
          </a:p>
          <a:p>
            <a:pPr marL="742950" lvl="1" indent="-285750">
              <a:buClr>
                <a:srgbClr val="009AC7"/>
              </a:buClr>
              <a:buFont typeface="Wingdings" panose="05000000000000000000" pitchFamily="2" charset="2"/>
              <a:buChar char="§"/>
            </a:pPr>
            <a:r>
              <a:rPr lang="nl-NL" sz="1600" b="0" i="0" dirty="0" smtClean="0">
                <a:solidFill>
                  <a:srgbClr val="595959"/>
                </a:solidFill>
              </a:rPr>
              <a:t>Twee motoren van 1,5 pk, 1125 kW zorgen voor een neerwaartse druk tot 250 kg</a:t>
            </a:r>
          </a:p>
        </p:txBody>
      </p:sp>
      <p:pic>
        <p:nvPicPr>
          <p:cNvPr id="8" name="Picture 5" descr="C:\Users\war\Desktop\Thunderbolt\Image\Studio Photos\IMG_0126.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28676" y="3031476"/>
            <a:ext cx="3147705" cy="25205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war\Desktop\Thunderbolt\Image\Studio Photos\IMG_024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313463" y="3031474"/>
            <a:ext cx="3643274" cy="223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289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41EE9-D8F6-4357-9770-DCEE09885683}"/>
              </a:ext>
            </a:extLst>
          </p:cNvPr>
          <p:cNvSpPr>
            <a:spLocks noGrp="1"/>
          </p:cNvSpPr>
          <p:nvPr>
            <p:ph idx="1"/>
          </p:nvPr>
        </p:nvSpPr>
        <p:spPr>
          <a:xfrm>
            <a:off x="457200" y="2133600"/>
            <a:ext cx="8537510" cy="4267200"/>
          </a:xfrm>
        </p:spPr>
        <p:txBody>
          <a:bodyPr>
            <a:normAutofit/>
          </a:bodyPr>
          <a:lstStyle/>
          <a:p>
            <a:pPr lvl="0">
              <a:buSzPct val="70000"/>
            </a:pPr>
            <a:r>
              <a:rPr lang="nl-NL" sz="1600" b="1" i="0" dirty="0" smtClean="0">
                <a:solidFill>
                  <a:srgbClr val="009BC7"/>
                </a:solidFill>
              </a:rPr>
              <a:t>Ingebouwd ventiel voor het afkoelen van de zuigventilator </a:t>
            </a:r>
          </a:p>
          <a:p>
            <a:pPr marL="457200" lvl="0" indent="-285750">
              <a:buClr>
                <a:srgbClr val="009AC7"/>
              </a:buClr>
              <a:buSzPct val="100000"/>
              <a:buFont typeface="Wingdings" panose="05000000000000000000" pitchFamily="2" charset="2"/>
              <a:buChar char="§"/>
            </a:pPr>
            <a:r>
              <a:rPr lang="nl-NL" sz="1600" b="0" i="0" dirty="0" smtClean="0">
                <a:solidFill>
                  <a:srgbClr val="595959"/>
                </a:solidFill>
              </a:rPr>
              <a:t>Zuigt koele lucht aan van buiten het compartiment </a:t>
            </a:r>
          </a:p>
          <a:p>
            <a:pPr marL="457200" lvl="0" indent="-285750">
              <a:buClr>
                <a:srgbClr val="009AC7"/>
              </a:buClr>
              <a:buSzPct val="100000"/>
              <a:buFont typeface="Wingdings" panose="05000000000000000000" pitchFamily="2" charset="2"/>
              <a:buChar char="§"/>
            </a:pPr>
            <a:r>
              <a:rPr lang="nl-NL" sz="1600" b="0" i="0" dirty="0" smtClean="0">
                <a:solidFill>
                  <a:srgbClr val="595959"/>
                </a:solidFill>
              </a:rPr>
              <a:t>Zorgt dat KOELE, DROGE lucht wordt gebruikt om de zuigventilatoren te koelen en </a:t>
            </a:r>
            <a:r>
              <a:rPr lang="nl-NL" sz="1600" dirty="0" smtClean="0">
                <a:solidFill>
                  <a:srgbClr val="595959"/>
                </a:solidFill>
              </a:rPr>
              <a:t>vermijdt</a:t>
            </a:r>
            <a:r>
              <a:rPr lang="nl-NL" sz="1600" b="0" i="0" dirty="0" smtClean="0">
                <a:solidFill>
                  <a:srgbClr val="595959"/>
                </a:solidFill>
              </a:rPr>
              <a:t> dat de lucht heet en vochtig is </a:t>
            </a:r>
          </a:p>
        </p:txBody>
      </p:sp>
      <p:sp>
        <p:nvSpPr>
          <p:cNvPr id="3" name="Title 2">
            <a:extLst>
              <a:ext uri="{FF2B5EF4-FFF2-40B4-BE49-F238E27FC236}">
                <a16:creationId xmlns:a16="http://schemas.microsoft.com/office/drawing/2014/main" id="{916F17CF-3836-4DFE-A83A-5DBD56FF49D7}"/>
              </a:ext>
            </a:extLst>
          </p:cNvPr>
          <p:cNvSpPr>
            <a:spLocks noGrp="1"/>
          </p:cNvSpPr>
          <p:nvPr>
            <p:ph type="title"/>
          </p:nvPr>
        </p:nvSpPr>
        <p:spPr/>
        <p:txBody>
          <a:bodyPr/>
          <a:lstStyle/>
          <a:p>
            <a:r>
              <a:rPr lang="nl-NL" sz="2400" b="0" i="0" dirty="0" smtClean="0">
                <a:solidFill>
                  <a:srgbClr val="FFFFFF"/>
                </a:solidFill>
              </a:rPr>
              <a:t>Koelventiel</a:t>
            </a:r>
          </a:p>
        </p:txBody>
      </p:sp>
      <p:pic>
        <p:nvPicPr>
          <p:cNvPr id="11" name="Picture 2" descr="C:\Users\war\Desktop\Thunderbolt\Image\Bill's Images\IMG_4694.JPG">
            <a:extLst>
              <a:ext uri="{FF2B5EF4-FFF2-40B4-BE49-F238E27FC236}">
                <a16:creationId xmlns:a16="http://schemas.microsoft.com/office/drawing/2014/main" id="{5A893894-65FB-4361-84E1-84404CC9029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88475" y="3791772"/>
            <a:ext cx="3931325" cy="2293879"/>
          </a:xfrm>
          <a:prstGeom prst="rect">
            <a:avLst/>
          </a:prstGeom>
          <a:noFill/>
          <a:extLst>
            <a:ext uri="{909E8E84-426E-40DD-AFC4-6F175D3DCCD1}">
              <a14:hiddenFill xmlns:a14="http://schemas.microsoft.com/office/drawing/2010/main">
                <a:solidFill>
                  <a:srgbClr val="FFFFFF"/>
                </a:solidFill>
              </a14:hiddenFill>
            </a:ext>
          </a:extLst>
        </p:spPr>
      </p:pic>
      <p:sp>
        <p:nvSpPr>
          <p:cNvPr id="12" name="Up Arrow 37">
            <a:extLst>
              <a:ext uri="{FF2B5EF4-FFF2-40B4-BE49-F238E27FC236}">
                <a16:creationId xmlns:a16="http://schemas.microsoft.com/office/drawing/2014/main" id="{F70E8D70-E43C-4116-84DD-3171704C6EF3}"/>
              </a:ext>
            </a:extLst>
          </p:cNvPr>
          <p:cNvSpPr/>
          <p:nvPr/>
        </p:nvSpPr>
        <p:spPr>
          <a:xfrm rot="5184374">
            <a:off x="3941770" y="3550302"/>
            <a:ext cx="351487" cy="1711844"/>
          </a:xfrm>
          <a:prstGeom prst="upArrow">
            <a:avLst>
              <a:gd name="adj1" fmla="val 43818"/>
              <a:gd name="adj2" fmla="val 5000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39">
            <a:extLst>
              <a:ext uri="{FF2B5EF4-FFF2-40B4-BE49-F238E27FC236}">
                <a16:creationId xmlns:a16="http://schemas.microsoft.com/office/drawing/2014/main" id="{B3656F10-07B3-464F-AFA1-82C73CBECBE4}"/>
              </a:ext>
            </a:extLst>
          </p:cNvPr>
          <p:cNvSpPr/>
          <p:nvPr/>
        </p:nvSpPr>
        <p:spPr>
          <a:xfrm rot="5400000">
            <a:off x="3964490" y="3760029"/>
            <a:ext cx="351487" cy="2462562"/>
          </a:xfrm>
          <a:prstGeom prst="upArrow">
            <a:avLst>
              <a:gd name="adj1" fmla="val 43818"/>
              <a:gd name="adj2" fmla="val 5000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0560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0DBFEE-FB86-4064-9A32-32DC177FAA14}"/>
              </a:ext>
            </a:extLst>
          </p:cNvPr>
          <p:cNvSpPr>
            <a:spLocks noGrp="1"/>
          </p:cNvSpPr>
          <p:nvPr>
            <p:ph idx="1"/>
          </p:nvPr>
        </p:nvSpPr>
        <p:spPr>
          <a:xfrm>
            <a:off x="457200" y="1844351"/>
            <a:ext cx="8229600" cy="4267200"/>
          </a:xfrm>
        </p:spPr>
        <p:txBody>
          <a:bodyPr>
            <a:normAutofit/>
          </a:bodyPr>
          <a:lstStyle/>
          <a:p>
            <a:pPr marL="285750" indent="-285750">
              <a:buClr>
                <a:srgbClr val="009AC7"/>
              </a:buClr>
              <a:buFont typeface="Wingdings" panose="05000000000000000000" pitchFamily="2" charset="2"/>
              <a:buChar char="§"/>
            </a:pPr>
            <a:r>
              <a:rPr lang="nl-NL" sz="1600" b="0" i="0" dirty="0" smtClean="0">
                <a:solidFill>
                  <a:srgbClr val="595959"/>
                </a:solidFill>
              </a:rPr>
              <a:t>Hoe sneller een monteur bij een onderdeel kan komen, des te eerder de machine gerepareerd wordt en weer operationeel is. </a:t>
            </a:r>
          </a:p>
          <a:p>
            <a:pPr marL="285750" indent="-285750">
              <a:buClr>
                <a:srgbClr val="009AC7"/>
              </a:buClr>
              <a:buFont typeface="Wingdings" panose="05000000000000000000" pitchFamily="2" charset="2"/>
              <a:buChar char="§"/>
            </a:pPr>
            <a:r>
              <a:rPr lang="nl-NL" sz="1600" b="0" i="0" dirty="0" smtClean="0">
                <a:solidFill>
                  <a:srgbClr val="595959"/>
                </a:solidFill>
              </a:rPr>
              <a:t>De machine kan volledig worden geopend gemakkelijke bereikbaarheid van onderdelen</a:t>
            </a:r>
          </a:p>
        </p:txBody>
      </p:sp>
      <p:sp>
        <p:nvSpPr>
          <p:cNvPr id="3" name="Title 2">
            <a:extLst>
              <a:ext uri="{FF2B5EF4-FFF2-40B4-BE49-F238E27FC236}">
                <a16:creationId xmlns:a16="http://schemas.microsoft.com/office/drawing/2014/main" id="{8BDB73B5-0AB4-4ECA-B5F6-54DC57F6F919}"/>
              </a:ext>
            </a:extLst>
          </p:cNvPr>
          <p:cNvSpPr>
            <a:spLocks noGrp="1"/>
          </p:cNvSpPr>
          <p:nvPr>
            <p:ph type="title"/>
          </p:nvPr>
        </p:nvSpPr>
        <p:spPr/>
        <p:txBody>
          <a:bodyPr/>
          <a:lstStyle/>
          <a:p>
            <a:r>
              <a:rPr lang="nl-NL" sz="2400" b="0" i="0" dirty="0" smtClean="0">
                <a:solidFill>
                  <a:srgbClr val="FFFFFF"/>
                </a:solidFill>
              </a:rPr>
              <a:t>Bedienings- en onderhoudsgemak</a:t>
            </a:r>
          </a:p>
        </p:txBody>
      </p:sp>
      <p:pic>
        <p:nvPicPr>
          <p:cNvPr id="6" name="Picture 5" descr="A picture containing truck  Description generated with very high confidence">
            <a:extLst>
              <a:ext uri="{FF2B5EF4-FFF2-40B4-BE49-F238E27FC236}">
                <a16:creationId xmlns:a16="http://schemas.microsoft.com/office/drawing/2014/main" id="{97967583-7434-458F-A3CC-93AB39421D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45" r="10221" b="4363"/>
          <a:stretch/>
        </p:blipFill>
        <p:spPr>
          <a:xfrm>
            <a:off x="2717267" y="3588075"/>
            <a:ext cx="3709466" cy="2838091"/>
          </a:xfrm>
          <a:prstGeom prst="rect">
            <a:avLst/>
          </a:prstGeom>
        </p:spPr>
      </p:pic>
    </p:spTree>
    <p:extLst>
      <p:ext uri="{BB962C8B-B14F-4D97-AF65-F5344CB8AC3E}">
        <p14:creationId xmlns:p14="http://schemas.microsoft.com/office/powerpoint/2010/main" val="472901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235A5E0-53BC-4FB2-84F9-2238B56A4844}"/>
              </a:ext>
            </a:extLst>
          </p:cNvPr>
          <p:cNvSpPr>
            <a:spLocks noGrp="1"/>
          </p:cNvSpPr>
          <p:nvPr>
            <p:ph idx="1"/>
          </p:nvPr>
        </p:nvSpPr>
        <p:spPr>
          <a:xfrm>
            <a:off x="0" y="1736784"/>
            <a:ext cx="9144000" cy="4664016"/>
          </a:xfrm>
        </p:spPr>
        <p:txBody>
          <a:bodyPr>
            <a:noAutofit/>
          </a:bodyPr>
          <a:lstStyle/>
          <a:p>
            <a:pPr marL="285750" indent="-285750">
              <a:spcBef>
                <a:spcPts val="600"/>
              </a:spcBef>
              <a:buClr>
                <a:srgbClr val="009AC7"/>
              </a:buClr>
              <a:buFont typeface="Wingdings" panose="05000000000000000000" pitchFamily="2" charset="2"/>
              <a:buChar char="§"/>
            </a:pPr>
            <a:r>
              <a:rPr lang="nl-NL" sz="1400" b="0" i="0" dirty="0" smtClean="0">
                <a:solidFill>
                  <a:srgbClr val="595959"/>
                </a:solidFill>
              </a:rPr>
              <a:t>De volgende onderdelen zijn niet aanwezig op machines met een hogedrukreiniger:</a:t>
            </a:r>
          </a:p>
          <a:p>
            <a:pPr marL="742950" lvl="1" indent="-285750">
              <a:spcBef>
                <a:spcPts val="0"/>
              </a:spcBef>
              <a:buClr>
                <a:srgbClr val="009AC7"/>
              </a:buClr>
              <a:buFont typeface="Wingdings" panose="05000000000000000000" pitchFamily="2" charset="2"/>
              <a:buChar char="§"/>
            </a:pPr>
            <a:r>
              <a:rPr lang="nl-NL" sz="1100" b="0" i="0" dirty="0" smtClean="0">
                <a:solidFill>
                  <a:srgbClr val="595959"/>
                </a:solidFill>
              </a:rPr>
              <a:t>ES</a:t>
            </a:r>
          </a:p>
          <a:p>
            <a:pPr marL="742950" lvl="1" indent="-285750">
              <a:spcBef>
                <a:spcPts val="0"/>
              </a:spcBef>
              <a:buClr>
                <a:srgbClr val="009AC7"/>
              </a:buClr>
              <a:buFont typeface="Wingdings" panose="05000000000000000000" pitchFamily="2" charset="2"/>
              <a:buChar char="§"/>
            </a:pPr>
            <a:r>
              <a:rPr lang="nl-NL" sz="1100" b="0" i="0" dirty="0" smtClean="0">
                <a:solidFill>
                  <a:srgbClr val="595959"/>
                </a:solidFill>
              </a:rPr>
              <a:t>Spuitstang</a:t>
            </a:r>
          </a:p>
          <a:p>
            <a:pPr marL="742950" lvl="1" indent="-285750">
              <a:spcBef>
                <a:spcPts val="0"/>
              </a:spcBef>
              <a:buClr>
                <a:srgbClr val="009AC7"/>
              </a:buClr>
              <a:buFont typeface="Wingdings" panose="05000000000000000000" pitchFamily="2" charset="2"/>
              <a:buChar char="§"/>
            </a:pPr>
            <a:r>
              <a:rPr lang="nl-NL" sz="1100" b="0" i="0" dirty="0" smtClean="0">
                <a:solidFill>
                  <a:srgbClr val="595959"/>
                </a:solidFill>
              </a:rPr>
              <a:t>Zuigstang</a:t>
            </a:r>
          </a:p>
          <a:p>
            <a:pPr marL="742950" lvl="1" indent="-285750">
              <a:spcBef>
                <a:spcPts val="0"/>
              </a:spcBef>
              <a:buClr>
                <a:srgbClr val="009AC7"/>
              </a:buClr>
              <a:buFont typeface="Wingdings" panose="05000000000000000000" pitchFamily="2" charset="2"/>
              <a:buChar char="§"/>
            </a:pPr>
            <a:r>
              <a:rPr lang="nl-NL" sz="1100" dirty="0" smtClean="0">
                <a:solidFill>
                  <a:srgbClr val="595959"/>
                </a:solidFill>
              </a:rPr>
              <a:t>Batterij</a:t>
            </a:r>
            <a:r>
              <a:rPr lang="nl-NL" sz="1100" b="0" i="0" dirty="0" smtClean="0">
                <a:solidFill>
                  <a:srgbClr val="595959"/>
                </a:solidFill>
              </a:rPr>
              <a:t>-uitschuif</a:t>
            </a:r>
          </a:p>
          <a:p>
            <a:pPr marL="742950" lvl="1" indent="-285750">
              <a:spcBef>
                <a:spcPts val="0"/>
              </a:spcBef>
              <a:buClr>
                <a:srgbClr val="009AC7"/>
              </a:buClr>
              <a:buFont typeface="Wingdings" panose="05000000000000000000" pitchFamily="2" charset="2"/>
              <a:buChar char="§"/>
            </a:pPr>
            <a:r>
              <a:rPr lang="nl-NL" sz="1100" b="0" i="0" dirty="0" smtClean="0">
                <a:solidFill>
                  <a:srgbClr val="595959"/>
                </a:solidFill>
              </a:rPr>
              <a:t>Nat zuigen</a:t>
            </a:r>
          </a:p>
          <a:p>
            <a:pPr marL="285750" indent="-285750">
              <a:spcBef>
                <a:spcPts val="600"/>
              </a:spcBef>
              <a:buClr>
                <a:srgbClr val="009AC7"/>
              </a:buClr>
              <a:buFont typeface="Wingdings" panose="05000000000000000000" pitchFamily="2" charset="2"/>
              <a:buChar char="§"/>
            </a:pPr>
            <a:r>
              <a:rPr lang="nl-NL" sz="1400" b="0" i="0" dirty="0" smtClean="0">
                <a:solidFill>
                  <a:srgbClr val="595959"/>
                </a:solidFill>
              </a:rPr>
              <a:t>De volgende onderdelen zijn niet aanwezig op machines met brandstofcellen:</a:t>
            </a:r>
          </a:p>
          <a:p>
            <a:pPr marL="742950" lvl="1" indent="-285750">
              <a:spcBef>
                <a:spcPts val="0"/>
              </a:spcBef>
              <a:buClr>
                <a:srgbClr val="009AC7"/>
              </a:buClr>
              <a:buFont typeface="Wingdings" panose="05000000000000000000" pitchFamily="2" charset="2"/>
              <a:buChar char="§"/>
            </a:pPr>
            <a:r>
              <a:rPr lang="nl-NL" sz="1100" b="0" i="0" dirty="0" smtClean="0">
                <a:solidFill>
                  <a:srgbClr val="595959"/>
                </a:solidFill>
              </a:rPr>
              <a:t>Hogedrukreiniger</a:t>
            </a:r>
          </a:p>
          <a:p>
            <a:pPr marL="742950" lvl="1" indent="-285750">
              <a:spcBef>
                <a:spcPts val="0"/>
              </a:spcBef>
              <a:buClr>
                <a:srgbClr val="009AC7"/>
              </a:buClr>
              <a:buFont typeface="Wingdings" panose="05000000000000000000" pitchFamily="2" charset="2"/>
              <a:buChar char="§"/>
            </a:pPr>
            <a:r>
              <a:rPr lang="nl-NL" sz="1100" b="0" i="0" dirty="0" smtClean="0">
                <a:solidFill>
                  <a:srgbClr val="595959"/>
                </a:solidFill>
              </a:rPr>
              <a:t>Zuigstang</a:t>
            </a:r>
          </a:p>
          <a:p>
            <a:pPr marL="742950" lvl="1" indent="-285750">
              <a:spcBef>
                <a:spcPts val="0"/>
              </a:spcBef>
              <a:buClr>
                <a:srgbClr val="009AC7"/>
              </a:buClr>
              <a:buFont typeface="Wingdings" panose="05000000000000000000" pitchFamily="2" charset="2"/>
              <a:buChar char="§"/>
            </a:pPr>
            <a:r>
              <a:rPr lang="nl-NL" sz="1100" dirty="0" smtClean="0">
                <a:solidFill>
                  <a:srgbClr val="595959"/>
                </a:solidFill>
              </a:rPr>
              <a:t>Batterij</a:t>
            </a:r>
            <a:r>
              <a:rPr lang="nl-NL" sz="1100" b="0" i="0" dirty="0" smtClean="0">
                <a:solidFill>
                  <a:srgbClr val="595959"/>
                </a:solidFill>
              </a:rPr>
              <a:t>-uitschuif</a:t>
            </a:r>
          </a:p>
          <a:p>
            <a:pPr marL="285750" indent="-285750">
              <a:spcBef>
                <a:spcPts val="600"/>
              </a:spcBef>
              <a:buClr>
                <a:srgbClr val="009AC7"/>
              </a:buClr>
              <a:buFont typeface="Wingdings" panose="05000000000000000000" pitchFamily="2" charset="2"/>
              <a:buChar char="§"/>
            </a:pPr>
            <a:r>
              <a:rPr lang="nl-NL" sz="1400" b="0" i="0" dirty="0" smtClean="0">
                <a:solidFill>
                  <a:srgbClr val="595959"/>
                </a:solidFill>
              </a:rPr>
              <a:t>De volgende onderdelen zijn niet aanwezig op machines met snelontkoppelaars voor batterijen</a:t>
            </a:r>
          </a:p>
          <a:p>
            <a:pPr marL="742950" lvl="1" indent="-285750">
              <a:spcBef>
                <a:spcPts val="0"/>
              </a:spcBef>
              <a:buClr>
                <a:srgbClr val="009AC7"/>
              </a:buClr>
              <a:buFont typeface="Wingdings" panose="05000000000000000000" pitchFamily="2" charset="2"/>
              <a:buChar char="§"/>
            </a:pPr>
            <a:r>
              <a:rPr lang="nl-NL" sz="1100" dirty="0" smtClean="0">
                <a:solidFill>
                  <a:srgbClr val="595959"/>
                </a:solidFill>
              </a:rPr>
              <a:t>Batterij</a:t>
            </a:r>
            <a:r>
              <a:rPr lang="nl-NL" sz="1100" b="0" i="0" dirty="0" smtClean="0">
                <a:solidFill>
                  <a:srgbClr val="595959"/>
                </a:solidFill>
              </a:rPr>
              <a:t>-uitschuif</a:t>
            </a:r>
          </a:p>
          <a:p>
            <a:pPr marL="285750" indent="-285750">
              <a:spcBef>
                <a:spcPts val="600"/>
              </a:spcBef>
              <a:buClr>
                <a:srgbClr val="009AC7"/>
              </a:buClr>
              <a:buFont typeface="Wingdings" panose="05000000000000000000" pitchFamily="2" charset="2"/>
              <a:buChar char="§"/>
            </a:pPr>
            <a:r>
              <a:rPr lang="nl-NL" sz="1400" b="0" i="0" dirty="0" smtClean="0">
                <a:solidFill>
                  <a:srgbClr val="595959"/>
                </a:solidFill>
              </a:rPr>
              <a:t>De volgende onderdelen zijn niet beschikbaar op machines met een zuigstang</a:t>
            </a:r>
          </a:p>
          <a:p>
            <a:pPr marL="742950" lvl="1" indent="-285750">
              <a:spcBef>
                <a:spcPts val="0"/>
              </a:spcBef>
              <a:buClr>
                <a:srgbClr val="009AC7"/>
              </a:buClr>
              <a:buFont typeface="Wingdings" panose="05000000000000000000" pitchFamily="2" charset="2"/>
              <a:buChar char="§"/>
            </a:pPr>
            <a:r>
              <a:rPr lang="nl-NL" sz="1100" dirty="0" smtClean="0">
                <a:solidFill>
                  <a:srgbClr val="595959"/>
                </a:solidFill>
              </a:rPr>
              <a:t>Batterij</a:t>
            </a:r>
            <a:r>
              <a:rPr lang="nl-NL" sz="1100" b="0" i="0" dirty="0" smtClean="0">
                <a:solidFill>
                  <a:srgbClr val="595959"/>
                </a:solidFill>
              </a:rPr>
              <a:t>-uitschuif</a:t>
            </a:r>
          </a:p>
          <a:p>
            <a:pPr marL="742950" lvl="1" indent="-285750">
              <a:spcBef>
                <a:spcPts val="0"/>
              </a:spcBef>
              <a:buClr>
                <a:srgbClr val="009AC7"/>
              </a:buClr>
              <a:buFont typeface="Wingdings" panose="05000000000000000000" pitchFamily="2" charset="2"/>
              <a:buChar char="§"/>
            </a:pPr>
            <a:r>
              <a:rPr lang="nl-NL" sz="1100" b="0" i="0" dirty="0" smtClean="0">
                <a:solidFill>
                  <a:srgbClr val="595959"/>
                </a:solidFill>
              </a:rPr>
              <a:t>Nat zuigen</a:t>
            </a:r>
          </a:p>
          <a:p>
            <a:pPr marL="742950" lvl="1" indent="-285750">
              <a:spcBef>
                <a:spcPts val="0"/>
              </a:spcBef>
              <a:buClr>
                <a:srgbClr val="009AC7"/>
              </a:buClr>
              <a:buFont typeface="Wingdings" panose="05000000000000000000" pitchFamily="2" charset="2"/>
              <a:buChar char="§"/>
            </a:pPr>
            <a:r>
              <a:rPr lang="nl-NL" sz="1100" b="0" i="0" dirty="0" smtClean="0">
                <a:solidFill>
                  <a:srgbClr val="595959"/>
                </a:solidFill>
              </a:rPr>
              <a:t>Hogedrukreiniger</a:t>
            </a:r>
          </a:p>
          <a:p>
            <a:pPr marL="742950" lvl="1" indent="-285750">
              <a:spcBef>
                <a:spcPts val="0"/>
              </a:spcBef>
              <a:buClr>
                <a:srgbClr val="009AC7"/>
              </a:buClr>
              <a:buFont typeface="Wingdings" panose="05000000000000000000" pitchFamily="2" charset="2"/>
              <a:buChar char="§"/>
            </a:pPr>
            <a:r>
              <a:rPr lang="nl-NL" sz="1100" b="0" i="0" dirty="0" smtClean="0">
                <a:solidFill>
                  <a:srgbClr val="595959"/>
                </a:solidFill>
              </a:rPr>
              <a:t>Voorveeg-optie</a:t>
            </a:r>
          </a:p>
          <a:p>
            <a:pPr marL="742950" lvl="1" indent="-285750">
              <a:buClr>
                <a:srgbClr val="009AC7"/>
              </a:buClr>
              <a:buFont typeface="Wingdings" panose="05000000000000000000" pitchFamily="2" charset="2"/>
              <a:buChar char="§"/>
            </a:pPr>
            <a:endParaRPr lang="en-US" dirty="0"/>
          </a:p>
        </p:txBody>
      </p:sp>
      <p:sp>
        <p:nvSpPr>
          <p:cNvPr id="3" name="Title 2">
            <a:extLst>
              <a:ext uri="{FF2B5EF4-FFF2-40B4-BE49-F238E27FC236}">
                <a16:creationId xmlns:a16="http://schemas.microsoft.com/office/drawing/2014/main" id="{CF345EAA-A1B4-4620-8463-1F4CAD1A81A3}"/>
              </a:ext>
            </a:extLst>
          </p:cNvPr>
          <p:cNvSpPr>
            <a:spLocks noGrp="1"/>
          </p:cNvSpPr>
          <p:nvPr>
            <p:ph type="title"/>
          </p:nvPr>
        </p:nvSpPr>
        <p:spPr/>
        <p:txBody>
          <a:bodyPr/>
          <a:lstStyle/>
          <a:p>
            <a:r>
              <a:rPr lang="nl-NL" sz="2400" b="0" i="0" dirty="0" smtClean="0">
                <a:solidFill>
                  <a:srgbClr val="FFFFFF"/>
                </a:solidFill>
              </a:rPr>
              <a:t>Opmerkingen en uitsluitingen</a:t>
            </a:r>
          </a:p>
        </p:txBody>
      </p:sp>
      <p:sp>
        <p:nvSpPr>
          <p:cNvPr id="4" name="Date Placeholder 3">
            <a:extLst>
              <a:ext uri="{FF2B5EF4-FFF2-40B4-BE49-F238E27FC236}">
                <a16:creationId xmlns:a16="http://schemas.microsoft.com/office/drawing/2014/main" id="{15070B4E-F43E-4227-8B21-77835F23EA24}"/>
              </a:ext>
            </a:extLst>
          </p:cNvPr>
          <p:cNvSpPr>
            <a:spLocks noGrp="1"/>
          </p:cNvSpPr>
          <p:nvPr>
            <p:ph type="dt" sz="half" idx="10"/>
          </p:nvPr>
        </p:nvSpPr>
        <p:spPr/>
        <p:txBody>
          <a:bodyPr/>
          <a:lstStyle/>
          <a:p>
            <a:pPr>
              <a:defRPr/>
            </a:pPr>
            <a:r>
              <a:rPr lang="nl-NL" sz="700" b="0" i="0" dirty="0" smtClean="0">
                <a:solidFill>
                  <a:srgbClr val="BFBFBF"/>
                </a:solidFill>
              </a:rPr>
              <a:t>© 2019 The Tennant Company</a:t>
            </a:r>
          </a:p>
        </p:txBody>
      </p:sp>
    </p:spTree>
    <p:extLst>
      <p:ext uri="{BB962C8B-B14F-4D97-AF65-F5344CB8AC3E}">
        <p14:creationId xmlns:p14="http://schemas.microsoft.com/office/powerpoint/2010/main" val="939511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8720" y="1625430"/>
            <a:ext cx="7955280" cy="3994906"/>
          </a:xfrm>
        </p:spPr>
        <p:txBody>
          <a:bodyPr/>
          <a:lstStyle/>
          <a:p>
            <a:pPr marL="0" indent="0">
              <a:spcBef>
                <a:spcPct val="0"/>
              </a:spcBef>
              <a:buClr>
                <a:srgbClr val="009BBE"/>
              </a:buClr>
              <a:buSzPct val="150000"/>
              <a:buNone/>
              <a:defRPr/>
            </a:pPr>
            <a:r>
              <a:rPr lang="nl-NL" sz="2000" b="1" i="0" dirty="0" smtClean="0">
                <a:solidFill>
                  <a:srgbClr val="009AC7"/>
                </a:solidFill>
                <a:latin typeface="Calibri" pitchFamily="18" charset="0"/>
              </a:rPr>
              <a:t>Lagere reinigingskosten</a:t>
            </a:r>
          </a:p>
          <a:p>
            <a:pPr lvl="1">
              <a:spcBef>
                <a:spcPts val="300"/>
              </a:spcBef>
              <a:buClr>
                <a:srgbClr val="009AC7"/>
              </a:buClr>
              <a:buSzPct val="100000"/>
              <a:buFont typeface="Wingdings" panose="05000000000000000000" pitchFamily="2" charset="2"/>
              <a:buChar char="§"/>
              <a:defRPr/>
            </a:pPr>
            <a:r>
              <a:rPr lang="nl-NL" sz="1600" b="0" i="0" dirty="0" smtClean="0">
                <a:solidFill>
                  <a:srgbClr val="595959"/>
                </a:solidFill>
                <a:latin typeface="Calibri" pitchFamily="18" charset="0"/>
              </a:rPr>
              <a:t>Verminder de noodzaak voor meerdere machines</a:t>
            </a:r>
          </a:p>
          <a:p>
            <a:pPr marL="690563" lvl="1" indent="-233363">
              <a:spcBef>
                <a:spcPts val="300"/>
              </a:spcBef>
              <a:buClr>
                <a:srgbClr val="009AC7"/>
              </a:buClr>
              <a:buSzPct val="100000"/>
              <a:buFont typeface="Wingdings" panose="05000000000000000000" pitchFamily="2" charset="2"/>
              <a:buChar char="§"/>
              <a:defRPr/>
            </a:pPr>
            <a:r>
              <a:rPr lang="nl-NL" sz="1600" b="0" i="0" dirty="0" smtClean="0">
                <a:solidFill>
                  <a:srgbClr val="595959"/>
                </a:solidFill>
                <a:latin typeface="Calibri" pitchFamily="18" charset="0"/>
              </a:rPr>
              <a:t>Keuzemogelijkheid voor </a:t>
            </a:r>
            <a:r>
              <a:rPr lang="nl-NL" sz="1600" dirty="0" smtClean="0">
                <a:solidFill>
                  <a:srgbClr val="595959"/>
                </a:solidFill>
                <a:latin typeface="Calibri" pitchFamily="18" charset="0"/>
              </a:rPr>
              <a:t>batterijen</a:t>
            </a:r>
            <a:r>
              <a:rPr lang="nl-NL" sz="1600" b="0" i="0" dirty="0" smtClean="0">
                <a:solidFill>
                  <a:srgbClr val="595959"/>
                </a:solidFill>
                <a:latin typeface="Calibri" pitchFamily="18" charset="0"/>
              </a:rPr>
              <a:t> met een grote capaciteit</a:t>
            </a:r>
          </a:p>
          <a:p>
            <a:pPr marL="0" indent="0">
              <a:spcBef>
                <a:spcPts val="1800"/>
              </a:spcBef>
              <a:buClr>
                <a:srgbClr val="009BBE"/>
              </a:buClr>
              <a:buSzPct val="150000"/>
              <a:buNone/>
              <a:defRPr/>
            </a:pPr>
            <a:r>
              <a:rPr lang="nl-NL" sz="2000" b="1" i="0" dirty="0" smtClean="0">
                <a:solidFill>
                  <a:srgbClr val="009AC7"/>
                </a:solidFill>
                <a:latin typeface="Calibri" pitchFamily="18" charset="0"/>
              </a:rPr>
              <a:t>Zorg voor een</a:t>
            </a:r>
            <a:r>
              <a:rPr lang="nl-NL" sz="2000" b="0" i="0" dirty="0" smtClean="0">
                <a:solidFill>
                  <a:srgbClr val="595959"/>
                </a:solidFill>
                <a:latin typeface="Calibri" pitchFamily="18" charset="0"/>
              </a:rPr>
              <a:t> </a:t>
            </a:r>
            <a:r>
              <a:rPr lang="nl-NL" sz="2000" b="1" i="0" dirty="0" smtClean="0">
                <a:solidFill>
                  <a:srgbClr val="009AC7"/>
                </a:solidFill>
                <a:latin typeface="Calibri" pitchFamily="18" charset="0"/>
              </a:rPr>
              <a:t>veilige en gezonde werkomgeving</a:t>
            </a:r>
            <a:endParaRPr lang="nl-NL" sz="1600" b="0" i="0" dirty="0" smtClean="0"/>
          </a:p>
          <a:p>
            <a:pPr lvl="1">
              <a:spcBef>
                <a:spcPts val="300"/>
              </a:spcBef>
              <a:buClr>
                <a:srgbClr val="009AC7"/>
              </a:buClr>
              <a:buSzPct val="100000"/>
              <a:buFont typeface="Wingdings" panose="05000000000000000000" pitchFamily="2" charset="2"/>
              <a:buChar char="§"/>
              <a:defRPr/>
            </a:pPr>
            <a:r>
              <a:rPr lang="nl-NL" sz="1600" b="0" i="0" dirty="0" smtClean="0">
                <a:solidFill>
                  <a:srgbClr val="595959"/>
                </a:solidFill>
                <a:latin typeface="Calibri" pitchFamily="18" charset="0"/>
              </a:rPr>
              <a:t>Uitzonderlijke stofbeperking </a:t>
            </a:r>
          </a:p>
          <a:p>
            <a:pPr lvl="1">
              <a:spcBef>
                <a:spcPts val="300"/>
              </a:spcBef>
              <a:buClr>
                <a:srgbClr val="009AC7"/>
              </a:buClr>
              <a:buSzPct val="100000"/>
              <a:buFont typeface="Wingdings" panose="05000000000000000000" pitchFamily="2" charset="2"/>
              <a:buChar char="§"/>
              <a:defRPr/>
            </a:pPr>
            <a:r>
              <a:rPr lang="nl-NL" sz="1600" b="0" i="0" dirty="0" smtClean="0">
                <a:solidFill>
                  <a:srgbClr val="595959"/>
                </a:solidFill>
                <a:latin typeface="Calibri" pitchFamily="18" charset="0"/>
              </a:rPr>
              <a:t>Voorwaartse positie van de gebruiker, naar voren gerichte bedieningselementen en goed zicht voor de gebruiker</a:t>
            </a:r>
          </a:p>
          <a:p>
            <a:pPr marL="0" indent="0">
              <a:spcBef>
                <a:spcPts val="1800"/>
              </a:spcBef>
              <a:buClr>
                <a:srgbClr val="009AC7"/>
              </a:buClr>
              <a:buSzPct val="150000"/>
              <a:buNone/>
              <a:defRPr/>
            </a:pPr>
            <a:r>
              <a:rPr lang="nl-NL" sz="2000" b="1" i="0" dirty="0" smtClean="0">
                <a:solidFill>
                  <a:srgbClr val="009AC7"/>
                </a:solidFill>
                <a:latin typeface="Calibri" pitchFamily="18" charset="0"/>
              </a:rPr>
              <a:t>Verbeter</a:t>
            </a:r>
            <a:r>
              <a:rPr lang="nl-NL" sz="2000" b="0" i="0" dirty="0" smtClean="0">
                <a:solidFill>
                  <a:srgbClr val="009AC7"/>
                </a:solidFill>
                <a:latin typeface="Calibri" pitchFamily="18" charset="0"/>
              </a:rPr>
              <a:t> </a:t>
            </a:r>
            <a:r>
              <a:rPr lang="nl-NL" sz="2000" b="1" i="0" dirty="0" smtClean="0">
                <a:solidFill>
                  <a:srgbClr val="009AC7"/>
                </a:solidFill>
                <a:latin typeface="Calibri" pitchFamily="18" charset="0"/>
              </a:rPr>
              <a:t>het imago van het gebouw</a:t>
            </a:r>
          </a:p>
          <a:p>
            <a:pPr lvl="1">
              <a:spcBef>
                <a:spcPts val="300"/>
              </a:spcBef>
              <a:buClr>
                <a:srgbClr val="009AC7"/>
              </a:buClr>
              <a:buSzPct val="100000"/>
              <a:buFont typeface="Wingdings" panose="05000000000000000000" pitchFamily="2" charset="2"/>
              <a:buChar char="§"/>
              <a:defRPr/>
            </a:pPr>
            <a:r>
              <a:rPr lang="nl-NL" sz="1600" b="0" i="0" dirty="0" smtClean="0">
                <a:solidFill>
                  <a:srgbClr val="595959"/>
                </a:solidFill>
                <a:latin typeface="Calibri" pitchFamily="18" charset="0"/>
              </a:rPr>
              <a:t>Uitstekende wateropname</a:t>
            </a:r>
          </a:p>
          <a:p>
            <a:pPr lvl="1">
              <a:spcBef>
                <a:spcPts val="300"/>
              </a:spcBef>
              <a:buClr>
                <a:srgbClr val="009AC7"/>
              </a:buClr>
              <a:buSzPct val="100000"/>
              <a:buFont typeface="Wingdings" panose="05000000000000000000" pitchFamily="2" charset="2"/>
              <a:buChar char="§"/>
              <a:defRPr/>
            </a:pPr>
            <a:r>
              <a:rPr lang="nl-NL" sz="1600" b="0" i="0" dirty="0" smtClean="0">
                <a:solidFill>
                  <a:srgbClr val="595959"/>
                </a:solidFill>
                <a:latin typeface="Calibri" pitchFamily="18" charset="0"/>
              </a:rPr>
              <a:t>Vang grote en kleine stukken vuil in één keer op </a:t>
            </a:r>
          </a:p>
          <a:p>
            <a:pPr marL="47504" indent="0">
              <a:spcBef>
                <a:spcPts val="1800"/>
              </a:spcBef>
              <a:buClr>
                <a:srgbClr val="009AC7"/>
              </a:buClr>
              <a:buSzPct val="150000"/>
              <a:buNone/>
              <a:defRPr/>
            </a:pPr>
            <a:r>
              <a:rPr lang="nl-NL" sz="2000" b="1" i="0" dirty="0" smtClean="0">
                <a:solidFill>
                  <a:srgbClr val="009AC7"/>
                </a:solidFill>
                <a:latin typeface="Calibri" pitchFamily="18" charset="0"/>
              </a:rPr>
              <a:t>Gebruiksvriendelijk</a:t>
            </a:r>
          </a:p>
          <a:p>
            <a:pPr lvl="1">
              <a:spcBef>
                <a:spcPts val="300"/>
              </a:spcBef>
              <a:buClr>
                <a:srgbClr val="009AC7"/>
              </a:buClr>
              <a:buSzPct val="100000"/>
              <a:buFont typeface="Wingdings" panose="05000000000000000000" pitchFamily="2" charset="2"/>
              <a:buChar char="§"/>
              <a:defRPr/>
            </a:pPr>
            <a:r>
              <a:rPr lang="nl-NL" sz="1600" b="0" i="0" dirty="0" smtClean="0">
                <a:solidFill>
                  <a:srgbClr val="595959"/>
                </a:solidFill>
                <a:latin typeface="Calibri" pitchFamily="18" charset="0"/>
              </a:rPr>
              <a:t>Intuïtieve bedieningselementen voor de gebruiker</a:t>
            </a:r>
          </a:p>
          <a:p>
            <a:pPr lvl="1">
              <a:spcBef>
                <a:spcPts val="300"/>
              </a:spcBef>
              <a:buClr>
                <a:srgbClr val="009AC7"/>
              </a:buClr>
              <a:buSzPct val="100000"/>
              <a:buFont typeface="Wingdings" panose="05000000000000000000" pitchFamily="2" charset="2"/>
              <a:buChar char="§"/>
              <a:defRPr/>
            </a:pPr>
            <a:r>
              <a:rPr lang="nl-NL" sz="1600" b="0" i="0" dirty="0" smtClean="0">
                <a:solidFill>
                  <a:srgbClr val="595959"/>
                </a:solidFill>
                <a:latin typeface="Calibri" pitchFamily="18" charset="0"/>
              </a:rPr>
              <a:t>Toegang tot de belangrijkste onderdelen zonder gereedschap</a:t>
            </a:r>
          </a:p>
          <a:p>
            <a:pPr marL="512762" lvl="3" indent="0">
              <a:spcBef>
                <a:spcPct val="0"/>
              </a:spcBef>
              <a:buClr>
                <a:srgbClr val="009AC7"/>
              </a:buClr>
              <a:buSzPct val="150000"/>
              <a:buNone/>
              <a:defRPr/>
            </a:pPr>
            <a:endParaRPr lang="en-US" altLang="en-US"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Title 2"/>
          <p:cNvSpPr txBox="1">
            <a:spLocks/>
          </p:cNvSpPr>
          <p:nvPr/>
        </p:nvSpPr>
        <p:spPr>
          <a:xfrm>
            <a:off x="541208" y="148194"/>
            <a:ext cx="6524373" cy="99642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200" kern="1200">
                <a:solidFill>
                  <a:schemeClr val="accent1"/>
                </a:solidFill>
                <a:latin typeface="+mj-lt"/>
                <a:ea typeface="+mj-ea"/>
                <a:cs typeface="+mj-cs"/>
              </a:defRPr>
            </a:lvl1pPr>
          </a:lstStyle>
          <a:p>
            <a:pPr algn="ctr">
              <a:lnSpc>
                <a:spcPct val="70000"/>
              </a:lnSpc>
            </a:pPr>
            <a:endParaRPr lang="en-US" sz="6000" b="1" dirty="0">
              <a:solidFill>
                <a:schemeClr val="bg1"/>
              </a:solidFill>
              <a:latin typeface="Arial" panose="020B0604020202020204" pitchFamily="34" charset="0"/>
              <a:cs typeface="Arial" panose="020B0604020202020204" pitchFamily="34" charset="0"/>
            </a:endParaRPr>
          </a:p>
        </p:txBody>
      </p:sp>
      <p:pic>
        <p:nvPicPr>
          <p:cNvPr id="23" name="Picture 22" descr="facilit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145399"/>
            <a:ext cx="731520" cy="731520"/>
          </a:xfrm>
          <a:prstGeom prst="rect">
            <a:avLst/>
          </a:prstGeom>
        </p:spPr>
      </p:pic>
      <p:pic>
        <p:nvPicPr>
          <p:cNvPr id="24" name="Picture 23" descr="health.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2819968"/>
            <a:ext cx="731520" cy="731520"/>
          </a:xfrm>
          <a:prstGeom prst="rect">
            <a:avLst/>
          </a:prstGeom>
        </p:spPr>
      </p:pic>
      <p:sp>
        <p:nvSpPr>
          <p:cNvPr id="10" name="Title 2"/>
          <p:cNvSpPr txBox="1">
            <a:spLocks/>
          </p:cNvSpPr>
          <p:nvPr/>
        </p:nvSpPr>
        <p:spPr>
          <a:xfrm>
            <a:off x="457200" y="986411"/>
            <a:ext cx="8229600" cy="543325"/>
          </a:xfrm>
          <a:prstGeom prst="rect">
            <a:avLst/>
          </a:prstGeom>
        </p:spPr>
        <p:txBody>
          <a:bodyPr/>
          <a:lst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fontAlgn="base">
              <a:spcBef>
                <a:spcPct val="0"/>
              </a:spcBef>
              <a:spcAft>
                <a:spcPct val="0"/>
              </a:spcAft>
              <a:defRPr sz="2400">
                <a:solidFill>
                  <a:schemeClr val="bg1"/>
                </a:solidFill>
                <a:latin typeface="Arial" charset="0"/>
                <a:cs typeface="Arial" charset="0"/>
              </a:defRPr>
            </a:lvl6pPr>
            <a:lvl7pPr marL="914400" algn="l" rtl="0" fontAlgn="base">
              <a:spcBef>
                <a:spcPct val="0"/>
              </a:spcBef>
              <a:spcAft>
                <a:spcPct val="0"/>
              </a:spcAft>
              <a:defRPr sz="2400">
                <a:solidFill>
                  <a:schemeClr val="bg1"/>
                </a:solidFill>
                <a:latin typeface="Arial" charset="0"/>
                <a:cs typeface="Arial" charset="0"/>
              </a:defRPr>
            </a:lvl7pPr>
            <a:lvl8pPr marL="1371600" algn="l" rtl="0" fontAlgn="base">
              <a:spcBef>
                <a:spcPct val="0"/>
              </a:spcBef>
              <a:spcAft>
                <a:spcPct val="0"/>
              </a:spcAft>
              <a:defRPr sz="2400">
                <a:solidFill>
                  <a:schemeClr val="bg1"/>
                </a:solidFill>
                <a:latin typeface="Arial" charset="0"/>
                <a:cs typeface="Arial" charset="0"/>
              </a:defRPr>
            </a:lvl8pPr>
            <a:lvl9pPr marL="1828800" algn="l" rtl="0" fontAlgn="base">
              <a:spcBef>
                <a:spcPct val="0"/>
              </a:spcBef>
              <a:spcAft>
                <a:spcPct val="0"/>
              </a:spcAft>
              <a:defRPr sz="2400">
                <a:solidFill>
                  <a:schemeClr val="bg1"/>
                </a:solidFill>
                <a:latin typeface="Arial" charset="0"/>
                <a:cs typeface="Arial" charset="0"/>
              </a:defRPr>
            </a:lvl9pPr>
          </a:lstStyle>
          <a:p>
            <a:r>
              <a:rPr lang="nl-NL" b="0" i="0" dirty="0" smtClean="0">
                <a:solidFill>
                  <a:srgbClr val="FFFFFF"/>
                </a:solidFill>
              </a:rPr>
              <a:t>Samenvatting</a:t>
            </a:r>
          </a:p>
        </p:txBody>
      </p:sp>
      <p:pic>
        <p:nvPicPr>
          <p:cNvPr id="6" name="Picture 5" descr="A picture containing tool  Description generated with high confidence">
            <a:extLst>
              <a:ext uri="{FF2B5EF4-FFF2-40B4-BE49-F238E27FC236}">
                <a16:creationId xmlns:a16="http://schemas.microsoft.com/office/drawing/2014/main" id="{076E3010-D575-428E-B052-9945C5F812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730" r="22730"/>
          <a:stretch/>
        </p:blipFill>
        <p:spPr>
          <a:xfrm>
            <a:off x="7105519" y="3934286"/>
            <a:ext cx="2052498" cy="2508848"/>
          </a:xfrm>
          <a:prstGeom prst="rect">
            <a:avLst/>
          </a:prstGeom>
        </p:spPr>
      </p:pic>
      <p:grpSp>
        <p:nvGrpSpPr>
          <p:cNvPr id="12" name="Group 11">
            <a:extLst>
              <a:ext uri="{FF2B5EF4-FFF2-40B4-BE49-F238E27FC236}">
                <a16:creationId xmlns:a16="http://schemas.microsoft.com/office/drawing/2014/main" id="{611D0210-49E9-4DC9-B525-CF5277116716}"/>
              </a:ext>
            </a:extLst>
          </p:cNvPr>
          <p:cNvGrpSpPr/>
          <p:nvPr/>
        </p:nvGrpSpPr>
        <p:grpSpPr>
          <a:xfrm>
            <a:off x="555884" y="5299233"/>
            <a:ext cx="618819" cy="833519"/>
            <a:chOff x="-1849707" y="1112218"/>
            <a:chExt cx="906985" cy="1221664"/>
          </a:xfrm>
        </p:grpSpPr>
        <p:sp>
          <p:nvSpPr>
            <p:cNvPr id="13" name="Rectangle 12">
              <a:extLst>
                <a:ext uri="{FF2B5EF4-FFF2-40B4-BE49-F238E27FC236}">
                  <a16:creationId xmlns:a16="http://schemas.microsoft.com/office/drawing/2014/main" id="{81BABDF6-D12B-4DAA-B718-561AD00AD3C4}"/>
                </a:ext>
              </a:extLst>
            </p:cNvPr>
            <p:cNvSpPr/>
            <p:nvPr/>
          </p:nvSpPr>
          <p:spPr>
            <a:xfrm>
              <a:off x="-1708123" y="1713702"/>
              <a:ext cx="605088" cy="6201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F4212EA-4C9B-46D1-92C8-8BB6BFCF6561}"/>
                </a:ext>
              </a:extLst>
            </p:cNvPr>
            <p:cNvSpPr/>
            <p:nvPr/>
          </p:nvSpPr>
          <p:spPr>
            <a:xfrm>
              <a:off x="-1528264" y="1632095"/>
              <a:ext cx="258974" cy="106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9B2B128C-1669-4261-9849-C93AF26FC93C}"/>
                </a:ext>
              </a:extLst>
            </p:cNvPr>
            <p:cNvPicPr>
              <a:picLocks noChangeAspect="1" noChangeArrowheads="1"/>
            </p:cNvPicPr>
            <p:nvPr/>
          </p:nvPicPr>
          <p:blipFill>
            <a:blip r:embed="rId5" cstate="email">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1849707" y="1112218"/>
              <a:ext cx="906985" cy="90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15"/>
          <p:cNvPicPr>
            <a:picLocks noChangeAspect="1"/>
          </p:cNvPicPr>
          <p:nvPr/>
        </p:nvPicPr>
        <p:blipFill>
          <a:blip r:embed="rId6"/>
          <a:stretch>
            <a:fillRect/>
          </a:stretch>
        </p:blipFill>
        <p:spPr>
          <a:xfrm>
            <a:off x="396889" y="1781524"/>
            <a:ext cx="814104" cy="684246"/>
          </a:xfrm>
          <a:prstGeom prst="rect">
            <a:avLst/>
          </a:prstGeom>
        </p:spPr>
      </p:pic>
    </p:spTree>
    <p:extLst>
      <p:ext uri="{BB962C8B-B14F-4D97-AF65-F5344CB8AC3E}">
        <p14:creationId xmlns:p14="http://schemas.microsoft.com/office/powerpoint/2010/main" val="1547910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awn mower, cake, truck, car  Description generated with very high confidence">
            <a:extLst>
              <a:ext uri="{FF2B5EF4-FFF2-40B4-BE49-F238E27FC236}">
                <a16:creationId xmlns:a16="http://schemas.microsoft.com/office/drawing/2014/main" id="{490826F7-8253-4DC3-9CBF-C7FD451FDC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1834" y="2791936"/>
            <a:ext cx="6060332" cy="4040221"/>
          </a:xfrm>
          <a:prstGeom prst="rect">
            <a:avLst/>
          </a:prstGeom>
        </p:spPr>
      </p:pic>
      <p:sp>
        <p:nvSpPr>
          <p:cNvPr id="6" name="TextBox 5">
            <a:extLst>
              <a:ext uri="{FF2B5EF4-FFF2-40B4-BE49-F238E27FC236}">
                <a16:creationId xmlns:a16="http://schemas.microsoft.com/office/drawing/2014/main" id="{E4870168-B3DA-4023-9E14-658A9292D177}"/>
              </a:ext>
            </a:extLst>
          </p:cNvPr>
          <p:cNvSpPr txBox="1"/>
          <p:nvPr/>
        </p:nvSpPr>
        <p:spPr>
          <a:xfrm>
            <a:off x="863599" y="1760561"/>
            <a:ext cx="6968067" cy="978729"/>
          </a:xfrm>
          <a:prstGeom prst="rect">
            <a:avLst/>
          </a:prstGeom>
          <a:noFill/>
        </p:spPr>
        <p:txBody>
          <a:bodyPr wrap="square" rtlCol="0">
            <a:spAutoFit/>
          </a:bodyPr>
          <a:lstStyle/>
          <a:p>
            <a:pPr>
              <a:lnSpc>
                <a:spcPct val="80000"/>
              </a:lnSpc>
              <a:spcBef>
                <a:spcPct val="0"/>
              </a:spcBef>
              <a:buFontTx/>
              <a:buNone/>
            </a:pPr>
            <a:r>
              <a:rPr lang="nl-NL" sz="7200" b="1" i="0" dirty="0" smtClean="0">
                <a:solidFill>
                  <a:srgbClr val="009AC7"/>
                </a:solidFill>
              </a:rPr>
              <a:t>T17</a:t>
            </a:r>
            <a:r>
              <a:rPr lang="nl-NL" b="1" i="0" dirty="0" smtClean="0">
                <a:solidFill>
                  <a:srgbClr val="009AC7"/>
                </a:solidFill>
              </a:rPr>
              <a:t>ELEKTRISCH AANGEDREVEN SCHROBDROOGMACHINE</a:t>
            </a:r>
          </a:p>
        </p:txBody>
      </p:sp>
    </p:spTree>
    <p:extLst>
      <p:ext uri="{BB962C8B-B14F-4D97-AF65-F5344CB8AC3E}">
        <p14:creationId xmlns:p14="http://schemas.microsoft.com/office/powerpoint/2010/main" val="4257314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car  Description generated with very high confidence">
            <a:extLst>
              <a:ext uri="{FF2B5EF4-FFF2-40B4-BE49-F238E27FC236}">
                <a16:creationId xmlns:a16="http://schemas.microsoft.com/office/drawing/2014/main" id="{8B3D3EFE-BBC2-43BD-8565-AE127E64BD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8874" y="3726190"/>
            <a:ext cx="4146820" cy="2764547"/>
          </a:xfrm>
          <a:prstGeom prst="rect">
            <a:avLst/>
          </a:prstGeom>
        </p:spPr>
      </p:pic>
      <p:sp>
        <p:nvSpPr>
          <p:cNvPr id="2" name="Oval 1"/>
          <p:cNvSpPr/>
          <p:nvPr/>
        </p:nvSpPr>
        <p:spPr>
          <a:xfrm>
            <a:off x="3664853" y="2507185"/>
            <a:ext cx="5202559" cy="5202559"/>
          </a:xfrm>
          <a:prstGeom prst="ellipse">
            <a:avLst/>
          </a:prstGeom>
          <a:noFill/>
          <a:ln w="28575">
            <a:solidFill>
              <a:srgbClr val="009AC7">
                <a:alpha val="61176"/>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prstDash val="dash"/>
              </a:ln>
              <a:noFill/>
            </a:endParaRPr>
          </a:p>
        </p:txBody>
      </p:sp>
      <p:sp>
        <p:nvSpPr>
          <p:cNvPr id="10245" name="Content Placeholder 2"/>
          <p:cNvSpPr txBox="1">
            <a:spLocks/>
          </p:cNvSpPr>
          <p:nvPr/>
        </p:nvSpPr>
        <p:spPr bwMode="auto">
          <a:xfrm>
            <a:off x="412751" y="1643727"/>
            <a:ext cx="5464174" cy="296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Clr>
                <a:schemeClr val="accent2"/>
              </a:buClr>
              <a:buFont typeface="Wingdings" panose="05000000000000000000" pitchFamily="2" charset="2"/>
              <a:buChar char="ü"/>
              <a:defRPr sz="2000">
                <a:solidFill>
                  <a:schemeClr val="accent1"/>
                </a:solidFill>
                <a:latin typeface="Calibri" panose="020F0502020204030204" pitchFamily="34" charset="0"/>
              </a:defRPr>
            </a:lvl1pPr>
            <a:lvl2pPr marL="693738" indent="-236538">
              <a:spcBef>
                <a:spcPct val="20000"/>
              </a:spcBef>
              <a:buClr>
                <a:schemeClr val="accent2"/>
              </a:buClr>
              <a:buFont typeface="Arial" panose="020B0604020202020204" pitchFamily="34" charset="0"/>
              <a:buChar char="–"/>
              <a:defRPr>
                <a:solidFill>
                  <a:schemeClr val="accent1"/>
                </a:solidFill>
                <a:latin typeface="Calibri" panose="020F0502020204030204" pitchFamily="34" charset="0"/>
              </a:defRPr>
            </a:lvl2pPr>
            <a:lvl3pPr marL="1087438" indent="-173038">
              <a:spcBef>
                <a:spcPct val="20000"/>
              </a:spcBef>
              <a:buClr>
                <a:schemeClr val="accent2"/>
              </a:buClr>
              <a:buFont typeface="Arial" panose="020B0604020202020204" pitchFamily="34" charset="0"/>
              <a:buChar char="•"/>
              <a:defRPr sz="1600">
                <a:solidFill>
                  <a:schemeClr val="accent1"/>
                </a:solidFill>
                <a:latin typeface="Calibri" panose="020F0502020204030204" pitchFamily="34" charset="0"/>
              </a:defRPr>
            </a:lvl3pPr>
            <a:lvl4pPr marL="1600200" indent="-228600">
              <a:spcBef>
                <a:spcPct val="20000"/>
              </a:spcBef>
              <a:buClr>
                <a:schemeClr val="accent2"/>
              </a:buClr>
              <a:buFont typeface="Arial" panose="020B0604020202020204" pitchFamily="34" charset="0"/>
              <a:buChar char="–"/>
              <a:defRPr sz="1400">
                <a:solidFill>
                  <a:schemeClr val="accent1"/>
                </a:solidFill>
                <a:latin typeface="Calibri" panose="020F0502020204030204" pitchFamily="34" charset="0"/>
              </a:defRPr>
            </a:lvl4pPr>
            <a:lvl5pPr marL="2057400" indent="-228600">
              <a:spcBef>
                <a:spcPct val="20000"/>
              </a:spcBef>
              <a:buClr>
                <a:schemeClr val="accent2"/>
              </a:buClr>
              <a:buFont typeface="Arial" panose="020B0604020202020204" pitchFamily="34" charset="0"/>
              <a:buChar char="»"/>
              <a:defRPr sz="1400">
                <a:solidFill>
                  <a:schemeClr val="accent1"/>
                </a:solidFill>
                <a:latin typeface="Calibri" panose="020F050202020403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1400">
                <a:solidFill>
                  <a:schemeClr val="accent1"/>
                </a:solidFill>
                <a:latin typeface="Calibri" panose="020F050202020403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1400">
                <a:solidFill>
                  <a:schemeClr val="accent1"/>
                </a:solidFill>
                <a:latin typeface="Calibri" panose="020F050202020403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1400">
                <a:solidFill>
                  <a:schemeClr val="accent1"/>
                </a:solidFill>
                <a:latin typeface="Calibri" panose="020F050202020403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1400">
                <a:solidFill>
                  <a:schemeClr val="accent1"/>
                </a:solidFill>
                <a:latin typeface="Calibri" panose="020F0502020204030204" pitchFamily="34" charset="0"/>
              </a:defRPr>
            </a:lvl9pPr>
          </a:lstStyle>
          <a:p>
            <a:pPr>
              <a:spcAft>
                <a:spcPts val="600"/>
              </a:spcAft>
              <a:buClr>
                <a:srgbClr val="009AC7"/>
              </a:buClr>
              <a:buSzPct val="70000"/>
              <a:buFont typeface="Wingdings" panose="05000000000000000000" pitchFamily="2" charset="2"/>
              <a:buChar char="§"/>
            </a:pPr>
            <a:r>
              <a:rPr lang="nl-NL" b="0" i="0" dirty="0" smtClean="0">
                <a:solidFill>
                  <a:srgbClr val="595959"/>
                </a:solidFill>
              </a:rPr>
              <a:t>Opslag en logistiek</a:t>
            </a:r>
          </a:p>
          <a:p>
            <a:pPr defTabSz="914400">
              <a:spcAft>
                <a:spcPts val="600"/>
              </a:spcAft>
              <a:buClr>
                <a:srgbClr val="009AC7"/>
              </a:buClr>
              <a:buSzPct val="70000"/>
              <a:buFont typeface="Wingdings" panose="05000000000000000000" pitchFamily="2" charset="2"/>
              <a:buChar char="§"/>
            </a:pPr>
            <a:r>
              <a:rPr lang="nl-NL" b="0" i="0" dirty="0" smtClean="0">
                <a:solidFill>
                  <a:srgbClr val="595959"/>
                </a:solidFill>
              </a:rPr>
              <a:t>Productie</a:t>
            </a:r>
          </a:p>
          <a:p>
            <a:pPr defTabSz="914400">
              <a:spcAft>
                <a:spcPts val="600"/>
              </a:spcAft>
              <a:buClr>
                <a:srgbClr val="009AC7"/>
              </a:buClr>
              <a:buSzPct val="70000"/>
              <a:buFont typeface="Wingdings" panose="05000000000000000000" pitchFamily="2" charset="2"/>
              <a:buChar char="§"/>
            </a:pPr>
            <a:r>
              <a:rPr lang="nl-NL" b="0" i="0" dirty="0" smtClean="0">
                <a:solidFill>
                  <a:srgbClr val="595959"/>
                </a:solidFill>
              </a:rPr>
              <a:t>Detailhandel</a:t>
            </a:r>
          </a:p>
          <a:p>
            <a:pPr defTabSz="914400">
              <a:spcAft>
                <a:spcPts val="600"/>
              </a:spcAft>
              <a:buClr>
                <a:srgbClr val="009AC7"/>
              </a:buClr>
              <a:buSzPct val="70000"/>
              <a:buFont typeface="Wingdings" panose="05000000000000000000" pitchFamily="2" charset="2"/>
              <a:buChar char="§"/>
            </a:pPr>
            <a:r>
              <a:rPr lang="nl-NL" b="0" i="0" dirty="0" smtClean="0">
                <a:solidFill>
                  <a:srgbClr val="595959"/>
                </a:solidFill>
              </a:rPr>
              <a:t>Voedsel- en drankindustrie</a:t>
            </a:r>
          </a:p>
        </p:txBody>
      </p:sp>
      <p:grpSp>
        <p:nvGrpSpPr>
          <p:cNvPr id="4" name="Group 3"/>
          <p:cNvGrpSpPr/>
          <p:nvPr/>
        </p:nvGrpSpPr>
        <p:grpSpPr>
          <a:xfrm>
            <a:off x="8028549" y="3302988"/>
            <a:ext cx="884663" cy="914400"/>
            <a:chOff x="6714526" y="1221887"/>
            <a:chExt cx="884663" cy="884663"/>
          </a:xfrm>
        </p:grpSpPr>
        <p:sp>
          <p:nvSpPr>
            <p:cNvPr id="16" name="Oval 15"/>
            <p:cNvSpPr/>
            <p:nvPr/>
          </p:nvSpPr>
          <p:spPr>
            <a:xfrm>
              <a:off x="6762574" y="1249444"/>
              <a:ext cx="788565" cy="7885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14526" y="1221887"/>
              <a:ext cx="884663" cy="884663"/>
            </a:xfrm>
            <a:prstGeom prst="rect">
              <a:avLst/>
            </a:prstGeom>
          </p:spPr>
        </p:pic>
      </p:grpSp>
      <p:grpSp>
        <p:nvGrpSpPr>
          <p:cNvPr id="7" name="Group 6"/>
          <p:cNvGrpSpPr/>
          <p:nvPr/>
        </p:nvGrpSpPr>
        <p:grpSpPr>
          <a:xfrm>
            <a:off x="5830873" y="2080734"/>
            <a:ext cx="916318" cy="914400"/>
            <a:chOff x="8024099" y="1478289"/>
            <a:chExt cx="916318" cy="916318"/>
          </a:xfrm>
        </p:grpSpPr>
        <p:sp>
          <p:nvSpPr>
            <p:cNvPr id="18" name="Oval 17"/>
            <p:cNvSpPr/>
            <p:nvPr/>
          </p:nvSpPr>
          <p:spPr>
            <a:xfrm>
              <a:off x="8088372" y="1542166"/>
              <a:ext cx="788565" cy="7885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24099" y="1478289"/>
              <a:ext cx="916318" cy="916318"/>
            </a:xfrm>
            <a:prstGeom prst="rect">
              <a:avLst/>
            </a:prstGeom>
          </p:spPr>
        </p:pic>
      </p:grpSp>
      <p:sp>
        <p:nvSpPr>
          <p:cNvPr id="19" name="Title 1"/>
          <p:cNvSpPr>
            <a:spLocks noGrp="1"/>
          </p:cNvSpPr>
          <p:nvPr>
            <p:ph type="title"/>
          </p:nvPr>
        </p:nvSpPr>
        <p:spPr>
          <a:xfrm>
            <a:off x="457200" y="911225"/>
            <a:ext cx="8229600" cy="685800"/>
          </a:xfrm>
        </p:spPr>
        <p:txBody>
          <a:bodyPr>
            <a:normAutofit/>
          </a:bodyPr>
          <a:lstStyle/>
          <a:p>
            <a:pPr eaLnBrk="1" hangingPunct="1"/>
            <a:r>
              <a:rPr lang="nl-NL" sz="2400" b="0" i="0" dirty="0" smtClean="0">
                <a:solidFill>
                  <a:srgbClr val="FFFFFF"/>
                </a:solidFill>
              </a:rPr>
              <a:t>Belangrijkste afzetgebieden voor de T17</a:t>
            </a:r>
          </a:p>
        </p:txBody>
      </p:sp>
      <p:pic>
        <p:nvPicPr>
          <p:cNvPr id="11" name="Picture 10">
            <a:extLst>
              <a:ext uri="{FF2B5EF4-FFF2-40B4-BE49-F238E27FC236}">
                <a16:creationId xmlns:a16="http://schemas.microsoft.com/office/drawing/2014/main" id="{95E93B5C-FA32-4BA6-9F3F-9CEA5ADE28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6426" y="4980068"/>
            <a:ext cx="914400" cy="914400"/>
          </a:xfrm>
          <a:prstGeom prst="rect">
            <a:avLst/>
          </a:prstGeom>
        </p:spPr>
      </p:pic>
      <p:pic>
        <p:nvPicPr>
          <p:cNvPr id="14" name="Picture 13">
            <a:extLst>
              <a:ext uri="{FF2B5EF4-FFF2-40B4-BE49-F238E27FC236}">
                <a16:creationId xmlns:a16="http://schemas.microsoft.com/office/drawing/2014/main" id="{7252FCE1-C55D-46A8-987A-5620D8D39D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2664" y="2962633"/>
            <a:ext cx="914400" cy="914400"/>
          </a:xfrm>
          <a:prstGeom prst="rect">
            <a:avLst/>
          </a:prstGeom>
        </p:spPr>
      </p:pic>
    </p:spTree>
    <p:extLst>
      <p:ext uri="{BB962C8B-B14F-4D97-AF65-F5344CB8AC3E}">
        <p14:creationId xmlns:p14="http://schemas.microsoft.com/office/powerpoint/2010/main" val="28670140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41"/>
          <p:cNvGraphicFramePr>
            <a:graphicFrameLocks noGrp="1"/>
          </p:cNvGraphicFramePr>
          <p:nvPr>
            <p:extLst>
              <p:ext uri="{D42A27DB-BD31-4B8C-83A1-F6EECF244321}">
                <p14:modId xmlns:p14="http://schemas.microsoft.com/office/powerpoint/2010/main" val="2391055464"/>
              </p:ext>
            </p:extLst>
          </p:nvPr>
        </p:nvGraphicFramePr>
        <p:xfrm>
          <a:off x="1142187" y="4136656"/>
          <a:ext cx="6875746" cy="1417320"/>
        </p:xfrm>
        <a:graphic>
          <a:graphicData uri="http://schemas.openxmlformats.org/drawingml/2006/table">
            <a:tbl>
              <a:tblPr firstRow="1" bandRow="1">
                <a:tableStyleId>{5C22544A-7EE6-4342-B048-85BDC9FD1C3A}</a:tableStyleId>
              </a:tblPr>
              <a:tblGrid>
                <a:gridCol w="838173">
                  <a:extLst>
                    <a:ext uri="{9D8B030D-6E8A-4147-A177-3AD203B41FA5}">
                      <a16:colId xmlns:a16="http://schemas.microsoft.com/office/drawing/2014/main" val="20000"/>
                    </a:ext>
                  </a:extLst>
                </a:gridCol>
                <a:gridCol w="1017744">
                  <a:extLst>
                    <a:ext uri="{9D8B030D-6E8A-4147-A177-3AD203B41FA5}">
                      <a16:colId xmlns:a16="http://schemas.microsoft.com/office/drawing/2014/main" val="20001"/>
                    </a:ext>
                  </a:extLst>
                </a:gridCol>
                <a:gridCol w="1107255">
                  <a:extLst>
                    <a:ext uri="{9D8B030D-6E8A-4147-A177-3AD203B41FA5}">
                      <a16:colId xmlns:a16="http://schemas.microsoft.com/office/drawing/2014/main" val="20002"/>
                    </a:ext>
                  </a:extLst>
                </a:gridCol>
                <a:gridCol w="1177709">
                  <a:extLst>
                    <a:ext uri="{9D8B030D-6E8A-4147-A177-3AD203B41FA5}">
                      <a16:colId xmlns:a16="http://schemas.microsoft.com/office/drawing/2014/main" val="20003"/>
                    </a:ext>
                  </a:extLst>
                </a:gridCol>
                <a:gridCol w="1264810">
                  <a:extLst>
                    <a:ext uri="{9D8B030D-6E8A-4147-A177-3AD203B41FA5}">
                      <a16:colId xmlns:a16="http://schemas.microsoft.com/office/drawing/2014/main" val="20004"/>
                    </a:ext>
                  </a:extLst>
                </a:gridCol>
                <a:gridCol w="1470055">
                  <a:extLst>
                    <a:ext uri="{9D8B030D-6E8A-4147-A177-3AD203B41FA5}">
                      <a16:colId xmlns:a16="http://schemas.microsoft.com/office/drawing/2014/main" val="20005"/>
                    </a:ext>
                  </a:extLst>
                </a:gridCol>
              </a:tblGrid>
              <a:tr h="256315">
                <a:tc>
                  <a:txBody>
                    <a:bodyPr/>
                    <a:lstStyle/>
                    <a:p>
                      <a:pPr algn="ctr"/>
                      <a:endParaRPr lang="en-US" sz="1600" b="1" dirty="0">
                        <a:solidFill>
                          <a:schemeClr val="bg1"/>
                        </a:solidFill>
                      </a:endParaRPr>
                    </a:p>
                  </a:txBody>
                  <a:tcPr anchor="ctr"/>
                </a:tc>
                <a:tc>
                  <a:txBody>
                    <a:bodyPr/>
                    <a:lstStyle/>
                    <a:p>
                      <a:pPr algn="ctr"/>
                      <a:r>
                        <a:rPr lang="nl-NL" sz="1600" b="1" i="0" dirty="0" smtClean="0">
                          <a:solidFill>
                            <a:srgbClr val="FFFFFF"/>
                          </a:solidFill>
                        </a:rPr>
                        <a:t>T7</a:t>
                      </a:r>
                    </a:p>
                  </a:txBody>
                  <a:tcPr anchor="ctr"/>
                </a:tc>
                <a:tc>
                  <a:txBody>
                    <a:bodyPr/>
                    <a:lstStyle/>
                    <a:p>
                      <a:pPr algn="ctr"/>
                      <a:r>
                        <a:rPr lang="nl-NL" sz="1600" b="1" i="0" dirty="0" smtClean="0">
                          <a:solidFill>
                            <a:srgbClr val="FFFFFF"/>
                          </a:solidFill>
                        </a:rPr>
                        <a:t>T12</a:t>
                      </a:r>
                    </a:p>
                  </a:txBody>
                  <a:tcPr anchor="ctr"/>
                </a:tc>
                <a:tc>
                  <a:txBody>
                    <a:bodyPr/>
                    <a:lstStyle/>
                    <a:p>
                      <a:pPr algn="ctr"/>
                      <a:r>
                        <a:rPr lang="nl-NL" sz="1600" b="1" i="0" dirty="0" smtClean="0">
                          <a:solidFill>
                            <a:srgbClr val="FFFFFF"/>
                          </a:solidFill>
                        </a:rPr>
                        <a:t>T16</a:t>
                      </a:r>
                    </a:p>
                  </a:txBody>
                  <a:tcPr anchor="ctr"/>
                </a:tc>
                <a:tc>
                  <a:txBody>
                    <a:bodyPr/>
                    <a:lstStyle/>
                    <a:p>
                      <a:pPr algn="ctr"/>
                      <a:r>
                        <a:rPr lang="nl-NL" sz="1600" b="1" i="0" dirty="0" smtClean="0">
                          <a:solidFill>
                            <a:srgbClr val="FFFFFF"/>
                          </a:solidFill>
                        </a:rPr>
                        <a:t>T17</a:t>
                      </a:r>
                    </a:p>
                  </a:txBody>
                  <a:tcPr anchor="ctr"/>
                </a:tc>
                <a:tc>
                  <a:txBody>
                    <a:bodyPr/>
                    <a:lstStyle/>
                    <a:p>
                      <a:pPr algn="ctr"/>
                      <a:r>
                        <a:rPr lang="nl-NL" sz="1600" b="1" i="0" dirty="0" smtClean="0">
                          <a:solidFill>
                            <a:srgbClr val="FFFFFF"/>
                          </a:solidFill>
                        </a:rPr>
                        <a:t>M17</a:t>
                      </a:r>
                    </a:p>
                  </a:txBody>
                  <a:tcPr/>
                </a:tc>
                <a:extLst>
                  <a:ext uri="{0D108BD9-81ED-4DB2-BD59-A6C34878D82A}">
                    <a16:rowId xmlns:a16="http://schemas.microsoft.com/office/drawing/2014/main" val="10000"/>
                  </a:ext>
                </a:extLst>
              </a:tr>
              <a:tr h="218355">
                <a:tc>
                  <a:txBody>
                    <a:bodyPr/>
                    <a:lstStyle/>
                    <a:p>
                      <a:pPr algn="ctr"/>
                      <a:r>
                        <a:rPr lang="nl-NL" sz="1400" b="0" i="0" dirty="0" smtClean="0">
                          <a:solidFill>
                            <a:srgbClr val="000000"/>
                          </a:solidFill>
                        </a:rPr>
                        <a:t>Lengte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000" b="0" i="0" dirty="0" smtClean="0">
                          <a:solidFill>
                            <a:srgbClr val="000000"/>
                          </a:solidFill>
                        </a:rPr>
                        <a:t>1520 mm</a:t>
                      </a:r>
                    </a:p>
                  </a:txBody>
                  <a:tcPr anchor="ctr"/>
                </a:tc>
                <a:tc>
                  <a:txBody>
                    <a:bodyPr/>
                    <a:lstStyle/>
                    <a:p>
                      <a:pPr algn="ctr"/>
                      <a:r>
                        <a:rPr lang="nl-NL" sz="1100" b="0" i="0" dirty="0" smtClean="0">
                          <a:solidFill>
                            <a:srgbClr val="000000"/>
                          </a:solidFill>
                        </a:rPr>
                        <a:t>1710 mm</a:t>
                      </a:r>
                    </a:p>
                  </a:txBody>
                  <a:tcPr anchor="ctr"/>
                </a:tc>
                <a:tc>
                  <a:txBody>
                    <a:bodyPr/>
                    <a:lstStyle/>
                    <a:p>
                      <a:pPr algn="ctr"/>
                      <a:r>
                        <a:rPr lang="nl-NL" sz="1100" b="0" i="0" dirty="0" smtClean="0">
                          <a:solidFill>
                            <a:srgbClr val="000000"/>
                          </a:solidFill>
                        </a:rPr>
                        <a:t>1880 mm</a:t>
                      </a:r>
                    </a:p>
                  </a:txBody>
                  <a:tcPr anchor="ctr"/>
                </a:tc>
                <a:tc>
                  <a:txBody>
                    <a:bodyPr/>
                    <a:lstStyle/>
                    <a:p>
                      <a:pPr algn="ctr"/>
                      <a:r>
                        <a:rPr lang="nl-NL" sz="1100" b="0" i="0" dirty="0" smtClean="0">
                          <a:solidFill>
                            <a:srgbClr val="000000"/>
                          </a:solidFill>
                        </a:rPr>
                        <a:t>2245 mm</a:t>
                      </a:r>
                    </a:p>
                  </a:txBody>
                  <a:tcPr anchor="ctr"/>
                </a:tc>
                <a:tc>
                  <a:txBody>
                    <a:bodyPr/>
                    <a:lstStyle/>
                    <a:p>
                      <a:pPr algn="ctr"/>
                      <a:r>
                        <a:rPr lang="nl-NL" sz="1100" b="0" i="0" dirty="0" smtClean="0">
                          <a:solidFill>
                            <a:srgbClr val="000000"/>
                          </a:solidFill>
                        </a:rPr>
                        <a:t>2850 mm</a:t>
                      </a:r>
                    </a:p>
                  </a:txBody>
                  <a:tcPr anchor="ctr"/>
                </a:tc>
                <a:extLst>
                  <a:ext uri="{0D108BD9-81ED-4DB2-BD59-A6C34878D82A}">
                    <a16:rowId xmlns:a16="http://schemas.microsoft.com/office/drawing/2014/main" val="10001"/>
                  </a:ext>
                </a:extLst>
              </a:tr>
              <a:tr h="208204">
                <a:tc>
                  <a:txBody>
                    <a:bodyPr/>
                    <a:lstStyle/>
                    <a:p>
                      <a:pPr algn="ctr"/>
                      <a:r>
                        <a:rPr lang="nl-NL" sz="1400" b="0" i="0" dirty="0" smtClean="0">
                          <a:solidFill>
                            <a:srgbClr val="000000"/>
                          </a:solidFill>
                        </a:rPr>
                        <a:t>Breedte</a:t>
                      </a:r>
                    </a:p>
                  </a:txBody>
                  <a:tcPr anchor="ctr"/>
                </a:tc>
                <a:tc>
                  <a:txBody>
                    <a:bodyPr/>
                    <a:lstStyle/>
                    <a:p>
                      <a:pPr algn="ctr"/>
                      <a:r>
                        <a:rPr lang="nl-NL" sz="1100" b="0" i="0" dirty="0" smtClean="0">
                          <a:solidFill>
                            <a:srgbClr val="000000"/>
                          </a:solidFill>
                        </a:rPr>
                        <a:t>740 mm</a:t>
                      </a:r>
                    </a:p>
                  </a:txBody>
                  <a:tcPr anchor="ctr"/>
                </a:tc>
                <a:tc>
                  <a:txBody>
                    <a:bodyPr/>
                    <a:lstStyle/>
                    <a:p>
                      <a:pPr algn="ctr"/>
                      <a:r>
                        <a:rPr lang="nl-NL" sz="1100" b="0" i="0" dirty="0" smtClean="0">
                          <a:solidFill>
                            <a:srgbClr val="000000"/>
                          </a:solidFill>
                        </a:rPr>
                        <a:t>950 mm</a:t>
                      </a:r>
                    </a:p>
                  </a:txBody>
                  <a:tcPr anchor="ctr"/>
                </a:tc>
                <a:tc>
                  <a:txBody>
                    <a:bodyPr/>
                    <a:lstStyle/>
                    <a:p>
                      <a:pPr algn="ctr"/>
                      <a:r>
                        <a:rPr lang="nl-NL" sz="1100" b="0" i="0" dirty="0" smtClean="0">
                          <a:solidFill>
                            <a:srgbClr val="000000"/>
                          </a:solidFill>
                        </a:rPr>
                        <a:t>1040 mm</a:t>
                      </a:r>
                    </a:p>
                  </a:txBody>
                  <a:tcPr anchor="ctr"/>
                </a:tc>
                <a:tc>
                  <a:txBody>
                    <a:bodyPr/>
                    <a:lstStyle/>
                    <a:p>
                      <a:pPr algn="ctr"/>
                      <a:r>
                        <a:rPr lang="nl-NL" sz="1100" b="0" i="0" dirty="0" smtClean="0">
                          <a:solidFill>
                            <a:srgbClr val="000000"/>
                          </a:solidFill>
                        </a:rPr>
                        <a:t>1168 mm</a:t>
                      </a:r>
                    </a:p>
                  </a:txBody>
                  <a:tcPr anchor="ctr"/>
                </a:tc>
                <a:tc>
                  <a:txBody>
                    <a:bodyPr/>
                    <a:lstStyle/>
                    <a:p>
                      <a:pPr algn="ctr"/>
                      <a:r>
                        <a:rPr lang="nl-NL" sz="1100" b="0" i="0" dirty="0" smtClean="0">
                          <a:solidFill>
                            <a:srgbClr val="000000"/>
                          </a:solidFill>
                        </a:rPr>
                        <a:t>1370 mm</a:t>
                      </a:r>
                    </a:p>
                    <a:p>
                      <a:pPr algn="ctr"/>
                      <a:r>
                        <a:rPr lang="nl-NL" sz="700" b="0" i="0" dirty="0" smtClean="0">
                          <a:solidFill>
                            <a:srgbClr val="000000"/>
                          </a:solidFill>
                        </a:rPr>
                        <a:t>Standaard dubbele veegborstels aan de zijkant</a:t>
                      </a:r>
                    </a:p>
                  </a:txBody>
                  <a:tcPr anchor="ctr"/>
                </a:tc>
                <a:extLst>
                  <a:ext uri="{0D108BD9-81ED-4DB2-BD59-A6C34878D82A}">
                    <a16:rowId xmlns:a16="http://schemas.microsoft.com/office/drawing/2014/main" val="10002"/>
                  </a:ext>
                </a:extLst>
              </a:tr>
              <a:tr h="199542">
                <a:tc>
                  <a:txBody>
                    <a:bodyPr/>
                    <a:lstStyle/>
                    <a:p>
                      <a:pPr algn="ctr"/>
                      <a:r>
                        <a:rPr lang="nl-NL" sz="1400" b="0" i="0" dirty="0" smtClean="0">
                          <a:solidFill>
                            <a:srgbClr val="000000"/>
                          </a:solidFill>
                        </a:rPr>
                        <a:t>Hoogte</a:t>
                      </a:r>
                    </a:p>
                  </a:txBody>
                  <a:tcPr anchor="ctr"/>
                </a:tc>
                <a:tc>
                  <a:txBody>
                    <a:bodyPr/>
                    <a:lstStyle/>
                    <a:p>
                      <a:pPr algn="ctr"/>
                      <a:r>
                        <a:rPr lang="nl-NL" sz="1100" b="0" i="0" dirty="0" smtClean="0">
                          <a:solidFill>
                            <a:srgbClr val="000000"/>
                          </a:solidFill>
                        </a:rPr>
                        <a:t>1270 mm</a:t>
                      </a:r>
                    </a:p>
                  </a:txBody>
                  <a:tcPr anchor="ctr"/>
                </a:tc>
                <a:tc>
                  <a:txBody>
                    <a:bodyPr/>
                    <a:lstStyle/>
                    <a:p>
                      <a:pPr algn="ctr"/>
                      <a:r>
                        <a:rPr lang="nl-NL" sz="1100" b="0" i="0" dirty="0" smtClean="0">
                          <a:solidFill>
                            <a:srgbClr val="000000"/>
                          </a:solidFill>
                        </a:rPr>
                        <a:t>1425 mm</a:t>
                      </a:r>
                    </a:p>
                  </a:txBody>
                  <a:tcPr anchor="ctr"/>
                </a:tc>
                <a:tc>
                  <a:txBody>
                    <a:bodyPr/>
                    <a:lstStyle/>
                    <a:p>
                      <a:pPr algn="ctr"/>
                      <a:r>
                        <a:rPr lang="nl-NL" sz="1100" b="0" i="0" dirty="0" smtClean="0">
                          <a:solidFill>
                            <a:srgbClr val="000000"/>
                          </a:solidFill>
                        </a:rPr>
                        <a:t>1475 mm</a:t>
                      </a:r>
                    </a:p>
                  </a:txBody>
                  <a:tcPr anchor="ctr"/>
                </a:tc>
                <a:tc>
                  <a:txBody>
                    <a:bodyPr/>
                    <a:lstStyle/>
                    <a:p>
                      <a:pPr algn="ctr"/>
                      <a:r>
                        <a:rPr lang="nl-NL" sz="1100" b="0" i="0" dirty="0" smtClean="0">
                          <a:solidFill>
                            <a:srgbClr val="000000"/>
                          </a:solidFill>
                        </a:rPr>
                        <a:t>1480 mm</a:t>
                      </a:r>
                    </a:p>
                  </a:txBody>
                  <a:tcPr anchor="ctr"/>
                </a:tc>
                <a:tc>
                  <a:txBody>
                    <a:bodyPr/>
                    <a:lstStyle/>
                    <a:p>
                      <a:pPr algn="ctr"/>
                      <a:r>
                        <a:rPr lang="nl-NL" sz="1100" b="0" i="0" dirty="0" smtClean="0">
                          <a:solidFill>
                            <a:srgbClr val="000000"/>
                          </a:solidFill>
                        </a:rPr>
                        <a:t>1480 mm</a:t>
                      </a:r>
                    </a:p>
                  </a:txBody>
                  <a:tcPr anchor="ctr"/>
                </a:tc>
                <a:extLst>
                  <a:ext uri="{0D108BD9-81ED-4DB2-BD59-A6C34878D82A}">
                    <a16:rowId xmlns:a16="http://schemas.microsoft.com/office/drawing/2014/main" val="10003"/>
                  </a:ext>
                </a:extLst>
              </a:tr>
            </a:tbl>
          </a:graphicData>
        </a:graphic>
      </p:graphicFrame>
      <p:sp>
        <p:nvSpPr>
          <p:cNvPr id="8" name="Slide Number Placeholder 5"/>
          <p:cNvSpPr txBox="1">
            <a:spLocks/>
          </p:cNvSpPr>
          <p:nvPr/>
        </p:nvSpPr>
        <p:spPr>
          <a:xfrm>
            <a:off x="7304051" y="6570084"/>
            <a:ext cx="1839951" cy="288925"/>
          </a:xfrm>
          <a:prstGeom prst="rect">
            <a:avLst/>
          </a:prstGeom>
        </p:spPr>
        <p:txBody>
          <a:bodyPr vert="horz" lIns="91440" tIns="45720" rIns="91440" bIns="45720" rtlCol="0" anchor="ctr"/>
          <a:lstStyle>
            <a:defPPr>
              <a:defRPr lang="en-US"/>
            </a:defPPr>
            <a:lvl1pPr algn="r" rtl="0" fontAlgn="base">
              <a:spcBef>
                <a:spcPct val="0"/>
              </a:spcBef>
              <a:spcAft>
                <a:spcPct val="0"/>
              </a:spcAft>
              <a:defRPr sz="700" b="1" kern="1200">
                <a:solidFill>
                  <a:schemeClr val="tx1">
                    <a:tint val="75000"/>
                  </a:schemeClr>
                </a:solidFill>
                <a:latin typeface="Arial" pitchFamily="34" charset="0"/>
                <a:ea typeface="ＭＳ Ｐゴシック" charset="-128"/>
                <a:cs typeface="Arial" pitchFamily="34" charset="0"/>
              </a:defRPr>
            </a:lvl1pPr>
            <a:lvl2pPr marL="457200" algn="ctr" rtl="0" fontAlgn="base">
              <a:spcBef>
                <a:spcPct val="0"/>
              </a:spcBef>
              <a:spcAft>
                <a:spcPct val="0"/>
              </a:spcAft>
              <a:defRPr b="1" kern="1200">
                <a:solidFill>
                  <a:srgbClr val="4D4F53"/>
                </a:solidFill>
                <a:latin typeface="Arial" charset="0"/>
                <a:ea typeface="ＭＳ Ｐゴシック" charset="-128"/>
                <a:cs typeface="+mn-cs"/>
              </a:defRPr>
            </a:lvl2pPr>
            <a:lvl3pPr marL="914400" algn="ctr" rtl="0" fontAlgn="base">
              <a:spcBef>
                <a:spcPct val="0"/>
              </a:spcBef>
              <a:spcAft>
                <a:spcPct val="0"/>
              </a:spcAft>
              <a:defRPr b="1" kern="1200">
                <a:solidFill>
                  <a:srgbClr val="4D4F53"/>
                </a:solidFill>
                <a:latin typeface="Arial" charset="0"/>
                <a:ea typeface="ＭＳ Ｐゴシック" charset="-128"/>
                <a:cs typeface="+mn-cs"/>
              </a:defRPr>
            </a:lvl3pPr>
            <a:lvl4pPr marL="1371600" algn="ctr" rtl="0" fontAlgn="base">
              <a:spcBef>
                <a:spcPct val="0"/>
              </a:spcBef>
              <a:spcAft>
                <a:spcPct val="0"/>
              </a:spcAft>
              <a:defRPr b="1" kern="1200">
                <a:solidFill>
                  <a:srgbClr val="4D4F53"/>
                </a:solidFill>
                <a:latin typeface="Arial" charset="0"/>
                <a:ea typeface="ＭＳ Ｐゴシック" charset="-128"/>
                <a:cs typeface="+mn-cs"/>
              </a:defRPr>
            </a:lvl4pPr>
            <a:lvl5pPr marL="1828800" algn="ctr" rtl="0" fontAlgn="base">
              <a:spcBef>
                <a:spcPct val="0"/>
              </a:spcBef>
              <a:spcAft>
                <a:spcPct val="0"/>
              </a:spcAft>
              <a:defRPr b="1" kern="1200">
                <a:solidFill>
                  <a:srgbClr val="4D4F53"/>
                </a:solidFill>
                <a:latin typeface="Arial" charset="0"/>
                <a:ea typeface="ＭＳ Ｐゴシック" charset="-128"/>
                <a:cs typeface="+mn-cs"/>
              </a:defRPr>
            </a:lvl5pPr>
            <a:lvl6pPr marL="2286000" algn="l" defTabSz="914400" rtl="0" eaLnBrk="1" latinLnBrk="0" hangingPunct="1">
              <a:defRPr b="1" kern="1200">
                <a:solidFill>
                  <a:srgbClr val="4D4F53"/>
                </a:solidFill>
                <a:latin typeface="Arial" charset="0"/>
                <a:ea typeface="ＭＳ Ｐゴシック" charset="-128"/>
                <a:cs typeface="+mn-cs"/>
              </a:defRPr>
            </a:lvl6pPr>
            <a:lvl7pPr marL="2743200" algn="l" defTabSz="914400" rtl="0" eaLnBrk="1" latinLnBrk="0" hangingPunct="1">
              <a:defRPr b="1" kern="1200">
                <a:solidFill>
                  <a:srgbClr val="4D4F53"/>
                </a:solidFill>
                <a:latin typeface="Arial" charset="0"/>
                <a:ea typeface="ＭＳ Ｐゴシック" charset="-128"/>
                <a:cs typeface="+mn-cs"/>
              </a:defRPr>
            </a:lvl7pPr>
            <a:lvl8pPr marL="3200400" algn="l" defTabSz="914400" rtl="0" eaLnBrk="1" latinLnBrk="0" hangingPunct="1">
              <a:defRPr b="1" kern="1200">
                <a:solidFill>
                  <a:srgbClr val="4D4F53"/>
                </a:solidFill>
                <a:latin typeface="Arial" charset="0"/>
                <a:ea typeface="ＭＳ Ｐゴシック" charset="-128"/>
                <a:cs typeface="+mn-cs"/>
              </a:defRPr>
            </a:lvl8pPr>
            <a:lvl9pPr marL="3657600" algn="l" defTabSz="914400" rtl="0" eaLnBrk="1" latinLnBrk="0" hangingPunct="1">
              <a:defRPr b="1" kern="1200">
                <a:solidFill>
                  <a:srgbClr val="4D4F53"/>
                </a:solidFill>
                <a:latin typeface="Arial" charset="0"/>
                <a:ea typeface="ＭＳ Ｐゴシック" charset="-128"/>
                <a:cs typeface="+mn-cs"/>
              </a:defRPr>
            </a:lvl9pPr>
          </a:lstStyle>
          <a:p>
            <a:r>
              <a:rPr lang="en-US" dirty="0"/>
              <a:t> </a:t>
            </a:r>
          </a:p>
        </p:txBody>
      </p:sp>
      <p:grpSp>
        <p:nvGrpSpPr>
          <p:cNvPr id="45" name="Group 44"/>
          <p:cNvGrpSpPr/>
          <p:nvPr/>
        </p:nvGrpSpPr>
        <p:grpSpPr>
          <a:xfrm>
            <a:off x="2109966" y="2808629"/>
            <a:ext cx="777789" cy="1268231"/>
            <a:chOff x="1798172" y="1465784"/>
            <a:chExt cx="777789" cy="1268231"/>
          </a:xfrm>
        </p:grpSpPr>
        <p:pic>
          <p:nvPicPr>
            <p:cNvPr id="2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6200000">
              <a:off x="1568922" y="1730412"/>
              <a:ext cx="1219200" cy="68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Group 43"/>
            <p:cNvGrpSpPr/>
            <p:nvPr/>
          </p:nvGrpSpPr>
          <p:grpSpPr>
            <a:xfrm>
              <a:off x="1798172" y="2603641"/>
              <a:ext cx="777789" cy="130374"/>
              <a:chOff x="1798172" y="2603641"/>
              <a:chExt cx="777789" cy="130374"/>
            </a:xfrm>
          </p:grpSpPr>
          <p:sp>
            <p:nvSpPr>
              <p:cNvPr id="3" name="Rounded Rectangle 2"/>
              <p:cNvSpPr/>
              <p:nvPr/>
            </p:nvSpPr>
            <p:spPr bwMode="auto">
              <a:xfrm>
                <a:off x="1798172" y="2603641"/>
                <a:ext cx="77638" cy="128929"/>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en-US" sz="4400">
                  <a:solidFill>
                    <a:schemeClr val="tx2"/>
                  </a:solidFill>
                  <a:latin typeface="Arial" charset="0"/>
                </a:endParaRPr>
              </a:p>
            </p:txBody>
          </p:sp>
          <p:sp>
            <p:nvSpPr>
              <p:cNvPr id="37" name="Rounded Rectangle 36"/>
              <p:cNvSpPr/>
              <p:nvPr/>
            </p:nvSpPr>
            <p:spPr bwMode="auto">
              <a:xfrm>
                <a:off x="2498323" y="2605086"/>
                <a:ext cx="77638" cy="128929"/>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en-US" sz="4400">
                  <a:solidFill>
                    <a:schemeClr val="tx2"/>
                  </a:solidFill>
                  <a:latin typeface="Arial" charset="0"/>
                </a:endParaRPr>
              </a:p>
            </p:txBody>
          </p:sp>
        </p:grpSp>
      </p:grpSp>
      <p:pic>
        <p:nvPicPr>
          <p:cNvPr id="5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6200000">
            <a:off x="2852275" y="2940822"/>
            <a:ext cx="1420116" cy="7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1" descr="image001"/>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5400000">
            <a:off x="3921035" y="2876563"/>
            <a:ext cx="1554846" cy="79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6200000">
            <a:off x="4998177" y="2559901"/>
            <a:ext cx="1848948" cy="118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79352" y="1753789"/>
            <a:ext cx="1617469" cy="2333716"/>
          </a:xfrm>
          <a:prstGeom prst="rect">
            <a:avLst/>
          </a:prstGeom>
        </p:spPr>
      </p:pic>
      <p:sp>
        <p:nvSpPr>
          <p:cNvPr id="17" name="Title 9"/>
          <p:cNvSpPr txBox="1">
            <a:spLocks/>
          </p:cNvSpPr>
          <p:nvPr/>
        </p:nvSpPr>
        <p:spPr bwMode="auto">
          <a:xfrm>
            <a:off x="457200" y="986411"/>
            <a:ext cx="8229600" cy="5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fontAlgn="base">
              <a:spcBef>
                <a:spcPct val="0"/>
              </a:spcBef>
              <a:spcAft>
                <a:spcPct val="0"/>
              </a:spcAft>
              <a:defRPr sz="2400">
                <a:solidFill>
                  <a:schemeClr val="bg1"/>
                </a:solidFill>
                <a:latin typeface="Arial" charset="0"/>
                <a:cs typeface="Arial" charset="0"/>
              </a:defRPr>
            </a:lvl6pPr>
            <a:lvl7pPr marL="914400" algn="l" rtl="0" fontAlgn="base">
              <a:spcBef>
                <a:spcPct val="0"/>
              </a:spcBef>
              <a:spcAft>
                <a:spcPct val="0"/>
              </a:spcAft>
              <a:defRPr sz="2400">
                <a:solidFill>
                  <a:schemeClr val="bg1"/>
                </a:solidFill>
                <a:latin typeface="Arial" charset="0"/>
                <a:cs typeface="Arial" charset="0"/>
              </a:defRPr>
            </a:lvl7pPr>
            <a:lvl8pPr marL="1371600" algn="l" rtl="0" fontAlgn="base">
              <a:spcBef>
                <a:spcPct val="0"/>
              </a:spcBef>
              <a:spcAft>
                <a:spcPct val="0"/>
              </a:spcAft>
              <a:defRPr sz="2400">
                <a:solidFill>
                  <a:schemeClr val="bg1"/>
                </a:solidFill>
                <a:latin typeface="Arial" charset="0"/>
                <a:cs typeface="Arial" charset="0"/>
              </a:defRPr>
            </a:lvl8pPr>
            <a:lvl9pPr marL="1828800" algn="l" rtl="0" fontAlgn="base">
              <a:spcBef>
                <a:spcPct val="0"/>
              </a:spcBef>
              <a:spcAft>
                <a:spcPct val="0"/>
              </a:spcAft>
              <a:defRPr sz="2400">
                <a:solidFill>
                  <a:schemeClr val="bg1"/>
                </a:solidFill>
                <a:latin typeface="Arial" charset="0"/>
                <a:cs typeface="Arial" charset="0"/>
              </a:defRPr>
            </a:lvl9pPr>
          </a:lstStyle>
          <a:p>
            <a:r>
              <a:rPr lang="nl-NL" b="0" i="0" dirty="0" smtClean="0">
                <a:solidFill>
                  <a:srgbClr val="FFFFFF"/>
                </a:solidFill>
              </a:rPr>
              <a:t>Volledig aanbod</a:t>
            </a:r>
          </a:p>
        </p:txBody>
      </p:sp>
    </p:spTree>
    <p:extLst>
      <p:ext uri="{BB962C8B-B14F-4D97-AF65-F5344CB8AC3E}">
        <p14:creationId xmlns:p14="http://schemas.microsoft.com/office/powerpoint/2010/main" val="301811508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txBox="1">
            <a:spLocks/>
          </p:cNvSpPr>
          <p:nvPr/>
        </p:nvSpPr>
        <p:spPr bwMode="auto">
          <a:xfrm>
            <a:off x="143933" y="1596050"/>
            <a:ext cx="9000068" cy="52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ü"/>
              <a:defRPr sz="2000">
                <a:solidFill>
                  <a:schemeClr val="accent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a:solidFill>
                  <a:schemeClr val="accent1"/>
                </a:solidFill>
                <a:latin typeface="Calibri" panose="020F0502020204030204" pitchFamily="34" charset="0"/>
              </a:defRPr>
            </a:lvl2pPr>
            <a:lvl3pPr marL="1143000" indent="-228600">
              <a:spcBef>
                <a:spcPct val="20000"/>
              </a:spcBef>
              <a:buClr>
                <a:schemeClr val="accent2"/>
              </a:buClr>
              <a:buFont typeface="Arial" panose="020B0604020202020204" pitchFamily="34" charset="0"/>
              <a:buChar char="•"/>
              <a:defRPr sz="1600">
                <a:solidFill>
                  <a:schemeClr val="accent1"/>
                </a:solidFill>
                <a:latin typeface="Calibri" panose="020F0502020204030204" pitchFamily="34" charset="0"/>
              </a:defRPr>
            </a:lvl3pPr>
            <a:lvl4pPr marL="1600200" indent="-228600">
              <a:spcBef>
                <a:spcPct val="20000"/>
              </a:spcBef>
              <a:buClr>
                <a:schemeClr val="accent2"/>
              </a:buClr>
              <a:buFont typeface="Arial" panose="020B0604020202020204" pitchFamily="34" charset="0"/>
              <a:buChar char="–"/>
              <a:defRPr sz="1400">
                <a:solidFill>
                  <a:schemeClr val="accent1"/>
                </a:solidFill>
                <a:latin typeface="Calibri" panose="020F0502020204030204" pitchFamily="34" charset="0"/>
              </a:defRPr>
            </a:lvl4pPr>
            <a:lvl5pPr marL="2057400" indent="-228600">
              <a:spcBef>
                <a:spcPct val="20000"/>
              </a:spcBef>
              <a:buClr>
                <a:schemeClr val="accent2"/>
              </a:buClr>
              <a:buFont typeface="Arial" panose="020B0604020202020204" pitchFamily="34" charset="0"/>
              <a:buChar char="»"/>
              <a:defRPr sz="1400">
                <a:solidFill>
                  <a:schemeClr val="accent1"/>
                </a:solidFill>
                <a:latin typeface="Calibri" panose="020F050202020403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1400">
                <a:solidFill>
                  <a:schemeClr val="accent1"/>
                </a:solidFill>
                <a:latin typeface="Calibri" panose="020F050202020403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1400">
                <a:solidFill>
                  <a:schemeClr val="accent1"/>
                </a:solidFill>
                <a:latin typeface="Calibri" panose="020F050202020403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1400">
                <a:solidFill>
                  <a:schemeClr val="accent1"/>
                </a:solidFill>
                <a:latin typeface="Calibri" panose="020F050202020403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1400">
                <a:solidFill>
                  <a:schemeClr val="accent1"/>
                </a:solidFill>
                <a:latin typeface="Calibri" panose="020F0502020204030204" pitchFamily="34" charset="0"/>
              </a:defRPr>
            </a:lvl9pPr>
          </a:lstStyle>
          <a:p>
            <a:pPr marL="342900" indent="-342900" defTabSz="914400" eaLnBrk="1" hangingPunct="1">
              <a:spcBef>
                <a:spcPts val="600"/>
              </a:spcBef>
              <a:spcAft>
                <a:spcPts val="0"/>
              </a:spcAft>
              <a:buClr>
                <a:srgbClr val="009AC7"/>
              </a:buClr>
              <a:buFont typeface="Wingdings" panose="05000000000000000000" pitchFamily="2" charset="2"/>
              <a:buChar char="§"/>
            </a:pPr>
            <a:r>
              <a:rPr lang="nl-NL" sz="1600" b="1" i="0" dirty="0" smtClean="0">
                <a:solidFill>
                  <a:srgbClr val="595959"/>
                </a:solidFill>
              </a:rPr>
              <a:t>Vegen &amp; schrobben -</a:t>
            </a:r>
            <a:r>
              <a:rPr lang="nl-NL" sz="1600" b="0" i="0" dirty="0" smtClean="0">
                <a:solidFill>
                  <a:srgbClr val="595959"/>
                </a:solidFill>
              </a:rPr>
              <a:t> Voorveeg-optie biedt na één doorgang reiniging met beter resultaat</a:t>
            </a:r>
          </a:p>
          <a:p>
            <a:pPr marL="342900" indent="-342900" defTabSz="914400" eaLnBrk="1" hangingPunct="1">
              <a:spcBef>
                <a:spcPts val="1200"/>
              </a:spcBef>
              <a:spcAft>
                <a:spcPts val="0"/>
              </a:spcAft>
              <a:buClr>
                <a:srgbClr val="009AC7"/>
              </a:buClr>
              <a:buFont typeface="Wingdings" panose="05000000000000000000" pitchFamily="2" charset="2"/>
              <a:buChar char="§"/>
            </a:pPr>
            <a:r>
              <a:rPr lang="nl-NL" sz="1600" b="1" i="0" dirty="0" smtClean="0">
                <a:solidFill>
                  <a:srgbClr val="595959"/>
                </a:solidFill>
              </a:rPr>
              <a:t>Schijf en cilindrisch schrobben</a:t>
            </a:r>
            <a:r>
              <a:rPr lang="nl-NL" sz="1600" b="0" i="0" dirty="0" smtClean="0">
                <a:solidFill>
                  <a:srgbClr val="595959"/>
                </a:solidFill>
              </a:rPr>
              <a:t> - Reinigingsapparatuur voor unieke toepassing</a:t>
            </a:r>
          </a:p>
          <a:p>
            <a:pPr marL="342900" indent="-342900" eaLnBrk="1" hangingPunct="1">
              <a:spcBef>
                <a:spcPts val="1200"/>
              </a:spcBef>
              <a:spcAft>
                <a:spcPts val="0"/>
              </a:spcAft>
              <a:buClr>
                <a:srgbClr val="009AC7"/>
              </a:buClr>
              <a:buFont typeface="Wingdings" panose="05000000000000000000" pitchFamily="2" charset="2"/>
              <a:buChar char="§"/>
            </a:pPr>
            <a:r>
              <a:rPr lang="nl-NL" sz="1600" b="1" i="0" dirty="0" smtClean="0">
                <a:solidFill>
                  <a:srgbClr val="595959"/>
                </a:solidFill>
              </a:rPr>
              <a:t>Grote schoonwatertank 285 L </a:t>
            </a:r>
            <a:r>
              <a:rPr lang="nl-NL" sz="1600" b="0" i="0" dirty="0" smtClean="0">
                <a:solidFill>
                  <a:srgbClr val="595959"/>
                </a:solidFill>
              </a:rPr>
              <a:t>- maximaliseert bedrijfstijd en minimaliseert vuilstortlocaties</a:t>
            </a:r>
          </a:p>
          <a:p>
            <a:pPr marL="342900" indent="-342900" defTabSz="914400" eaLnBrk="1" hangingPunct="1">
              <a:spcBef>
                <a:spcPts val="1200"/>
              </a:spcBef>
              <a:spcAft>
                <a:spcPts val="0"/>
              </a:spcAft>
              <a:buClr>
                <a:srgbClr val="009AC7"/>
              </a:buClr>
              <a:buFont typeface="Wingdings" panose="05000000000000000000" pitchFamily="2" charset="2"/>
              <a:buChar char="§"/>
            </a:pPr>
            <a:r>
              <a:rPr lang="nl-NL" sz="1600" b="1" i="0" dirty="0" smtClean="0">
                <a:solidFill>
                  <a:srgbClr val="595959"/>
                </a:solidFill>
              </a:rPr>
              <a:t>Grote 364 L-vuilwatertank </a:t>
            </a:r>
            <a:r>
              <a:rPr lang="nl-NL" sz="1600" b="0" i="0" dirty="0" smtClean="0">
                <a:solidFill>
                  <a:srgbClr val="595959"/>
                </a:solidFill>
              </a:rPr>
              <a:t>- eenvoudige toegang tot de tank en eenvoudig te reinigen</a:t>
            </a:r>
          </a:p>
          <a:p>
            <a:pPr marL="342900" indent="-342900" defTabSz="914400" eaLnBrk="1" hangingPunct="1">
              <a:spcBef>
                <a:spcPts val="1200"/>
              </a:spcBef>
              <a:spcAft>
                <a:spcPts val="0"/>
              </a:spcAft>
              <a:buClr>
                <a:srgbClr val="009AC7"/>
              </a:buClr>
              <a:buFont typeface="Wingdings" panose="05000000000000000000" pitchFamily="2" charset="2"/>
              <a:buChar char="§"/>
            </a:pPr>
            <a:r>
              <a:rPr lang="nl-NL" sz="1600" b="1" i="0" dirty="0" smtClean="0">
                <a:solidFill>
                  <a:srgbClr val="595959"/>
                </a:solidFill>
              </a:rPr>
              <a:t>ec-H2O™ -technologie </a:t>
            </a:r>
            <a:r>
              <a:rPr lang="nl-NL" sz="1600" b="0" i="0" dirty="0" smtClean="0">
                <a:solidFill>
                  <a:srgbClr val="595959"/>
                </a:solidFill>
              </a:rPr>
              <a:t>- reinigen zonder reinigingsmiddel; schrob tot 3 keer langer op één schoonwatertank</a:t>
            </a:r>
          </a:p>
          <a:p>
            <a:pPr marL="342900" indent="-342900" eaLnBrk="1" hangingPunct="1">
              <a:spcBef>
                <a:spcPts val="1200"/>
              </a:spcBef>
              <a:spcAft>
                <a:spcPts val="0"/>
              </a:spcAft>
              <a:buClr>
                <a:srgbClr val="009AC7"/>
              </a:buClr>
              <a:buFont typeface="Wingdings" panose="05000000000000000000" pitchFamily="2" charset="2"/>
              <a:buChar char="§"/>
            </a:pPr>
            <a:r>
              <a:rPr lang="nl-NL" sz="1600" b="1" i="0" dirty="0" smtClean="0">
                <a:solidFill>
                  <a:srgbClr val="595959"/>
                </a:solidFill>
              </a:rPr>
              <a:t>Optionele</a:t>
            </a:r>
            <a:r>
              <a:rPr lang="nl-NL" sz="1600" b="0" i="0" dirty="0" smtClean="0">
                <a:solidFill>
                  <a:srgbClr val="595959"/>
                </a:solidFill>
              </a:rPr>
              <a:t> </a:t>
            </a:r>
            <a:r>
              <a:rPr lang="nl-NL" sz="1600" b="1" i="0" dirty="0" smtClean="0">
                <a:solidFill>
                  <a:srgbClr val="595959"/>
                </a:solidFill>
              </a:rPr>
              <a:t>schrobborstel aan de zijkant</a:t>
            </a:r>
            <a:r>
              <a:rPr lang="nl-NL" sz="1600" b="0" i="0" dirty="0" smtClean="0">
                <a:solidFill>
                  <a:srgbClr val="595959"/>
                </a:solidFill>
              </a:rPr>
              <a:t> - Vergroot het schroboppervlak met 20%</a:t>
            </a:r>
          </a:p>
          <a:p>
            <a:pPr marL="342900" indent="-342900" defTabSz="914400" eaLnBrk="1" hangingPunct="1">
              <a:spcBef>
                <a:spcPts val="1200"/>
              </a:spcBef>
              <a:spcAft>
                <a:spcPts val="0"/>
              </a:spcAft>
              <a:buClr>
                <a:srgbClr val="009AC7"/>
              </a:buClr>
              <a:buFont typeface="Wingdings" panose="05000000000000000000" pitchFamily="2" charset="2"/>
              <a:buChar char="§"/>
            </a:pPr>
            <a:r>
              <a:rPr lang="nl-NL" sz="1600" b="1" i="0" dirty="0" smtClean="0">
                <a:solidFill>
                  <a:srgbClr val="595959"/>
                </a:solidFill>
              </a:rPr>
              <a:t>Meerdere </a:t>
            </a:r>
            <a:r>
              <a:rPr lang="nl-NL" sz="1600" b="1" dirty="0" smtClean="0">
                <a:solidFill>
                  <a:srgbClr val="595959"/>
                </a:solidFill>
              </a:rPr>
              <a:t>batterij</a:t>
            </a:r>
            <a:r>
              <a:rPr lang="nl-NL" sz="1600" b="1" i="0" dirty="0" smtClean="0">
                <a:solidFill>
                  <a:srgbClr val="595959"/>
                </a:solidFill>
              </a:rPr>
              <a:t>-oplossingen </a:t>
            </a:r>
            <a:r>
              <a:rPr lang="nl-NL" sz="1600" b="0" i="0" dirty="0" smtClean="0">
                <a:solidFill>
                  <a:srgbClr val="595959"/>
                </a:solidFill>
              </a:rPr>
              <a:t>- Kies de batterij die past bij de reinigingsbehoeften </a:t>
            </a:r>
          </a:p>
          <a:p>
            <a:pPr marL="342900" indent="-342900" defTabSz="914400" eaLnBrk="1" hangingPunct="1">
              <a:spcBef>
                <a:spcPts val="1200"/>
              </a:spcBef>
              <a:spcAft>
                <a:spcPts val="0"/>
              </a:spcAft>
              <a:buClr>
                <a:srgbClr val="009AC7"/>
              </a:buClr>
              <a:buFont typeface="Wingdings" panose="05000000000000000000" pitchFamily="2" charset="2"/>
              <a:buChar char="§"/>
            </a:pPr>
            <a:r>
              <a:rPr lang="nl-NL" sz="1600" b="1" i="0" dirty="0" smtClean="0">
                <a:solidFill>
                  <a:srgbClr val="595959"/>
                </a:solidFill>
              </a:rPr>
              <a:t>Hogedrukreiniger </a:t>
            </a:r>
            <a:r>
              <a:rPr lang="nl-NL" sz="1600" b="0" i="0" dirty="0" smtClean="0">
                <a:solidFill>
                  <a:srgbClr val="595959"/>
                </a:solidFill>
              </a:rPr>
              <a:t>- verwijder hardnekkig vuil; vermindert de behoefte aan speciale apparatuur</a:t>
            </a:r>
          </a:p>
          <a:p>
            <a:pPr marL="344488" indent="-344488" eaLnBrk="1" hangingPunct="1">
              <a:spcBef>
                <a:spcPts val="1200"/>
              </a:spcBef>
              <a:spcAft>
                <a:spcPts val="200"/>
              </a:spcAft>
              <a:buClr>
                <a:srgbClr val="009AC7"/>
              </a:buClr>
              <a:buFont typeface="Wingdings" panose="05000000000000000000" pitchFamily="2" charset="2"/>
              <a:buChar char="§"/>
            </a:pPr>
            <a:r>
              <a:rPr lang="nl-NL" sz="1600" b="1" i="0" dirty="0" smtClean="0">
                <a:solidFill>
                  <a:srgbClr val="595959"/>
                </a:solidFill>
              </a:rPr>
              <a:t>Zuigstang </a:t>
            </a:r>
            <a:r>
              <a:rPr lang="nl-NL" sz="1600" b="0" i="0" dirty="0" smtClean="0">
                <a:solidFill>
                  <a:srgbClr val="595959"/>
                </a:solidFill>
              </a:rPr>
              <a:t>- Chauffeurs blijven op de machine tijdens het opzuigen van vuil</a:t>
            </a:r>
          </a:p>
        </p:txBody>
      </p:sp>
      <p:sp>
        <p:nvSpPr>
          <p:cNvPr id="12" name="Title 4"/>
          <p:cNvSpPr txBox="1">
            <a:spLocks/>
          </p:cNvSpPr>
          <p:nvPr/>
        </p:nvSpPr>
        <p:spPr>
          <a:xfrm>
            <a:off x="568325" y="767751"/>
            <a:ext cx="7410450" cy="748230"/>
          </a:xfrm>
          <a:prstGeom prst="rect">
            <a:avLst/>
          </a:prstGeom>
        </p:spPr>
        <p:txBody>
          <a:bodyPr vert="horz" lIns="91401" tIns="45700" rIns="91401" bIns="45700" rtlCol="0" anchor="ctr" anchorCtr="0">
            <a:noAutofit/>
          </a:bodyPr>
          <a:lstStyle>
            <a:lvl1pPr algn="l" defTabSz="914009" rtl="0" eaLnBrk="1" latinLnBrk="0" hangingPunct="1">
              <a:spcBef>
                <a:spcPct val="0"/>
              </a:spcBef>
              <a:buNone/>
              <a:defRPr sz="4800" b="1" kern="1200">
                <a:solidFill>
                  <a:srgbClr val="0090BE"/>
                </a:solidFill>
                <a:latin typeface="Calibri"/>
                <a:ea typeface="+mj-ea"/>
                <a:cs typeface="Calibri"/>
              </a:defRPr>
            </a:lvl1pPr>
          </a:lstStyle>
          <a:p>
            <a:pPr defTabSz="457070">
              <a:lnSpc>
                <a:spcPts val="4500"/>
              </a:lnSpc>
              <a:spcBef>
                <a:spcPts val="0"/>
              </a:spcBef>
            </a:pPr>
            <a:r>
              <a:rPr lang="nl-NL" sz="2400" b="0" i="0" dirty="0" smtClean="0">
                <a:solidFill>
                  <a:srgbClr val="FFFFFF"/>
                </a:solidFill>
              </a:rPr>
              <a:t>Lagere reinigingskosten</a:t>
            </a:r>
          </a:p>
        </p:txBody>
      </p:sp>
      <p:pic>
        <p:nvPicPr>
          <p:cNvPr id="5" name="Picture 4">
            <a:extLst>
              <a:ext uri="{FF2B5EF4-FFF2-40B4-BE49-F238E27FC236}">
                <a16:creationId xmlns:a16="http://schemas.microsoft.com/office/drawing/2014/main" id="{989357D4-7BD5-4603-A353-363B478A4A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04" t="3220" r="2447" b="4886"/>
          <a:stretch/>
        </p:blipFill>
        <p:spPr>
          <a:xfrm>
            <a:off x="7280694" y="5431203"/>
            <a:ext cx="1789322" cy="1426797"/>
          </a:xfrm>
          <a:prstGeom prst="rect">
            <a:avLst/>
          </a:prstGeom>
        </p:spPr>
      </p:pic>
      <p:pic>
        <p:nvPicPr>
          <p:cNvPr id="9" name="Picture 8"/>
          <p:cNvPicPr>
            <a:picLocks noChangeAspect="1"/>
          </p:cNvPicPr>
          <p:nvPr/>
        </p:nvPicPr>
        <p:blipFill>
          <a:blip r:embed="rId3"/>
          <a:stretch>
            <a:fillRect/>
          </a:stretch>
        </p:blipFill>
        <p:spPr>
          <a:xfrm>
            <a:off x="-7134" y="979056"/>
            <a:ext cx="638825" cy="536926"/>
          </a:xfrm>
          <a:prstGeom prst="rect">
            <a:avLst/>
          </a:prstGeom>
        </p:spPr>
      </p:pic>
    </p:spTree>
    <p:extLst>
      <p:ext uri="{BB962C8B-B14F-4D97-AF65-F5344CB8AC3E}">
        <p14:creationId xmlns:p14="http://schemas.microsoft.com/office/powerpoint/2010/main" val="1838676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AE111A-FCC3-46F8-85DA-7B0E113162D9}"/>
              </a:ext>
            </a:extLst>
          </p:cNvPr>
          <p:cNvSpPr>
            <a:spLocks noGrp="1"/>
          </p:cNvSpPr>
          <p:nvPr>
            <p:ph idx="1"/>
          </p:nvPr>
        </p:nvSpPr>
        <p:spPr>
          <a:xfrm>
            <a:off x="247650" y="1622884"/>
            <a:ext cx="8686800" cy="2171700"/>
          </a:xfrm>
        </p:spPr>
        <p:txBody>
          <a:bodyPr>
            <a:normAutofit fontScale="85000" lnSpcReduction="10000"/>
          </a:bodyPr>
          <a:lstStyle/>
          <a:p>
            <a:pPr marL="342900" indent="-342900" defTabSz="914400" eaLnBrk="1" hangingPunct="1">
              <a:spcBef>
                <a:spcPts val="600"/>
              </a:spcBef>
              <a:spcAft>
                <a:spcPts val="0"/>
              </a:spcAft>
              <a:buClr>
                <a:srgbClr val="009AC7"/>
              </a:buClr>
              <a:buFont typeface="Wingdings" panose="05000000000000000000" pitchFamily="2" charset="2"/>
              <a:buChar char="§"/>
            </a:pPr>
            <a:r>
              <a:rPr lang="nl-NL" sz="1800" b="1" i="0" dirty="0" smtClean="0">
                <a:solidFill>
                  <a:srgbClr val="595959"/>
                </a:solidFill>
              </a:rPr>
              <a:t>Gele aanraakpunten </a:t>
            </a:r>
            <a:r>
              <a:rPr lang="nl-NL" sz="1800" b="0" i="0" dirty="0" smtClean="0">
                <a:solidFill>
                  <a:srgbClr val="595959"/>
                </a:solidFill>
              </a:rPr>
              <a:t>- Bieden eenvoudige toegang tot machineonderdelen zonder gebruik van gereedschap</a:t>
            </a:r>
          </a:p>
          <a:p>
            <a:pPr marL="342900" indent="-342900" defTabSz="914400" eaLnBrk="1" hangingPunct="1">
              <a:spcBef>
                <a:spcPts val="1800"/>
              </a:spcBef>
              <a:spcAft>
                <a:spcPts val="0"/>
              </a:spcAft>
              <a:buClr>
                <a:srgbClr val="009AC7"/>
              </a:buClr>
              <a:buFont typeface="Wingdings" panose="05000000000000000000" pitchFamily="2" charset="2"/>
              <a:buChar char="§"/>
            </a:pPr>
            <a:r>
              <a:rPr lang="nl-NL" sz="1800" b="1" i="0" dirty="0" smtClean="0">
                <a:solidFill>
                  <a:srgbClr val="595959"/>
                </a:solidFill>
              </a:rPr>
              <a:t>Optionele spuitslang </a:t>
            </a:r>
            <a:r>
              <a:rPr lang="nl-NL" sz="1800" b="0" i="0" dirty="0" smtClean="0">
                <a:solidFill>
                  <a:srgbClr val="595959"/>
                </a:solidFill>
              </a:rPr>
              <a:t>- reinigt eenvoudig de vuilwatertank</a:t>
            </a:r>
          </a:p>
          <a:p>
            <a:pPr marL="342900" indent="-342900" defTabSz="914400" eaLnBrk="1" hangingPunct="1">
              <a:spcBef>
                <a:spcPts val="1800"/>
              </a:spcBef>
              <a:spcAft>
                <a:spcPts val="0"/>
              </a:spcAft>
              <a:buClr>
                <a:srgbClr val="009AC7"/>
              </a:buClr>
              <a:buFont typeface="Wingdings" panose="05000000000000000000" pitchFamily="2" charset="2"/>
              <a:buChar char="§"/>
            </a:pPr>
            <a:r>
              <a:rPr lang="nl-NL" sz="1800" b="1" i="0" dirty="0" smtClean="0">
                <a:solidFill>
                  <a:srgbClr val="595959"/>
                </a:solidFill>
              </a:rPr>
              <a:t>Economy-stand </a:t>
            </a:r>
            <a:r>
              <a:rPr lang="nl-NL" sz="1800" b="0" i="0" dirty="0" smtClean="0">
                <a:solidFill>
                  <a:srgbClr val="595959"/>
                </a:solidFill>
              </a:rPr>
              <a:t>- Bespaar geld en optimaliseer de prestaties tijdens het schoonmaken van licht vervuilde vloeren, waardoor de levensduur van de borstel/het vulkussen langer meegaat</a:t>
            </a:r>
          </a:p>
          <a:p>
            <a:pPr marL="342900" indent="-342900" defTabSz="914400" eaLnBrk="1" hangingPunct="1">
              <a:spcBef>
                <a:spcPts val="1800"/>
              </a:spcBef>
              <a:spcAft>
                <a:spcPts val="0"/>
              </a:spcAft>
              <a:buClr>
                <a:srgbClr val="009AC7"/>
              </a:buClr>
              <a:buFont typeface="Wingdings" panose="05000000000000000000" pitchFamily="2" charset="2"/>
              <a:buChar char="§"/>
            </a:pPr>
            <a:r>
              <a:rPr lang="nl-NL" sz="1800" b="1" i="0" dirty="0" smtClean="0">
                <a:solidFill>
                  <a:srgbClr val="595959"/>
                </a:solidFill>
              </a:rPr>
              <a:t>SmartRelease™ </a:t>
            </a:r>
            <a:r>
              <a:rPr lang="nl-NL" sz="1800" b="0" i="0" dirty="0" smtClean="0">
                <a:solidFill>
                  <a:srgbClr val="595959"/>
                </a:solidFill>
              </a:rPr>
              <a:t>- Voorkomt schade aan de machine als gevolg van ernstige impact</a:t>
            </a:r>
          </a:p>
          <a:p>
            <a:pPr marL="342900" indent="-342900" defTabSz="914400" eaLnBrk="1" hangingPunct="1">
              <a:spcBef>
                <a:spcPts val="600"/>
              </a:spcBef>
              <a:spcAft>
                <a:spcPts val="0"/>
              </a:spcAft>
              <a:buClr>
                <a:srgbClr val="009AC7"/>
              </a:buClr>
              <a:buFont typeface="Wingdings" panose="05000000000000000000" pitchFamily="2" charset="2"/>
              <a:buChar char="§"/>
            </a:pPr>
            <a:endParaRPr lang="en-US" altLang="en-US" dirty="0">
              <a:solidFill>
                <a:schemeClr val="tx1">
                  <a:lumMod val="65000"/>
                  <a:lumOff val="35000"/>
                </a:schemeClr>
              </a:solidFill>
            </a:endParaRPr>
          </a:p>
          <a:p>
            <a:pPr marL="342900" indent="-342900" defTabSz="914400" eaLnBrk="1" hangingPunct="1">
              <a:spcBef>
                <a:spcPts val="600"/>
              </a:spcBef>
              <a:spcAft>
                <a:spcPts val="0"/>
              </a:spcAft>
              <a:buClr>
                <a:srgbClr val="009AC7"/>
              </a:buClr>
              <a:buFont typeface="Wingdings" panose="05000000000000000000" pitchFamily="2" charset="2"/>
              <a:buChar char="§"/>
            </a:pPr>
            <a:endParaRPr lang="en-US" altLang="en-US" dirty="0">
              <a:solidFill>
                <a:schemeClr val="tx1">
                  <a:lumMod val="65000"/>
                  <a:lumOff val="35000"/>
                </a:schemeClr>
              </a:solidFill>
            </a:endParaRPr>
          </a:p>
          <a:p>
            <a:endParaRPr lang="en-US" dirty="0"/>
          </a:p>
        </p:txBody>
      </p:sp>
      <p:pic>
        <p:nvPicPr>
          <p:cNvPr id="8" name="Picture 3" descr="C:\Users\war\Desktop\Thunderbolt\Image\Studio Photos\IMG_0495.jpg">
            <a:extLst>
              <a:ext uri="{FF2B5EF4-FFF2-40B4-BE49-F238E27FC236}">
                <a16:creationId xmlns:a16="http://schemas.microsoft.com/office/drawing/2014/main" id="{77FA639B-B97E-4F35-9633-1C56C6F3552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43056" t="25424" r="5631" b="10268"/>
          <a:stretch/>
        </p:blipFill>
        <p:spPr bwMode="auto">
          <a:xfrm>
            <a:off x="5341485" y="4236064"/>
            <a:ext cx="218891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indoor, wall  Description generated with very high confidence">
            <a:extLst>
              <a:ext uri="{FF2B5EF4-FFF2-40B4-BE49-F238E27FC236}">
                <a16:creationId xmlns:a16="http://schemas.microsoft.com/office/drawing/2014/main" id="{4BEE60FD-E21A-44AD-A860-39F03B57B9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900"/>
          <a:stretch/>
        </p:blipFill>
        <p:spPr>
          <a:xfrm>
            <a:off x="1233437" y="4236064"/>
            <a:ext cx="2832031" cy="1828800"/>
          </a:xfrm>
          <a:prstGeom prst="rect">
            <a:avLst/>
          </a:prstGeom>
        </p:spPr>
      </p:pic>
      <p:sp>
        <p:nvSpPr>
          <p:cNvPr id="11" name="TextBox 10">
            <a:extLst>
              <a:ext uri="{FF2B5EF4-FFF2-40B4-BE49-F238E27FC236}">
                <a16:creationId xmlns:a16="http://schemas.microsoft.com/office/drawing/2014/main" id="{26F9C833-0AAA-418D-9FE8-A9808E31E7CD}"/>
              </a:ext>
            </a:extLst>
          </p:cNvPr>
          <p:cNvSpPr txBox="1"/>
          <p:nvPr/>
        </p:nvSpPr>
        <p:spPr>
          <a:xfrm>
            <a:off x="6122639" y="6211050"/>
            <a:ext cx="1089722" cy="461665"/>
          </a:xfrm>
          <a:prstGeom prst="rect">
            <a:avLst/>
          </a:prstGeom>
          <a:noFill/>
        </p:spPr>
        <p:txBody>
          <a:bodyPr wrap="none" rtlCol="0">
            <a:spAutoFit/>
          </a:bodyPr>
          <a:lstStyle/>
          <a:p>
            <a:r>
              <a:rPr lang="nl-NL" sz="1200" b="1" i="0" dirty="0" smtClean="0">
                <a:solidFill>
                  <a:srgbClr val="000000"/>
                </a:solidFill>
              </a:rPr>
              <a:t>SmartRelease </a:t>
            </a:r>
          </a:p>
          <a:p>
            <a:r>
              <a:rPr lang="nl-NL" sz="1200" b="1" i="0" dirty="0" smtClean="0">
                <a:solidFill>
                  <a:srgbClr val="000000"/>
                </a:solidFill>
              </a:rPr>
              <a:t>Ontgrendelpunt</a:t>
            </a:r>
          </a:p>
        </p:txBody>
      </p:sp>
      <p:cxnSp>
        <p:nvCxnSpPr>
          <p:cNvPr id="13" name="Straight Arrow Connector 12">
            <a:extLst>
              <a:ext uri="{FF2B5EF4-FFF2-40B4-BE49-F238E27FC236}">
                <a16:creationId xmlns:a16="http://schemas.microsoft.com/office/drawing/2014/main" id="{33E3BA45-4AA2-44DF-9D1D-CF4FC517FD66}"/>
              </a:ext>
            </a:extLst>
          </p:cNvPr>
          <p:cNvCxnSpPr>
            <a:cxnSpLocks/>
          </p:cNvCxnSpPr>
          <p:nvPr/>
        </p:nvCxnSpPr>
        <p:spPr>
          <a:xfrm flipH="1" flipV="1">
            <a:off x="6291129" y="5539396"/>
            <a:ext cx="376371" cy="691839"/>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7" name="Title 4">
            <a:extLst>
              <a:ext uri="{FF2B5EF4-FFF2-40B4-BE49-F238E27FC236}">
                <a16:creationId xmlns:a16="http://schemas.microsoft.com/office/drawing/2014/main" id="{CDCAB72A-5050-4325-9BF7-AF1BFBB25F68}"/>
              </a:ext>
            </a:extLst>
          </p:cNvPr>
          <p:cNvSpPr txBox="1">
            <a:spLocks/>
          </p:cNvSpPr>
          <p:nvPr/>
        </p:nvSpPr>
        <p:spPr>
          <a:xfrm>
            <a:off x="568325" y="767751"/>
            <a:ext cx="7410450" cy="748230"/>
          </a:xfrm>
          <a:prstGeom prst="rect">
            <a:avLst/>
          </a:prstGeom>
        </p:spPr>
        <p:txBody>
          <a:bodyPr vert="horz" lIns="91401" tIns="45700" rIns="91401" bIns="45700" rtlCol="0" anchor="ctr" anchorCtr="0">
            <a:noAutofit/>
          </a:bodyPr>
          <a:lstStyle>
            <a:lvl1pPr algn="l" defTabSz="914009" rtl="0" eaLnBrk="1" latinLnBrk="0" hangingPunct="1">
              <a:spcBef>
                <a:spcPct val="0"/>
              </a:spcBef>
              <a:buNone/>
              <a:defRPr sz="4800" b="1" kern="1200">
                <a:solidFill>
                  <a:srgbClr val="0090BE"/>
                </a:solidFill>
                <a:latin typeface="Calibri"/>
                <a:ea typeface="+mj-ea"/>
                <a:cs typeface="Calibri"/>
              </a:defRPr>
            </a:lvl1pPr>
          </a:lstStyle>
          <a:p>
            <a:pPr defTabSz="457070">
              <a:lnSpc>
                <a:spcPts val="4500"/>
              </a:lnSpc>
              <a:spcBef>
                <a:spcPts val="0"/>
              </a:spcBef>
            </a:pPr>
            <a:r>
              <a:rPr lang="nl-NL" sz="2400" b="0" i="0" dirty="0" smtClean="0">
                <a:solidFill>
                  <a:srgbClr val="FFFFFF"/>
                </a:solidFill>
              </a:rPr>
              <a:t>Lagere reinigingskosten</a:t>
            </a:r>
          </a:p>
        </p:txBody>
      </p:sp>
      <p:pic>
        <p:nvPicPr>
          <p:cNvPr id="14" name="Picture 13"/>
          <p:cNvPicPr>
            <a:picLocks noChangeAspect="1"/>
          </p:cNvPicPr>
          <p:nvPr/>
        </p:nvPicPr>
        <p:blipFill>
          <a:blip r:embed="rId4"/>
          <a:stretch>
            <a:fillRect/>
          </a:stretch>
        </p:blipFill>
        <p:spPr>
          <a:xfrm>
            <a:off x="-7134" y="979056"/>
            <a:ext cx="638825" cy="536926"/>
          </a:xfrm>
          <a:prstGeom prst="rect">
            <a:avLst/>
          </a:prstGeom>
        </p:spPr>
      </p:pic>
    </p:spTree>
    <p:extLst>
      <p:ext uri="{BB962C8B-B14F-4D97-AF65-F5344CB8AC3E}">
        <p14:creationId xmlns:p14="http://schemas.microsoft.com/office/powerpoint/2010/main" val="860389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txBox="1">
            <a:spLocks/>
          </p:cNvSpPr>
          <p:nvPr/>
        </p:nvSpPr>
        <p:spPr bwMode="auto">
          <a:xfrm>
            <a:off x="257174" y="1594423"/>
            <a:ext cx="8886825" cy="494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ü"/>
              <a:defRPr sz="2000">
                <a:solidFill>
                  <a:schemeClr val="accent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a:solidFill>
                  <a:schemeClr val="accent1"/>
                </a:solidFill>
                <a:latin typeface="Calibri" panose="020F0502020204030204" pitchFamily="34" charset="0"/>
              </a:defRPr>
            </a:lvl2pPr>
            <a:lvl3pPr marL="1143000" indent="-228600">
              <a:spcBef>
                <a:spcPct val="20000"/>
              </a:spcBef>
              <a:buClr>
                <a:schemeClr val="accent2"/>
              </a:buClr>
              <a:buFont typeface="Arial" panose="020B0604020202020204" pitchFamily="34" charset="0"/>
              <a:buChar char="•"/>
              <a:defRPr sz="1600">
                <a:solidFill>
                  <a:schemeClr val="accent1"/>
                </a:solidFill>
                <a:latin typeface="Calibri" panose="020F0502020204030204" pitchFamily="34" charset="0"/>
              </a:defRPr>
            </a:lvl3pPr>
            <a:lvl4pPr marL="1600200" indent="-228600">
              <a:spcBef>
                <a:spcPct val="20000"/>
              </a:spcBef>
              <a:buClr>
                <a:schemeClr val="accent2"/>
              </a:buClr>
              <a:buFont typeface="Arial" panose="020B0604020202020204" pitchFamily="34" charset="0"/>
              <a:buChar char="–"/>
              <a:defRPr sz="1400">
                <a:solidFill>
                  <a:schemeClr val="accent1"/>
                </a:solidFill>
                <a:latin typeface="Calibri" panose="020F0502020204030204" pitchFamily="34" charset="0"/>
              </a:defRPr>
            </a:lvl4pPr>
            <a:lvl5pPr marL="2057400" indent="-228600">
              <a:spcBef>
                <a:spcPct val="20000"/>
              </a:spcBef>
              <a:buClr>
                <a:schemeClr val="accent2"/>
              </a:buClr>
              <a:buFont typeface="Arial" panose="020B0604020202020204" pitchFamily="34" charset="0"/>
              <a:buChar char="»"/>
              <a:defRPr sz="1400">
                <a:solidFill>
                  <a:schemeClr val="accent1"/>
                </a:solidFill>
                <a:latin typeface="Calibri" panose="020F050202020403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1400">
                <a:solidFill>
                  <a:schemeClr val="accent1"/>
                </a:solidFill>
                <a:latin typeface="Calibri" panose="020F050202020403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1400">
                <a:solidFill>
                  <a:schemeClr val="accent1"/>
                </a:solidFill>
                <a:latin typeface="Calibri" panose="020F050202020403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1400">
                <a:solidFill>
                  <a:schemeClr val="accent1"/>
                </a:solidFill>
                <a:latin typeface="Calibri" panose="020F050202020403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1400">
                <a:solidFill>
                  <a:schemeClr val="accent1"/>
                </a:solidFill>
                <a:latin typeface="Calibri" panose="020F0502020204030204" pitchFamily="34" charset="0"/>
              </a:defRPr>
            </a:lvl9pPr>
          </a:lstStyle>
          <a:p>
            <a:pPr marL="285750" indent="-285750" defTabSz="914400" eaLnBrk="1" hangingPunct="1">
              <a:spcBef>
                <a:spcPts val="900"/>
              </a:spcBef>
              <a:spcAft>
                <a:spcPts val="0"/>
              </a:spcAft>
              <a:buClr>
                <a:srgbClr val="009AC7"/>
              </a:buClr>
              <a:buFont typeface="Wingdings" panose="05000000000000000000" pitchFamily="2" charset="2"/>
              <a:buChar char="§"/>
            </a:pPr>
            <a:r>
              <a:rPr lang="nl-NL" sz="1600" b="1" i="0" dirty="0" smtClean="0">
                <a:solidFill>
                  <a:srgbClr val="595959"/>
                </a:solidFill>
              </a:rPr>
              <a:t>Optioneel dubbele veegborstels aan de zijkant </a:t>
            </a:r>
            <a:r>
              <a:rPr lang="nl-NL" sz="1600" b="0" i="0" dirty="0" smtClean="0">
                <a:solidFill>
                  <a:srgbClr val="595959"/>
                </a:solidFill>
              </a:rPr>
              <a:t>-</a:t>
            </a:r>
            <a:r>
              <a:rPr lang="nl-NL" sz="1600" b="1" i="0" dirty="0" smtClean="0">
                <a:solidFill>
                  <a:srgbClr val="595959"/>
                </a:solidFill>
              </a:rPr>
              <a:t> </a:t>
            </a:r>
            <a:r>
              <a:rPr lang="nl-NL" sz="1600" b="0" i="0" dirty="0" smtClean="0">
                <a:solidFill>
                  <a:srgbClr val="595959"/>
                </a:solidFill>
              </a:rPr>
              <a:t>Garandeert dat het volledige schroboppervlak wordt geveegd</a:t>
            </a:r>
          </a:p>
          <a:p>
            <a:pPr marL="285750" indent="-285750" defTabSz="914400" eaLnBrk="1" hangingPunct="1">
              <a:spcBef>
                <a:spcPts val="900"/>
              </a:spcBef>
              <a:spcAft>
                <a:spcPts val="0"/>
              </a:spcAft>
              <a:buClr>
                <a:srgbClr val="009AC7"/>
              </a:buClr>
              <a:buFont typeface="Wingdings" panose="05000000000000000000" pitchFamily="2" charset="2"/>
              <a:buChar char="§"/>
            </a:pPr>
            <a:r>
              <a:rPr lang="nl-NL" sz="1600" b="1" i="0" dirty="0" smtClean="0">
                <a:solidFill>
                  <a:srgbClr val="595959"/>
                </a:solidFill>
              </a:rPr>
              <a:t>Optionele veger met vergaarbak voor vooraf vegen </a:t>
            </a:r>
            <a:r>
              <a:rPr lang="nl-NL" sz="1600" b="0" i="0" dirty="0" smtClean="0">
                <a:solidFill>
                  <a:srgbClr val="595959"/>
                </a:solidFill>
              </a:rPr>
              <a:t>- Vangt groot en fijn vuil op</a:t>
            </a:r>
          </a:p>
          <a:p>
            <a:pPr marL="285750" indent="-285750" defTabSz="914400" eaLnBrk="1" hangingPunct="1">
              <a:spcBef>
                <a:spcPts val="900"/>
              </a:spcBef>
              <a:spcAft>
                <a:spcPts val="0"/>
              </a:spcAft>
              <a:buClr>
                <a:srgbClr val="009AC7"/>
              </a:buClr>
              <a:buFont typeface="Wingdings" panose="05000000000000000000" pitchFamily="2" charset="2"/>
              <a:buChar char="§"/>
            </a:pPr>
            <a:r>
              <a:rPr lang="nl-NL" sz="1600" b="1" i="0" dirty="0" smtClean="0">
                <a:solidFill>
                  <a:srgbClr val="595959"/>
                </a:solidFill>
              </a:rPr>
              <a:t>Grote schrobborstelmotoren </a:t>
            </a:r>
            <a:r>
              <a:rPr lang="nl-NL" sz="1600" b="0" i="0" dirty="0" smtClean="0">
                <a:solidFill>
                  <a:srgbClr val="595959"/>
                </a:solidFill>
              </a:rPr>
              <a:t>- Aanzienlijke kracht om de vloer schoon te maken en glanzend te houden</a:t>
            </a:r>
          </a:p>
          <a:p>
            <a:pPr marL="285750" indent="-285750" defTabSz="914400" eaLnBrk="1" hangingPunct="1">
              <a:spcBef>
                <a:spcPts val="900"/>
              </a:spcBef>
              <a:spcAft>
                <a:spcPts val="0"/>
              </a:spcAft>
              <a:buClr>
                <a:srgbClr val="009AC7"/>
              </a:buClr>
              <a:buFont typeface="Wingdings" panose="05000000000000000000" pitchFamily="2" charset="2"/>
              <a:buChar char="§"/>
            </a:pPr>
            <a:r>
              <a:rPr lang="nl-NL" sz="1600" b="1" i="0" dirty="0" smtClean="0">
                <a:solidFill>
                  <a:srgbClr val="595959"/>
                </a:solidFill>
              </a:rPr>
              <a:t>QA®-bedieningselementen </a:t>
            </a:r>
            <a:r>
              <a:rPr lang="nl-NL" sz="1600" b="0" i="0" dirty="0" smtClean="0">
                <a:solidFill>
                  <a:srgbClr val="595959"/>
                </a:solidFill>
              </a:rPr>
              <a:t>- Reduceer bedieningsfouten door machine-instellingen te vergrendelen</a:t>
            </a:r>
          </a:p>
          <a:p>
            <a:pPr marL="285750" indent="-285750" eaLnBrk="1" hangingPunct="1">
              <a:spcBef>
                <a:spcPts val="900"/>
              </a:spcBef>
              <a:spcAft>
                <a:spcPts val="0"/>
              </a:spcAft>
              <a:buClr>
                <a:srgbClr val="009AC7"/>
              </a:buClr>
              <a:buFont typeface="Wingdings" panose="05000000000000000000" pitchFamily="2" charset="2"/>
              <a:buChar char="§"/>
            </a:pPr>
            <a:r>
              <a:rPr lang="nl-NL" sz="1600" b="1" i="0" dirty="0" smtClean="0">
                <a:solidFill>
                  <a:srgbClr val="595959"/>
                </a:solidFill>
              </a:rPr>
              <a:t>Dubbele vacuümventilatoren </a:t>
            </a:r>
            <a:r>
              <a:rPr lang="nl-NL" sz="1600" b="0" i="0" dirty="0" smtClean="0">
                <a:solidFill>
                  <a:srgbClr val="595959"/>
                </a:solidFill>
              </a:rPr>
              <a:t>- Geavanceerd ontwerp voor waterafvoer laat water uit de ventilatiekamer sijpelen voordat de motor wordt beschadigd*</a:t>
            </a:r>
          </a:p>
          <a:p>
            <a:pPr marL="285750" indent="-285750" defTabSz="914400" eaLnBrk="1" hangingPunct="1">
              <a:spcBef>
                <a:spcPts val="900"/>
              </a:spcBef>
              <a:spcAft>
                <a:spcPts val="0"/>
              </a:spcAft>
              <a:buClr>
                <a:srgbClr val="009AC7"/>
              </a:buClr>
              <a:buFont typeface="Wingdings" panose="05000000000000000000" pitchFamily="2" charset="2"/>
              <a:buChar char="§"/>
            </a:pPr>
            <a:r>
              <a:rPr lang="nl-NL" sz="1600" b="1" i="0" dirty="0" smtClean="0">
                <a:solidFill>
                  <a:srgbClr val="595959"/>
                </a:solidFill>
              </a:rPr>
              <a:t>Uniek zwenkend dweilframe aan de achterkant </a:t>
            </a:r>
            <a:r>
              <a:rPr lang="nl-NL" sz="1600" b="0" i="0" dirty="0" smtClean="0">
                <a:solidFill>
                  <a:srgbClr val="595959"/>
                </a:solidFill>
              </a:rPr>
              <a:t>- Voor een schoon oppervlak en minder strepen</a:t>
            </a:r>
          </a:p>
          <a:p>
            <a:pPr marL="285750" indent="-285750" defTabSz="914400" eaLnBrk="1" hangingPunct="1">
              <a:spcBef>
                <a:spcPts val="900"/>
              </a:spcBef>
              <a:spcAft>
                <a:spcPts val="0"/>
              </a:spcAft>
              <a:buClr>
                <a:srgbClr val="009AC7"/>
              </a:buClr>
              <a:buFont typeface="Wingdings" panose="05000000000000000000" pitchFamily="2" charset="2"/>
              <a:buChar char="§"/>
            </a:pPr>
            <a:r>
              <a:rPr lang="nl-NL" sz="1600" b="1" i="0" dirty="0" smtClean="0">
                <a:solidFill>
                  <a:srgbClr val="595959"/>
                </a:solidFill>
              </a:rPr>
              <a:t>Hogedrukreiniger </a:t>
            </a:r>
            <a:r>
              <a:rPr lang="nl-NL" sz="1600" b="0" i="0" dirty="0" smtClean="0">
                <a:solidFill>
                  <a:srgbClr val="595959"/>
                </a:solidFill>
              </a:rPr>
              <a:t>- Reinigt effectief hardnekkiger vuil en niet-vloeroppervlakken</a:t>
            </a:r>
          </a:p>
          <a:p>
            <a:pPr marL="285750" indent="-285750" eaLnBrk="1" hangingPunct="1">
              <a:spcBef>
                <a:spcPts val="900"/>
              </a:spcBef>
              <a:spcAft>
                <a:spcPts val="0"/>
              </a:spcAft>
              <a:buClr>
                <a:srgbClr val="009AC7"/>
              </a:buClr>
              <a:buFont typeface="Wingdings" panose="05000000000000000000" pitchFamily="2" charset="2"/>
              <a:buChar char="§"/>
            </a:pPr>
            <a:r>
              <a:rPr lang="nl-NL" sz="1600" b="1" i="0" dirty="0" smtClean="0">
                <a:solidFill>
                  <a:srgbClr val="595959"/>
                </a:solidFill>
              </a:rPr>
              <a:t>Zuigstang -</a:t>
            </a:r>
            <a:r>
              <a:rPr lang="nl-NL" sz="1600" b="0" i="0" dirty="0" smtClean="0">
                <a:solidFill>
                  <a:srgbClr val="595959"/>
                </a:solidFill>
              </a:rPr>
              <a:t> Verwijdert eenvoudig vuil, zoals krimpfolie</a:t>
            </a:r>
          </a:p>
          <a:p>
            <a:pPr marL="285750" indent="-285750" defTabSz="914400" eaLnBrk="1" hangingPunct="1">
              <a:spcBef>
                <a:spcPts val="900"/>
              </a:spcBef>
              <a:spcAft>
                <a:spcPts val="0"/>
              </a:spcAft>
              <a:buClr>
                <a:srgbClr val="009AC7"/>
              </a:buClr>
              <a:buFont typeface="Wingdings" panose="05000000000000000000" pitchFamily="2" charset="2"/>
              <a:buChar char="§"/>
            </a:pPr>
            <a:endParaRPr lang="en-US" altLang="en-US" sz="1600" dirty="0">
              <a:solidFill>
                <a:srgbClr val="009BC7"/>
              </a:solidFill>
              <a:latin typeface="+mn-lt"/>
            </a:endParaRPr>
          </a:p>
          <a:p>
            <a:pPr marL="285750" indent="-285750" defTabSz="914400" eaLnBrk="1" hangingPunct="1">
              <a:spcBef>
                <a:spcPts val="900"/>
              </a:spcBef>
              <a:spcAft>
                <a:spcPts val="0"/>
              </a:spcAft>
              <a:buClr>
                <a:srgbClr val="009AC7"/>
              </a:buClr>
              <a:buFont typeface="Wingdings" panose="05000000000000000000" pitchFamily="2" charset="2"/>
              <a:buChar char="§"/>
            </a:pPr>
            <a:endParaRPr lang="en-US" altLang="en-US" sz="1600" dirty="0">
              <a:solidFill>
                <a:srgbClr val="595959"/>
              </a:solidFill>
              <a:latin typeface="+mn-lt"/>
            </a:endParaRPr>
          </a:p>
          <a:p>
            <a:pPr marL="285750" indent="-285750" defTabSz="914400" eaLnBrk="1" hangingPunct="1">
              <a:spcBef>
                <a:spcPts val="900"/>
              </a:spcBef>
              <a:spcAft>
                <a:spcPts val="0"/>
              </a:spcAft>
              <a:buClr>
                <a:srgbClr val="009AC7"/>
              </a:buClr>
              <a:buFont typeface="Wingdings" panose="05000000000000000000" pitchFamily="2" charset="2"/>
              <a:buChar char="§"/>
            </a:pPr>
            <a:endParaRPr lang="en-US" altLang="en-US" sz="1600" dirty="0">
              <a:solidFill>
                <a:srgbClr val="595959"/>
              </a:solidFill>
              <a:latin typeface="+mn-lt"/>
            </a:endParaRPr>
          </a:p>
        </p:txBody>
      </p:sp>
      <p:sp>
        <p:nvSpPr>
          <p:cNvPr id="11" name="Title 4"/>
          <p:cNvSpPr txBox="1">
            <a:spLocks/>
          </p:cNvSpPr>
          <p:nvPr/>
        </p:nvSpPr>
        <p:spPr>
          <a:xfrm>
            <a:off x="541208" y="0"/>
            <a:ext cx="7410450" cy="782638"/>
          </a:xfrm>
          <a:prstGeom prst="rect">
            <a:avLst/>
          </a:prstGeom>
        </p:spPr>
        <p:txBody>
          <a:bodyPr vert="horz" lIns="91401" tIns="45700" rIns="91401" bIns="45700" rtlCol="0" anchor="t" anchorCtr="0">
            <a:noAutofit/>
          </a:bodyPr>
          <a:lstStyle>
            <a:lvl1pPr algn="l" defTabSz="914009" rtl="0" eaLnBrk="1" latinLnBrk="0" hangingPunct="1">
              <a:spcBef>
                <a:spcPct val="0"/>
              </a:spcBef>
              <a:buNone/>
              <a:defRPr sz="4800" b="1" kern="1200">
                <a:solidFill>
                  <a:srgbClr val="0090BE"/>
                </a:solidFill>
                <a:latin typeface="Calibri"/>
                <a:ea typeface="+mj-ea"/>
                <a:cs typeface="Calibri"/>
              </a:defRPr>
            </a:lvl1pPr>
          </a:lstStyle>
          <a:p>
            <a:pPr defTabSz="457070">
              <a:lnSpc>
                <a:spcPts val="4500"/>
              </a:lnSpc>
              <a:spcBef>
                <a:spcPts val="0"/>
              </a:spcBef>
            </a:pPr>
            <a:r>
              <a:rPr lang="en-US" dirty="0">
                <a:solidFill>
                  <a:srgbClr val="FF0000"/>
                </a:solidFill>
                <a:latin typeface="+mn-lt"/>
                <a:ea typeface="+mn-ea"/>
                <a:cs typeface="Arial" panose="020B0604020202020204" pitchFamily="34" charset="0"/>
              </a:rPr>
              <a:t/>
            </a:r>
            <a:br>
              <a:rPr lang="en-US" dirty="0">
                <a:solidFill>
                  <a:srgbClr val="FF0000"/>
                </a:solidFill>
                <a:latin typeface="+mn-lt"/>
                <a:ea typeface="+mn-ea"/>
                <a:cs typeface="Arial" panose="020B0604020202020204" pitchFamily="34" charset="0"/>
              </a:rPr>
            </a:br>
            <a:endParaRPr lang="en-US" dirty="0">
              <a:solidFill>
                <a:srgbClr val="FF0000"/>
              </a:solidFill>
              <a:latin typeface="+mn-lt"/>
            </a:endParaRPr>
          </a:p>
        </p:txBody>
      </p:sp>
      <p:sp>
        <p:nvSpPr>
          <p:cNvPr id="12" name="Title 2"/>
          <p:cNvSpPr>
            <a:spLocks noGrp="1"/>
          </p:cNvSpPr>
          <p:nvPr>
            <p:ph type="title"/>
          </p:nvPr>
        </p:nvSpPr>
        <p:spPr>
          <a:xfrm>
            <a:off x="457200" y="962347"/>
            <a:ext cx="8229600" cy="543325"/>
          </a:xfrm>
        </p:spPr>
        <p:txBody>
          <a:bodyPr/>
          <a:lstStyle/>
          <a:p>
            <a:r>
              <a:rPr lang="nl-NL" sz="2400" b="0" i="0" dirty="0" smtClean="0">
                <a:solidFill>
                  <a:srgbClr val="FFFFFF"/>
                </a:solidFill>
              </a:rPr>
              <a:t>Verbeter het imago van het gebouw</a:t>
            </a:r>
          </a:p>
        </p:txBody>
      </p:sp>
      <p:grpSp>
        <p:nvGrpSpPr>
          <p:cNvPr id="5" name="Group 4">
            <a:extLst>
              <a:ext uri="{FF2B5EF4-FFF2-40B4-BE49-F238E27FC236}">
                <a16:creationId xmlns:a16="http://schemas.microsoft.com/office/drawing/2014/main" id="{21D0B235-CED4-44EB-9742-33F0EC56DF00}"/>
              </a:ext>
            </a:extLst>
          </p:cNvPr>
          <p:cNvGrpSpPr/>
          <p:nvPr/>
        </p:nvGrpSpPr>
        <p:grpSpPr>
          <a:xfrm>
            <a:off x="84008" y="1005409"/>
            <a:ext cx="457200" cy="457200"/>
            <a:chOff x="84008" y="1005409"/>
            <a:chExt cx="457200" cy="457200"/>
          </a:xfrm>
        </p:grpSpPr>
        <p:sp>
          <p:nvSpPr>
            <p:cNvPr id="4" name="Rectangle 3">
              <a:extLst>
                <a:ext uri="{FF2B5EF4-FFF2-40B4-BE49-F238E27FC236}">
                  <a16:creationId xmlns:a16="http://schemas.microsoft.com/office/drawing/2014/main" id="{8A0B9F0A-90FE-4EFE-9084-BF417B1A562D}"/>
                </a:ext>
              </a:extLst>
            </p:cNvPr>
            <p:cNvSpPr/>
            <p:nvPr/>
          </p:nvSpPr>
          <p:spPr>
            <a:xfrm>
              <a:off x="187524" y="1144200"/>
              <a:ext cx="241007" cy="169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E59C3F-05D4-4130-8AF5-F08C287F79F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008" y="1005409"/>
              <a:ext cx="457200" cy="457200"/>
            </a:xfrm>
            <a:prstGeom prst="rect">
              <a:avLst/>
            </a:prstGeom>
          </p:spPr>
        </p:pic>
      </p:grpSp>
      <p:pic>
        <p:nvPicPr>
          <p:cNvPr id="8" name="Picture 7" descr="A picture containing sky  Description generated with high confidence">
            <a:extLst>
              <a:ext uri="{FF2B5EF4-FFF2-40B4-BE49-F238E27FC236}">
                <a16:creationId xmlns:a16="http://schemas.microsoft.com/office/drawing/2014/main" id="{0701C002-F4F9-4245-A624-35B751EC85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89" t="6285" r="7389"/>
          <a:stretch/>
        </p:blipFill>
        <p:spPr>
          <a:xfrm>
            <a:off x="2018432" y="5395823"/>
            <a:ext cx="2479290" cy="1371600"/>
          </a:xfrm>
          <a:prstGeom prst="rect">
            <a:avLst/>
          </a:prstGeom>
        </p:spPr>
      </p:pic>
      <p:pic>
        <p:nvPicPr>
          <p:cNvPr id="13" name="Picture 3" descr="C:\Users\war\Desktop\Thunderbolt\Image\Studio Photos\IMG_0279.jpg">
            <a:extLst>
              <a:ext uri="{FF2B5EF4-FFF2-40B4-BE49-F238E27FC236}">
                <a16:creationId xmlns:a16="http://schemas.microsoft.com/office/drawing/2014/main" id="{AD2268FB-F17B-48DA-A6A3-F06E7BE2FB4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8354" b="26873"/>
          <a:stretch/>
        </p:blipFill>
        <p:spPr bwMode="auto">
          <a:xfrm>
            <a:off x="4796603" y="5395823"/>
            <a:ext cx="1411687" cy="13716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A0858A2-3FB0-421A-AF86-73B8EB6EA270}"/>
              </a:ext>
            </a:extLst>
          </p:cNvPr>
          <p:cNvSpPr/>
          <p:nvPr/>
        </p:nvSpPr>
        <p:spPr>
          <a:xfrm>
            <a:off x="6394529" y="6543679"/>
            <a:ext cx="2749471" cy="253916"/>
          </a:xfrm>
          <a:prstGeom prst="rect">
            <a:avLst/>
          </a:prstGeom>
        </p:spPr>
        <p:txBody>
          <a:bodyPr wrap="none">
            <a:spAutoFit/>
          </a:bodyPr>
          <a:lstStyle/>
          <a:p>
            <a:pPr lvl="0" algn="l" fontAlgn="auto">
              <a:spcBef>
                <a:spcPts val="0"/>
              </a:spcBef>
              <a:spcAft>
                <a:spcPts val="0"/>
              </a:spcAft>
            </a:pPr>
            <a:r>
              <a:rPr lang="nl-NL" sz="1000" b="0" i="0" dirty="0" smtClean="0">
                <a:solidFill>
                  <a:srgbClr val="000000"/>
                </a:solidFill>
              </a:rPr>
              <a:t>*Gebaseerd op informatie van de fabrikant</a:t>
            </a:r>
          </a:p>
        </p:txBody>
      </p:sp>
    </p:spTree>
    <p:extLst>
      <p:ext uri="{BB962C8B-B14F-4D97-AF65-F5344CB8AC3E}">
        <p14:creationId xmlns:p14="http://schemas.microsoft.com/office/powerpoint/2010/main" val="3868415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6569" y="1672354"/>
            <a:ext cx="8843210" cy="3486242"/>
          </a:xfrm>
        </p:spPr>
        <p:txBody>
          <a:bodyPr>
            <a:noAutofit/>
          </a:bodyPr>
          <a:lstStyle/>
          <a:p>
            <a:pPr marL="285750" indent="-285750" defTabSz="914400" eaLnBrk="1" hangingPunct="1">
              <a:spcBef>
                <a:spcPts val="1200"/>
              </a:spcBef>
              <a:spcAft>
                <a:spcPts val="200"/>
              </a:spcAft>
              <a:buFont typeface="Arial" panose="020B0604020202020204" pitchFamily="34" charset="0"/>
              <a:buChar char="•"/>
            </a:pPr>
            <a:r>
              <a:rPr lang="nl-NL" sz="1600" b="1" i="0" dirty="0" smtClean="0">
                <a:solidFill>
                  <a:srgbClr val="595959"/>
                </a:solidFill>
              </a:rPr>
              <a:t>Voorwaartse positie van gebruiker</a:t>
            </a:r>
            <a:r>
              <a:rPr lang="nl-NL" sz="1600" b="0" i="0" dirty="0" smtClean="0">
                <a:solidFill>
                  <a:srgbClr val="595959"/>
                </a:solidFill>
              </a:rPr>
              <a:t> - Verbetert het zicht voor de gebruiker</a:t>
            </a:r>
          </a:p>
          <a:p>
            <a:pPr marL="285750" indent="-285750" defTabSz="914400" eaLnBrk="1" hangingPunct="1">
              <a:spcBef>
                <a:spcPts val="1200"/>
              </a:spcBef>
              <a:spcAft>
                <a:spcPts val="200"/>
              </a:spcAft>
              <a:buFont typeface="Arial" panose="020B0604020202020204" pitchFamily="34" charset="0"/>
              <a:buChar char="•"/>
            </a:pPr>
            <a:r>
              <a:rPr lang="nl-NL" sz="1600" b="1" i="0" dirty="0" smtClean="0">
                <a:solidFill>
                  <a:srgbClr val="595959"/>
                </a:solidFill>
              </a:rPr>
              <a:t>Bedieningselementen aan de voorkant van de gebruiker </a:t>
            </a:r>
            <a:r>
              <a:rPr lang="nl-NL" sz="1600" b="0" i="0" dirty="0" smtClean="0">
                <a:solidFill>
                  <a:srgbClr val="595959"/>
                </a:solidFill>
              </a:rPr>
              <a:t>- Houdt de aandacht </a:t>
            </a:r>
            <a:br>
              <a:rPr lang="nl-NL" sz="1600" b="0" i="0" dirty="0" smtClean="0">
                <a:solidFill>
                  <a:srgbClr val="595959"/>
                </a:solidFill>
              </a:rPr>
            </a:br>
            <a:r>
              <a:rPr lang="nl-NL" sz="1600" b="0" i="0" dirty="0" smtClean="0">
                <a:solidFill>
                  <a:srgbClr val="595959"/>
                </a:solidFill>
              </a:rPr>
              <a:t>van de gebruiker naar voren gericht</a:t>
            </a:r>
          </a:p>
          <a:p>
            <a:pPr marL="285750" indent="-285750" defTabSz="914400" eaLnBrk="1" hangingPunct="1">
              <a:spcBef>
                <a:spcPts val="1200"/>
              </a:spcBef>
              <a:spcAft>
                <a:spcPts val="200"/>
              </a:spcAft>
              <a:buFont typeface="Arial" panose="020B0604020202020204" pitchFamily="34" charset="0"/>
              <a:buChar char="•"/>
            </a:pPr>
            <a:r>
              <a:rPr lang="nl-NL" sz="1600" b="1" i="0" dirty="0" smtClean="0">
                <a:solidFill>
                  <a:srgbClr val="595959"/>
                </a:solidFill>
              </a:rPr>
              <a:t>Uitstekende wateropvang </a:t>
            </a:r>
            <a:r>
              <a:rPr lang="nl-NL" sz="1600" b="0" i="0" dirty="0" smtClean="0">
                <a:solidFill>
                  <a:srgbClr val="595959"/>
                </a:solidFill>
              </a:rPr>
              <a:t>- Verminder het risico op uitglijden en vallen</a:t>
            </a:r>
          </a:p>
          <a:p>
            <a:pPr marL="285750" indent="-285750" defTabSz="914400" eaLnBrk="1" hangingPunct="1">
              <a:spcBef>
                <a:spcPts val="1200"/>
              </a:spcBef>
              <a:spcAft>
                <a:spcPts val="200"/>
              </a:spcAft>
              <a:buFont typeface="Arial" panose="020B0604020202020204" pitchFamily="34" charset="0"/>
              <a:buChar char="•"/>
            </a:pPr>
            <a:r>
              <a:rPr lang="nl-NL" sz="1600" b="1" i="0" dirty="0" smtClean="0">
                <a:solidFill>
                  <a:srgbClr val="595959"/>
                </a:solidFill>
              </a:rPr>
              <a:t>Geen uitlaatgassen meer door de verschillende keuzes van elektrisch reinigen </a:t>
            </a:r>
            <a:r>
              <a:rPr lang="nl-NL" sz="1600" b="0" i="0" dirty="0" smtClean="0">
                <a:solidFill>
                  <a:srgbClr val="595959"/>
                </a:solidFill>
              </a:rPr>
              <a:t>- Verbetert de luchtkwaliteit binnen het gebouw</a:t>
            </a:r>
          </a:p>
          <a:p>
            <a:pPr marL="285750" indent="-285750" defTabSz="914400">
              <a:spcBef>
                <a:spcPts val="1200"/>
              </a:spcBef>
              <a:spcAft>
                <a:spcPts val="200"/>
              </a:spcAft>
              <a:buFont typeface="Arial" panose="020B0604020202020204" pitchFamily="34" charset="0"/>
              <a:buChar char="•"/>
            </a:pPr>
            <a:r>
              <a:rPr lang="nl-NL" sz="1600" b="1" i="0" dirty="0" smtClean="0">
                <a:solidFill>
                  <a:srgbClr val="595959"/>
                </a:solidFill>
              </a:rPr>
              <a:t>Voorwielbesturing en -aandrijving </a:t>
            </a:r>
            <a:r>
              <a:rPr lang="nl-NL" sz="1600" b="0" i="0" dirty="0" smtClean="0">
                <a:solidFill>
                  <a:srgbClr val="595959"/>
                </a:solidFill>
              </a:rPr>
              <a:t>- Trek de machine weg van muren en stellingen</a:t>
            </a:r>
          </a:p>
          <a:p>
            <a:pPr marL="285750" indent="-285750">
              <a:spcBef>
                <a:spcPts val="1200"/>
              </a:spcBef>
              <a:spcAft>
                <a:spcPts val="200"/>
              </a:spcAft>
              <a:buFont typeface="Arial" panose="020B0604020202020204" pitchFamily="34" charset="0"/>
              <a:buChar char="•"/>
            </a:pPr>
            <a:r>
              <a:rPr lang="nl-NL" sz="1600" b="1" i="0" dirty="0" smtClean="0">
                <a:solidFill>
                  <a:srgbClr val="595959"/>
                </a:solidFill>
              </a:rPr>
              <a:t>Pro-Panel PerformanceView</a:t>
            </a:r>
            <a:r>
              <a:rPr lang="nl-NL" sz="1600" b="0" i="0" dirty="0" smtClean="0">
                <a:solidFill>
                  <a:srgbClr val="595959"/>
                </a:solidFill>
              </a:rPr>
              <a:t>™ - Biedt gebruikers zicht op wat zich achter de </a:t>
            </a:r>
            <a:br>
              <a:rPr lang="nl-NL" sz="1600" b="0" i="0" dirty="0" smtClean="0">
                <a:solidFill>
                  <a:srgbClr val="595959"/>
                </a:solidFill>
              </a:rPr>
            </a:br>
            <a:r>
              <a:rPr lang="nl-NL" sz="1600" b="0" i="0" dirty="0" smtClean="0">
                <a:solidFill>
                  <a:srgbClr val="595959"/>
                </a:solidFill>
              </a:rPr>
              <a:t>machine bevindt</a:t>
            </a:r>
          </a:p>
          <a:p>
            <a:pPr marL="285750" indent="-285750">
              <a:spcBef>
                <a:spcPts val="1200"/>
              </a:spcBef>
              <a:spcAft>
                <a:spcPts val="200"/>
              </a:spcAft>
              <a:buFont typeface="Arial" panose="020B0604020202020204" pitchFamily="34" charset="0"/>
              <a:buChar char="•"/>
            </a:pPr>
            <a:r>
              <a:rPr lang="nl-NL" sz="1600" b="1" i="0" dirty="0" smtClean="0">
                <a:solidFill>
                  <a:srgbClr val="595959"/>
                </a:solidFill>
              </a:rPr>
              <a:t>Patent aangevraagd voor waterafscheider </a:t>
            </a:r>
            <a:r>
              <a:rPr lang="nl-NL" sz="1600" b="0" i="0" dirty="0" smtClean="0">
                <a:solidFill>
                  <a:srgbClr val="595959"/>
                </a:solidFill>
              </a:rPr>
              <a:t>- Vangt vocht op in de opvangslang</a:t>
            </a:r>
          </a:p>
        </p:txBody>
      </p:sp>
      <p:sp>
        <p:nvSpPr>
          <p:cNvPr id="3" name="Title 2"/>
          <p:cNvSpPr>
            <a:spLocks noGrp="1"/>
          </p:cNvSpPr>
          <p:nvPr>
            <p:ph type="title"/>
          </p:nvPr>
        </p:nvSpPr>
        <p:spPr>
          <a:xfrm>
            <a:off x="517360" y="962347"/>
            <a:ext cx="8229600" cy="543325"/>
          </a:xfrm>
        </p:spPr>
        <p:txBody>
          <a:bodyPr/>
          <a:lstStyle/>
          <a:p>
            <a:r>
              <a:rPr lang="nl-NL" sz="2400" b="0" i="0" dirty="0" smtClean="0">
                <a:solidFill>
                  <a:srgbClr val="FFFFFF"/>
                </a:solidFill>
              </a:rPr>
              <a:t>Zorg voor een gezonde en veilige werkomgeving</a:t>
            </a:r>
          </a:p>
        </p:txBody>
      </p:sp>
      <p:pic>
        <p:nvPicPr>
          <p:cNvPr id="6" name="Picture 5" descr="A picture containing person, indoor, sitting  Description generated with high confidence">
            <a:extLst>
              <a:ext uri="{FF2B5EF4-FFF2-40B4-BE49-F238E27FC236}">
                <a16:creationId xmlns:a16="http://schemas.microsoft.com/office/drawing/2014/main" id="{2A2E4C01-3BFB-4DB6-BAF1-5958A9A396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4168" y="5325278"/>
            <a:ext cx="2091229" cy="1371600"/>
          </a:xfrm>
          <a:prstGeom prst="rect">
            <a:avLst/>
          </a:prstGeom>
        </p:spPr>
      </p:pic>
      <p:pic>
        <p:nvPicPr>
          <p:cNvPr id="8" name="Picture 6" descr="C:\Users\war\Desktop\Thunderbolt\Image\Studio Photos\IMG_0495.jpg">
            <a:extLst>
              <a:ext uri="{FF2B5EF4-FFF2-40B4-BE49-F238E27FC236}">
                <a16:creationId xmlns:a16="http://schemas.microsoft.com/office/drawing/2014/main" id="{F3156417-6F74-41C8-9563-6EE5471D8F4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803914" y="5324812"/>
            <a:ext cx="1644173" cy="13716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F2B17E0-95CD-4DA4-B096-8DC173FA6E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56" y="965710"/>
            <a:ext cx="539496" cy="539496"/>
          </a:xfrm>
          <a:prstGeom prst="rect">
            <a:avLst/>
          </a:prstGeom>
        </p:spPr>
      </p:pic>
    </p:spTree>
    <p:extLst>
      <p:ext uri="{BB962C8B-B14F-4D97-AF65-F5344CB8AC3E}">
        <p14:creationId xmlns:p14="http://schemas.microsoft.com/office/powerpoint/2010/main" val="419774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txBox="1">
            <a:spLocks/>
          </p:cNvSpPr>
          <p:nvPr/>
        </p:nvSpPr>
        <p:spPr bwMode="auto">
          <a:xfrm>
            <a:off x="225425" y="1548370"/>
            <a:ext cx="891857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ü"/>
              <a:defRPr sz="2000">
                <a:solidFill>
                  <a:schemeClr val="accent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a:solidFill>
                  <a:schemeClr val="accent1"/>
                </a:solidFill>
                <a:latin typeface="Calibri" panose="020F0502020204030204" pitchFamily="34" charset="0"/>
              </a:defRPr>
            </a:lvl2pPr>
            <a:lvl3pPr marL="1143000" indent="-228600">
              <a:spcBef>
                <a:spcPct val="20000"/>
              </a:spcBef>
              <a:buClr>
                <a:schemeClr val="accent2"/>
              </a:buClr>
              <a:buFont typeface="Arial" panose="020B0604020202020204" pitchFamily="34" charset="0"/>
              <a:buChar char="•"/>
              <a:defRPr sz="1600">
                <a:solidFill>
                  <a:schemeClr val="accent1"/>
                </a:solidFill>
                <a:latin typeface="Calibri" panose="020F0502020204030204" pitchFamily="34" charset="0"/>
              </a:defRPr>
            </a:lvl3pPr>
            <a:lvl4pPr marL="1600200" indent="-228600">
              <a:spcBef>
                <a:spcPct val="20000"/>
              </a:spcBef>
              <a:buClr>
                <a:schemeClr val="accent2"/>
              </a:buClr>
              <a:buFont typeface="Arial" panose="020B0604020202020204" pitchFamily="34" charset="0"/>
              <a:buChar char="–"/>
              <a:defRPr sz="1400">
                <a:solidFill>
                  <a:schemeClr val="accent1"/>
                </a:solidFill>
                <a:latin typeface="Calibri" panose="020F0502020204030204" pitchFamily="34" charset="0"/>
              </a:defRPr>
            </a:lvl4pPr>
            <a:lvl5pPr marL="2057400" indent="-228600">
              <a:spcBef>
                <a:spcPct val="20000"/>
              </a:spcBef>
              <a:buClr>
                <a:schemeClr val="accent2"/>
              </a:buClr>
              <a:buFont typeface="Arial" panose="020B0604020202020204" pitchFamily="34" charset="0"/>
              <a:buChar char="»"/>
              <a:defRPr sz="1400">
                <a:solidFill>
                  <a:schemeClr val="accent1"/>
                </a:solidFill>
                <a:latin typeface="Calibri" panose="020F050202020403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1400">
                <a:solidFill>
                  <a:schemeClr val="accent1"/>
                </a:solidFill>
                <a:latin typeface="Calibri" panose="020F050202020403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1400">
                <a:solidFill>
                  <a:schemeClr val="accent1"/>
                </a:solidFill>
                <a:latin typeface="Calibri" panose="020F050202020403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1400">
                <a:solidFill>
                  <a:schemeClr val="accent1"/>
                </a:solidFill>
                <a:latin typeface="Calibri" panose="020F050202020403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1400">
                <a:solidFill>
                  <a:schemeClr val="accent1"/>
                </a:solidFill>
                <a:latin typeface="Calibri" panose="020F0502020204030204" pitchFamily="34" charset="0"/>
              </a:defRPr>
            </a:lvl9pPr>
          </a:lstStyle>
          <a:p>
            <a:pPr marL="285750" indent="-285750" defTabSz="914400" eaLnBrk="1" hangingPunct="1">
              <a:spcBef>
                <a:spcPts val="900"/>
              </a:spcBef>
              <a:spcAft>
                <a:spcPts val="0"/>
              </a:spcAft>
              <a:buClr>
                <a:srgbClr val="009AC7"/>
              </a:buClr>
              <a:buFont typeface="Wingdings" panose="05000000000000000000" pitchFamily="2" charset="2"/>
              <a:buChar char="§"/>
            </a:pPr>
            <a:r>
              <a:rPr lang="nl-NL" sz="1600" b="1" i="0" dirty="0" smtClean="0">
                <a:solidFill>
                  <a:srgbClr val="595959"/>
                </a:solidFill>
              </a:rPr>
              <a:t>Touch-n-Go™ bedieningsmodule </a:t>
            </a:r>
            <a:r>
              <a:rPr lang="nl-NL" sz="1600" b="0" i="0" dirty="0" smtClean="0">
                <a:solidFill>
                  <a:srgbClr val="595959"/>
                </a:solidFill>
              </a:rPr>
              <a:t>-</a:t>
            </a:r>
            <a:r>
              <a:rPr lang="nl-NL" sz="1600" b="1" i="0" dirty="0" smtClean="0">
                <a:solidFill>
                  <a:srgbClr val="595959"/>
                </a:solidFill>
              </a:rPr>
              <a:t> </a:t>
            </a:r>
            <a:r>
              <a:rPr lang="nl-NL" sz="1600" b="0" i="0" dirty="0" smtClean="0">
                <a:solidFill>
                  <a:srgbClr val="595959"/>
                </a:solidFill>
              </a:rPr>
              <a:t>Maakt de bediening van de machine gebruiksvriendelijk </a:t>
            </a:r>
          </a:p>
          <a:p>
            <a:pPr marL="285750" indent="-285750" defTabSz="914400" eaLnBrk="1" hangingPunct="1">
              <a:spcBef>
                <a:spcPts val="900"/>
              </a:spcBef>
              <a:spcAft>
                <a:spcPts val="0"/>
              </a:spcAft>
              <a:buClr>
                <a:srgbClr val="009AC7"/>
              </a:buClr>
              <a:buFont typeface="Wingdings" panose="05000000000000000000" pitchFamily="2" charset="2"/>
              <a:buChar char="§"/>
            </a:pPr>
            <a:r>
              <a:rPr lang="nl-NL" sz="1600" b="1" i="0" dirty="0" smtClean="0">
                <a:solidFill>
                  <a:srgbClr val="595959"/>
                </a:solidFill>
              </a:rPr>
              <a:t>Pro-Panel™-technologie </a:t>
            </a:r>
            <a:r>
              <a:rPr lang="nl-NL" sz="1600" b="0" i="0" dirty="0" smtClean="0">
                <a:solidFill>
                  <a:srgbClr val="595959"/>
                </a:solidFill>
              </a:rPr>
              <a:t>- Biedt intuïtieve bedieningselementen</a:t>
            </a:r>
          </a:p>
          <a:p>
            <a:pPr marL="1028700" lvl="1" eaLnBrk="1" hangingPunct="1">
              <a:spcBef>
                <a:spcPts val="900"/>
              </a:spcBef>
              <a:spcAft>
                <a:spcPts val="0"/>
              </a:spcAft>
              <a:buClr>
                <a:srgbClr val="009AC7"/>
              </a:buClr>
              <a:buFont typeface="Wingdings" panose="05000000000000000000" pitchFamily="2" charset="2"/>
              <a:buChar char="§"/>
            </a:pPr>
            <a:r>
              <a:rPr lang="nl-NL" sz="1400" b="1" i="0" dirty="0" smtClean="0">
                <a:solidFill>
                  <a:srgbClr val="595959"/>
                </a:solidFill>
              </a:rPr>
              <a:t>Zone Settings™ </a:t>
            </a:r>
            <a:r>
              <a:rPr lang="nl-NL" sz="1400" b="0" i="0" dirty="0" smtClean="0">
                <a:solidFill>
                  <a:srgbClr val="595959"/>
                </a:solidFill>
              </a:rPr>
              <a:t>- Stel de machine vooraf in voor de behoeften van een bepaald gedeelte in een gebouw</a:t>
            </a:r>
          </a:p>
          <a:p>
            <a:pPr marL="1028700" lvl="1" eaLnBrk="1" hangingPunct="1">
              <a:spcBef>
                <a:spcPts val="900"/>
              </a:spcBef>
              <a:spcAft>
                <a:spcPts val="0"/>
              </a:spcAft>
              <a:buClr>
                <a:srgbClr val="009AC7"/>
              </a:buClr>
              <a:buFont typeface="Wingdings" panose="05000000000000000000" pitchFamily="2" charset="2"/>
              <a:buChar char="§"/>
            </a:pPr>
            <a:r>
              <a:rPr lang="nl-NL" sz="1400" b="1" i="0" dirty="0" smtClean="0">
                <a:solidFill>
                  <a:srgbClr val="595959"/>
                </a:solidFill>
              </a:rPr>
              <a:t>Onderhoudsvideo's on demand aanwezig op de machine </a:t>
            </a:r>
            <a:r>
              <a:rPr lang="nl-NL" sz="1400" b="0" i="0" dirty="0" smtClean="0">
                <a:solidFill>
                  <a:srgbClr val="595959"/>
                </a:solidFill>
              </a:rPr>
              <a:t>- Maakt onderhoud en training eenvoudig</a:t>
            </a:r>
          </a:p>
          <a:p>
            <a:pPr marL="285750" indent="-285750" defTabSz="914400" eaLnBrk="1" hangingPunct="1">
              <a:spcBef>
                <a:spcPts val="900"/>
              </a:spcBef>
              <a:spcAft>
                <a:spcPts val="0"/>
              </a:spcAft>
              <a:buClr>
                <a:srgbClr val="009AC7"/>
              </a:buClr>
              <a:buFont typeface="Wingdings" panose="05000000000000000000" pitchFamily="2" charset="2"/>
              <a:buChar char="§"/>
            </a:pPr>
            <a:r>
              <a:rPr lang="nl-NL" sz="1600" b="1" i="0" dirty="0" smtClean="0">
                <a:solidFill>
                  <a:srgbClr val="595959"/>
                </a:solidFill>
              </a:rPr>
              <a:t>Gele aanraakpunten - </a:t>
            </a:r>
            <a:r>
              <a:rPr lang="nl-NL" sz="1600" b="0" i="0" dirty="0" smtClean="0">
                <a:solidFill>
                  <a:srgbClr val="595959"/>
                </a:solidFill>
              </a:rPr>
              <a:t>Wijzen op eenvoudige manier aan welke onderdelen routinematig preventief onderhoud nodig hebben</a:t>
            </a:r>
          </a:p>
          <a:p>
            <a:pPr marL="285750" indent="-285750" defTabSz="914400" eaLnBrk="1" hangingPunct="1">
              <a:spcBef>
                <a:spcPts val="900"/>
              </a:spcBef>
              <a:spcAft>
                <a:spcPts val="0"/>
              </a:spcAft>
              <a:buClr>
                <a:srgbClr val="009AC7"/>
              </a:buClr>
              <a:buFont typeface="Wingdings" panose="05000000000000000000" pitchFamily="2" charset="2"/>
              <a:buChar char="§"/>
            </a:pPr>
            <a:r>
              <a:rPr lang="nl-NL" sz="1600" b="1" i="0" dirty="0" smtClean="0">
                <a:solidFill>
                  <a:srgbClr val="595959"/>
                </a:solidFill>
              </a:rPr>
              <a:t>Gas- en rempedalen zoals in een auto - </a:t>
            </a:r>
            <a:r>
              <a:rPr lang="nl-NL" sz="1600" b="0" i="0" dirty="0" smtClean="0">
                <a:solidFill>
                  <a:srgbClr val="595959"/>
                </a:solidFill>
              </a:rPr>
              <a:t>Verhoogt het gebruiksgemak</a:t>
            </a:r>
          </a:p>
          <a:p>
            <a:pPr marL="285750" indent="-285750" defTabSz="914400" eaLnBrk="1" hangingPunct="1">
              <a:spcBef>
                <a:spcPts val="900"/>
              </a:spcBef>
              <a:spcAft>
                <a:spcPts val="0"/>
              </a:spcAft>
              <a:buClr>
                <a:srgbClr val="009AC7"/>
              </a:buClr>
              <a:buFont typeface="Wingdings" panose="05000000000000000000" pitchFamily="2" charset="2"/>
              <a:buChar char="§"/>
            </a:pPr>
            <a:r>
              <a:rPr lang="nl-NL" sz="1600" b="1" i="0" dirty="0" smtClean="0">
                <a:solidFill>
                  <a:srgbClr val="595959"/>
                </a:solidFill>
              </a:rPr>
              <a:t>Zonder gereedschap toegang tot dweilframes, borstels en filters </a:t>
            </a:r>
            <a:r>
              <a:rPr lang="nl-NL" sz="1600" b="0" i="0" dirty="0" smtClean="0">
                <a:solidFill>
                  <a:srgbClr val="595959"/>
                </a:solidFill>
              </a:rPr>
              <a:t>- Vermindert kostbare tijd voor onderhoud</a:t>
            </a:r>
          </a:p>
          <a:p>
            <a:pPr marL="285750" indent="-285750" defTabSz="914400" eaLnBrk="1" hangingPunct="1">
              <a:spcBef>
                <a:spcPts val="900"/>
              </a:spcBef>
              <a:spcAft>
                <a:spcPts val="0"/>
              </a:spcAft>
              <a:buClr>
                <a:srgbClr val="009AC7"/>
              </a:buClr>
              <a:buFont typeface="Wingdings" panose="05000000000000000000" pitchFamily="2" charset="2"/>
              <a:buChar char="§"/>
            </a:pPr>
            <a:r>
              <a:rPr lang="nl-NL" sz="1600" b="1" i="0" dirty="0" smtClean="0">
                <a:solidFill>
                  <a:srgbClr val="595959"/>
                </a:solidFill>
              </a:rPr>
              <a:t>Optionele sproeikop - </a:t>
            </a:r>
            <a:r>
              <a:rPr lang="nl-NL" sz="1600" b="0" i="0" dirty="0" smtClean="0">
                <a:solidFill>
                  <a:srgbClr val="595959"/>
                </a:solidFill>
              </a:rPr>
              <a:t>reinigt snel en eenvoudig de vuilwatertank</a:t>
            </a:r>
          </a:p>
          <a:p>
            <a:pPr marL="285750" indent="-285750" defTabSz="914400" eaLnBrk="1" hangingPunct="1">
              <a:spcBef>
                <a:spcPts val="900"/>
              </a:spcBef>
              <a:spcAft>
                <a:spcPts val="0"/>
              </a:spcAft>
              <a:buClr>
                <a:srgbClr val="009AC7"/>
              </a:buClr>
              <a:buFont typeface="Wingdings" panose="05000000000000000000" pitchFamily="2" charset="2"/>
              <a:buChar char="§"/>
            </a:pPr>
            <a:endParaRPr lang="en-US" altLang="en-US" sz="1600" dirty="0">
              <a:solidFill>
                <a:srgbClr val="595959"/>
              </a:solidFill>
              <a:latin typeface="+mn-lt"/>
            </a:endParaRPr>
          </a:p>
        </p:txBody>
      </p:sp>
      <p:sp>
        <p:nvSpPr>
          <p:cNvPr id="11" name="Title 4"/>
          <p:cNvSpPr txBox="1">
            <a:spLocks/>
          </p:cNvSpPr>
          <p:nvPr/>
        </p:nvSpPr>
        <p:spPr>
          <a:xfrm>
            <a:off x="541208" y="0"/>
            <a:ext cx="7410450" cy="782638"/>
          </a:xfrm>
          <a:prstGeom prst="rect">
            <a:avLst/>
          </a:prstGeom>
        </p:spPr>
        <p:txBody>
          <a:bodyPr vert="horz" lIns="91401" tIns="45700" rIns="91401" bIns="45700" rtlCol="0" anchor="t" anchorCtr="0">
            <a:noAutofit/>
          </a:bodyPr>
          <a:lstStyle>
            <a:lvl1pPr algn="l" defTabSz="914009" rtl="0" eaLnBrk="1" latinLnBrk="0" hangingPunct="1">
              <a:spcBef>
                <a:spcPct val="0"/>
              </a:spcBef>
              <a:buNone/>
              <a:defRPr sz="4800" b="1" kern="1200">
                <a:solidFill>
                  <a:srgbClr val="0090BE"/>
                </a:solidFill>
                <a:latin typeface="Calibri"/>
                <a:ea typeface="+mj-ea"/>
                <a:cs typeface="Calibri"/>
              </a:defRPr>
            </a:lvl1pPr>
          </a:lstStyle>
          <a:p>
            <a:pPr defTabSz="457070">
              <a:lnSpc>
                <a:spcPts val="4500"/>
              </a:lnSpc>
              <a:spcBef>
                <a:spcPts val="0"/>
              </a:spcBef>
            </a:pPr>
            <a:r>
              <a:rPr lang="en-US" dirty="0">
                <a:solidFill>
                  <a:srgbClr val="FF0000"/>
                </a:solidFill>
                <a:latin typeface="+mn-lt"/>
                <a:ea typeface="+mn-ea"/>
                <a:cs typeface="Arial" panose="020B0604020202020204" pitchFamily="34" charset="0"/>
              </a:rPr>
              <a:t/>
            </a:r>
            <a:br>
              <a:rPr lang="en-US" dirty="0">
                <a:solidFill>
                  <a:srgbClr val="FF0000"/>
                </a:solidFill>
                <a:latin typeface="+mn-lt"/>
                <a:ea typeface="+mn-ea"/>
                <a:cs typeface="Arial" panose="020B0604020202020204" pitchFamily="34" charset="0"/>
              </a:rPr>
            </a:br>
            <a:endParaRPr lang="en-US" dirty="0">
              <a:solidFill>
                <a:srgbClr val="FF0000"/>
              </a:solidFill>
              <a:latin typeface="+mn-lt"/>
            </a:endParaRPr>
          </a:p>
        </p:txBody>
      </p:sp>
      <p:sp>
        <p:nvSpPr>
          <p:cNvPr id="12" name="Title 2"/>
          <p:cNvSpPr>
            <a:spLocks noGrp="1"/>
          </p:cNvSpPr>
          <p:nvPr>
            <p:ph type="title"/>
          </p:nvPr>
        </p:nvSpPr>
        <p:spPr>
          <a:xfrm>
            <a:off x="457200" y="962347"/>
            <a:ext cx="8229600" cy="543325"/>
          </a:xfrm>
        </p:spPr>
        <p:txBody>
          <a:bodyPr/>
          <a:lstStyle/>
          <a:p>
            <a:r>
              <a:rPr lang="nl-NL" sz="2400" b="0" i="0" dirty="0" smtClean="0">
                <a:solidFill>
                  <a:srgbClr val="FFFFFF"/>
                </a:solidFill>
              </a:rPr>
              <a:t>Gebruiksvriendelijk</a:t>
            </a:r>
          </a:p>
        </p:txBody>
      </p:sp>
      <p:pic>
        <p:nvPicPr>
          <p:cNvPr id="3" name="Picture 2" descr="A picture containing indoor, wall  Description generated with very high confidence">
            <a:extLst>
              <a:ext uri="{FF2B5EF4-FFF2-40B4-BE49-F238E27FC236}">
                <a16:creationId xmlns:a16="http://schemas.microsoft.com/office/drawing/2014/main" id="{D244BEAD-79DC-4A10-8E9B-533B9D3EC3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3900"/>
          <a:stretch/>
        </p:blipFill>
        <p:spPr>
          <a:xfrm>
            <a:off x="4684712" y="5542113"/>
            <a:ext cx="1770019" cy="1143000"/>
          </a:xfrm>
          <a:prstGeom prst="rect">
            <a:avLst/>
          </a:prstGeom>
        </p:spPr>
      </p:pic>
      <p:grpSp>
        <p:nvGrpSpPr>
          <p:cNvPr id="26" name="Group 25">
            <a:extLst>
              <a:ext uri="{FF2B5EF4-FFF2-40B4-BE49-F238E27FC236}">
                <a16:creationId xmlns:a16="http://schemas.microsoft.com/office/drawing/2014/main" id="{B288EA1A-0DAD-4767-9A31-CEA4B18EA9E2}"/>
              </a:ext>
            </a:extLst>
          </p:cNvPr>
          <p:cNvGrpSpPr/>
          <p:nvPr/>
        </p:nvGrpSpPr>
        <p:grpSpPr>
          <a:xfrm>
            <a:off x="50957" y="1005045"/>
            <a:ext cx="457200" cy="457200"/>
            <a:chOff x="-2922104" y="2386947"/>
            <a:chExt cx="1972443" cy="1972443"/>
          </a:xfrm>
        </p:grpSpPr>
        <p:sp>
          <p:nvSpPr>
            <p:cNvPr id="19" name="Rectangle 18">
              <a:extLst>
                <a:ext uri="{FF2B5EF4-FFF2-40B4-BE49-F238E27FC236}">
                  <a16:creationId xmlns:a16="http://schemas.microsoft.com/office/drawing/2014/main" id="{57110FD5-AA8A-4E97-AAA6-96D49DB9B40D}"/>
                </a:ext>
              </a:extLst>
            </p:cNvPr>
            <p:cNvSpPr/>
            <p:nvPr/>
          </p:nvSpPr>
          <p:spPr>
            <a:xfrm>
              <a:off x="-2540000" y="2925595"/>
              <a:ext cx="1204685" cy="1116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55962A4-52CD-4222-8E0C-F493D748DD7F}"/>
                </a:ext>
              </a:extLst>
            </p:cNvPr>
            <p:cNvSpPr/>
            <p:nvPr/>
          </p:nvSpPr>
          <p:spPr>
            <a:xfrm>
              <a:off x="-2194870" y="2542951"/>
              <a:ext cx="550731" cy="6052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a:extLst>
                <a:ext uri="{FF2B5EF4-FFF2-40B4-BE49-F238E27FC236}">
                  <a16:creationId xmlns:a16="http://schemas.microsoft.com/office/drawing/2014/main" id="{35A8BCD0-A34F-4366-A96A-CB1D46C19C08}"/>
                </a:ext>
              </a:extLst>
            </p:cNvPr>
            <p:cNvPicPr>
              <a:picLocks noChangeAspect="1" noChangeArrowheads="1"/>
            </p:cNvPicPr>
            <p:nvPr/>
          </p:nvPicPr>
          <p:blipFill>
            <a:blip r:embed="rId3" cstate="email">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2922104" y="2386947"/>
              <a:ext cx="1972443" cy="197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8" name="Picture 27" descr="A close up of a device  Description generated with high confidence">
            <a:extLst>
              <a:ext uri="{FF2B5EF4-FFF2-40B4-BE49-F238E27FC236}">
                <a16:creationId xmlns:a16="http://schemas.microsoft.com/office/drawing/2014/main" id="{21F23DBA-5EB7-4D5A-858E-CEABF8D907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340" t="8043" r="13040"/>
          <a:stretch/>
        </p:blipFill>
        <p:spPr>
          <a:xfrm>
            <a:off x="6989639" y="5542113"/>
            <a:ext cx="1353977" cy="1143000"/>
          </a:xfrm>
          <a:prstGeom prst="rect">
            <a:avLst/>
          </a:prstGeom>
        </p:spPr>
      </p:pic>
      <p:pic>
        <p:nvPicPr>
          <p:cNvPr id="13" name="Picture 12">
            <a:extLst>
              <a:ext uri="{FF2B5EF4-FFF2-40B4-BE49-F238E27FC236}">
                <a16:creationId xmlns:a16="http://schemas.microsoft.com/office/drawing/2014/main" id="{F9F49815-5A61-4A21-A1CF-470B8ABC60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378" t="13131" r="25848" b="12624"/>
          <a:stretch/>
        </p:blipFill>
        <p:spPr>
          <a:xfrm>
            <a:off x="990236" y="5542113"/>
            <a:ext cx="1126333" cy="1143000"/>
          </a:xfrm>
          <a:prstGeom prst="rect">
            <a:avLst/>
          </a:prstGeom>
          <a:ln w="19050">
            <a:solidFill>
              <a:schemeClr val="tx1"/>
            </a:solidFill>
          </a:ln>
        </p:spPr>
      </p:pic>
      <p:pic>
        <p:nvPicPr>
          <p:cNvPr id="15" name="Picture 14" descr="A picture containing sky  Description generated with high confidence">
            <a:extLst>
              <a:ext uri="{FF2B5EF4-FFF2-40B4-BE49-F238E27FC236}">
                <a16:creationId xmlns:a16="http://schemas.microsoft.com/office/drawing/2014/main" id="{54A85A0F-4B1F-441A-A106-54FFACD4421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892" t="27241" r="38051" b="44693"/>
          <a:stretch/>
        </p:blipFill>
        <p:spPr>
          <a:xfrm>
            <a:off x="2654824" y="5542112"/>
            <a:ext cx="1491633" cy="1160159"/>
          </a:xfrm>
          <a:prstGeom prst="rect">
            <a:avLst/>
          </a:prstGeom>
        </p:spPr>
      </p:pic>
    </p:spTree>
    <p:extLst>
      <p:ext uri="{BB962C8B-B14F-4D97-AF65-F5344CB8AC3E}">
        <p14:creationId xmlns:p14="http://schemas.microsoft.com/office/powerpoint/2010/main" val="12963253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ecurityType xmlns="0376508a-3691-412d-a127-f3009102e432">Secured Only</SecurityType>
    <UserRoles xmlns="0376508a-3691-412d-a127-f3009102e432">
      <Value>6</Value>
      <Value>18</Value>
      <Value>13</Value>
    </UserRoles>
    <SalesOrg xmlns="0376508a-3691-412d-a127-f3009102e432">
      <Value>7</Value>
    </SalesOrg>
    <Innovation xmlns="0376508a-3691-412d-a127-f3009102e432"/>
    <Sold_x002d_To xmlns="0376508a-3691-412d-a127-f3009102e432" xsi:nil="true"/>
    <CustomerGroup xmlns="0376508a-3691-412d-a127-f3009102e432"/>
    <SalesDistrict xmlns="0376508a-3691-412d-a127-f3009102e432">
      <Value>4</Value>
    </SalesDistrict>
    <Customer_x0020_Name xmlns="0376508a-3691-412d-a127-f3009102e432" xsi:nil="true"/>
    <Category xmlns="0376508a-3691-412d-a127-f3009102e432">
      <Value>5</Value>
    </Category>
    <MarketingChannel xmlns="0376508a-3691-412d-a127-f3009102e432">
      <Value>3</Value>
      <Value>10</Value>
      <Value>16</Value>
      <Value>2</Value>
      <Value>1</Value>
      <Value>11</Value>
      <Value>12</Value>
      <Value>8</Value>
      <Value>15</Value>
    </MarketingChannel>
    <SalesChannel xmlns="0376508a-3691-412d-a127-f3009102e432">
      <Value>1</Value>
    </SalesChannel>
    <Brand xmlns="0376508a-3691-412d-a127-f3009102e432">
      <Value>1</Value>
    </Brand>
    <Language xmlns="0376508a-3691-412d-a127-f3009102e432">
      <Value>6</Value>
    </Language>
    <Applications xmlns="0376508a-3691-412d-a127-f3009102e432"/>
    <Country xmlns="0376508a-3691-412d-a127-f3009102e432"/>
    <LiteratureType xmlns="0376508a-3691-412d-a127-f3009102e432">18</LiteratureType>
    <Industry xmlns="0376508a-3691-412d-a127-f3009102e432"/>
    <Product xmlns="0376508a-3691-412d-a127-f3009102e432">
      <Value>400</Value>
    </Product>
    <AssetType xmlns="0376508a-3691-412d-a127-f3009102e432">30</Asset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891378B513214FBD163B593C0FE3ED" ma:contentTypeVersion="83" ma:contentTypeDescription="Create a new document." ma:contentTypeScope="" ma:versionID="5115da493d133a476c0c57738344dbee">
  <xsd:schema xmlns:xsd="http://www.w3.org/2001/XMLSchema" xmlns:xs="http://www.w3.org/2001/XMLSchema" xmlns:p="http://schemas.microsoft.com/office/2006/metadata/properties" xmlns:ns2="0376508a-3691-412d-a127-f3009102e432" targetNamespace="http://schemas.microsoft.com/office/2006/metadata/properties" ma:root="true" ma:fieldsID="1a65478c7637a1897bef5acfda8dd048" ns2:_="">
    <xsd:import namespace="0376508a-3691-412d-a127-f3009102e432"/>
    <xsd:element name="properties">
      <xsd:complexType>
        <xsd:sequence>
          <xsd:element name="documentManagement">
            <xsd:complexType>
              <xsd:all>
                <xsd:element ref="ns2:UserRoles" minOccurs="0"/>
                <xsd:element ref="ns2:MarketingChannel" minOccurs="0"/>
                <xsd:element ref="ns2:SalesOrg" minOccurs="0"/>
                <xsd:element ref="ns2:SalesDistrict" minOccurs="0"/>
                <xsd:element ref="ns2:Country" minOccurs="0"/>
                <xsd:element ref="ns2:Language" minOccurs="0"/>
                <xsd:element ref="ns2:SalesChannel" minOccurs="0"/>
                <xsd:element ref="ns2:Brand" minOccurs="0"/>
                <xsd:element ref="ns2:Product" minOccurs="0"/>
                <xsd:element ref="ns2:Category" minOccurs="0"/>
                <xsd:element ref="ns2:AssetType" minOccurs="0"/>
                <xsd:element ref="ns2:LiteratureType" minOccurs="0"/>
                <xsd:element ref="ns2:Innovation" minOccurs="0"/>
                <xsd:element ref="ns2:Applications" minOccurs="0"/>
                <xsd:element ref="ns2:Industry" minOccurs="0"/>
                <xsd:element ref="ns2:Sold_x002d_To" minOccurs="0"/>
                <xsd:element ref="ns2:SalesDistrictTitle" minOccurs="0"/>
                <xsd:element ref="ns2:ProductStatus" minOccurs="0"/>
                <xsd:element ref="ns2:SecurityType" minOccurs="0"/>
                <xsd:element ref="ns2:CategoryTitle" minOccurs="0"/>
                <xsd:element ref="ns2:CustomerGroup" minOccurs="0"/>
                <xsd:element ref="ns2:Customer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76508a-3691-412d-a127-f3009102e432" elementFormDefault="qualified">
    <xsd:import namespace="http://schemas.microsoft.com/office/2006/documentManagement/types"/>
    <xsd:import namespace="http://schemas.microsoft.com/office/infopath/2007/PartnerControls"/>
    <xsd:element name="UserRoles" ma:index="2" nillable="true" ma:displayName="UserRoles" ma:description="* * * * * * IF PUBLIC LEAVE EMPTY * * * * * *" ma:list="{e2e3de3e-ccd2-4421-b68c-37c5f4e582ab}" ma:internalName="UserRoles" ma:readOnly="false" ma:showField="USERROLE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MarketingChannel" ma:index="3" nillable="true" ma:displayName="MarketingChannel" ma:list="{ae493d90-adea-4c54-b050-fb6d6181909e}" ma:internalName="MarketingChannel" ma:readOnly="false" ma:showField="MARKETINGCHANNEL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alesOrg" ma:index="4" nillable="true" ma:displayName="SalesOrg" ma:list="{d3375561-d921-4af3-953a-7663adc0db1a}" ma:internalName="SalesOrg" ma:readOnly="false" ma:showField="SALESORG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alesDistrict" ma:index="5" nillable="true" ma:displayName="SalesDistrict" ma:list="{50370e94-047c-45fb-b566-fc64f91bea86}" ma:internalName="SalesDistrict" ma:readOnly="false" ma:showField="SALESDISTRICT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Country" ma:index="6" nillable="true" ma:displayName="Country" ma:list="{24076f44-285e-4cb9-9651-bc8b6ea3b479}" ma:internalName="Country" ma:readOnly="false" ma:showField="Key"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Language" ma:index="7" nillable="true" ma:displayName="Language" ma:list="{68445780-4283-43b4-aad2-1fc4dc5f3482}" ma:internalName="Language" ma:readOnly="false" ma:showField="Title"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alesChannel" ma:index="8" nillable="true" ma:displayName="SalesChannel" ma:list="{301a598e-3474-4381-9c1f-829689d8b57b}" ma:internalName="SalesChannel" ma:readOnly="false" ma:showField="SALESCHANNEL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Brand" ma:index="9" nillable="true" ma:displayName="Brand" ma:list="{b92587f4-cafb-48a8-9d85-521e677a1cf5}" ma:internalName="Brand" ma:readOnly="false" ma:showField="BRAND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Product" ma:index="10" nillable="true" ma:displayName="Product" ma:list="{297b7c7a-5d0d-4982-9702-ea99fbb4a83e}" ma:internalName="Product" ma:showField="Title"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Category" ma:index="11" nillable="true" ma:displayName="Category" ma:list="{86fa95bb-c809-49ce-a1fb-f4fb7b1949a0}" ma:internalName="Category" ma:readOnly="false" ma:showField="ASSETCATEGORY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AssetType" ma:index="12" nillable="true" ma:displayName="AssetType" ma:list="{7cf49b1b-e7dc-4c4d-adb7-5b3a783227c9}" ma:internalName="AssetType" ma:readOnly="false" ma:showField="ASSETTYPE_ID" ma:web="d2b0125b-2e6a-4122-affe-42934978f63b">
      <xsd:simpleType>
        <xsd:restriction base="dms:Lookup"/>
      </xsd:simpleType>
    </xsd:element>
    <xsd:element name="LiteratureType" ma:index="13" nillable="true" ma:displayName="LiteratureType" ma:description="BROCHURES, LEAFLETS, SPEC SHEETS &amp; RECOMMENDED PARTS ARE PUBLIC" ma:indexed="true" ma:list="{8c2f526d-9f00-4fcb-8da9-65219fb1fc57}" ma:internalName="LiteratureType" ma:readOnly="false" ma:showField="LITERATURETYPE_ID" ma:web="d2b0125b-2e6a-4122-affe-42934978f63b">
      <xsd:simpleType>
        <xsd:restriction base="dms:Lookup"/>
      </xsd:simpleType>
    </xsd:element>
    <xsd:element name="Innovation" ma:index="14" nillable="true" ma:displayName="Innovation" ma:list="{7288d138-aaf8-434c-b798-6f31447b8d88}" ma:internalName="Innovation" ma:showField="INNOVATION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Applications" ma:index="15" nillable="true" ma:displayName="Applications" ma:list="{da2ac9bf-3537-4670-a3ae-d8d75070d1b9}" ma:internalName="Applications" ma:showField="APPLICATION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Industry" ma:index="16" nillable="true" ma:displayName="Industry" ma:list="{d4223f80-87ca-4d48-85c1-b11f26073d7b}" ma:internalName="Industry" ma:showField="INDUSTRY_ID"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old_x002d_To" ma:index="17" nillable="true" ma:displayName="Sold-To" ma:internalName="Sold_x002d_To">
      <xsd:simpleType>
        <xsd:restriction base="dms:Text"/>
      </xsd:simpleType>
    </xsd:element>
    <xsd:element name="SalesDistrictTitle" ma:index="20" nillable="true" ma:displayName="SalesDistrictTitle" ma:list="{50370e94-047c-45fb-b566-fc64f91bea86}" ma:internalName="SalesDistrictTitle" ma:readOnly="true" ma:showField="Title"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ProductStatus" ma:index="21" nillable="true" ma:displayName="ProductStatus" ma:list="{297B7C7A-5D0D-4982-9702-EA99FBB4A83E}" ma:internalName="ProductStatus" ma:readOnly="true" ma:showField="CalculatedStatus"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SecurityType" ma:index="26" nillable="true" ma:displayName="SecurityType" ma:default="Secured Only" ma:format="Dropdown" ma:internalName="SecurityType">
      <xsd:simpleType>
        <xsd:restriction base="dms:Choice">
          <xsd:enumeration value="Public"/>
          <xsd:enumeration value="Secured Only"/>
        </xsd:restriction>
      </xsd:simpleType>
    </xsd:element>
    <xsd:element name="CategoryTitle" ma:index="27" nillable="true" ma:displayName="CategoryTitle" ma:list="{86fa95bb-c809-49ce-a1fb-f4fb7b1949a0}" ma:internalName="CategoryTitle" ma:readOnly="true" ma:showField="Title" ma:web="d2b0125b-2e6a-4122-affe-42934978f63b">
      <xsd:complexType>
        <xsd:complexContent>
          <xsd:extension base="dms:MultiChoiceLookup">
            <xsd:sequence>
              <xsd:element name="Value" type="dms:Lookup" maxOccurs="unbounded" minOccurs="0" nillable="true"/>
            </xsd:sequence>
          </xsd:extension>
        </xsd:complexContent>
      </xsd:complexType>
    </xsd:element>
    <xsd:element name="CustomerGroup" ma:index="28" nillable="true" ma:displayName="CustomerGroup" ma:list="{1d487369-79c1-471a-aef5-6554842fae80}" ma:internalName="CustomerGroup" ma:showField="CustomerGroupId">
      <xsd:complexType>
        <xsd:complexContent>
          <xsd:extension base="dms:MultiChoiceLookup">
            <xsd:sequence>
              <xsd:element name="Value" type="dms:Lookup" maxOccurs="unbounded" minOccurs="0" nillable="true"/>
            </xsd:sequence>
          </xsd:extension>
        </xsd:complexContent>
      </xsd:complexType>
    </xsd:element>
    <xsd:element name="Customer_x0020_Name" ma:index="29" nillable="true" ma:displayName="Customer Name" ma:list="{a26128da-408a-40e4-8f46-322bff40bfec}" ma:internalName="Customer_x0020_Name"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F8922A-F02F-4C7F-B542-68BF33A747FB}"/>
</file>

<file path=customXml/itemProps2.xml><?xml version="1.0" encoding="utf-8"?>
<ds:datastoreItem xmlns:ds="http://schemas.openxmlformats.org/officeDocument/2006/customXml" ds:itemID="{69FE2994-6D8D-477E-83FE-1C655B3CDAFA}"/>
</file>

<file path=customXml/itemProps3.xml><?xml version="1.0" encoding="utf-8"?>
<ds:datastoreItem xmlns:ds="http://schemas.openxmlformats.org/officeDocument/2006/customXml" ds:itemID="{0B327396-C286-40CD-AFA8-82ABAB88B30F}"/>
</file>

<file path=docProps/app.xml><?xml version="1.0" encoding="utf-8"?>
<Properties xmlns="http://schemas.openxmlformats.org/officeDocument/2006/extended-properties" xmlns:vt="http://schemas.openxmlformats.org/officeDocument/2006/docPropsVTypes">
  <TotalTime>11</TotalTime>
  <Words>1717</Words>
  <Application>Microsoft Office PowerPoint</Application>
  <PresentationFormat>On-screen Show (4:3)</PresentationFormat>
  <Paragraphs>293</Paragraphs>
  <Slides>28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ＭＳ Ｐゴシック</vt:lpstr>
      <vt:lpstr>Arial</vt:lpstr>
      <vt:lpstr>Calibri</vt:lpstr>
      <vt:lpstr>Wingdings</vt:lpstr>
      <vt:lpstr>Office Theme</vt:lpstr>
      <vt:lpstr>PowerPoint Presentation</vt:lpstr>
      <vt:lpstr>Pluspunten van de T17</vt:lpstr>
      <vt:lpstr>Belangrijkste afzetgebieden voor de T17</vt:lpstr>
      <vt:lpstr>PowerPoint Presentation</vt:lpstr>
      <vt:lpstr>PowerPoint Presentation</vt:lpstr>
      <vt:lpstr>PowerPoint Presentation</vt:lpstr>
      <vt:lpstr>Verbeter het imago van het gebouw</vt:lpstr>
      <vt:lpstr>Zorg voor een gezonde en veilige werkomgeving</vt:lpstr>
      <vt:lpstr>Gebruiksvriendelijk</vt:lpstr>
      <vt:lpstr>Optionele voorveegsystemen</vt:lpstr>
      <vt:lpstr>PowerPoint Presentation</vt:lpstr>
      <vt:lpstr>Keuze uit batterijen van verschillend vermogen</vt:lpstr>
      <vt:lpstr>PowerPoint Presentation</vt:lpstr>
      <vt:lpstr>Hogedrukreiniger en zuigstang</vt:lpstr>
      <vt:lpstr>PowerPoint Presentation</vt:lpstr>
      <vt:lpstr>PowerPoint Presentation</vt:lpstr>
      <vt:lpstr>PowerPoint Presentation</vt:lpstr>
      <vt:lpstr>PowerPoint Presentation</vt:lpstr>
      <vt:lpstr>Manchetten voor automatisch vullen en afvoeren</vt:lpstr>
      <vt:lpstr>PowerPoint Presentation</vt:lpstr>
      <vt:lpstr>Optionele Pro-Panel™</vt:lpstr>
      <vt:lpstr>Bescherming van gebruiker en machine</vt:lpstr>
      <vt:lpstr>Reinigingsresultaten</vt:lpstr>
      <vt:lpstr>Koelventiel</vt:lpstr>
      <vt:lpstr>Bedienings- en onderhoudsgemak</vt:lpstr>
      <vt:lpstr>Opmerkingen en uitsluitingen</vt:lpstr>
      <vt:lpstr>PowerPoint Presentation</vt:lpstr>
      <vt:lpstr>PowerPoint Presentation</vt:lpstr>
    </vt:vector>
  </TitlesOfParts>
  <Company>Tennant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T17_PAS Guide_EMEA_NL</dc:title>
  <dc:creator>Commers, Barb</dc:creator>
  <cp:lastModifiedBy>Kaya, Cansu</cp:lastModifiedBy>
  <cp:revision>795</cp:revision>
  <cp:lastPrinted>2017-07-21T13:16:32Z</cp:lastPrinted>
  <dcterms:created xsi:type="dcterms:W3CDTF">2012-06-05T14:24:02Z</dcterms:created>
  <dcterms:modified xsi:type="dcterms:W3CDTF">2019-06-06T13:17:44Z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0x01010044891378B513214FBD163B593C0FE3ED</vt:lpwstr>
  </property>
  <property fmtid="{D5CDD505-2E9C-101B-9397-08002B2CF9AE}" pid="3" name="Order">
    <vt:r8>2382400</vt:r8>
  </property>
</Properties>
</file>