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1" r:id="rId2"/>
  </p:sldMasterIdLst>
  <p:notesMasterIdLst>
    <p:notesMasterId r:id="rId9"/>
  </p:notesMasterIdLst>
  <p:handoutMasterIdLst>
    <p:handoutMasterId r:id="rId10"/>
  </p:handoutMasterIdLst>
  <p:sldIdLst>
    <p:sldId id="373" r:id="rId3"/>
    <p:sldId id="374" r:id="rId4"/>
    <p:sldId id="375" r:id="rId5"/>
    <p:sldId id="376" r:id="rId6"/>
    <p:sldId id="377" r:id="rId7"/>
    <p:sldId id="372" r:id="rId8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0A7"/>
    <a:srgbClr val="009BC7"/>
    <a:srgbClr val="007EA6"/>
    <a:srgbClr val="0090BE"/>
    <a:srgbClr val="FCB53E"/>
    <a:srgbClr val="B5A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3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9282" cy="35076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1"/>
            <a:ext cx="4029282" cy="35076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EC42B11C-82B7-4787-B120-4A616C03ED7F}" type="datetimeFigureOut">
              <a:rPr lang="en-US" smtClean="0"/>
              <a:t>5/20/2014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97799481-D840-422F-A83F-D44F4E5AD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51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4F31F1E9-BA73-4767-B582-05A09E5A844B}" type="datetimeFigureOut">
              <a:rPr lang="en-US" smtClean="0"/>
              <a:t>5/20/2014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0" tIns="46586" rIns="93170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1489C3B9-B0A0-4414-9F4A-F6C2F087A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0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95961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5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0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0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13434" cy="4525963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9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5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34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61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04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95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5808"/>
            <a:ext cx="7409793" cy="7816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0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9" r:id="rId3"/>
    <p:sldLayoutId id="2147483665" r:id="rId4"/>
    <p:sldLayoutId id="2147483667" r:id="rId5"/>
    <p:sldLayoutId id="2147483668" r:id="rId6"/>
    <p:sldLayoutId id="2147483670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ü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93738" indent="-236538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87438" indent="-173038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»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9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953618" y="2546552"/>
            <a:ext cx="419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9B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   MONTH.DATE.YEAR</a:t>
            </a:r>
            <a:endParaRPr lang="en-US" sz="2800" b="1" dirty="0" smtClean="0">
              <a:solidFill>
                <a:srgbClr val="009B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7326" y="1363452"/>
            <a:ext cx="584667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7800" b="1" dirty="0" smtClean="0">
                <a:solidFill>
                  <a:srgbClr val="009B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T17</a:t>
            </a:r>
            <a:r>
              <a:rPr lang="en-US" altLang="en-US" sz="4000" dirty="0" smtClean="0">
                <a:solidFill>
                  <a:srgbClr val="009B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solidFill>
                  <a:srgbClr val="009B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RIDER-SCRUBBER</a:t>
            </a:r>
            <a:endParaRPr lang="en-US" altLang="en-US" sz="2000" b="1" dirty="0">
              <a:solidFill>
                <a:srgbClr val="009B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755" y="2241394"/>
            <a:ext cx="6576268" cy="499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56" y="210181"/>
            <a:ext cx="949286" cy="94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87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9250" y="0"/>
            <a:ext cx="8942142" cy="1335245"/>
            <a:chOff x="0" y="0"/>
            <a:chExt cx="8942142" cy="1335245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7700211" cy="1335245"/>
            </a:xfrm>
            <a:prstGeom prst="rect">
              <a:avLst/>
            </a:prstGeom>
            <a:solidFill>
              <a:srgbClr val="1780A7">
                <a:alpha val="9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2856" y="210181"/>
              <a:ext cx="949286" cy="949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64483" y="1545140"/>
            <a:ext cx="5390666" cy="45259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Wingdings" charset="2"/>
              <a:buChar char="ü"/>
              <a:defRPr/>
            </a:pP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the Cost to Clean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More Productively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for Durability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Wingdings" charset="2"/>
              <a:buChar char="ü"/>
              <a:defRPr/>
            </a:pP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Health and Safety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Wingdings" charset="2"/>
              <a:buChar char="ü"/>
              <a:defRPr/>
            </a:pP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the Facility Image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Wingdings" charset="2"/>
              <a:buChar char="ü"/>
              <a:defRPr/>
            </a:pP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Ease of Operation and Maintenance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Wingdings" charset="2"/>
              <a:buChar char="ü"/>
              <a:defRPr/>
            </a:pPr>
            <a:endParaRPr lang="en-US" alt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Wingdings" charset="2"/>
              <a:buChar char="ü"/>
              <a:defRPr/>
            </a:pPr>
            <a:r>
              <a:rPr lang="en-US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Stands Apart from Other Offerings:</a:t>
            </a:r>
          </a:p>
          <a:p>
            <a:pPr marL="906462" lvl="3" indent="-393700">
              <a:spcBef>
                <a:spcPct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Wingdings" charset="2"/>
              <a:buChar char="ü"/>
              <a:defRPr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Water Containment</a:t>
            </a:r>
          </a:p>
          <a:p>
            <a:pPr marL="906462" lvl="3" indent="-393700">
              <a:spcBef>
                <a:spcPct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Wingdings" charset="2"/>
              <a:buChar char="ü"/>
              <a:defRPr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Available Battery Capacity</a:t>
            </a:r>
          </a:p>
          <a:p>
            <a:pPr marL="906462" lvl="3" indent="-393700">
              <a:spcBef>
                <a:spcPct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Wingdings" charset="2"/>
              <a:buChar char="ü"/>
              <a:defRPr/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 Water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</a:p>
          <a:p>
            <a:pPr marL="906462" lvl="3" indent="-393700">
              <a:spcBef>
                <a:spcPct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Wingdings" charset="2"/>
              <a:buChar char="ü"/>
              <a:defRPr/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Scrubbing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Brush</a:t>
            </a:r>
          </a:p>
          <a:p>
            <a:pPr marL="906462" lvl="3" indent="-393700">
              <a:spcBef>
                <a:spcPct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Wingdings" charset="2"/>
              <a:buChar char="ü"/>
              <a:defRPr/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ec-H2O™ </a:t>
            </a:r>
          </a:p>
          <a:p>
            <a:pPr marL="906462" lvl="3" indent="-393700">
              <a:spcBef>
                <a:spcPct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Wingdings" charset="2"/>
              <a:buChar char="ü"/>
              <a:defRPr/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Touch-n-Go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 Control Module with 1-Step</a:t>
            </a: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endParaRPr lang="en-US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41208" y="148194"/>
            <a:ext cx="6524373" cy="9964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T17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3854"/>
            <a:ext cx="4024028" cy="34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10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9625" y="0"/>
            <a:ext cx="8942142" cy="1335245"/>
            <a:chOff x="0" y="0"/>
            <a:chExt cx="8942142" cy="133524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7700211" cy="1335245"/>
            </a:xfrm>
            <a:prstGeom prst="rect">
              <a:avLst/>
            </a:prstGeom>
            <a:solidFill>
              <a:srgbClr val="1780A7">
                <a:alpha val="9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2856" y="210181"/>
              <a:ext cx="949286" cy="949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0" y="2159000"/>
            <a:ext cx="9144000" cy="469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320" y="3555380"/>
            <a:ext cx="3918076" cy="317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39852" y="1515016"/>
            <a:ext cx="772009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4163" indent="-28416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93738" indent="-23653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7438" indent="-17303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200"/>
              </a:spcAft>
              <a:buNone/>
            </a:pPr>
            <a:r>
              <a:rPr lang="en-US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Maximizing Productivity</a:t>
            </a:r>
          </a:p>
          <a:p>
            <a:pPr>
              <a:spcBef>
                <a:spcPts val="500"/>
              </a:spcBef>
              <a:spcAft>
                <a:spcPts val="200"/>
              </a:spcAft>
            </a:pP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effectively with a </a:t>
            </a:r>
            <a:r>
              <a:rPr lang="en-US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in / 100 cm main scrub path  </a:t>
            </a:r>
          </a:p>
          <a:p>
            <a:pPr>
              <a:spcBef>
                <a:spcPts val="500"/>
              </a:spcBef>
              <a:spcAft>
                <a:spcPts val="200"/>
              </a:spcAft>
            </a:pP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performance cleaning delivered by </a:t>
            </a:r>
            <a:r>
              <a:rPr lang="en-US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1.5 </a:t>
            </a:r>
            <a:r>
              <a:rPr lang="en-US" alt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</a:t>
            </a:r>
            <a:r>
              <a:rPr lang="en-US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1.125 kW </a:t>
            </a:r>
            <a:br>
              <a:rPr lang="en-US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scrub brush motors</a:t>
            </a:r>
          </a:p>
          <a:p>
            <a:pPr>
              <a:spcBef>
                <a:spcPts val="500"/>
              </a:spcBef>
              <a:spcAft>
                <a:spcPts val="200"/>
              </a:spcAft>
            </a:pP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Capable of more cleaning with </a:t>
            </a:r>
            <a:r>
              <a:rPr lang="en-US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gal / 285 L solution 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 volume </a:t>
            </a:r>
          </a:p>
          <a:p>
            <a:pPr>
              <a:spcBef>
                <a:spcPts val="500"/>
              </a:spcBef>
              <a:spcAft>
                <a:spcPts val="200"/>
              </a:spcAft>
            </a:pP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Extraordinary water recovery with an </a:t>
            </a:r>
            <a:r>
              <a:rPr lang="en-US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articulating rear parabolic squeegee </a:t>
            </a:r>
          </a:p>
          <a:p>
            <a:pPr>
              <a:spcBef>
                <a:spcPts val="500"/>
              </a:spcBef>
              <a:spcAft>
                <a:spcPts val="200"/>
              </a:spcAft>
            </a:pP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dump and refill cycle time with the </a:t>
            </a:r>
            <a:r>
              <a:rPr lang="en-US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drain hoses 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draining and cleanout for more productivity</a:t>
            </a:r>
          </a:p>
          <a:p>
            <a:pPr marL="0" indent="0">
              <a:spcBef>
                <a:spcPts val="500"/>
              </a:spcBef>
              <a:spcAft>
                <a:spcPts val="200"/>
              </a:spcAft>
              <a:buNone/>
            </a:pPr>
            <a:r>
              <a:rPr lang="en-US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Minimizing Cleaning Cost</a:t>
            </a:r>
          </a:p>
          <a:p>
            <a:pPr>
              <a:spcBef>
                <a:spcPts val="500"/>
              </a:spcBef>
              <a:spcAft>
                <a:spcPts val="200"/>
              </a:spcAft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cost of 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free propel </a:t>
            </a:r>
            <a:br>
              <a:rPr lang="en-US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scrub brush motors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500"/>
              </a:spcBef>
              <a:spcAft>
                <a:spcPts val="200"/>
              </a:spcAft>
            </a:pP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made easy with </a:t>
            </a:r>
            <a:r>
              <a:rPr lang="en-US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1-Touch controls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pod </a:t>
            </a:r>
            <a:r>
              <a:rPr lang="en-US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mounted in the steering wheel</a:t>
            </a:r>
          </a:p>
          <a:p>
            <a:pPr>
              <a:spcBef>
                <a:spcPts val="500"/>
              </a:spcBef>
              <a:spcAft>
                <a:spcPts val="200"/>
              </a:spcAft>
            </a:pP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simplified with </a:t>
            </a:r>
            <a:r>
              <a:rPr lang="en-US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 touch points</a:t>
            </a:r>
          </a:p>
          <a:p>
            <a:pPr>
              <a:spcBef>
                <a:spcPts val="500"/>
              </a:spcBef>
              <a:spcAft>
                <a:spcPts val="200"/>
              </a:spcAft>
            </a:pP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is protected with a </a:t>
            </a:r>
            <a:r>
              <a:rPr lang="en-US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 around </a:t>
            </a:r>
            <a:br>
              <a:rPr lang="en-US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steel bumper with stacked corner </a:t>
            </a:r>
            <a:r>
              <a:rPr lang="en-US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rollers</a:t>
            </a:r>
            <a:endParaRPr lang="en-US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9760" y="1637471"/>
            <a:ext cx="2369636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FEATURES FOCUSED ON </a:t>
            </a:r>
            <a:r>
              <a:rPr lang="en-US" sz="1100" b="1" dirty="0">
                <a:solidFill>
                  <a:srgbClr val="009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MAXIMIZING </a:t>
            </a:r>
            <a:r>
              <a:rPr lang="en-US" sz="1100" b="1" dirty="0" smtClean="0">
                <a:solidFill>
                  <a:srgbClr val="009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PRODUCTIVITY &amp; MINIMIZING CLEANING COST</a:t>
            </a:r>
            <a:endParaRPr lang="en-US" sz="1100" b="1" dirty="0">
              <a:solidFill>
                <a:srgbClr val="0090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577" y="1580887"/>
            <a:ext cx="812800" cy="83980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6729760" y="1626571"/>
            <a:ext cx="22999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729760" y="2388639"/>
            <a:ext cx="22999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2"/>
          <p:cNvSpPr txBox="1">
            <a:spLocks/>
          </p:cNvSpPr>
          <p:nvPr/>
        </p:nvSpPr>
        <p:spPr>
          <a:xfrm>
            <a:off x="320396" y="104095"/>
            <a:ext cx="6787128" cy="9964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T17 RIDER SCRUBBER</a:t>
            </a:r>
            <a:b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BUILT-IN RESULTS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9625" y="0"/>
            <a:ext cx="8942142" cy="1335245"/>
            <a:chOff x="0" y="0"/>
            <a:chExt cx="8942142" cy="133524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7700211" cy="1335245"/>
            </a:xfrm>
            <a:prstGeom prst="rect">
              <a:avLst/>
            </a:prstGeom>
            <a:solidFill>
              <a:srgbClr val="1780A7">
                <a:alpha val="9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2856" y="210181"/>
              <a:ext cx="949286" cy="949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0" y="2159000"/>
            <a:ext cx="9144000" cy="469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12898" y="2245518"/>
            <a:ext cx="8383427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4163" indent="-28416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93738" indent="-23653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7438" indent="-17303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spcAft>
                <a:spcPts val="300"/>
              </a:spcAft>
            </a:pPr>
            <a:r>
              <a:rPr lang="en-US" altLang="en-US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Productivity</a:t>
            </a:r>
            <a:endParaRPr lang="en-US" alt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5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productivity and reduce chemical use with </a:t>
            </a:r>
            <a:r>
              <a:rPr lang="en-US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ec-H20™</a:t>
            </a: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</a:t>
            </a: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cleaning technology 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more out of a tank of solution, up to 3 times more than conventional scrubbing with </a:t>
            </a:r>
            <a:r>
              <a:rPr lang="en-US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n-US" sz="12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(solution recycling / detergent metering) system 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longer with battery 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options: </a:t>
            </a:r>
            <a:r>
              <a:rPr lang="en-US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510AH </a:t>
            </a:r>
            <a:r>
              <a:rPr lang="en-US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750AH </a:t>
            </a:r>
            <a:r>
              <a:rPr lang="en-US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930AH 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(largest available capacity in its class)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multiple shifts with a </a:t>
            </a:r>
            <a:r>
              <a:rPr lang="en-US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rollout system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edges and racking and move machine away from walls and obstructions for more operator peace of </a:t>
            </a: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 with a 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in / 132 cm scrub path </a:t>
            </a: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 </a:t>
            </a:r>
            <a:r>
              <a:rPr lang="en-US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scrubbing side brush </a:t>
            </a:r>
            <a:endParaRPr lang="en-US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5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 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dry sweeping jobs to enable single pass sweeping and </a:t>
            </a: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scrubbing with the </a:t>
            </a:r>
            <a:r>
              <a:rPr lang="en-US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Pre-sweep</a:t>
            </a: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50 in 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127 </a:t>
            </a: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sweeping path</a:t>
            </a:r>
            <a:endParaRPr lang="en-US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5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 water recovery beyond the machine with the </a:t>
            </a:r>
            <a:r>
              <a:rPr lang="en-US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wand 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 clean out with the </a:t>
            </a:r>
            <a:r>
              <a:rPr lang="en-US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board spray hose </a:t>
            </a: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water at the clean out site</a:t>
            </a:r>
          </a:p>
          <a:p>
            <a:pPr>
              <a:spcBef>
                <a:spcPts val="500"/>
              </a:spcBef>
              <a:spcAft>
                <a:spcPts val="300"/>
              </a:spcAft>
            </a:pPr>
            <a:r>
              <a:rPr lang="en-US" altLang="en-US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</a:t>
            </a:r>
            <a:r>
              <a:rPr lang="en-US" alt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altLang="en-US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endParaRPr lang="en-US" alt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5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Protects 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operator by shielding them from falling </a:t>
            </a: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objects with the  </a:t>
            </a:r>
            <a:r>
              <a:rPr lang="en-US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FOPS certified overhead </a:t>
            </a:r>
            <a:r>
              <a:rPr lang="en-US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</a:t>
            </a:r>
            <a:endParaRPr lang="en-US" alt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5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the squeegee from damage when reversing with the </a:t>
            </a:r>
            <a:r>
              <a:rPr lang="en-US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squeegee protection kit</a:t>
            </a:r>
          </a:p>
          <a:p>
            <a:pPr>
              <a:spcBef>
                <a:spcPts val="500"/>
              </a:spcBef>
              <a:spcAft>
                <a:spcPts val="600"/>
              </a:spcAft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200"/>
              </a:spcAft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62670" y="1573107"/>
            <a:ext cx="2231897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SUBSTANTIALLY DIFFERENTIATED AND </a:t>
            </a:r>
            <a:r>
              <a:rPr lang="en-US" sz="1100" b="1" dirty="0" smtClean="0">
                <a:solidFill>
                  <a:srgbClr val="009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TAILORABLE TO VIRTUALLY ANY CUSTOMER NEED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855490" y="1551067"/>
            <a:ext cx="20717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55490" y="2342548"/>
            <a:ext cx="20717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387" y="1458220"/>
            <a:ext cx="921014" cy="951618"/>
          </a:xfrm>
          <a:prstGeom prst="rect">
            <a:avLst/>
          </a:prstGeom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-1598" y="163047"/>
            <a:ext cx="7692184" cy="9964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T17 RIDER SCRUBBER</a:t>
            </a:r>
            <a:b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TO YOUR NEEDS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8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9625" y="0"/>
            <a:ext cx="8942142" cy="1335245"/>
            <a:chOff x="0" y="0"/>
            <a:chExt cx="8942142" cy="1335245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7700211" cy="1335245"/>
            </a:xfrm>
            <a:prstGeom prst="rect">
              <a:avLst/>
            </a:prstGeom>
            <a:solidFill>
              <a:srgbClr val="1780A7">
                <a:alpha val="9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2856" y="210181"/>
              <a:ext cx="949286" cy="949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0" y="2159000"/>
            <a:ext cx="9144000" cy="4698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9" y="1437871"/>
            <a:ext cx="2132550" cy="172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r="8256"/>
          <a:stretch/>
        </p:blipFill>
        <p:spPr>
          <a:xfrm>
            <a:off x="6477888" y="1335245"/>
            <a:ext cx="2176163" cy="1694957"/>
          </a:xfrm>
          <a:prstGeom prst="rect">
            <a:avLst/>
          </a:prstGeom>
          <a:effectLst/>
        </p:spPr>
      </p:pic>
      <p:sp>
        <p:nvSpPr>
          <p:cNvPr id="26" name="TextBox 25"/>
          <p:cNvSpPr txBox="1"/>
          <p:nvPr/>
        </p:nvSpPr>
        <p:spPr>
          <a:xfrm>
            <a:off x="288635" y="3200689"/>
            <a:ext cx="86535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ü"/>
            </a:pPr>
            <a:r>
              <a:rPr lang="en-US" sz="1100" b="1" dirty="0">
                <a:solidFill>
                  <a:srgbClr val="009B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productive </a:t>
            </a:r>
            <a:endParaRPr lang="en-US" sz="1100" b="1" dirty="0" smtClean="0">
              <a:solidFill>
                <a:srgbClr val="009B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300"/>
              </a:spcAft>
              <a:buFont typeface="Wingdings" charset="2"/>
              <a:buChar char="ü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dump/refill cycles for the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from 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30% more solution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300"/>
              </a:spcAft>
              <a:buFont typeface="Wingdings" charset="2"/>
              <a:buChar char="ü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and productive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 from 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more powerful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scrub 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motors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300"/>
              </a:spcAft>
              <a:buFont typeface="Wingdings" charset="2"/>
              <a:buChar char="ü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up close edge cleaning without taking the machine next to the wall and provides up to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more cleaning 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with an optional scrubbing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brush </a:t>
            </a:r>
            <a:endParaRPr lang="en-US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300"/>
              </a:spcAft>
              <a:buFont typeface="Wingdings" charset="2"/>
              <a:buChar char="ü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up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 entire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shift* with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battery 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</a:t>
            </a:r>
          </a:p>
          <a:p>
            <a:pPr marL="742950" lvl="1" indent="-285750">
              <a:spcAft>
                <a:spcPts val="300"/>
              </a:spcAft>
              <a:buFont typeface="Wingdings" charset="2"/>
              <a:buChar char="ü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 excellent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control in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turns with a 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articulating/swinging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 squeegee 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300"/>
              </a:spcAft>
              <a:buFont typeface="Wingdings" charset="2"/>
              <a:buChar char="ü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 less time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 out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tanks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 hoses with flow control 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cuffs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charset="2"/>
              <a:buChar char="ü"/>
            </a:pPr>
            <a:r>
              <a:rPr lang="en-US" sz="1100" b="1" dirty="0" smtClean="0">
                <a:solidFill>
                  <a:srgbClr val="009B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Easier to operate and maintain</a:t>
            </a:r>
          </a:p>
          <a:p>
            <a:pPr marL="742950" lvl="1" indent="-285750">
              <a:spcAft>
                <a:spcPts val="300"/>
              </a:spcAft>
              <a:buFont typeface="Wingdings" charset="2"/>
              <a:buChar char="ü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made easy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comfortable with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oomier operator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compartment 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Touch-n-Go 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marL="742950" lvl="1" indent="-285750">
              <a:spcAft>
                <a:spcPts val="300"/>
              </a:spcAft>
              <a:buFont typeface="Wingdings" charset="2"/>
              <a:buChar char="ü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easy with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ellow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 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charset="2"/>
              <a:buChar char="ü"/>
            </a:pPr>
            <a:r>
              <a:rPr lang="en-US" sz="1100" b="1" dirty="0" smtClean="0">
                <a:solidFill>
                  <a:srgbClr val="009B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Cost to Clean</a:t>
            </a:r>
          </a:p>
          <a:p>
            <a:pPr marL="742950" lvl="1" indent="-285750">
              <a:spcAft>
                <a:spcPts val="300"/>
              </a:spcAft>
              <a:buFont typeface="Wingdings" charset="2"/>
              <a:buChar char="ü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with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aintenance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propel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scrub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rush motors</a:t>
            </a:r>
          </a:p>
          <a:p>
            <a:pPr marL="742950" lvl="1" indent="-285750">
              <a:spcAft>
                <a:spcPts val="300"/>
              </a:spcAft>
              <a:buFont typeface="Wingdings" charset="2"/>
              <a:buChar char="ü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 hoses and simplify tank clean out with a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duty tail 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300"/>
              </a:spcAft>
              <a:buFont typeface="Wingdings" charset="2"/>
              <a:buChar char="ü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protection from available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 squeegee protection 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64364" y="3648364"/>
            <a:ext cx="4277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ü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81362" y="1907831"/>
            <a:ext cx="1005225" cy="1005225"/>
          </a:xfrm>
          <a:prstGeom prst="ellipse">
            <a:avLst/>
          </a:prstGeom>
          <a:solidFill>
            <a:srgbClr val="1780A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009BC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80994" y="2069207"/>
            <a:ext cx="816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endParaRPr lang="en-US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36639" y="1999999"/>
            <a:ext cx="1096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T17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99361" y="1999999"/>
            <a:ext cx="136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7300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17341" y="19456"/>
            <a:ext cx="6936084" cy="110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</a:t>
            </a:r>
            <a:endParaRPr lang="en-US" sz="6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500"/>
              </a:lnSpc>
            </a:pP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ENHANCEMENTS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3457" y="6627168"/>
            <a:ext cx="53655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300"/>
              </a:spcAft>
            </a:pP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Assumes 8 hour shift and the 930AH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pack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T17 working in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economy mode)</a:t>
            </a:r>
          </a:p>
        </p:txBody>
      </p:sp>
    </p:spTree>
    <p:extLst>
      <p:ext uri="{BB962C8B-B14F-4D97-AF65-F5344CB8AC3E}">
        <p14:creationId xmlns:p14="http://schemas.microsoft.com/office/powerpoint/2010/main" val="801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45" y="210181"/>
            <a:ext cx="1608994" cy="160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9175"/>
            <a:ext cx="7086815" cy="537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11327" y="989741"/>
            <a:ext cx="4739628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9B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altLang="en-US" sz="6000" b="1" dirty="0">
              <a:solidFill>
                <a:srgbClr val="009B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5050"/>
      </a:accent1>
      <a:accent2>
        <a:srgbClr val="009BC9"/>
      </a:accent2>
      <a:accent3>
        <a:srgbClr val="77CAE2"/>
      </a:accent3>
      <a:accent4>
        <a:srgbClr val="B6C359"/>
      </a:accent4>
      <a:accent5>
        <a:srgbClr val="E97B24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91378B513214FBD163B593C0FE3ED" ma:contentTypeVersion="83" ma:contentTypeDescription="Create a new document." ma:contentTypeScope="" ma:versionID="03339e0d0d67e9735ef2d389b49b9619">
  <xsd:schema xmlns:xsd="http://www.w3.org/2001/XMLSchema" xmlns:xs="http://www.w3.org/2001/XMLSchema" xmlns:p="http://schemas.microsoft.com/office/2006/metadata/properties" xmlns:ns2="0376508a-3691-412d-a127-f3009102e432" targetNamespace="http://schemas.microsoft.com/office/2006/metadata/properties" ma:root="true" ma:fieldsID="42e70a105afa13c0aba71bd4d5669738" ns2:_="">
    <xsd:import namespace="0376508a-3691-412d-a127-f3009102e432"/>
    <xsd:element name="properties">
      <xsd:complexType>
        <xsd:sequence>
          <xsd:element name="documentManagement">
            <xsd:complexType>
              <xsd:all>
                <xsd:element ref="ns2:UserRoles" minOccurs="0"/>
                <xsd:element ref="ns2:MarketingChannel" minOccurs="0"/>
                <xsd:element ref="ns2:SalesOrg" minOccurs="0"/>
                <xsd:element ref="ns2:SalesDistrict" minOccurs="0"/>
                <xsd:element ref="ns2:Country" minOccurs="0"/>
                <xsd:element ref="ns2:Language" minOccurs="0"/>
                <xsd:element ref="ns2:SalesChannel" minOccurs="0"/>
                <xsd:element ref="ns2:Brand" minOccurs="0"/>
                <xsd:element ref="ns2:Product" minOccurs="0"/>
                <xsd:element ref="ns2:Category" minOccurs="0"/>
                <xsd:element ref="ns2:AssetType" minOccurs="0"/>
                <xsd:element ref="ns2:LiteratureType" minOccurs="0"/>
                <xsd:element ref="ns2:Innovation" minOccurs="0"/>
                <xsd:element ref="ns2:Applications" minOccurs="0"/>
                <xsd:element ref="ns2:Industry" minOccurs="0"/>
                <xsd:element ref="ns2:Sold_x002d_To" minOccurs="0"/>
                <xsd:element ref="ns2:SalesDistrictTitle" minOccurs="0"/>
                <xsd:element ref="ns2:ProductStatus" minOccurs="0"/>
                <xsd:element ref="ns2:SecurityType" minOccurs="0"/>
                <xsd:element ref="ns2:CategoryTitle" minOccurs="0"/>
                <xsd:element ref="ns2:CustomerGroup" minOccurs="0"/>
                <xsd:element ref="ns2:Customer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6508a-3691-412d-a127-f3009102e432" elementFormDefault="qualified">
    <xsd:import namespace="http://schemas.microsoft.com/office/2006/documentManagement/types"/>
    <xsd:import namespace="http://schemas.microsoft.com/office/infopath/2007/PartnerControls"/>
    <xsd:element name="UserRoles" ma:index="2" nillable="true" ma:displayName="UserRoles" ma:description="* * * * * * IF PUBLIC LEAVE EMPTY * * * * * *" ma:list="{e2e3de3e-ccd2-4421-b68c-37c5f4e582ab}" ma:internalName="UserRoles" ma:readOnly="false" ma:showField="USERROLE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rketingChannel" ma:index="3" nillable="true" ma:displayName="MarketingChannel" ma:list="{ae493d90-adea-4c54-b050-fb6d6181909e}" ma:internalName="MarketingChannel" ma:readOnly="false" ma:showField="MARKETINGCHANNEL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Org" ma:index="4" nillable="true" ma:displayName="SalesOrg" ma:list="{d3375561-d921-4af3-953a-7663adc0db1a}" ma:internalName="SalesOrg" ma:readOnly="false" ma:showField="SALESORG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District" ma:index="5" nillable="true" ma:displayName="SalesDistrict" ma:list="{50370e94-047c-45fb-b566-fc64f91bea86}" ma:internalName="SalesDistrict" ma:readOnly="false" ma:showField="SALESDISTRICT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untry" ma:index="6" nillable="true" ma:displayName="Country" ma:list="{24076f44-285e-4cb9-9651-bc8b6ea3b479}" ma:internalName="Country" ma:readOnly="false" ma:showField="Key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nguage" ma:index="7" nillable="true" ma:displayName="Language" ma:list="{68445780-4283-43b4-aad2-1fc4dc5f3482}" ma:internalName="Language" ma:readOnly="fals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Channel" ma:index="8" nillable="true" ma:displayName="SalesChannel" ma:list="{301a598e-3474-4381-9c1f-829689d8b57b}" ma:internalName="SalesChannel" ma:readOnly="false" ma:showField="SALESCHANNEL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rand" ma:index="9" nillable="true" ma:displayName="Brand" ma:list="{b92587f4-cafb-48a8-9d85-521e677a1cf5}" ma:internalName="Brand" ma:readOnly="false" ma:showField="BRAND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" ma:index="10" nillable="true" ma:displayName="Product" ma:list="{297b7c7a-5d0d-4982-9702-ea99fbb4a83e}" ma:internalName="Product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ategory" ma:index="11" nillable="true" ma:displayName="Category" ma:list="{86fa95bb-c809-49ce-a1fb-f4fb7b1949a0}" ma:internalName="Category" ma:readOnly="false" ma:showField="ASSETCATEGORY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ssetType" ma:index="12" nillable="true" ma:displayName="AssetType" ma:list="{7cf49b1b-e7dc-4c4d-adb7-5b3a783227c9}" ma:internalName="AssetType" ma:readOnly="false" ma:showField="ASSETTYPE_ID" ma:web="d2b0125b-2e6a-4122-affe-42934978f63b">
      <xsd:simpleType>
        <xsd:restriction base="dms:Lookup"/>
      </xsd:simpleType>
    </xsd:element>
    <xsd:element name="LiteratureType" ma:index="13" nillable="true" ma:displayName="LiteratureType" ma:description="BROCHURES, LEAFLETS, SPEC SHEETS &amp; RECOMMENDED PARTS ARE PUBLIC" ma:indexed="true" ma:list="{8c2f526d-9f00-4fcb-8da9-65219fb1fc57}" ma:internalName="LiteratureType" ma:readOnly="false" ma:showField="LITERATURETYPE_ID" ma:web="d2b0125b-2e6a-4122-affe-42934978f63b">
      <xsd:simpleType>
        <xsd:restriction base="dms:Lookup"/>
      </xsd:simpleType>
    </xsd:element>
    <xsd:element name="Innovation" ma:index="14" nillable="true" ma:displayName="Innovation" ma:list="{7288d138-aaf8-434c-b798-6f31447b8d88}" ma:internalName="Innovation" ma:showField="INNOVATION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pplications" ma:index="15" nillable="true" ma:displayName="Applications" ma:list="{da2ac9bf-3537-4670-a3ae-d8d75070d1b9}" ma:internalName="Applications" ma:showField="APPLICATION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dustry" ma:index="16" nillable="true" ma:displayName="Industry" ma:list="{d4223f80-87ca-4d48-85c1-b11f26073d7b}" ma:internalName="Industry" ma:showField="INDUSTRY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old_x002d_To" ma:index="17" nillable="true" ma:displayName="Sold-To" ma:internalName="Sold_x002d_To">
      <xsd:simpleType>
        <xsd:restriction base="dms:Text"/>
      </xsd:simpleType>
    </xsd:element>
    <xsd:element name="SalesDistrictTitle" ma:index="20" nillable="true" ma:displayName="SalesDistrictTitle" ma:list="{50370e94-047c-45fb-b566-fc64f91bea86}" ma:internalName="SalesDistrictTitle" ma:readOnly="tru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Status" ma:index="21" nillable="true" ma:displayName="ProductStatus" ma:list="{297B7C7A-5D0D-4982-9702-EA99FBB4A83E}" ma:internalName="ProductStatus" ma:readOnly="true" ma:showField="CalculatedStatus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ecurityType" ma:index="26" nillable="true" ma:displayName="SecurityType" ma:default="Secured Only" ma:format="Dropdown" ma:internalName="SecurityType">
      <xsd:simpleType>
        <xsd:restriction base="dms:Choice">
          <xsd:enumeration value="Public"/>
          <xsd:enumeration value="Secured Only"/>
        </xsd:restriction>
      </xsd:simpleType>
    </xsd:element>
    <xsd:element name="CategoryTitle" ma:index="27" nillable="true" ma:displayName="CategoryTitle" ma:list="{86fa95bb-c809-49ce-a1fb-f4fb7b1949a0}" ma:internalName="CategoryTitle" ma:readOnly="tru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erGroup" ma:index="28" nillable="true" ma:displayName="CustomerGroup" ma:list="{1d487369-79c1-471a-aef5-6554842fae80}" ma:internalName="CustomerGroup" ma:showField="CustomerGroupI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er_x0020_Name" ma:index="29" nillable="true" ma:displayName="Customer Name" ma:list="{a26128da-408a-40e4-8f46-322bff40bfec}" ma:internalName="Customer_x0020_Nam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urityType xmlns="0376508a-3691-412d-a127-f3009102e432">Secured Only</SecurityType>
    <UserRoles xmlns="0376508a-3691-412d-a127-f3009102e432"/>
    <SalesOrg xmlns="0376508a-3691-412d-a127-f3009102e432">
      <Value>9</Value>
    </SalesOrg>
    <Innovation xmlns="0376508a-3691-412d-a127-f3009102e432"/>
    <Sold_x002d_To xmlns="0376508a-3691-412d-a127-f3009102e432" xsi:nil="true"/>
    <CustomerGroup xmlns="0376508a-3691-412d-a127-f3009102e432"/>
    <SalesDistrict xmlns="0376508a-3691-412d-a127-f3009102e432">
      <Value>3</Value>
    </SalesDistrict>
    <Category xmlns="0376508a-3691-412d-a127-f3009102e432">
      <Value>5</Value>
    </Category>
    <MarketingChannel xmlns="0376508a-3691-412d-a127-f3009102e432">
      <Value>3</Value>
      <Value>10</Value>
      <Value>2</Value>
      <Value>1</Value>
      <Value>11</Value>
      <Value>12</Value>
      <Value>8</Value>
      <Value>15</Value>
      <Value>16</Value>
    </MarketingChannel>
    <SalesChannel xmlns="0376508a-3691-412d-a127-f3009102e432">
      <Value>1</Value>
    </SalesChannel>
    <Brand xmlns="0376508a-3691-412d-a127-f3009102e432">
      <Value>1</Value>
    </Brand>
    <Language xmlns="0376508a-3691-412d-a127-f3009102e432">
      <Value>1</Value>
    </Language>
    <Applications xmlns="0376508a-3691-412d-a127-f3009102e432"/>
    <Country xmlns="0376508a-3691-412d-a127-f3009102e432"/>
    <LiteratureType xmlns="0376508a-3691-412d-a127-f3009102e432">21</LiteratureType>
    <Industry xmlns="0376508a-3691-412d-a127-f3009102e432"/>
    <Product xmlns="0376508a-3691-412d-a127-f3009102e432">
      <Value>400</Value>
    </Product>
    <AssetType xmlns="0376508a-3691-412d-a127-f3009102e432">30</AssetType>
    <Customer_x0020_Name xmlns="0376508a-3691-412d-a127-f3009102e432" xsi:nil="true"/>
  </documentManagement>
</p:properties>
</file>

<file path=customXml/itemProps1.xml><?xml version="1.0" encoding="utf-8"?>
<ds:datastoreItem xmlns:ds="http://schemas.openxmlformats.org/officeDocument/2006/customXml" ds:itemID="{D58ABF5E-D07A-45FC-888C-DD72F4680D83}"/>
</file>

<file path=customXml/itemProps2.xml><?xml version="1.0" encoding="utf-8"?>
<ds:datastoreItem xmlns:ds="http://schemas.openxmlformats.org/officeDocument/2006/customXml" ds:itemID="{51B5080B-5333-4CA7-A9DF-647758631B6D}"/>
</file>

<file path=customXml/itemProps3.xml><?xml version="1.0" encoding="utf-8"?>
<ds:datastoreItem xmlns:ds="http://schemas.openxmlformats.org/officeDocument/2006/customXml" ds:itemID="{8D258B3E-49C9-4888-A400-F85B8D72B9A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474</Words>
  <Application>Microsoft Office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T17 Customer Presentation</dc:title>
  <dc:creator>Tennant</dc:creator>
  <cp:lastModifiedBy>Vuchetich, Nicki</cp:lastModifiedBy>
  <cp:revision>316</cp:revision>
  <cp:lastPrinted>2013-11-25T13:04:45Z</cp:lastPrinted>
  <dcterms:created xsi:type="dcterms:W3CDTF">2013-04-22T18:42:54Z</dcterms:created>
  <dcterms:modified xsi:type="dcterms:W3CDTF">2014-05-20T14:53:32Z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0x01010044891378B513214FBD163B593C0FE3ED</vt:lpwstr>
  </property>
  <property fmtid="{D5CDD505-2E9C-101B-9397-08002B2CF9AE}" pid="3" name="Order">
    <vt:r8>604100</vt:r8>
  </property>
</Properties>
</file>