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handoutMasterIdLst>
    <p:handoutMasterId r:id="rId42"/>
  </p:handoutMasterIdLst>
  <p:sldIdLst>
    <p:sldId id="263" r:id="rId5"/>
    <p:sldId id="261" r:id="rId6"/>
    <p:sldId id="262"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4" r:id="rId36"/>
    <p:sldId id="295" r:id="rId37"/>
    <p:sldId id="296" r:id="rId38"/>
    <p:sldId id="297" r:id="rId39"/>
    <p:sldId id="298"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B148"/>
    <a:srgbClr val="00664B"/>
    <a:srgbClr val="009AC7"/>
    <a:srgbClr val="B4CC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110" d="100"/>
          <a:sy n="110" d="100"/>
        </p:scale>
        <p:origin x="1566" y="108"/>
      </p:cViewPr>
      <p:guideLst>
        <p:guide orient="horz" pos="2160"/>
        <p:guide pos="2880"/>
      </p:guideLst>
    </p:cSldViewPr>
  </p:slideViewPr>
  <p:notesTextViewPr>
    <p:cViewPr>
      <p:scale>
        <a:sx n="1" d="1"/>
        <a:sy n="1" d="1"/>
      </p:scale>
      <p:origin x="0" y="0"/>
    </p:cViewPr>
  </p:notesTextViewPr>
  <p:notesViewPr>
    <p:cSldViewPr>
      <p:cViewPr varScale="1">
        <p:scale>
          <a:sx n="105" d="100"/>
          <a:sy n="105" d="100"/>
        </p:scale>
        <p:origin x="346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image" Target="../media/image33.emf"/><Relationship Id="rId4" Type="http://schemas.openxmlformats.org/officeDocument/2006/relationships/image" Target="../media/image3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7.emf"/><Relationship Id="rId1" Type="http://schemas.openxmlformats.org/officeDocument/2006/relationships/image" Target="../media/image9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a:t>6/5/2012</a:t>
            </a: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932CED-2589-4E73-9A4E-7401AD515D83}" type="slidenum">
              <a:rPr lang="en-US" smtClean="0"/>
              <a:t>‹#›</a:t>
            </a:fld>
            <a:endParaRPr lang="en-US"/>
          </a:p>
        </p:txBody>
      </p:sp>
    </p:spTree>
    <p:extLst>
      <p:ext uri="{BB962C8B-B14F-4D97-AF65-F5344CB8AC3E}">
        <p14:creationId xmlns:p14="http://schemas.microsoft.com/office/powerpoint/2010/main" val="18005754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US"/>
              <a:t>6/5/2012</a:t>
            </a: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D6838B-3DA4-4C5F-A635-907B9EE6F667}" type="slidenum">
              <a:rPr lang="en-US" smtClean="0"/>
              <a:t>‹#›</a:t>
            </a:fld>
            <a:endParaRPr lang="en-US"/>
          </a:p>
        </p:txBody>
      </p:sp>
    </p:spTree>
    <p:extLst>
      <p:ext uri="{BB962C8B-B14F-4D97-AF65-F5344CB8AC3E}">
        <p14:creationId xmlns:p14="http://schemas.microsoft.com/office/powerpoint/2010/main" val="27741885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D6838B-3DA4-4C5F-A635-907B9EE6F667}" type="slidenum">
              <a:rPr lang="en-US" smtClean="0"/>
              <a:t>1</a:t>
            </a:fld>
            <a:endParaRPr lang="en-US"/>
          </a:p>
        </p:txBody>
      </p:sp>
    </p:spTree>
    <p:extLst>
      <p:ext uri="{BB962C8B-B14F-4D97-AF65-F5344CB8AC3E}">
        <p14:creationId xmlns:p14="http://schemas.microsoft.com/office/powerpoint/2010/main" val="595301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D6838B-3DA4-4C5F-A635-907B9EE6F667}" type="slidenum">
              <a:rPr lang="en-US" smtClean="0"/>
              <a:t>10</a:t>
            </a:fld>
            <a:endParaRPr lang="en-US"/>
          </a:p>
        </p:txBody>
      </p:sp>
    </p:spTree>
    <p:extLst>
      <p:ext uri="{BB962C8B-B14F-4D97-AF65-F5344CB8AC3E}">
        <p14:creationId xmlns:p14="http://schemas.microsoft.com/office/powerpoint/2010/main" val="556440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D6838B-3DA4-4C5F-A635-907B9EE6F667}" type="slidenum">
              <a:rPr lang="en-US" smtClean="0"/>
              <a:t>11</a:t>
            </a:fld>
            <a:endParaRPr lang="en-US"/>
          </a:p>
        </p:txBody>
      </p:sp>
    </p:spTree>
    <p:extLst>
      <p:ext uri="{BB962C8B-B14F-4D97-AF65-F5344CB8AC3E}">
        <p14:creationId xmlns:p14="http://schemas.microsoft.com/office/powerpoint/2010/main" val="491308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D6838B-3DA4-4C5F-A635-907B9EE6F667}" type="slidenum">
              <a:rPr lang="en-US" smtClean="0"/>
              <a:t>12</a:t>
            </a:fld>
            <a:endParaRPr lang="en-US"/>
          </a:p>
        </p:txBody>
      </p:sp>
    </p:spTree>
    <p:extLst>
      <p:ext uri="{BB962C8B-B14F-4D97-AF65-F5344CB8AC3E}">
        <p14:creationId xmlns:p14="http://schemas.microsoft.com/office/powerpoint/2010/main" val="2285164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D6838B-3DA4-4C5F-A635-907B9EE6F667}" type="slidenum">
              <a:rPr lang="en-US" smtClean="0"/>
              <a:t>13</a:t>
            </a:fld>
            <a:endParaRPr lang="en-US"/>
          </a:p>
        </p:txBody>
      </p:sp>
    </p:spTree>
    <p:extLst>
      <p:ext uri="{BB962C8B-B14F-4D97-AF65-F5344CB8AC3E}">
        <p14:creationId xmlns:p14="http://schemas.microsoft.com/office/powerpoint/2010/main" val="2229830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D6838B-3DA4-4C5F-A635-907B9EE6F667}" type="slidenum">
              <a:rPr lang="en-US" smtClean="0"/>
              <a:t>14</a:t>
            </a:fld>
            <a:endParaRPr lang="en-US"/>
          </a:p>
        </p:txBody>
      </p:sp>
    </p:spTree>
    <p:extLst>
      <p:ext uri="{BB962C8B-B14F-4D97-AF65-F5344CB8AC3E}">
        <p14:creationId xmlns:p14="http://schemas.microsoft.com/office/powerpoint/2010/main" val="3243058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D6838B-3DA4-4C5F-A635-907B9EE6F667}" type="slidenum">
              <a:rPr lang="en-US" smtClean="0"/>
              <a:t>15</a:t>
            </a:fld>
            <a:endParaRPr lang="en-US"/>
          </a:p>
        </p:txBody>
      </p:sp>
    </p:spTree>
    <p:extLst>
      <p:ext uri="{BB962C8B-B14F-4D97-AF65-F5344CB8AC3E}">
        <p14:creationId xmlns:p14="http://schemas.microsoft.com/office/powerpoint/2010/main" val="1223102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D6838B-3DA4-4C5F-A635-907B9EE6F667}" type="slidenum">
              <a:rPr lang="en-US" smtClean="0"/>
              <a:t>16</a:t>
            </a:fld>
            <a:endParaRPr lang="en-US"/>
          </a:p>
        </p:txBody>
      </p:sp>
    </p:spTree>
    <p:extLst>
      <p:ext uri="{BB962C8B-B14F-4D97-AF65-F5344CB8AC3E}">
        <p14:creationId xmlns:p14="http://schemas.microsoft.com/office/powerpoint/2010/main" val="2015548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D6838B-3DA4-4C5F-A635-907B9EE6F667}" type="slidenum">
              <a:rPr lang="en-US" smtClean="0"/>
              <a:t>17</a:t>
            </a:fld>
            <a:endParaRPr lang="en-US"/>
          </a:p>
        </p:txBody>
      </p:sp>
    </p:spTree>
    <p:extLst>
      <p:ext uri="{BB962C8B-B14F-4D97-AF65-F5344CB8AC3E}">
        <p14:creationId xmlns:p14="http://schemas.microsoft.com/office/powerpoint/2010/main" val="3410213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D6838B-3DA4-4C5F-A635-907B9EE6F667}" type="slidenum">
              <a:rPr lang="en-US" smtClean="0"/>
              <a:t>18</a:t>
            </a:fld>
            <a:endParaRPr lang="en-US"/>
          </a:p>
        </p:txBody>
      </p:sp>
    </p:spTree>
    <p:extLst>
      <p:ext uri="{BB962C8B-B14F-4D97-AF65-F5344CB8AC3E}">
        <p14:creationId xmlns:p14="http://schemas.microsoft.com/office/powerpoint/2010/main" val="495317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D6838B-3DA4-4C5F-A635-907B9EE6F667}" type="slidenum">
              <a:rPr lang="en-US" smtClean="0"/>
              <a:t>19</a:t>
            </a:fld>
            <a:endParaRPr lang="en-US"/>
          </a:p>
        </p:txBody>
      </p:sp>
    </p:spTree>
    <p:extLst>
      <p:ext uri="{BB962C8B-B14F-4D97-AF65-F5344CB8AC3E}">
        <p14:creationId xmlns:p14="http://schemas.microsoft.com/office/powerpoint/2010/main" val="3127673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D6838B-3DA4-4C5F-A635-907B9EE6F667}" type="slidenum">
              <a:rPr lang="en-US" smtClean="0"/>
              <a:t>2</a:t>
            </a:fld>
            <a:endParaRPr lang="en-US"/>
          </a:p>
        </p:txBody>
      </p:sp>
    </p:spTree>
    <p:extLst>
      <p:ext uri="{BB962C8B-B14F-4D97-AF65-F5344CB8AC3E}">
        <p14:creationId xmlns:p14="http://schemas.microsoft.com/office/powerpoint/2010/main" val="3322024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D6838B-3DA4-4C5F-A635-907B9EE6F667}" type="slidenum">
              <a:rPr lang="en-US" smtClean="0"/>
              <a:t>20</a:t>
            </a:fld>
            <a:endParaRPr lang="en-US"/>
          </a:p>
        </p:txBody>
      </p:sp>
    </p:spTree>
    <p:extLst>
      <p:ext uri="{BB962C8B-B14F-4D97-AF65-F5344CB8AC3E}">
        <p14:creationId xmlns:p14="http://schemas.microsoft.com/office/powerpoint/2010/main" val="60717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D6838B-3DA4-4C5F-A635-907B9EE6F667}" type="slidenum">
              <a:rPr lang="en-US" smtClean="0"/>
              <a:t>21</a:t>
            </a:fld>
            <a:endParaRPr lang="en-US"/>
          </a:p>
        </p:txBody>
      </p:sp>
    </p:spTree>
    <p:extLst>
      <p:ext uri="{BB962C8B-B14F-4D97-AF65-F5344CB8AC3E}">
        <p14:creationId xmlns:p14="http://schemas.microsoft.com/office/powerpoint/2010/main" val="2959625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D6838B-3DA4-4C5F-A635-907B9EE6F667}" type="slidenum">
              <a:rPr lang="en-US" smtClean="0"/>
              <a:t>22</a:t>
            </a:fld>
            <a:endParaRPr lang="en-US"/>
          </a:p>
        </p:txBody>
      </p:sp>
    </p:spTree>
    <p:extLst>
      <p:ext uri="{BB962C8B-B14F-4D97-AF65-F5344CB8AC3E}">
        <p14:creationId xmlns:p14="http://schemas.microsoft.com/office/powerpoint/2010/main" val="16363459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D6838B-3DA4-4C5F-A635-907B9EE6F667}" type="slidenum">
              <a:rPr lang="en-US" smtClean="0"/>
              <a:t>23</a:t>
            </a:fld>
            <a:endParaRPr lang="en-US"/>
          </a:p>
        </p:txBody>
      </p:sp>
    </p:spTree>
    <p:extLst>
      <p:ext uri="{BB962C8B-B14F-4D97-AF65-F5344CB8AC3E}">
        <p14:creationId xmlns:p14="http://schemas.microsoft.com/office/powerpoint/2010/main" val="25737407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D6838B-3DA4-4C5F-A635-907B9EE6F667}" type="slidenum">
              <a:rPr lang="en-US" smtClean="0"/>
              <a:t>24</a:t>
            </a:fld>
            <a:endParaRPr lang="en-US"/>
          </a:p>
        </p:txBody>
      </p:sp>
    </p:spTree>
    <p:extLst>
      <p:ext uri="{BB962C8B-B14F-4D97-AF65-F5344CB8AC3E}">
        <p14:creationId xmlns:p14="http://schemas.microsoft.com/office/powerpoint/2010/main" val="11598546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D6838B-3DA4-4C5F-A635-907B9EE6F667}" type="slidenum">
              <a:rPr lang="en-US" smtClean="0"/>
              <a:t>25</a:t>
            </a:fld>
            <a:endParaRPr lang="en-US"/>
          </a:p>
        </p:txBody>
      </p:sp>
    </p:spTree>
    <p:extLst>
      <p:ext uri="{BB962C8B-B14F-4D97-AF65-F5344CB8AC3E}">
        <p14:creationId xmlns:p14="http://schemas.microsoft.com/office/powerpoint/2010/main" val="22178559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D6838B-3DA4-4C5F-A635-907B9EE6F667}" type="slidenum">
              <a:rPr lang="en-US" smtClean="0"/>
              <a:t>26</a:t>
            </a:fld>
            <a:endParaRPr lang="en-US"/>
          </a:p>
        </p:txBody>
      </p:sp>
    </p:spTree>
    <p:extLst>
      <p:ext uri="{BB962C8B-B14F-4D97-AF65-F5344CB8AC3E}">
        <p14:creationId xmlns:p14="http://schemas.microsoft.com/office/powerpoint/2010/main" val="4891565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D6838B-3DA4-4C5F-A635-907B9EE6F667}" type="slidenum">
              <a:rPr lang="en-US" smtClean="0"/>
              <a:t>27</a:t>
            </a:fld>
            <a:endParaRPr lang="en-US"/>
          </a:p>
        </p:txBody>
      </p:sp>
    </p:spTree>
    <p:extLst>
      <p:ext uri="{BB962C8B-B14F-4D97-AF65-F5344CB8AC3E}">
        <p14:creationId xmlns:p14="http://schemas.microsoft.com/office/powerpoint/2010/main" val="35331734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D6838B-3DA4-4C5F-A635-907B9EE6F667}" type="slidenum">
              <a:rPr lang="en-US" smtClean="0"/>
              <a:t>28</a:t>
            </a:fld>
            <a:endParaRPr lang="en-US"/>
          </a:p>
        </p:txBody>
      </p:sp>
    </p:spTree>
    <p:extLst>
      <p:ext uri="{BB962C8B-B14F-4D97-AF65-F5344CB8AC3E}">
        <p14:creationId xmlns:p14="http://schemas.microsoft.com/office/powerpoint/2010/main" val="24049708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D6838B-3DA4-4C5F-A635-907B9EE6F667}" type="slidenum">
              <a:rPr lang="en-US" smtClean="0"/>
              <a:t>29</a:t>
            </a:fld>
            <a:endParaRPr lang="en-US"/>
          </a:p>
        </p:txBody>
      </p:sp>
    </p:spTree>
    <p:extLst>
      <p:ext uri="{BB962C8B-B14F-4D97-AF65-F5344CB8AC3E}">
        <p14:creationId xmlns:p14="http://schemas.microsoft.com/office/powerpoint/2010/main" val="16861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D6838B-3DA4-4C5F-A635-907B9EE6F667}" type="slidenum">
              <a:rPr lang="en-US" smtClean="0"/>
              <a:t>3</a:t>
            </a:fld>
            <a:endParaRPr lang="en-US"/>
          </a:p>
        </p:txBody>
      </p:sp>
    </p:spTree>
    <p:extLst>
      <p:ext uri="{BB962C8B-B14F-4D97-AF65-F5344CB8AC3E}">
        <p14:creationId xmlns:p14="http://schemas.microsoft.com/office/powerpoint/2010/main" val="24992108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D6838B-3DA4-4C5F-A635-907B9EE6F667}" type="slidenum">
              <a:rPr lang="en-US" smtClean="0"/>
              <a:t>30</a:t>
            </a:fld>
            <a:endParaRPr lang="en-US"/>
          </a:p>
        </p:txBody>
      </p:sp>
    </p:spTree>
    <p:extLst>
      <p:ext uri="{BB962C8B-B14F-4D97-AF65-F5344CB8AC3E}">
        <p14:creationId xmlns:p14="http://schemas.microsoft.com/office/powerpoint/2010/main" val="17549554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D6838B-3DA4-4C5F-A635-907B9EE6F667}" type="slidenum">
              <a:rPr lang="en-US" smtClean="0"/>
              <a:t>31</a:t>
            </a:fld>
            <a:endParaRPr lang="en-US"/>
          </a:p>
        </p:txBody>
      </p:sp>
    </p:spTree>
    <p:extLst>
      <p:ext uri="{BB962C8B-B14F-4D97-AF65-F5344CB8AC3E}">
        <p14:creationId xmlns:p14="http://schemas.microsoft.com/office/powerpoint/2010/main" val="18366215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D6838B-3DA4-4C5F-A635-907B9EE6F667}" type="slidenum">
              <a:rPr lang="en-US" smtClean="0"/>
              <a:t>32</a:t>
            </a:fld>
            <a:endParaRPr lang="en-US"/>
          </a:p>
        </p:txBody>
      </p:sp>
    </p:spTree>
    <p:extLst>
      <p:ext uri="{BB962C8B-B14F-4D97-AF65-F5344CB8AC3E}">
        <p14:creationId xmlns:p14="http://schemas.microsoft.com/office/powerpoint/2010/main" val="27128726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D6838B-3DA4-4C5F-A635-907B9EE6F667}" type="slidenum">
              <a:rPr lang="en-US" smtClean="0"/>
              <a:t>33</a:t>
            </a:fld>
            <a:endParaRPr lang="en-US"/>
          </a:p>
        </p:txBody>
      </p:sp>
    </p:spTree>
    <p:extLst>
      <p:ext uri="{BB962C8B-B14F-4D97-AF65-F5344CB8AC3E}">
        <p14:creationId xmlns:p14="http://schemas.microsoft.com/office/powerpoint/2010/main" val="27677428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D6838B-3DA4-4C5F-A635-907B9EE6F667}" type="slidenum">
              <a:rPr lang="en-US" smtClean="0"/>
              <a:t>34</a:t>
            </a:fld>
            <a:endParaRPr lang="en-US"/>
          </a:p>
        </p:txBody>
      </p:sp>
    </p:spTree>
    <p:extLst>
      <p:ext uri="{BB962C8B-B14F-4D97-AF65-F5344CB8AC3E}">
        <p14:creationId xmlns:p14="http://schemas.microsoft.com/office/powerpoint/2010/main" val="491861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D6838B-3DA4-4C5F-A635-907B9EE6F667}" type="slidenum">
              <a:rPr lang="en-US" smtClean="0"/>
              <a:t>35</a:t>
            </a:fld>
            <a:endParaRPr lang="en-US"/>
          </a:p>
        </p:txBody>
      </p:sp>
    </p:spTree>
    <p:extLst>
      <p:ext uri="{BB962C8B-B14F-4D97-AF65-F5344CB8AC3E}">
        <p14:creationId xmlns:p14="http://schemas.microsoft.com/office/powerpoint/2010/main" val="39020529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D6838B-3DA4-4C5F-A635-907B9EE6F667}" type="slidenum">
              <a:rPr lang="en-US" smtClean="0"/>
              <a:t>36</a:t>
            </a:fld>
            <a:endParaRPr lang="en-US"/>
          </a:p>
        </p:txBody>
      </p:sp>
    </p:spTree>
    <p:extLst>
      <p:ext uri="{BB962C8B-B14F-4D97-AF65-F5344CB8AC3E}">
        <p14:creationId xmlns:p14="http://schemas.microsoft.com/office/powerpoint/2010/main" val="1646718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D6838B-3DA4-4C5F-A635-907B9EE6F667}" type="slidenum">
              <a:rPr lang="en-US" smtClean="0"/>
              <a:t>4</a:t>
            </a:fld>
            <a:endParaRPr lang="en-US"/>
          </a:p>
        </p:txBody>
      </p:sp>
    </p:spTree>
    <p:extLst>
      <p:ext uri="{BB962C8B-B14F-4D97-AF65-F5344CB8AC3E}">
        <p14:creationId xmlns:p14="http://schemas.microsoft.com/office/powerpoint/2010/main" val="1396188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D6838B-3DA4-4C5F-A635-907B9EE6F667}" type="slidenum">
              <a:rPr lang="en-US" smtClean="0"/>
              <a:t>5</a:t>
            </a:fld>
            <a:endParaRPr lang="en-US"/>
          </a:p>
        </p:txBody>
      </p:sp>
    </p:spTree>
    <p:extLst>
      <p:ext uri="{BB962C8B-B14F-4D97-AF65-F5344CB8AC3E}">
        <p14:creationId xmlns:p14="http://schemas.microsoft.com/office/powerpoint/2010/main" val="1933058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D6838B-3DA4-4C5F-A635-907B9EE6F667}" type="slidenum">
              <a:rPr lang="en-US" smtClean="0"/>
              <a:t>6</a:t>
            </a:fld>
            <a:endParaRPr lang="en-US"/>
          </a:p>
        </p:txBody>
      </p:sp>
    </p:spTree>
    <p:extLst>
      <p:ext uri="{BB962C8B-B14F-4D97-AF65-F5344CB8AC3E}">
        <p14:creationId xmlns:p14="http://schemas.microsoft.com/office/powerpoint/2010/main" val="81273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D6838B-3DA4-4C5F-A635-907B9EE6F667}" type="slidenum">
              <a:rPr lang="en-US" smtClean="0"/>
              <a:t>7</a:t>
            </a:fld>
            <a:endParaRPr lang="en-US"/>
          </a:p>
        </p:txBody>
      </p:sp>
    </p:spTree>
    <p:extLst>
      <p:ext uri="{BB962C8B-B14F-4D97-AF65-F5344CB8AC3E}">
        <p14:creationId xmlns:p14="http://schemas.microsoft.com/office/powerpoint/2010/main" val="1831266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D6838B-3DA4-4C5F-A635-907B9EE6F667}" type="slidenum">
              <a:rPr lang="en-US" smtClean="0"/>
              <a:t>8</a:t>
            </a:fld>
            <a:endParaRPr lang="en-US"/>
          </a:p>
        </p:txBody>
      </p:sp>
    </p:spTree>
    <p:extLst>
      <p:ext uri="{BB962C8B-B14F-4D97-AF65-F5344CB8AC3E}">
        <p14:creationId xmlns:p14="http://schemas.microsoft.com/office/powerpoint/2010/main" val="3893865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D6838B-3DA4-4C5F-A635-907B9EE6F667}" type="slidenum">
              <a:rPr lang="en-US" smtClean="0"/>
              <a:t>9</a:t>
            </a:fld>
            <a:endParaRPr lang="en-US"/>
          </a:p>
        </p:txBody>
      </p:sp>
    </p:spTree>
    <p:extLst>
      <p:ext uri="{BB962C8B-B14F-4D97-AF65-F5344CB8AC3E}">
        <p14:creationId xmlns:p14="http://schemas.microsoft.com/office/powerpoint/2010/main" val="1326488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Date Placeholder 3"/>
          <p:cNvSpPr>
            <a:spLocks noGrp="1"/>
          </p:cNvSpPr>
          <p:nvPr>
            <p:ph type="dt" sz="half" idx="2"/>
          </p:nvPr>
        </p:nvSpPr>
        <p:spPr>
          <a:xfrm>
            <a:off x="457200" y="6569075"/>
            <a:ext cx="2362200" cy="2889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700">
                <a:solidFill>
                  <a:schemeClr val="tx1">
                    <a:tint val="75000"/>
                  </a:schemeClr>
                </a:solidFill>
                <a:latin typeface="Century Gothic" pitchFamily="34" charset="0"/>
                <a:cs typeface="Arial" pitchFamily="34" charset="0"/>
              </a:defRPr>
            </a:lvl1pPr>
          </a:lstStyle>
          <a:p>
            <a:r>
              <a:rPr lang="en-US" dirty="0"/>
              <a:t>©2017  The Tennant Company. All rights reserved.</a:t>
            </a:r>
          </a:p>
        </p:txBody>
      </p:sp>
      <p:sp>
        <p:nvSpPr>
          <p:cNvPr id="8" name="Footer Placeholder 4"/>
          <p:cNvSpPr>
            <a:spLocks noGrp="1"/>
          </p:cNvSpPr>
          <p:nvPr>
            <p:ph type="ftr" sz="quarter" idx="3"/>
          </p:nvPr>
        </p:nvSpPr>
        <p:spPr>
          <a:xfrm>
            <a:off x="3124200" y="6569075"/>
            <a:ext cx="2895600" cy="288925"/>
          </a:xfrm>
          <a:prstGeom prst="rect">
            <a:avLst/>
          </a:prstGeom>
        </p:spPr>
        <p:txBody>
          <a:bodyPr vert="horz" lIns="91440" tIns="45720" rIns="91440" bIns="45720" rtlCol="0" anchor="ctr"/>
          <a:lstStyle>
            <a:lvl1pPr algn="ctr">
              <a:defRPr sz="800" b="1">
                <a:solidFill>
                  <a:schemeClr val="accent6">
                    <a:lumMod val="75000"/>
                  </a:schemeClr>
                </a:solidFill>
                <a:latin typeface="Century Gothic" pitchFamily="34" charset="0"/>
                <a:cs typeface="Arial" pitchFamily="34" charset="0"/>
              </a:defRPr>
            </a:lvl1pPr>
          </a:lstStyle>
          <a:p>
            <a:r>
              <a:rPr lang="en-US" dirty="0"/>
              <a:t>CONFIDENTIAL - For Internal Use Only</a:t>
            </a:r>
          </a:p>
        </p:txBody>
      </p:sp>
      <p:sp>
        <p:nvSpPr>
          <p:cNvPr id="9" name="Slide Number Placeholder 5"/>
          <p:cNvSpPr>
            <a:spLocks noGrp="1"/>
          </p:cNvSpPr>
          <p:nvPr>
            <p:ph type="sldNum" sz="quarter" idx="4"/>
          </p:nvPr>
        </p:nvSpPr>
        <p:spPr>
          <a:xfrm>
            <a:off x="6553200" y="6569075"/>
            <a:ext cx="2133600" cy="288925"/>
          </a:xfrm>
          <a:prstGeom prst="rect">
            <a:avLst/>
          </a:prstGeom>
        </p:spPr>
        <p:txBody>
          <a:bodyPr vert="horz" lIns="91440" tIns="45720" rIns="91440" bIns="45720" rtlCol="0" anchor="ctr"/>
          <a:lstStyle>
            <a:lvl1pPr algn="r">
              <a:defRPr sz="700">
                <a:solidFill>
                  <a:schemeClr val="tx1">
                    <a:tint val="75000"/>
                  </a:schemeClr>
                </a:solidFill>
                <a:latin typeface="Century Gothic" pitchFamily="34" charset="0"/>
                <a:cs typeface="Arial" pitchFamily="34" charset="0"/>
              </a:defRPr>
            </a:lvl1pPr>
          </a:lstStyle>
          <a:p>
            <a:r>
              <a:rPr lang="en-US" dirty="0"/>
              <a:t> Feb. 2017      </a:t>
            </a:r>
            <a:fld id="{1A6FFB7A-8DCC-4570-A770-7C398EED305A}" type="slidenum">
              <a:rPr lang="en-US" smtClean="0"/>
              <a:pPr/>
              <a:t>‹#›</a:t>
            </a:fld>
            <a:endParaRPr lang="en-US" dirty="0"/>
          </a:p>
        </p:txBody>
      </p:sp>
    </p:spTree>
    <p:extLst>
      <p:ext uri="{BB962C8B-B14F-4D97-AF65-F5344CB8AC3E}">
        <p14:creationId xmlns:p14="http://schemas.microsoft.com/office/powerpoint/2010/main" val="1940073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648200"/>
          </a:xfrm>
          <a:prstGeom prst="rect">
            <a:avLst/>
          </a:prstGeom>
        </p:spPr>
        <p:txBody>
          <a:bodyPr>
            <a:normAutofit/>
          </a:bodyPr>
          <a:lstStyle>
            <a:lvl1pPr marL="0" indent="0">
              <a:buFontTx/>
              <a:buNone/>
              <a:defRPr sz="1600"/>
            </a:lvl1pPr>
            <a:lvl2pPr marL="457200" indent="0">
              <a:buFontTx/>
              <a:buNone/>
              <a:defRPr/>
            </a:lvl2pPr>
            <a:lvl3pPr marL="914400" indent="0">
              <a:buFontTx/>
              <a:buNone/>
              <a:defRPr sz="1200"/>
            </a:lvl3pPr>
            <a:lvl4pPr marL="1371600" indent="0">
              <a:buFontTx/>
              <a:buNone/>
              <a:defRPr sz="1200"/>
            </a:lvl4pPr>
            <a:lvl5pPr marL="1828800" indent="0">
              <a:buFontTx/>
              <a:buNone/>
              <a:defRPr sz="1200"/>
            </a:lvl5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3"/>
          <p:cNvSpPr>
            <a:spLocks noGrp="1"/>
          </p:cNvSpPr>
          <p:nvPr>
            <p:ph type="dt" sz="half" idx="2"/>
          </p:nvPr>
        </p:nvSpPr>
        <p:spPr>
          <a:xfrm>
            <a:off x="457200" y="6569075"/>
            <a:ext cx="2362200" cy="2889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700">
                <a:solidFill>
                  <a:schemeClr val="tx1">
                    <a:tint val="75000"/>
                  </a:schemeClr>
                </a:solidFill>
                <a:latin typeface="Century Gothic" pitchFamily="34" charset="0"/>
                <a:cs typeface="Arial" pitchFamily="34" charset="0"/>
              </a:defRPr>
            </a:lvl1pPr>
          </a:lstStyle>
          <a:p>
            <a:r>
              <a:rPr lang="en-US" dirty="0"/>
              <a:t>©2017  The Tennant Company. All rights reserved.</a:t>
            </a:r>
          </a:p>
        </p:txBody>
      </p:sp>
      <p:sp>
        <p:nvSpPr>
          <p:cNvPr id="14" name="Footer Placeholder 4"/>
          <p:cNvSpPr>
            <a:spLocks noGrp="1"/>
          </p:cNvSpPr>
          <p:nvPr>
            <p:ph type="ftr" sz="quarter" idx="3"/>
          </p:nvPr>
        </p:nvSpPr>
        <p:spPr>
          <a:xfrm>
            <a:off x="3124200" y="6569075"/>
            <a:ext cx="2895600" cy="288925"/>
          </a:xfrm>
          <a:prstGeom prst="rect">
            <a:avLst/>
          </a:prstGeom>
        </p:spPr>
        <p:txBody>
          <a:bodyPr vert="horz" lIns="91440" tIns="45720" rIns="91440" bIns="45720" rtlCol="0" anchor="ctr"/>
          <a:lstStyle>
            <a:lvl1pPr algn="ctr">
              <a:defRPr sz="800" b="1">
                <a:solidFill>
                  <a:schemeClr val="accent6">
                    <a:lumMod val="75000"/>
                  </a:schemeClr>
                </a:solidFill>
                <a:latin typeface="Century Gothic" pitchFamily="34" charset="0"/>
                <a:cs typeface="Arial" pitchFamily="34" charset="0"/>
              </a:defRPr>
            </a:lvl1pPr>
          </a:lstStyle>
          <a:p>
            <a:r>
              <a:rPr lang="en-US" dirty="0"/>
              <a:t>CONFIDENTIAL - For Internal Use Only</a:t>
            </a:r>
          </a:p>
        </p:txBody>
      </p:sp>
      <p:sp>
        <p:nvSpPr>
          <p:cNvPr id="15" name="Slide Number Placeholder 5"/>
          <p:cNvSpPr>
            <a:spLocks noGrp="1"/>
          </p:cNvSpPr>
          <p:nvPr>
            <p:ph type="sldNum" sz="quarter" idx="4"/>
          </p:nvPr>
        </p:nvSpPr>
        <p:spPr>
          <a:xfrm>
            <a:off x="6553200" y="6569075"/>
            <a:ext cx="2133600" cy="288925"/>
          </a:xfrm>
          <a:prstGeom prst="rect">
            <a:avLst/>
          </a:prstGeom>
        </p:spPr>
        <p:txBody>
          <a:bodyPr vert="horz" lIns="91440" tIns="45720" rIns="91440" bIns="45720" rtlCol="0" anchor="ctr"/>
          <a:lstStyle>
            <a:lvl1pPr algn="r">
              <a:defRPr sz="700">
                <a:solidFill>
                  <a:schemeClr val="tx1">
                    <a:tint val="75000"/>
                  </a:schemeClr>
                </a:solidFill>
                <a:latin typeface="Century Gothic" pitchFamily="34" charset="0"/>
                <a:cs typeface="Arial" pitchFamily="34" charset="0"/>
              </a:defRPr>
            </a:lvl1pPr>
          </a:lstStyle>
          <a:p>
            <a:r>
              <a:rPr lang="en-US" dirty="0"/>
              <a:t> Feb. 2017      </a:t>
            </a:r>
            <a:fld id="{1A6FFB7A-8DCC-4570-A770-7C398EED305A}" type="slidenum">
              <a:rPr lang="en-US" smtClean="0"/>
              <a:pPr/>
              <a:t>‹#›</a:t>
            </a:fld>
            <a:endParaRPr lang="en-US" dirty="0"/>
          </a:p>
        </p:txBody>
      </p:sp>
      <p:sp>
        <p:nvSpPr>
          <p:cNvPr id="17" name="Title Placeholder 1"/>
          <p:cNvSpPr>
            <a:spLocks noGrp="1"/>
          </p:cNvSpPr>
          <p:nvPr>
            <p:ph type="title"/>
          </p:nvPr>
        </p:nvSpPr>
        <p:spPr>
          <a:xfrm>
            <a:off x="457200" y="295188"/>
            <a:ext cx="6629400" cy="695412"/>
          </a:xfrm>
          <a:prstGeom prst="rect">
            <a:avLst/>
          </a:prstGeom>
        </p:spPr>
        <p:txBody>
          <a:bodyPr vert="horz" lIns="91440" tIns="45720" rIns="91440" bIns="45720" rtlCol="0" anchor="ctr">
            <a:normAutofit/>
          </a:bodyPr>
          <a:lstStyle/>
          <a:p>
            <a:r>
              <a:rPr lang="en-US" dirty="0"/>
              <a:t>Click to edit</a:t>
            </a:r>
          </a:p>
        </p:txBody>
      </p:sp>
    </p:spTree>
    <p:extLst>
      <p:ext uri="{BB962C8B-B14F-4D97-AF65-F5344CB8AC3E}">
        <p14:creationId xmlns:p14="http://schemas.microsoft.com/office/powerpoint/2010/main" val="30545474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descr="TEN7511 Tennant-Nobles Header_excel_V1_Rd42.png"/>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3048" y="0"/>
            <a:ext cx="9140952" cy="1266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Placeholder 1"/>
          <p:cNvSpPr>
            <a:spLocks noGrp="1"/>
          </p:cNvSpPr>
          <p:nvPr>
            <p:ph type="title"/>
          </p:nvPr>
        </p:nvSpPr>
        <p:spPr>
          <a:xfrm>
            <a:off x="457200" y="295188"/>
            <a:ext cx="6629400" cy="695412"/>
          </a:xfrm>
          <a:prstGeom prst="rect">
            <a:avLst/>
          </a:prstGeom>
        </p:spPr>
        <p:txBody>
          <a:bodyPr vert="horz" lIns="91440" tIns="45720" rIns="91440" bIns="45720" rtlCol="0" anchor="ctr">
            <a:normAutofit/>
          </a:bodyPr>
          <a:lstStyle/>
          <a:p>
            <a:r>
              <a:rPr lang="en-US" dirty="0"/>
              <a:t>Click to edit</a:t>
            </a:r>
          </a:p>
        </p:txBody>
      </p:sp>
      <p:sp>
        <p:nvSpPr>
          <p:cNvPr id="9" name="Text Placeholder 2"/>
          <p:cNvSpPr>
            <a:spLocks noGrp="1"/>
          </p:cNvSpPr>
          <p:nvPr>
            <p:ph type="body" idx="1"/>
          </p:nvPr>
        </p:nvSpPr>
        <p:spPr>
          <a:xfrm>
            <a:off x="457200" y="1676400"/>
            <a:ext cx="8229600" cy="4572000"/>
          </a:xfrm>
          <a:prstGeom prst="rect">
            <a:avLst/>
          </a:prstGeom>
        </p:spPr>
        <p:txBody>
          <a:bodyPr vert="horz" lIns="91440" tIns="45720" rIns="91440" bIns="45720" rtlCol="0">
            <a:normAutofit/>
          </a:body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a:spLocks noGrp="1"/>
          </p:cNvSpPr>
          <p:nvPr>
            <p:ph type="dt" sz="half" idx="2"/>
          </p:nvPr>
        </p:nvSpPr>
        <p:spPr>
          <a:xfrm>
            <a:off x="457200" y="6569075"/>
            <a:ext cx="2362200" cy="2889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700">
                <a:solidFill>
                  <a:schemeClr val="tx1">
                    <a:tint val="75000"/>
                  </a:schemeClr>
                </a:solidFill>
                <a:latin typeface="Century Gothic" pitchFamily="34" charset="0"/>
                <a:cs typeface="Arial" pitchFamily="34" charset="0"/>
              </a:defRPr>
            </a:lvl1pPr>
          </a:lstStyle>
          <a:p>
            <a:r>
              <a:rPr lang="en-US" dirty="0"/>
              <a:t>©2017  The Tennant Company. All rights reserved.</a:t>
            </a:r>
          </a:p>
        </p:txBody>
      </p:sp>
      <p:sp>
        <p:nvSpPr>
          <p:cNvPr id="11" name="Footer Placeholder 4"/>
          <p:cNvSpPr>
            <a:spLocks noGrp="1"/>
          </p:cNvSpPr>
          <p:nvPr>
            <p:ph type="ftr" sz="quarter" idx="3"/>
          </p:nvPr>
        </p:nvSpPr>
        <p:spPr>
          <a:xfrm>
            <a:off x="3124200" y="6569075"/>
            <a:ext cx="2895600" cy="288925"/>
          </a:xfrm>
          <a:prstGeom prst="rect">
            <a:avLst/>
          </a:prstGeom>
        </p:spPr>
        <p:txBody>
          <a:bodyPr vert="horz" lIns="91440" tIns="45720" rIns="91440" bIns="45720" rtlCol="0" anchor="ctr"/>
          <a:lstStyle>
            <a:lvl1pPr algn="ctr">
              <a:defRPr sz="800" b="1">
                <a:solidFill>
                  <a:schemeClr val="accent6">
                    <a:lumMod val="75000"/>
                  </a:schemeClr>
                </a:solidFill>
                <a:latin typeface="Century Gothic" pitchFamily="34" charset="0"/>
                <a:cs typeface="Arial" pitchFamily="34" charset="0"/>
              </a:defRPr>
            </a:lvl1pPr>
          </a:lstStyle>
          <a:p>
            <a:r>
              <a:rPr lang="en-US" dirty="0"/>
              <a:t>CONFIDENTIAL - For Internal Use Only</a:t>
            </a:r>
          </a:p>
        </p:txBody>
      </p:sp>
      <p:sp>
        <p:nvSpPr>
          <p:cNvPr id="12" name="Slide Number Placeholder 5"/>
          <p:cNvSpPr>
            <a:spLocks noGrp="1"/>
          </p:cNvSpPr>
          <p:nvPr>
            <p:ph type="sldNum" sz="quarter" idx="4"/>
          </p:nvPr>
        </p:nvSpPr>
        <p:spPr>
          <a:xfrm>
            <a:off x="6553200" y="6569075"/>
            <a:ext cx="2133600" cy="288925"/>
          </a:xfrm>
          <a:prstGeom prst="rect">
            <a:avLst/>
          </a:prstGeom>
        </p:spPr>
        <p:txBody>
          <a:bodyPr vert="horz" lIns="91440" tIns="45720" rIns="91440" bIns="45720" rtlCol="0" anchor="ctr"/>
          <a:lstStyle>
            <a:lvl1pPr algn="r">
              <a:defRPr sz="700">
                <a:solidFill>
                  <a:schemeClr val="tx1">
                    <a:tint val="75000"/>
                  </a:schemeClr>
                </a:solidFill>
                <a:latin typeface="Century Gothic" pitchFamily="34" charset="0"/>
                <a:cs typeface="Arial" pitchFamily="34" charset="0"/>
              </a:defRPr>
            </a:lvl1pPr>
          </a:lstStyle>
          <a:p>
            <a:r>
              <a:rPr lang="en-US" dirty="0"/>
              <a:t> Feb. 2017      </a:t>
            </a:r>
            <a:fld id="{1A6FFB7A-8DCC-4570-A770-7C398EED305A}" type="slidenum">
              <a:rPr lang="en-US" smtClean="0"/>
              <a:pPr/>
              <a:t>‹#›</a:t>
            </a:fld>
            <a:endParaRPr lang="en-US" dirty="0"/>
          </a:p>
        </p:txBody>
      </p:sp>
    </p:spTree>
    <p:extLst>
      <p:ext uri="{BB962C8B-B14F-4D97-AF65-F5344CB8AC3E}">
        <p14:creationId xmlns:p14="http://schemas.microsoft.com/office/powerpoint/2010/main" val="2781838498"/>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defTabSz="914400" rtl="0" eaLnBrk="1" latinLnBrk="0" hangingPunct="1">
        <a:spcBef>
          <a:spcPct val="0"/>
        </a:spcBef>
        <a:buNone/>
        <a:defRPr sz="2000" kern="1200">
          <a:solidFill>
            <a:schemeClr val="bg1"/>
          </a:solidFill>
          <a:latin typeface="Century Gothic"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1600" kern="1200">
          <a:solidFill>
            <a:schemeClr val="tx1"/>
          </a:solidFill>
          <a:latin typeface="Century Gothic"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Century Gothic"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Century Gothic"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Century Gothic"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Century Gothic"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package" Target="../embeddings/Microsoft_Excel_Worksheet4.xlsx"/><Relationship Id="rId3" Type="http://schemas.openxmlformats.org/officeDocument/2006/relationships/notesSlide" Target="../notesSlides/notesSlide14.xml"/><Relationship Id="rId7" Type="http://schemas.openxmlformats.org/officeDocument/2006/relationships/image" Target="../media/image34.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package" Target="../embeddings/Microsoft_Excel_Worksheet3.xlsx"/><Relationship Id="rId11" Type="http://schemas.openxmlformats.org/officeDocument/2006/relationships/image" Target="../media/image36.emf"/><Relationship Id="rId5" Type="http://schemas.openxmlformats.org/officeDocument/2006/relationships/image" Target="../media/image33.emf"/><Relationship Id="rId10" Type="http://schemas.openxmlformats.org/officeDocument/2006/relationships/package" Target="../embeddings/Microsoft_Excel_Worksheet5.xlsx"/><Relationship Id="rId4" Type="http://schemas.openxmlformats.org/officeDocument/2006/relationships/package" Target="../embeddings/Microsoft_Excel_Worksheet2.xlsx"/><Relationship Id="rId9" Type="http://schemas.openxmlformats.org/officeDocument/2006/relationships/image" Target="../media/image35.emf"/></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0.jpeg"/><Relationship Id="rId7" Type="http://schemas.microsoft.com/office/2007/relationships/hdphoto" Target="../media/hdphoto3.wdp"/><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2.png"/><Relationship Id="rId5" Type="http://schemas.microsoft.com/office/2007/relationships/hdphoto" Target="../media/hdphoto2.wdp"/><Relationship Id="rId4" Type="http://schemas.openxmlformats.org/officeDocument/2006/relationships/image" Target="../media/image41.png"/><Relationship Id="rId9"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8.xml.rels><?xml version="1.0" encoding="UTF-8" standalone="yes"?>
<Relationships xmlns="http://schemas.openxmlformats.org/package/2006/relationships"><Relationship Id="rId3" Type="http://schemas.openxmlformats.org/officeDocument/2006/relationships/image" Target="../media/image49.tif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2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6.jpeg"/></Relationships>
</file>

<file path=ppt/slides/_rels/slide2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2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71.jpeg"/><Relationship Id="rId5" Type="http://schemas.openxmlformats.org/officeDocument/2006/relationships/hyperlink" Target="http://images.search.yahoo.com/images/view;_ylt=A2KJkPukBqBQ8BYA.rujzbkF;_ylu=X3oDMTBsNXNqYzdwBHNlYwNmcC10aHVtYnMEc2xrA2ltZw--?back=http://search.yahoo.com/search?ei%3DUTF-8%26p%3DFloor%2BStripping%2BShoes%26vm%3Dr&amp;w=216&amp;h=187&amp;imgurl=www.etcpads.com/pics/GTRSHS.JPG&amp;rurl=http://www.etcpads.com/GATOR.HTML&amp;size=9.8+KB&amp;name=%3cb%3eStripping+Shoes%3c/b%3e&amp;p=Floor+Stripping+Shoes&amp;oid=1013460411c814220d1291bcc884e261&amp;fr2=&amp;fr=yfp-t-562-s&amp;tt=%3cb%3eStripping%2BShoes%3c/b%3e&amp;b=0&amp;ni=48&amp;no=4&amp;ts=&amp;tab=organic&amp;sigr=1112psvag&amp;sigb=124a4g5qf&amp;sigi=10v2ecde6&amp;.crumb=Oqukqp0acWf" TargetMode="External"/><Relationship Id="rId4" Type="http://schemas.openxmlformats.org/officeDocument/2006/relationships/image" Target="../media/image70.jp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jpeg"/></Relationships>
</file>

<file path=ppt/slides/_rels/slide31.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jpeg"/><Relationship Id="rId7" Type="http://schemas.openxmlformats.org/officeDocument/2006/relationships/image" Target="../media/image80.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32.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 Id="rId9" Type="http://schemas.openxmlformats.org/officeDocument/2006/relationships/image" Target="../media/image87.jpeg"/></Relationships>
</file>

<file path=ppt/slides/_rels/slide33.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89.jpeg"/></Relationships>
</file>

<file path=ppt/slides/_rels/slide34.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52.png"/><Relationship Id="rId7" Type="http://schemas.openxmlformats.org/officeDocument/2006/relationships/image" Target="../media/image93.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95.emf"/><Relationship Id="rId4" Type="http://schemas.openxmlformats.org/officeDocument/2006/relationships/package" Target="../embeddings/Microsoft_Excel_Worksheet6.xlsx"/></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97.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package" Target="../embeddings/Microsoft_Excel_Worksheet8.xlsx"/><Relationship Id="rId5" Type="http://schemas.openxmlformats.org/officeDocument/2006/relationships/image" Target="../media/image96.emf"/><Relationship Id="rId4" Type="http://schemas.openxmlformats.org/officeDocument/2006/relationships/package" Target="../embeddings/Microsoft_Excel_Worksheet7.xlsx"/></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notesSlide" Target="../notesSlides/notesSlide6.xml"/><Relationship Id="rId7" Type="http://schemas.openxmlformats.org/officeDocument/2006/relationships/image" Target="../media/image18.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Microsoft_Excel_Worksheet1.xlsx"/><Relationship Id="rId11" Type="http://schemas.microsoft.com/office/2007/relationships/hdphoto" Target="../media/hdphoto1.wdp"/><Relationship Id="rId5" Type="http://schemas.openxmlformats.org/officeDocument/2006/relationships/image" Target="../media/image17.emf"/><Relationship Id="rId10" Type="http://schemas.openxmlformats.org/officeDocument/2006/relationships/image" Target="../media/image21.png"/><Relationship Id="rId4" Type="http://schemas.openxmlformats.org/officeDocument/2006/relationships/package" Target="../embeddings/Microsoft_Excel_Worksheet.xlsx"/><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r>
              <a:rPr lang="en-US" dirty="0"/>
              <a:t>©2013  The Tennant Company. All rights reserved.</a:t>
            </a:r>
          </a:p>
        </p:txBody>
      </p:sp>
      <p:sp>
        <p:nvSpPr>
          <p:cNvPr id="4" name="Footer Placeholder 3"/>
          <p:cNvSpPr>
            <a:spLocks noGrp="1"/>
          </p:cNvSpPr>
          <p:nvPr>
            <p:ph type="ftr" sz="quarter" idx="3"/>
          </p:nvPr>
        </p:nvSpPr>
        <p:spPr/>
        <p:txBody>
          <a:bodyPr/>
          <a:lstStyle/>
          <a:p>
            <a:r>
              <a:rPr lang="en-US"/>
              <a:t>CONFIDENTIAL - For Internal Use Only</a:t>
            </a:r>
            <a:endParaRPr lang="en-US" dirty="0"/>
          </a:p>
        </p:txBody>
      </p:sp>
      <p:sp>
        <p:nvSpPr>
          <p:cNvPr id="5" name="Slide Number Placeholder 4"/>
          <p:cNvSpPr>
            <a:spLocks noGrp="1"/>
          </p:cNvSpPr>
          <p:nvPr>
            <p:ph type="sldNum" sz="quarter" idx="4"/>
          </p:nvPr>
        </p:nvSpPr>
        <p:spPr/>
        <p:txBody>
          <a:bodyPr/>
          <a:lstStyle/>
          <a:p>
            <a:r>
              <a:rPr lang="en-US" dirty="0"/>
              <a:t> Feb. 2017      </a:t>
            </a:r>
            <a:fld id="{1A6FFB7A-8DCC-4570-A770-7C398EED305A}" type="slidenum">
              <a:rPr lang="en-US" smtClean="0"/>
              <a:pPr/>
              <a:t>1</a:t>
            </a:fld>
            <a:endParaRPr lang="en-US" dirty="0"/>
          </a:p>
        </p:txBody>
      </p:sp>
      <p:sp>
        <p:nvSpPr>
          <p:cNvPr id="7" name="Content Placeholder 2"/>
          <p:cNvSpPr>
            <a:spLocks noGrp="1"/>
          </p:cNvSpPr>
          <p:nvPr>
            <p:ph idx="1"/>
          </p:nvPr>
        </p:nvSpPr>
        <p:spPr>
          <a:xfrm>
            <a:off x="457200" y="1420380"/>
            <a:ext cx="8229600" cy="4648200"/>
          </a:xfrm>
        </p:spPr>
        <p:txBody>
          <a:bodyPr>
            <a:normAutofit/>
          </a:bodyPr>
          <a:lstStyle/>
          <a:p>
            <a:pPr>
              <a:spcBef>
                <a:spcPts val="300"/>
              </a:spcBef>
            </a:pPr>
            <a:r>
              <a:rPr lang="en-US" dirty="0"/>
              <a:t>Purpose of this internal product guide: Self-train and educate on SS500</a:t>
            </a:r>
          </a:p>
          <a:p>
            <a:pPr>
              <a:spcBef>
                <a:spcPts val="300"/>
              </a:spcBef>
            </a:pPr>
            <a:endParaRPr lang="en-US" sz="1050" dirty="0"/>
          </a:p>
          <a:p>
            <a:pPr>
              <a:spcBef>
                <a:spcPts val="300"/>
              </a:spcBef>
            </a:pPr>
            <a:r>
              <a:rPr lang="en-US" dirty="0"/>
              <a:t>Other helpful sources for understanding these products:</a:t>
            </a:r>
          </a:p>
          <a:p>
            <a:pPr marL="461962" indent="-285750">
              <a:buClr>
                <a:srgbClr val="3CB148"/>
              </a:buClr>
              <a:buFont typeface="Arial" panose="020B0604020202020204" pitchFamily="34" charset="0"/>
              <a:buChar char="•"/>
            </a:pPr>
            <a:r>
              <a:rPr lang="en-US" sz="1600" dirty="0"/>
              <a:t>Operator’s manual </a:t>
            </a:r>
          </a:p>
          <a:p>
            <a:pPr marL="461962" indent="-285750">
              <a:buClr>
                <a:srgbClr val="3CB148"/>
              </a:buClr>
              <a:buFont typeface="Arial" panose="020B0604020202020204" pitchFamily="34" charset="0"/>
              <a:buChar char="•"/>
            </a:pPr>
            <a:r>
              <a:rPr lang="en-US" sz="1600" dirty="0"/>
              <a:t>Brochure</a:t>
            </a:r>
          </a:p>
          <a:p>
            <a:pPr marL="461962" indent="-285750">
              <a:buClr>
                <a:srgbClr val="3CB148"/>
              </a:buClr>
              <a:buFont typeface="Arial" panose="020B0604020202020204" pitchFamily="34" charset="0"/>
              <a:buChar char="•"/>
            </a:pPr>
            <a:r>
              <a:rPr lang="en-US" sz="1600" dirty="0"/>
              <a:t>Public Website (videos available)</a:t>
            </a:r>
          </a:p>
        </p:txBody>
      </p:sp>
      <p:sp>
        <p:nvSpPr>
          <p:cNvPr id="8" name="TextBox 7"/>
          <p:cNvSpPr txBox="1">
            <a:spLocks noChangeArrowheads="1"/>
          </p:cNvSpPr>
          <p:nvPr/>
        </p:nvSpPr>
        <p:spPr bwMode="auto">
          <a:xfrm>
            <a:off x="4067110" y="6068580"/>
            <a:ext cx="8146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dirty="0">
                <a:latin typeface="Century Gothic" panose="020B0502020202020204" pitchFamily="34" charset="0"/>
              </a:rPr>
              <a:t>SS500</a:t>
            </a:r>
          </a:p>
        </p:txBody>
      </p:sp>
      <p:sp>
        <p:nvSpPr>
          <p:cNvPr id="13" name="Title 5"/>
          <p:cNvSpPr>
            <a:spLocks noGrp="1"/>
          </p:cNvSpPr>
          <p:nvPr>
            <p:ph type="title"/>
          </p:nvPr>
        </p:nvSpPr>
        <p:spPr>
          <a:xfrm>
            <a:off x="457200" y="295188"/>
            <a:ext cx="6629400" cy="695412"/>
          </a:xfrm>
        </p:spPr>
        <p:txBody>
          <a:bodyPr/>
          <a:lstStyle/>
          <a:p>
            <a:r>
              <a:rPr lang="en-US" dirty="0"/>
              <a:t>Product Guide (PAS Guide)</a:t>
            </a: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722195" y="3389257"/>
            <a:ext cx="3054097" cy="2991999"/>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7380" y="3505200"/>
            <a:ext cx="2725420" cy="2819400"/>
          </a:xfrm>
          <a:prstGeom prst="rect">
            <a:avLst/>
          </a:prstGeom>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581400" y="3111606"/>
            <a:ext cx="1981200" cy="2825811"/>
          </a:xfrm>
          <a:prstGeom prst="rect">
            <a:avLst/>
          </a:prstGeom>
        </p:spPr>
      </p:pic>
    </p:spTree>
    <p:extLst>
      <p:ext uri="{BB962C8B-B14F-4D97-AF65-F5344CB8AC3E}">
        <p14:creationId xmlns:p14="http://schemas.microsoft.com/office/powerpoint/2010/main" val="4140065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r>
              <a:rPr lang="en-US" dirty="0"/>
              <a:t>©2017  The Tennant Company. All rights reserved.</a:t>
            </a:r>
          </a:p>
        </p:txBody>
      </p:sp>
      <p:sp>
        <p:nvSpPr>
          <p:cNvPr id="4" name="Footer Placeholder 3"/>
          <p:cNvSpPr>
            <a:spLocks noGrp="1"/>
          </p:cNvSpPr>
          <p:nvPr>
            <p:ph type="ftr" sz="quarter" idx="3"/>
          </p:nvPr>
        </p:nvSpPr>
        <p:spPr/>
        <p:txBody>
          <a:bodyPr/>
          <a:lstStyle/>
          <a:p>
            <a:r>
              <a:rPr lang="en-US"/>
              <a:t>CONFIDENTIAL - For Internal Use Only</a:t>
            </a:r>
            <a:endParaRPr lang="en-US" dirty="0"/>
          </a:p>
        </p:txBody>
      </p:sp>
      <p:sp>
        <p:nvSpPr>
          <p:cNvPr id="5" name="Slide Number Placeholder 4"/>
          <p:cNvSpPr>
            <a:spLocks noGrp="1"/>
          </p:cNvSpPr>
          <p:nvPr>
            <p:ph type="sldNum" sz="quarter" idx="4"/>
          </p:nvPr>
        </p:nvSpPr>
        <p:spPr/>
        <p:txBody>
          <a:bodyPr/>
          <a:lstStyle/>
          <a:p>
            <a:r>
              <a:rPr lang="en-US"/>
              <a:t> Feb. 2017      </a:t>
            </a:r>
            <a:fld id="{1A6FFB7A-8DCC-4570-A770-7C398EED305A}" type="slidenum">
              <a:rPr lang="en-US" smtClean="0"/>
              <a:pPr/>
              <a:t>10</a:t>
            </a:fld>
            <a:endParaRPr lang="en-US" dirty="0"/>
          </a:p>
        </p:txBody>
      </p:sp>
      <p:sp>
        <p:nvSpPr>
          <p:cNvPr id="6" name="Title 5"/>
          <p:cNvSpPr>
            <a:spLocks noGrp="1"/>
          </p:cNvSpPr>
          <p:nvPr>
            <p:ph type="title"/>
          </p:nvPr>
        </p:nvSpPr>
        <p:spPr/>
        <p:txBody>
          <a:bodyPr/>
          <a:lstStyle/>
          <a:p>
            <a:r>
              <a:rPr lang="en-US" altLang="en-US" dirty="0"/>
              <a:t>Productivity Enhancing Options</a:t>
            </a:r>
            <a:endParaRPr lang="en-US" dirty="0"/>
          </a:p>
        </p:txBody>
      </p:sp>
      <p:sp>
        <p:nvSpPr>
          <p:cNvPr id="7" name="Content Placeholder 2"/>
          <p:cNvSpPr txBox="1">
            <a:spLocks noGrp="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FontTx/>
              <a:buNone/>
              <a:defRPr sz="1800" kern="1200">
                <a:solidFill>
                  <a:schemeClr val="tx1"/>
                </a:solidFill>
                <a:latin typeface="Arial" pitchFamily="34" charset="0"/>
                <a:ea typeface="+mn-ea"/>
                <a:cs typeface="Arial" pitchFamily="34" charset="0"/>
              </a:defRPr>
            </a:lvl1pPr>
            <a:lvl2pPr marL="457200" indent="0" algn="l" rtl="0" eaLnBrk="0" fontAlgn="base" hangingPunct="0">
              <a:spcBef>
                <a:spcPct val="20000"/>
              </a:spcBef>
              <a:spcAft>
                <a:spcPct val="0"/>
              </a:spcAft>
              <a:buFontTx/>
              <a:buNone/>
              <a:defRPr sz="1200" kern="1200">
                <a:solidFill>
                  <a:schemeClr val="tx1"/>
                </a:solidFill>
                <a:latin typeface="Arial" pitchFamily="34" charset="0"/>
                <a:ea typeface="+mn-ea"/>
                <a:cs typeface="Arial" pitchFamily="34" charset="0"/>
              </a:defRPr>
            </a:lvl2pPr>
            <a:lvl3pPr marL="914400" indent="0" algn="l" rtl="0" eaLnBrk="0" fontAlgn="base" hangingPunct="0">
              <a:spcBef>
                <a:spcPct val="20000"/>
              </a:spcBef>
              <a:spcAft>
                <a:spcPct val="0"/>
              </a:spcAft>
              <a:buFontTx/>
              <a:buNone/>
              <a:defRPr sz="1200" kern="1200">
                <a:solidFill>
                  <a:schemeClr val="tx1"/>
                </a:solidFill>
                <a:latin typeface="Arial" pitchFamily="34" charset="0"/>
                <a:ea typeface="+mn-ea"/>
                <a:cs typeface="Arial" pitchFamily="34" charset="0"/>
              </a:defRPr>
            </a:lvl3pPr>
            <a:lvl4pPr marL="1371600" indent="0" algn="l" rtl="0" eaLnBrk="0" fontAlgn="base" hangingPunct="0">
              <a:spcBef>
                <a:spcPct val="20000"/>
              </a:spcBef>
              <a:spcAft>
                <a:spcPct val="0"/>
              </a:spcAft>
              <a:buFontTx/>
              <a:buNone/>
              <a:defRPr sz="1200" kern="1200">
                <a:solidFill>
                  <a:schemeClr val="tx1"/>
                </a:solidFill>
                <a:latin typeface="Arial" pitchFamily="34" charset="0"/>
                <a:ea typeface="+mn-ea"/>
                <a:cs typeface="Arial" pitchFamily="34" charset="0"/>
              </a:defRPr>
            </a:lvl4pPr>
            <a:lvl5pPr marL="1828800" indent="0" algn="l" rtl="0" eaLnBrk="0" fontAlgn="base" hangingPunct="0">
              <a:spcBef>
                <a:spcPct val="20000"/>
              </a:spcBef>
              <a:spcAft>
                <a:spcPct val="0"/>
              </a:spcAft>
              <a:buFontTx/>
              <a:buNone/>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600" b="1" dirty="0">
                <a:latin typeface="Century Gothic" panose="020B0502020202020204" pitchFamily="34" charset="0"/>
              </a:rPr>
              <a:t>SS500 Options</a:t>
            </a:r>
          </a:p>
          <a:p>
            <a:pPr marL="573087" lvl="1" indent="-285750">
              <a:buClr>
                <a:srgbClr val="3CB148"/>
              </a:buClr>
              <a:buFont typeface="Arial" panose="020B0604020202020204" pitchFamily="34" charset="0"/>
              <a:buChar char="•"/>
              <a:defRPr/>
            </a:pPr>
            <a:r>
              <a:rPr lang="en-US" altLang="en-US" sz="1600" dirty="0">
                <a:latin typeface="Century Gothic" panose="020B0502020202020204" pitchFamily="34" charset="0"/>
              </a:rPr>
              <a:t>ec-H2O </a:t>
            </a:r>
            <a:r>
              <a:rPr lang="en-US" altLang="en-US" sz="1600" dirty="0" err="1">
                <a:latin typeface="Century Gothic" panose="020B0502020202020204" pitchFamily="34" charset="0"/>
              </a:rPr>
              <a:t>NanoClean</a:t>
            </a:r>
            <a:r>
              <a:rPr lang="en-US" altLang="en-US" sz="1600" baseline="30000" dirty="0">
                <a:latin typeface="Century Gothic" panose="020B0502020202020204" pitchFamily="34" charset="0"/>
              </a:rPr>
              <a:t>®</a:t>
            </a:r>
            <a:r>
              <a:rPr lang="en-US" altLang="en-US" sz="1600" dirty="0">
                <a:latin typeface="Century Gothic" panose="020B0502020202020204" pitchFamily="34" charset="0"/>
              </a:rPr>
              <a:t>   </a:t>
            </a:r>
          </a:p>
          <a:p>
            <a:pPr marL="573087" lvl="1" indent="-285750">
              <a:buClr>
                <a:srgbClr val="3CB148"/>
              </a:buClr>
              <a:buFont typeface="Arial" panose="020B0604020202020204" pitchFamily="34" charset="0"/>
              <a:buChar char="•"/>
              <a:defRPr/>
            </a:pPr>
            <a:r>
              <a:rPr lang="en-US" altLang="en-US" sz="1600" dirty="0">
                <a:latin typeface="Century Gothic" panose="020B0502020202020204" pitchFamily="34" charset="0"/>
              </a:rPr>
              <a:t>NEW Smart-Fill™ On-Board Automatic Battery Watering</a:t>
            </a:r>
          </a:p>
          <a:p>
            <a:pPr marL="573087" lvl="1" indent="-285750">
              <a:buClr>
                <a:srgbClr val="3CB148"/>
              </a:buClr>
              <a:buFont typeface="Arial" panose="020B0604020202020204" pitchFamily="34" charset="0"/>
              <a:buChar char="•"/>
              <a:defRPr/>
            </a:pPr>
            <a:r>
              <a:rPr lang="en-US" altLang="en-US" sz="1600" dirty="0">
                <a:latin typeface="Century Gothic" panose="020B0502020202020204" pitchFamily="34" charset="0"/>
              </a:rPr>
              <a:t>NEW Enhanced IRIS Functionality – Battery Manager</a:t>
            </a:r>
          </a:p>
          <a:p>
            <a:pPr marL="573087" lvl="1" indent="-285750">
              <a:buClr>
                <a:srgbClr val="3CB148"/>
              </a:buClr>
              <a:buFont typeface="Arial" panose="020B0604020202020204" pitchFamily="34" charset="0"/>
              <a:buChar char="•"/>
              <a:defRPr/>
            </a:pPr>
            <a:r>
              <a:rPr lang="en-US" altLang="en-US" sz="1600" dirty="0">
                <a:latin typeface="Century Gothic" panose="020B0502020202020204" pitchFamily="34" charset="0"/>
              </a:rPr>
              <a:t>Polyurethane (oil resistant) Hose with Drain Flow Control Valve</a:t>
            </a:r>
          </a:p>
          <a:p>
            <a:pPr marL="573087" lvl="1" indent="-285750">
              <a:buClr>
                <a:srgbClr val="3CB148"/>
              </a:buClr>
              <a:buFont typeface="Arial" panose="020B0604020202020204" pitchFamily="34" charset="0"/>
              <a:buChar char="•"/>
              <a:defRPr/>
            </a:pPr>
            <a:r>
              <a:rPr lang="en-US" altLang="en-US" sz="1600" dirty="0">
                <a:latin typeface="Century Gothic" panose="020B0502020202020204" pitchFamily="34" charset="0"/>
              </a:rPr>
              <a:t>Parking Brake</a:t>
            </a:r>
          </a:p>
        </p:txBody>
      </p:sp>
    </p:spTree>
    <p:extLst>
      <p:ext uri="{BB962C8B-B14F-4D97-AF65-F5344CB8AC3E}">
        <p14:creationId xmlns:p14="http://schemas.microsoft.com/office/powerpoint/2010/main" val="228317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r>
              <a:rPr lang="en-US" dirty="0"/>
              <a:t>©2017  The Tennant Company. All rights reserved.</a:t>
            </a:r>
          </a:p>
        </p:txBody>
      </p:sp>
      <p:sp>
        <p:nvSpPr>
          <p:cNvPr id="4" name="Footer Placeholder 3"/>
          <p:cNvSpPr>
            <a:spLocks noGrp="1"/>
          </p:cNvSpPr>
          <p:nvPr>
            <p:ph type="ftr" sz="quarter" idx="3"/>
          </p:nvPr>
        </p:nvSpPr>
        <p:spPr/>
        <p:txBody>
          <a:bodyPr/>
          <a:lstStyle/>
          <a:p>
            <a:r>
              <a:rPr lang="en-US"/>
              <a:t>CONFIDENTIAL - For Internal Use Only</a:t>
            </a:r>
            <a:endParaRPr lang="en-US" dirty="0"/>
          </a:p>
        </p:txBody>
      </p:sp>
      <p:sp>
        <p:nvSpPr>
          <p:cNvPr id="5" name="Slide Number Placeholder 4"/>
          <p:cNvSpPr>
            <a:spLocks noGrp="1"/>
          </p:cNvSpPr>
          <p:nvPr>
            <p:ph type="sldNum" sz="quarter" idx="4"/>
          </p:nvPr>
        </p:nvSpPr>
        <p:spPr/>
        <p:txBody>
          <a:bodyPr/>
          <a:lstStyle/>
          <a:p>
            <a:r>
              <a:rPr lang="en-US"/>
              <a:t> Feb. 2017      </a:t>
            </a:r>
            <a:fld id="{1A6FFB7A-8DCC-4570-A770-7C398EED305A}" type="slidenum">
              <a:rPr lang="en-US" smtClean="0"/>
              <a:pPr/>
              <a:t>11</a:t>
            </a:fld>
            <a:endParaRPr lang="en-US" dirty="0"/>
          </a:p>
        </p:txBody>
      </p:sp>
      <p:sp>
        <p:nvSpPr>
          <p:cNvPr id="6" name="Title 5"/>
          <p:cNvSpPr>
            <a:spLocks noGrp="1"/>
          </p:cNvSpPr>
          <p:nvPr>
            <p:ph type="title"/>
          </p:nvPr>
        </p:nvSpPr>
        <p:spPr/>
        <p:txBody>
          <a:bodyPr/>
          <a:lstStyle/>
          <a:p>
            <a:r>
              <a:rPr lang="en-US" dirty="0"/>
              <a:t>SS500 </a:t>
            </a:r>
            <a:r>
              <a:rPr lang="en-US" altLang="en-US" kern="0" dirty="0"/>
              <a:t>Controls – Base Membrane</a:t>
            </a:r>
            <a:endParaRPr lang="en-US" dirty="0"/>
          </a:p>
        </p:txBody>
      </p:sp>
      <p:sp>
        <p:nvSpPr>
          <p:cNvPr id="7" name="Rectangle 6"/>
          <p:cNvSpPr/>
          <p:nvPr/>
        </p:nvSpPr>
        <p:spPr>
          <a:xfrm>
            <a:off x="5106966" y="4934298"/>
            <a:ext cx="2788092" cy="1200329"/>
          </a:xfrm>
          <a:prstGeom prst="rect">
            <a:avLst/>
          </a:prstGeom>
        </p:spPr>
        <p:txBody>
          <a:bodyPr wrap="square">
            <a:spAutoFit/>
          </a:bodyPr>
          <a:lstStyle/>
          <a:p>
            <a:pPr marL="0" lvl="1" algn="ctr">
              <a:defRPr/>
            </a:pPr>
            <a:r>
              <a:rPr lang="en-US" sz="1200" b="1" dirty="0">
                <a:latin typeface="Century Gothic" panose="020B0502020202020204" pitchFamily="34" charset="0"/>
                <a:cs typeface="Arial" panose="020B0604020202020204" pitchFamily="34" charset="0"/>
              </a:rPr>
              <a:t>Electronic Controls</a:t>
            </a:r>
          </a:p>
          <a:p>
            <a:pPr lvl="0" algn="ctr">
              <a:defRPr/>
            </a:pPr>
            <a:r>
              <a:rPr lang="en-US" sz="1200" dirty="0">
                <a:latin typeface="Century Gothic" panose="020B0502020202020204" pitchFamily="34" charset="0"/>
                <a:cs typeface="Arial" panose="020B0604020202020204" pitchFamily="34" charset="0"/>
              </a:rPr>
              <a:t>Base Membrane</a:t>
            </a:r>
          </a:p>
          <a:p>
            <a:pPr lvl="0" algn="ctr">
              <a:defRPr/>
            </a:pPr>
            <a:endParaRPr lang="en-US" sz="1200" dirty="0">
              <a:solidFill>
                <a:srgbClr val="000000"/>
              </a:solidFill>
              <a:latin typeface="Century Gothic" panose="020B0502020202020204" pitchFamily="34" charset="0"/>
            </a:endParaRPr>
          </a:p>
          <a:p>
            <a:pPr marL="171450" indent="-171450">
              <a:buClr>
                <a:srgbClr val="3CB148"/>
              </a:buClr>
              <a:buFont typeface="Arial" panose="020B0604020202020204" pitchFamily="34" charset="0"/>
              <a:buChar char="•"/>
              <a:defRPr/>
            </a:pPr>
            <a:r>
              <a:rPr lang="en-US" sz="1200" b="1" dirty="0">
                <a:latin typeface="Century Gothic" panose="020B0502020202020204" pitchFamily="34" charset="0"/>
              </a:rPr>
              <a:t>Green 1-step scrub start button</a:t>
            </a:r>
          </a:p>
          <a:p>
            <a:pPr marL="171450" indent="-171450">
              <a:buClr>
                <a:srgbClr val="3CB148"/>
              </a:buClr>
              <a:buFont typeface="Arial" panose="020B0604020202020204" pitchFamily="34" charset="0"/>
              <a:buChar char="•"/>
              <a:defRPr/>
            </a:pPr>
            <a:r>
              <a:rPr lang="en-US" sz="1200" b="1" dirty="0">
                <a:latin typeface="Century Gothic" panose="020B0502020202020204" pitchFamily="34" charset="0"/>
              </a:rPr>
              <a:t>4 Water flow settings</a:t>
            </a:r>
            <a:endParaRPr lang="en-US" sz="1200" dirty="0">
              <a:solidFill>
                <a:srgbClr val="000000"/>
              </a:solidFill>
              <a:latin typeface="Century Gothic" panose="020B0502020202020204" pitchFamily="34" charset="0"/>
            </a:endParaRPr>
          </a:p>
          <a:p>
            <a:pPr marL="171450" indent="-171450">
              <a:buClr>
                <a:srgbClr val="3CB148"/>
              </a:buClr>
              <a:buFont typeface="Arial" panose="020B0604020202020204" pitchFamily="34" charset="0"/>
              <a:buChar char="•"/>
              <a:defRPr/>
            </a:pPr>
            <a:r>
              <a:rPr lang="en-US" sz="1200" b="1" dirty="0">
                <a:latin typeface="Century Gothic" panose="020B0502020202020204" pitchFamily="34" charset="0"/>
              </a:rPr>
              <a:t>2 Down pressure settings</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187087" y="2382682"/>
            <a:ext cx="2451677" cy="2364604"/>
          </a:xfrm>
          <a:prstGeom prst="rect">
            <a:avLst/>
          </a:prstGeom>
        </p:spPr>
      </p:pic>
      <p:cxnSp>
        <p:nvCxnSpPr>
          <p:cNvPr id="9" name="Straight Connector 8"/>
          <p:cNvCxnSpPr/>
          <p:nvPr/>
        </p:nvCxnSpPr>
        <p:spPr>
          <a:xfrm>
            <a:off x="4658709" y="1979036"/>
            <a:ext cx="19422" cy="439886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504045" y="1533944"/>
            <a:ext cx="6135910" cy="338554"/>
          </a:xfrm>
          <a:prstGeom prst="rect">
            <a:avLst/>
          </a:prstGeom>
          <a:solidFill>
            <a:schemeClr val="tx1">
              <a:lumMod val="50000"/>
              <a:lumOff val="50000"/>
            </a:schemeClr>
          </a:solidFill>
        </p:spPr>
        <p:txBody>
          <a:bodyPr wrap="square" rtlCol="0">
            <a:spAutoFit/>
          </a:bodyPr>
          <a:lstStyle/>
          <a:p>
            <a:pPr algn="ctr"/>
            <a:r>
              <a:rPr lang="en-US" sz="1600" b="1" dirty="0">
                <a:solidFill>
                  <a:schemeClr val="bg1"/>
                </a:solidFill>
                <a:latin typeface="Century Gothic" panose="020B0502020202020204" pitchFamily="34" charset="0"/>
              </a:rPr>
              <a:t>SS500</a:t>
            </a:r>
          </a:p>
        </p:txBody>
      </p:sp>
      <p:grpSp>
        <p:nvGrpSpPr>
          <p:cNvPr id="11" name="Group 10"/>
          <p:cNvGrpSpPr/>
          <p:nvPr/>
        </p:nvGrpSpPr>
        <p:grpSpPr>
          <a:xfrm>
            <a:off x="1502854" y="1979036"/>
            <a:ext cx="2727020" cy="4314224"/>
            <a:chOff x="352784" y="1907445"/>
            <a:chExt cx="2727020" cy="4314224"/>
          </a:xfrm>
        </p:grpSpPr>
        <p:pic>
          <p:nvPicPr>
            <p:cNvPr id="12" name="Picture 11"/>
            <p:cNvPicPr>
              <a:picLocks noChangeAspect="1"/>
            </p:cNvPicPr>
            <p:nvPr/>
          </p:nvPicPr>
          <p:blipFill>
            <a:blip r:embed="rId4"/>
            <a:stretch>
              <a:fillRect/>
            </a:stretch>
          </p:blipFill>
          <p:spPr>
            <a:xfrm>
              <a:off x="352784" y="1907445"/>
              <a:ext cx="2727020" cy="4314224"/>
            </a:xfrm>
            <a:prstGeom prst="rect">
              <a:avLst/>
            </a:prstGeom>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a:ext>
              </a:extLst>
            </a:blip>
            <a:srcRect l="31231" t="35719" r="65885" b="61774"/>
            <a:stretch/>
          </p:blipFill>
          <p:spPr>
            <a:xfrm>
              <a:off x="1196089" y="3529780"/>
              <a:ext cx="78658" cy="108155"/>
            </a:xfrm>
            <a:prstGeom prst="rect">
              <a:avLst/>
            </a:prstGeom>
          </p:spPr>
        </p:pic>
      </p:grpSp>
    </p:spTree>
    <p:extLst>
      <p:ext uri="{BB962C8B-B14F-4D97-AF65-F5344CB8AC3E}">
        <p14:creationId xmlns:p14="http://schemas.microsoft.com/office/powerpoint/2010/main" val="1815139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r>
              <a:rPr lang="en-US"/>
              <a:t>©2017  The Tennant Company. All rights reserved.</a:t>
            </a:r>
            <a:endParaRPr lang="en-US" dirty="0"/>
          </a:p>
        </p:txBody>
      </p:sp>
      <p:sp>
        <p:nvSpPr>
          <p:cNvPr id="4" name="Footer Placeholder 3"/>
          <p:cNvSpPr>
            <a:spLocks noGrp="1"/>
          </p:cNvSpPr>
          <p:nvPr>
            <p:ph type="ftr" sz="quarter" idx="3"/>
          </p:nvPr>
        </p:nvSpPr>
        <p:spPr/>
        <p:txBody>
          <a:bodyPr/>
          <a:lstStyle/>
          <a:p>
            <a:r>
              <a:rPr lang="en-US"/>
              <a:t>CONFIDENTIAL - For Internal Use Only</a:t>
            </a:r>
            <a:endParaRPr lang="en-US" dirty="0"/>
          </a:p>
        </p:txBody>
      </p:sp>
      <p:sp>
        <p:nvSpPr>
          <p:cNvPr id="5" name="Slide Number Placeholder 4"/>
          <p:cNvSpPr>
            <a:spLocks noGrp="1"/>
          </p:cNvSpPr>
          <p:nvPr>
            <p:ph type="sldNum" sz="quarter" idx="4"/>
          </p:nvPr>
        </p:nvSpPr>
        <p:spPr/>
        <p:txBody>
          <a:bodyPr/>
          <a:lstStyle/>
          <a:p>
            <a:r>
              <a:rPr lang="en-US"/>
              <a:t> Feb. 2017      </a:t>
            </a:r>
            <a:fld id="{1A6FFB7A-8DCC-4570-A770-7C398EED305A}" type="slidenum">
              <a:rPr lang="en-US" smtClean="0"/>
              <a:pPr/>
              <a:t>12</a:t>
            </a:fld>
            <a:endParaRPr lang="en-US" dirty="0"/>
          </a:p>
        </p:txBody>
      </p:sp>
      <p:sp>
        <p:nvSpPr>
          <p:cNvPr id="6" name="Title 5"/>
          <p:cNvSpPr>
            <a:spLocks noGrp="1"/>
          </p:cNvSpPr>
          <p:nvPr>
            <p:ph type="title"/>
          </p:nvPr>
        </p:nvSpPr>
        <p:spPr/>
        <p:txBody>
          <a:bodyPr/>
          <a:lstStyle/>
          <a:p>
            <a:r>
              <a:rPr lang="en-US" altLang="en-US" dirty="0"/>
              <a:t>New Squeegee Design – SS500</a:t>
            </a:r>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213728" y="3448683"/>
            <a:ext cx="4101925" cy="1078635"/>
          </a:xfrm>
          <a:prstGeom prst="rect">
            <a:avLst/>
          </a:prstGeom>
        </p:spPr>
      </p:pic>
      <p:sp>
        <p:nvSpPr>
          <p:cNvPr id="8" name="Content Placeholder 2"/>
          <p:cNvSpPr>
            <a:spLocks noGrp="1"/>
          </p:cNvSpPr>
          <p:nvPr>
            <p:ph idx="1"/>
          </p:nvPr>
        </p:nvSpPr>
        <p:spPr>
          <a:xfrm>
            <a:off x="457200" y="1395128"/>
            <a:ext cx="7839075" cy="1034792"/>
          </a:xfrm>
        </p:spPr>
        <p:txBody>
          <a:bodyPr>
            <a:normAutofit/>
          </a:bodyPr>
          <a:lstStyle/>
          <a:p>
            <a:pPr marL="285750" indent="-285750">
              <a:buClr>
                <a:srgbClr val="3CB148"/>
              </a:buClr>
              <a:buFont typeface="Arial" panose="020B0604020202020204" pitchFamily="34" charset="0"/>
              <a:buChar char="•"/>
            </a:pPr>
            <a:r>
              <a:rPr lang="en-US" sz="1600" dirty="0"/>
              <a:t>Improved sealed design, easy to use – foot operated</a:t>
            </a:r>
          </a:p>
          <a:p>
            <a:pPr marL="285750" indent="-285750">
              <a:buClr>
                <a:srgbClr val="3CB148"/>
              </a:buClr>
              <a:buFont typeface="Arial" panose="020B0604020202020204" pitchFamily="34" charset="0"/>
              <a:buChar char="•"/>
            </a:pPr>
            <a:r>
              <a:rPr lang="en-US" sz="1600" dirty="0"/>
              <a:t>Great water pick up, especially on grouted tile</a:t>
            </a:r>
          </a:p>
          <a:p>
            <a:pPr marL="285750" indent="-285750">
              <a:buClr>
                <a:srgbClr val="3CB148"/>
              </a:buClr>
              <a:buFont typeface="Arial" panose="020B0604020202020204" pitchFamily="34" charset="0"/>
              <a:buChar char="•"/>
            </a:pPr>
            <a:r>
              <a:rPr lang="en-US" dirty="0"/>
              <a:t>Squeegee material – </a:t>
            </a:r>
            <a:r>
              <a:rPr lang="en-US" dirty="0" err="1"/>
              <a:t>Linard</a:t>
            </a:r>
            <a:r>
              <a:rPr lang="en-US" baseline="30000" dirty="0"/>
              <a:t>®</a:t>
            </a:r>
            <a:r>
              <a:rPr lang="en-US" dirty="0"/>
              <a:t> front / </a:t>
            </a:r>
            <a:r>
              <a:rPr lang="en-US" dirty="0" err="1"/>
              <a:t>Linatex</a:t>
            </a:r>
            <a:r>
              <a:rPr lang="en-US" baseline="30000" dirty="0"/>
              <a:t>®</a:t>
            </a:r>
            <a:r>
              <a:rPr lang="en-US" dirty="0"/>
              <a:t> rear</a:t>
            </a:r>
            <a:endParaRPr lang="en-US" sz="1600" dirty="0"/>
          </a:p>
          <a:p>
            <a:pPr marL="285750" indent="-285750">
              <a:buClr>
                <a:srgbClr val="3CB148"/>
              </a:buClr>
              <a:buFont typeface="Arial" panose="020B0604020202020204" pitchFamily="34" charset="0"/>
              <a:buChar char="•"/>
            </a:pPr>
            <a:endParaRPr lang="en-US" sz="1600" dirty="0"/>
          </a:p>
          <a:p>
            <a:pPr marL="285750" indent="-285750">
              <a:buClr>
                <a:srgbClr val="3CB148"/>
              </a:buClr>
              <a:buFont typeface="Arial" panose="020B0604020202020204" pitchFamily="34" charset="0"/>
              <a:buChar char="•"/>
            </a:pPr>
            <a:endParaRPr lang="en-US" sz="1600" dirty="0"/>
          </a:p>
        </p:txBody>
      </p:sp>
      <p:sp>
        <p:nvSpPr>
          <p:cNvPr id="9" name="TextBox 8"/>
          <p:cNvSpPr txBox="1"/>
          <p:nvPr/>
        </p:nvSpPr>
        <p:spPr>
          <a:xfrm>
            <a:off x="1147536" y="2547213"/>
            <a:ext cx="2891064" cy="600164"/>
          </a:xfrm>
          <a:prstGeom prst="rect">
            <a:avLst/>
          </a:prstGeom>
          <a:noFill/>
        </p:spPr>
        <p:txBody>
          <a:bodyPr wrap="square">
            <a:spAutoFit/>
          </a:bodyPr>
          <a:lstStyle/>
          <a:p>
            <a:pPr algn="ctr">
              <a:defRPr/>
            </a:pPr>
            <a:r>
              <a:rPr lang="en-US" sz="1100" b="1" dirty="0">
                <a:latin typeface="Century Gothic" panose="020B0502020202020204" pitchFamily="34" charset="0"/>
              </a:rPr>
              <a:t>No P-Trap loop</a:t>
            </a:r>
          </a:p>
          <a:p>
            <a:pPr algn="ctr">
              <a:defRPr/>
            </a:pPr>
            <a:r>
              <a:rPr lang="en-US" sz="1100" dirty="0">
                <a:latin typeface="Century Gothic" panose="020B0502020202020204" pitchFamily="34" charset="0"/>
              </a:rPr>
              <a:t>(Less water in hose)</a:t>
            </a:r>
          </a:p>
          <a:p>
            <a:pPr algn="ctr">
              <a:defRPr/>
            </a:pPr>
            <a:r>
              <a:rPr lang="en-US" sz="1100" dirty="0">
                <a:latin typeface="Century Gothic" panose="020B0502020202020204" pitchFamily="34" charset="0"/>
              </a:rPr>
              <a:t>(Shorter distance for air/water to travel)</a:t>
            </a:r>
          </a:p>
        </p:txBody>
      </p:sp>
      <p:cxnSp>
        <p:nvCxnSpPr>
          <p:cNvPr id="10" name="Straight Arrow Connector 9"/>
          <p:cNvCxnSpPr/>
          <p:nvPr/>
        </p:nvCxnSpPr>
        <p:spPr>
          <a:xfrm>
            <a:off x="2723054" y="3195886"/>
            <a:ext cx="888494" cy="256192"/>
          </a:xfrm>
          <a:prstGeom prst="straightConnector1">
            <a:avLst/>
          </a:prstGeom>
          <a:ln w="38100">
            <a:solidFill>
              <a:srgbClr val="0099CC"/>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48872" y="4668064"/>
            <a:ext cx="4206240" cy="600164"/>
          </a:xfrm>
          <a:prstGeom prst="rect">
            <a:avLst/>
          </a:prstGeom>
          <a:noFill/>
        </p:spPr>
        <p:txBody>
          <a:bodyPr wrap="square">
            <a:spAutoFit/>
          </a:bodyPr>
          <a:lstStyle/>
          <a:p>
            <a:pPr algn="ctr">
              <a:defRPr/>
            </a:pPr>
            <a:r>
              <a:rPr lang="en-US" sz="1100" b="1" dirty="0">
                <a:latin typeface="Century Gothic" panose="020B0502020202020204" pitchFamily="34" charset="0"/>
              </a:rPr>
              <a:t>Foot raises and lowers the squeegee with pedal</a:t>
            </a:r>
          </a:p>
          <a:p>
            <a:pPr algn="ctr">
              <a:defRPr/>
            </a:pPr>
            <a:r>
              <a:rPr lang="en-US" sz="1100" dirty="0">
                <a:latin typeface="Century Gothic" panose="020B0502020202020204" pitchFamily="34" charset="0"/>
              </a:rPr>
              <a:t>(No bending to raise and lower squeegee)</a:t>
            </a:r>
          </a:p>
          <a:p>
            <a:pPr algn="ctr">
              <a:defRPr/>
            </a:pPr>
            <a:r>
              <a:rPr lang="en-US" sz="1100" dirty="0">
                <a:latin typeface="Century Gothic" panose="020B0502020202020204" pitchFamily="34" charset="0"/>
              </a:rPr>
              <a:t>(No handle and cable system to loosen over time)</a:t>
            </a:r>
          </a:p>
        </p:txBody>
      </p:sp>
      <p:cxnSp>
        <p:nvCxnSpPr>
          <p:cNvPr id="12" name="Straight Arrow Connector 11"/>
          <p:cNvCxnSpPr/>
          <p:nvPr/>
        </p:nvCxnSpPr>
        <p:spPr>
          <a:xfrm flipV="1">
            <a:off x="3811019" y="4113156"/>
            <a:ext cx="314393" cy="576039"/>
          </a:xfrm>
          <a:prstGeom prst="straightConnector1">
            <a:avLst/>
          </a:prstGeom>
          <a:ln w="38100">
            <a:solidFill>
              <a:srgbClr val="0099CC"/>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273126" y="2677818"/>
            <a:ext cx="1698036" cy="600164"/>
          </a:xfrm>
          <a:prstGeom prst="rect">
            <a:avLst/>
          </a:prstGeom>
          <a:noFill/>
        </p:spPr>
        <p:txBody>
          <a:bodyPr wrap="square">
            <a:spAutoFit/>
          </a:bodyPr>
          <a:lstStyle/>
          <a:p>
            <a:pPr algn="ctr">
              <a:defRPr/>
            </a:pPr>
            <a:r>
              <a:rPr lang="en-US" sz="1100" b="1" dirty="0">
                <a:latin typeface="Century Gothic" panose="020B0502020202020204" pitchFamily="34" charset="0"/>
              </a:rPr>
              <a:t>Integrated P-Trap </a:t>
            </a:r>
          </a:p>
          <a:p>
            <a:pPr algn="ctr">
              <a:defRPr/>
            </a:pPr>
            <a:r>
              <a:rPr lang="en-US" sz="1100" dirty="0">
                <a:latin typeface="Century Gothic" panose="020B0502020202020204" pitchFamily="34" charset="0"/>
              </a:rPr>
              <a:t>(Minimizes water dripping from hose)</a:t>
            </a:r>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354613" y="2136370"/>
            <a:ext cx="1606550" cy="140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Arrow Connector 14"/>
          <p:cNvCxnSpPr/>
          <p:nvPr/>
        </p:nvCxnSpPr>
        <p:spPr>
          <a:xfrm flipH="1">
            <a:off x="4480687" y="3294028"/>
            <a:ext cx="1116293" cy="772262"/>
          </a:xfrm>
          <a:prstGeom prst="straightConnector1">
            <a:avLst/>
          </a:prstGeom>
          <a:ln w="38100">
            <a:solidFill>
              <a:srgbClr val="0099CC"/>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bwMode="auto">
          <a:xfrm>
            <a:off x="7979705" y="1774206"/>
            <a:ext cx="10826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800" dirty="0">
                <a:latin typeface="Century Gothic" panose="020B0502020202020204" pitchFamily="34" charset="0"/>
              </a:rPr>
              <a:t>Fluid Dynamic Analysis</a:t>
            </a:r>
          </a:p>
        </p:txBody>
      </p:sp>
      <p:sp>
        <p:nvSpPr>
          <p:cNvPr id="17" name="TextBox 16"/>
          <p:cNvSpPr txBox="1"/>
          <p:nvPr/>
        </p:nvSpPr>
        <p:spPr>
          <a:xfrm>
            <a:off x="90732" y="3743709"/>
            <a:ext cx="1573213" cy="430887"/>
          </a:xfrm>
          <a:prstGeom prst="rect">
            <a:avLst/>
          </a:prstGeom>
          <a:noFill/>
        </p:spPr>
        <p:txBody>
          <a:bodyPr>
            <a:spAutoFit/>
          </a:bodyPr>
          <a:lstStyle/>
          <a:p>
            <a:pPr algn="ctr">
              <a:defRPr/>
            </a:pPr>
            <a:r>
              <a:rPr lang="en-US" sz="1100" b="1" dirty="0">
                <a:latin typeface="Century Gothic" panose="020B0502020202020204" pitchFamily="34" charset="0"/>
              </a:rPr>
              <a:t>Tighter end seal</a:t>
            </a:r>
          </a:p>
          <a:p>
            <a:pPr algn="ctr">
              <a:defRPr/>
            </a:pPr>
            <a:r>
              <a:rPr lang="en-US" sz="1100" dirty="0">
                <a:latin typeface="Century Gothic" panose="020B0502020202020204" pitchFamily="34" charset="0"/>
              </a:rPr>
              <a:t>(More airtight)</a:t>
            </a:r>
          </a:p>
        </p:txBody>
      </p:sp>
      <p:cxnSp>
        <p:nvCxnSpPr>
          <p:cNvPr id="18" name="Straight Arrow Connector 17"/>
          <p:cNvCxnSpPr/>
          <p:nvPr/>
        </p:nvCxnSpPr>
        <p:spPr>
          <a:xfrm flipV="1">
            <a:off x="1519018" y="3943771"/>
            <a:ext cx="705270" cy="1784"/>
          </a:xfrm>
          <a:prstGeom prst="straightConnector1">
            <a:avLst/>
          </a:prstGeom>
          <a:ln w="38100">
            <a:solidFill>
              <a:srgbClr val="0099CC"/>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0" y="4624337"/>
            <a:ext cx="2314338" cy="430887"/>
          </a:xfrm>
          <a:prstGeom prst="rect">
            <a:avLst/>
          </a:prstGeom>
          <a:noFill/>
        </p:spPr>
        <p:txBody>
          <a:bodyPr wrap="square">
            <a:spAutoFit/>
          </a:bodyPr>
          <a:lstStyle/>
          <a:p>
            <a:pPr algn="ctr">
              <a:defRPr/>
            </a:pPr>
            <a:r>
              <a:rPr lang="en-US" sz="1100" b="1" dirty="0">
                <a:latin typeface="Century Gothic" panose="020B0502020202020204" pitchFamily="34" charset="0"/>
              </a:rPr>
              <a:t>Releases blades</a:t>
            </a:r>
          </a:p>
          <a:p>
            <a:pPr algn="ctr">
              <a:defRPr/>
            </a:pPr>
            <a:r>
              <a:rPr lang="en-US" sz="1100" dirty="0">
                <a:latin typeface="Century Gothic" panose="020B0502020202020204" pitchFamily="34" charset="0"/>
              </a:rPr>
              <a:t>(Easy to replace/rotate blades)</a:t>
            </a:r>
          </a:p>
        </p:txBody>
      </p:sp>
      <p:cxnSp>
        <p:nvCxnSpPr>
          <p:cNvPr id="20" name="Straight Arrow Connector 19"/>
          <p:cNvCxnSpPr/>
          <p:nvPr/>
        </p:nvCxnSpPr>
        <p:spPr>
          <a:xfrm flipV="1">
            <a:off x="1921933" y="4113156"/>
            <a:ext cx="801121" cy="554908"/>
          </a:xfrm>
          <a:prstGeom prst="straightConnector1">
            <a:avLst/>
          </a:prstGeom>
          <a:ln w="38100">
            <a:solidFill>
              <a:srgbClr val="0099CC"/>
            </a:solidFill>
            <a:tailEnd type="arrow"/>
          </a:ln>
        </p:spPr>
        <p:style>
          <a:lnRef idx="1">
            <a:schemeClr val="accent1"/>
          </a:lnRef>
          <a:fillRef idx="0">
            <a:schemeClr val="accent1"/>
          </a:fillRef>
          <a:effectRef idx="0">
            <a:schemeClr val="accent1"/>
          </a:effectRef>
          <a:fontRef idx="minor">
            <a:schemeClr val="tx1"/>
          </a:fontRef>
        </p:style>
      </p:cxnSp>
      <p:pic>
        <p:nvPicPr>
          <p:cNvPr id="21"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134882" y="5298199"/>
            <a:ext cx="4345357" cy="950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bwMode="auto">
          <a:xfrm>
            <a:off x="2134882" y="5261083"/>
            <a:ext cx="434535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sz="800" b="1" dirty="0">
                <a:latin typeface="Century Gothic" panose="020B0502020202020204" pitchFamily="34" charset="0"/>
              </a:rPr>
              <a:t>Fast moving air minimizes dead spots</a:t>
            </a:r>
          </a:p>
          <a:p>
            <a:pPr algn="ctr">
              <a:defRPr/>
            </a:pPr>
            <a:r>
              <a:rPr lang="en-US" sz="800" b="1" dirty="0">
                <a:latin typeface="Century Gothic" panose="020B0502020202020204" pitchFamily="34" charset="0"/>
              </a:rPr>
              <a:t>Dead spots causes “splashes” as it moves over floor voids</a:t>
            </a:r>
          </a:p>
        </p:txBody>
      </p:sp>
      <p:sp>
        <p:nvSpPr>
          <p:cNvPr id="23" name="TextBox 34"/>
          <p:cNvSpPr txBox="1">
            <a:spLocks noChangeArrowheads="1"/>
          </p:cNvSpPr>
          <p:nvPr/>
        </p:nvSpPr>
        <p:spPr bwMode="auto">
          <a:xfrm>
            <a:off x="5601759" y="5882860"/>
            <a:ext cx="88882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009AC7"/>
              </a:buClr>
              <a:buChar char="•"/>
              <a:defRPr sz="2000" b="1">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bg2"/>
                </a:solidFill>
                <a:latin typeface="Arial" panose="020B0604020202020204" pitchFamily="34" charset="0"/>
              </a:defRPr>
            </a:lvl4pPr>
            <a:lvl5pPr marL="2057400" indent="-228600">
              <a:spcBef>
                <a:spcPct val="20000"/>
              </a:spcBef>
              <a:buChar char="»"/>
              <a:defRPr sz="14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bg2"/>
                </a:solidFill>
                <a:latin typeface="Arial" panose="020B0604020202020204" pitchFamily="34" charset="0"/>
              </a:defRPr>
            </a:lvl9pPr>
          </a:lstStyle>
          <a:p>
            <a:pPr algn="ctr">
              <a:spcBef>
                <a:spcPct val="0"/>
              </a:spcBef>
              <a:buClrTx/>
              <a:buFontTx/>
              <a:buNone/>
            </a:pPr>
            <a:r>
              <a:rPr lang="en-US" altLang="en-US" sz="800" b="0" dirty="0">
                <a:latin typeface="Century Gothic" panose="020B0502020202020204" pitchFamily="34" charset="0"/>
              </a:rPr>
              <a:t>Fluid Dynamic Analysis</a:t>
            </a:r>
          </a:p>
        </p:txBody>
      </p:sp>
      <p:cxnSp>
        <p:nvCxnSpPr>
          <p:cNvPr id="24" name="Straight Arrow Connector 23"/>
          <p:cNvCxnSpPr/>
          <p:nvPr/>
        </p:nvCxnSpPr>
        <p:spPr>
          <a:xfrm flipV="1">
            <a:off x="6804950" y="2938652"/>
            <a:ext cx="463116" cy="4948"/>
          </a:xfrm>
          <a:prstGeom prst="straightConnector1">
            <a:avLst/>
          </a:prstGeom>
          <a:ln w="38100">
            <a:solidFill>
              <a:srgbClr val="0099CC"/>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315653" y="4460842"/>
            <a:ext cx="2452238" cy="430887"/>
          </a:xfrm>
          <a:prstGeom prst="rect">
            <a:avLst/>
          </a:prstGeom>
          <a:noFill/>
        </p:spPr>
        <p:txBody>
          <a:bodyPr wrap="square">
            <a:spAutoFit/>
          </a:bodyPr>
          <a:lstStyle/>
          <a:p>
            <a:pPr algn="ctr">
              <a:defRPr/>
            </a:pPr>
            <a:r>
              <a:rPr lang="en-US" sz="1100" b="1" dirty="0">
                <a:latin typeface="Century Gothic" panose="020B0502020202020204" pitchFamily="34" charset="0"/>
              </a:rPr>
              <a:t>Bumper guides prevent hooking</a:t>
            </a:r>
          </a:p>
          <a:p>
            <a:pPr algn="ctr">
              <a:defRPr/>
            </a:pPr>
            <a:r>
              <a:rPr lang="en-US" sz="1100" dirty="0">
                <a:latin typeface="Century Gothic" panose="020B0502020202020204" pitchFamily="34" charset="0"/>
              </a:rPr>
              <a:t>(Deflects/articulates squeegee)</a:t>
            </a:r>
          </a:p>
        </p:txBody>
      </p:sp>
      <p:cxnSp>
        <p:nvCxnSpPr>
          <p:cNvPr id="26" name="Straight Arrow Connector 25"/>
          <p:cNvCxnSpPr/>
          <p:nvPr/>
        </p:nvCxnSpPr>
        <p:spPr>
          <a:xfrm flipH="1" flipV="1">
            <a:off x="5734833" y="3909949"/>
            <a:ext cx="790086" cy="472372"/>
          </a:xfrm>
          <a:prstGeom prst="straightConnector1">
            <a:avLst/>
          </a:prstGeom>
          <a:ln w="38100">
            <a:solidFill>
              <a:srgbClr val="0099CC"/>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586215" y="3750075"/>
            <a:ext cx="2452238" cy="430887"/>
          </a:xfrm>
          <a:prstGeom prst="rect">
            <a:avLst/>
          </a:prstGeom>
          <a:noFill/>
        </p:spPr>
        <p:txBody>
          <a:bodyPr wrap="square">
            <a:spAutoFit/>
          </a:bodyPr>
          <a:lstStyle/>
          <a:p>
            <a:pPr algn="ctr">
              <a:defRPr/>
            </a:pPr>
            <a:r>
              <a:rPr lang="en-US" sz="1100" b="1" dirty="0">
                <a:latin typeface="Century Gothic" panose="020B0502020202020204" pitchFamily="34" charset="0"/>
              </a:rPr>
              <a:t>Rubber Guide Wheels</a:t>
            </a:r>
          </a:p>
          <a:p>
            <a:pPr algn="ctr">
              <a:defRPr/>
            </a:pPr>
            <a:r>
              <a:rPr lang="en-US" sz="1100" dirty="0">
                <a:latin typeface="Century Gothic" panose="020B0502020202020204" pitchFamily="34" charset="0"/>
              </a:rPr>
              <a:t>(Protect facility and squeegee)</a:t>
            </a:r>
          </a:p>
        </p:txBody>
      </p:sp>
      <p:cxnSp>
        <p:nvCxnSpPr>
          <p:cNvPr id="28" name="Straight Arrow Connector 27"/>
          <p:cNvCxnSpPr/>
          <p:nvPr/>
        </p:nvCxnSpPr>
        <p:spPr>
          <a:xfrm flipH="1">
            <a:off x="6226594" y="3831428"/>
            <a:ext cx="638842" cy="4676"/>
          </a:xfrm>
          <a:prstGeom prst="straightConnector1">
            <a:avLst/>
          </a:prstGeom>
          <a:ln w="38100">
            <a:solidFill>
              <a:srgbClr val="0099CC"/>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1629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buClr>
                <a:srgbClr val="3CB148"/>
              </a:buClr>
              <a:buFont typeface="Arial" panose="020B0604020202020204" pitchFamily="34" charset="0"/>
              <a:buChar char="•"/>
            </a:pPr>
            <a:r>
              <a:rPr lang="en-US" sz="2000" b="1" dirty="0"/>
              <a:t>Three battery offerings:</a:t>
            </a:r>
          </a:p>
          <a:p>
            <a:pPr marL="519113" lvl="1" indent="-285750">
              <a:buClr>
                <a:srgbClr val="3CB148"/>
              </a:buClr>
              <a:buFont typeface="Arial" panose="020B0604020202020204" pitchFamily="34" charset="0"/>
              <a:buChar char="•"/>
            </a:pPr>
            <a:r>
              <a:rPr lang="en-US" dirty="0"/>
              <a:t>Trojan 225AH WET Flooded – Standard </a:t>
            </a:r>
          </a:p>
          <a:p>
            <a:pPr marL="519113" lvl="1" indent="-285750">
              <a:buClr>
                <a:srgbClr val="3CB148"/>
              </a:buClr>
              <a:buFont typeface="Arial" panose="020B0604020202020204" pitchFamily="34" charset="0"/>
              <a:buChar char="•"/>
            </a:pPr>
            <a:r>
              <a:rPr lang="en-US" dirty="0"/>
              <a:t>Trojan 260AH WET Flooded – Option</a:t>
            </a:r>
          </a:p>
          <a:p>
            <a:pPr marL="811213" lvl="2" indent="-285750">
              <a:buClr>
                <a:srgbClr val="3CB148"/>
              </a:buClr>
              <a:buFont typeface="Arial" panose="020B0604020202020204" pitchFamily="34" charset="0"/>
              <a:buChar char="•"/>
            </a:pPr>
            <a:r>
              <a:rPr lang="en-US" sz="1400" dirty="0"/>
              <a:t>Benefits: </a:t>
            </a:r>
          </a:p>
          <a:p>
            <a:pPr marL="1268413" lvl="3" indent="-285750">
              <a:buClr>
                <a:srgbClr val="3CB148"/>
              </a:buClr>
              <a:buFont typeface="Arial" panose="020B0604020202020204" pitchFamily="34" charset="0"/>
              <a:buChar char="•"/>
            </a:pPr>
            <a:r>
              <a:rPr lang="en-US" sz="1400" dirty="0"/>
              <a:t>Up-to-17%-more average run time and more power than 225AH battery </a:t>
            </a:r>
          </a:p>
          <a:p>
            <a:pPr marL="1268413" lvl="3" indent="-285750">
              <a:buClr>
                <a:srgbClr val="3CB148"/>
              </a:buClr>
              <a:buFont typeface="Arial" panose="020B0604020202020204" pitchFamily="34" charset="0"/>
              <a:buChar char="•"/>
            </a:pPr>
            <a:r>
              <a:rPr lang="en-US" sz="1400" dirty="0"/>
              <a:t>This should mean more serviceable life because the battery energy does not deplete as quickly (note: this depends on depth-of-discharge)</a:t>
            </a:r>
          </a:p>
          <a:p>
            <a:pPr marL="519113" lvl="1" indent="-285750">
              <a:buClr>
                <a:srgbClr val="3CB148"/>
              </a:buClr>
              <a:buFont typeface="Arial" panose="020B0604020202020204" pitchFamily="34" charset="0"/>
              <a:buChar char="•"/>
            </a:pPr>
            <a:r>
              <a:rPr lang="en-US" dirty="0"/>
              <a:t>Discover 220AH AGM Sealed – Option</a:t>
            </a:r>
          </a:p>
          <a:p>
            <a:pPr marL="811213" lvl="2" indent="-285750">
              <a:buClr>
                <a:srgbClr val="3CB148"/>
              </a:buClr>
              <a:buFont typeface="Arial" panose="020B0604020202020204" pitchFamily="34" charset="0"/>
              <a:buChar char="•"/>
            </a:pPr>
            <a:r>
              <a:rPr lang="en-US" sz="1400" dirty="0"/>
              <a:t>Benefits: </a:t>
            </a:r>
          </a:p>
          <a:p>
            <a:pPr marL="1268413" lvl="3" indent="-285750">
              <a:buClr>
                <a:srgbClr val="3CB148"/>
              </a:buClr>
              <a:buFont typeface="Arial" panose="020B0604020202020204" pitchFamily="34" charset="0"/>
              <a:buChar char="•"/>
            </a:pPr>
            <a:r>
              <a:rPr lang="en-US" sz="1400" dirty="0"/>
              <a:t>Low-maintenance, do not have to water</a:t>
            </a:r>
          </a:p>
          <a:p>
            <a:pPr marL="1268413" lvl="3" indent="-285750">
              <a:buClr>
                <a:srgbClr val="3CB148"/>
              </a:buClr>
              <a:buFont typeface="Arial" panose="020B0604020202020204" pitchFamily="34" charset="0"/>
              <a:buChar char="•"/>
            </a:pPr>
            <a:r>
              <a:rPr lang="en-US" sz="1400" dirty="0"/>
              <a:t>However, potentially has lower run-time, lower serviceable life, and is more expensive </a:t>
            </a:r>
          </a:p>
          <a:p>
            <a:pPr marL="1268413" lvl="3" indent="-285750">
              <a:buClr>
                <a:srgbClr val="3CB148"/>
              </a:buClr>
              <a:buFont typeface="Arial" panose="020B0604020202020204" pitchFamily="34" charset="0"/>
              <a:buChar char="•"/>
            </a:pPr>
            <a:r>
              <a:rPr lang="en-US" sz="1400" dirty="0"/>
              <a:t>Look to Smart-Fill™ Automatic Battery Watering as a less-expensive alternative</a:t>
            </a:r>
          </a:p>
          <a:p>
            <a:pPr marL="285750" lvl="3" indent="-285750">
              <a:buClr>
                <a:srgbClr val="3CB148"/>
              </a:buClr>
              <a:buFont typeface="Arial" panose="020B0604020202020204" pitchFamily="34" charset="0"/>
              <a:buChar char="•"/>
            </a:pPr>
            <a:endParaRPr lang="en-US" sz="1400" dirty="0"/>
          </a:p>
          <a:p>
            <a:pPr marL="342900" lvl="3" indent="-342900">
              <a:buClr>
                <a:srgbClr val="3CB148"/>
              </a:buClr>
              <a:buFont typeface="Arial" panose="020B0604020202020204" pitchFamily="34" charset="0"/>
              <a:buChar char="•"/>
            </a:pPr>
            <a:r>
              <a:rPr lang="en-US" sz="2000" b="1" dirty="0"/>
              <a:t>Battery drain hole location under battery tray</a:t>
            </a:r>
          </a:p>
        </p:txBody>
      </p:sp>
      <p:sp>
        <p:nvSpPr>
          <p:cNvPr id="3" name="Date Placeholder 2"/>
          <p:cNvSpPr>
            <a:spLocks noGrp="1"/>
          </p:cNvSpPr>
          <p:nvPr>
            <p:ph type="dt" sz="half" idx="2"/>
          </p:nvPr>
        </p:nvSpPr>
        <p:spPr/>
        <p:txBody>
          <a:bodyPr/>
          <a:lstStyle/>
          <a:p>
            <a:r>
              <a:rPr lang="en-US"/>
              <a:t>©2017  The Tennant Company. All rights reserved.</a:t>
            </a:r>
            <a:endParaRPr lang="en-US" dirty="0"/>
          </a:p>
        </p:txBody>
      </p:sp>
      <p:sp>
        <p:nvSpPr>
          <p:cNvPr id="4" name="Footer Placeholder 3"/>
          <p:cNvSpPr>
            <a:spLocks noGrp="1"/>
          </p:cNvSpPr>
          <p:nvPr>
            <p:ph type="ftr" sz="quarter" idx="3"/>
          </p:nvPr>
        </p:nvSpPr>
        <p:spPr/>
        <p:txBody>
          <a:bodyPr/>
          <a:lstStyle/>
          <a:p>
            <a:r>
              <a:rPr lang="en-US"/>
              <a:t>CONFIDENTIAL - For Internal Use Only</a:t>
            </a:r>
            <a:endParaRPr lang="en-US" dirty="0"/>
          </a:p>
        </p:txBody>
      </p:sp>
      <p:sp>
        <p:nvSpPr>
          <p:cNvPr id="5" name="Slide Number Placeholder 4"/>
          <p:cNvSpPr>
            <a:spLocks noGrp="1"/>
          </p:cNvSpPr>
          <p:nvPr>
            <p:ph type="sldNum" sz="quarter" idx="4"/>
          </p:nvPr>
        </p:nvSpPr>
        <p:spPr/>
        <p:txBody>
          <a:bodyPr/>
          <a:lstStyle/>
          <a:p>
            <a:r>
              <a:rPr lang="en-US"/>
              <a:t> Feb. 2017      </a:t>
            </a:r>
            <a:fld id="{1A6FFB7A-8DCC-4570-A770-7C398EED305A}" type="slidenum">
              <a:rPr lang="en-US" smtClean="0"/>
              <a:pPr/>
              <a:t>13</a:t>
            </a:fld>
            <a:endParaRPr lang="en-US" dirty="0"/>
          </a:p>
        </p:txBody>
      </p:sp>
      <p:sp>
        <p:nvSpPr>
          <p:cNvPr id="6" name="Title 5"/>
          <p:cNvSpPr>
            <a:spLocks noGrp="1"/>
          </p:cNvSpPr>
          <p:nvPr>
            <p:ph type="title"/>
          </p:nvPr>
        </p:nvSpPr>
        <p:spPr/>
        <p:txBody>
          <a:bodyPr vert="horz" lIns="91440" tIns="45720" rIns="91440" bIns="45720" rtlCol="0" anchor="ctr">
            <a:normAutofit fontScale="90000"/>
          </a:bodyPr>
          <a:lstStyle/>
          <a:p>
            <a:r>
              <a:rPr lang="en-US" altLang="en-US" dirty="0"/>
              <a:t>NEW Battery Offering – 225AH </a:t>
            </a:r>
            <a:r>
              <a:rPr lang="en-US" altLang="en-US" dirty="0" err="1"/>
              <a:t>Std</a:t>
            </a:r>
            <a:r>
              <a:rPr lang="en-US" altLang="en-US" dirty="0"/>
              <a:t>; 260AH Opt; 220AH AGM Opt</a:t>
            </a:r>
            <a:endParaRPr lang="en-US" dirty="0"/>
          </a:p>
        </p:txBody>
      </p:sp>
    </p:spTree>
    <p:extLst>
      <p:ext uri="{BB962C8B-B14F-4D97-AF65-F5344CB8AC3E}">
        <p14:creationId xmlns:p14="http://schemas.microsoft.com/office/powerpoint/2010/main" val="3762487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r>
              <a:rPr lang="en-US"/>
              <a:t>©2017  The Tennant Company. All rights reserved.</a:t>
            </a:r>
            <a:endParaRPr lang="en-US" dirty="0"/>
          </a:p>
        </p:txBody>
      </p:sp>
      <p:sp>
        <p:nvSpPr>
          <p:cNvPr id="4" name="Footer Placeholder 3"/>
          <p:cNvSpPr>
            <a:spLocks noGrp="1"/>
          </p:cNvSpPr>
          <p:nvPr>
            <p:ph type="ftr" sz="quarter" idx="3"/>
          </p:nvPr>
        </p:nvSpPr>
        <p:spPr/>
        <p:txBody>
          <a:bodyPr/>
          <a:lstStyle/>
          <a:p>
            <a:r>
              <a:rPr lang="en-US"/>
              <a:t>CONFIDENTIAL - For Internal Use Only</a:t>
            </a:r>
            <a:endParaRPr lang="en-US" dirty="0"/>
          </a:p>
        </p:txBody>
      </p:sp>
      <p:sp>
        <p:nvSpPr>
          <p:cNvPr id="5" name="Slide Number Placeholder 4"/>
          <p:cNvSpPr>
            <a:spLocks noGrp="1"/>
          </p:cNvSpPr>
          <p:nvPr>
            <p:ph type="sldNum" sz="quarter" idx="4"/>
          </p:nvPr>
        </p:nvSpPr>
        <p:spPr/>
        <p:txBody>
          <a:bodyPr/>
          <a:lstStyle/>
          <a:p>
            <a:r>
              <a:rPr lang="en-US"/>
              <a:t> Feb. 2017      </a:t>
            </a:r>
            <a:fld id="{1A6FFB7A-8DCC-4570-A770-7C398EED305A}" type="slidenum">
              <a:rPr lang="en-US" smtClean="0"/>
              <a:pPr/>
              <a:t>14</a:t>
            </a:fld>
            <a:endParaRPr lang="en-US" dirty="0"/>
          </a:p>
        </p:txBody>
      </p:sp>
      <p:sp>
        <p:nvSpPr>
          <p:cNvPr id="6" name="Title 5"/>
          <p:cNvSpPr>
            <a:spLocks noGrp="1"/>
          </p:cNvSpPr>
          <p:nvPr>
            <p:ph type="title"/>
          </p:nvPr>
        </p:nvSpPr>
        <p:spPr/>
        <p:txBody>
          <a:bodyPr vert="horz" lIns="91440" tIns="45720" rIns="91440" bIns="45720" rtlCol="0" anchor="ctr">
            <a:normAutofit/>
          </a:bodyPr>
          <a:lstStyle/>
          <a:p>
            <a:r>
              <a:rPr lang="en-US" altLang="en-US" dirty="0"/>
              <a:t>Battery Run-Times &amp; Comparisons to SS24-32</a:t>
            </a:r>
            <a:endParaRPr lang="en-US" dirty="0"/>
          </a:p>
        </p:txBody>
      </p:sp>
      <p:sp>
        <p:nvSpPr>
          <p:cNvPr id="7" name="Content Placeholder 2"/>
          <p:cNvSpPr txBox="1">
            <a:spLocks/>
          </p:cNvSpPr>
          <p:nvPr/>
        </p:nvSpPr>
        <p:spPr bwMode="auto">
          <a:xfrm>
            <a:off x="320859" y="1321480"/>
            <a:ext cx="5824354" cy="301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FontTx/>
              <a:buNone/>
              <a:defRPr sz="1800" kern="1200">
                <a:solidFill>
                  <a:schemeClr val="tx1"/>
                </a:solidFill>
                <a:latin typeface="Arial" pitchFamily="34" charset="0"/>
                <a:ea typeface="+mn-ea"/>
                <a:cs typeface="Arial" pitchFamily="34" charset="0"/>
              </a:defRPr>
            </a:lvl1pPr>
            <a:lvl2pPr marL="457200" indent="0" algn="l" rtl="0" eaLnBrk="0" fontAlgn="base" hangingPunct="0">
              <a:spcBef>
                <a:spcPct val="20000"/>
              </a:spcBef>
              <a:spcAft>
                <a:spcPct val="0"/>
              </a:spcAft>
              <a:buFontTx/>
              <a:buNone/>
              <a:defRPr sz="1200" kern="1200">
                <a:solidFill>
                  <a:schemeClr val="tx1"/>
                </a:solidFill>
                <a:latin typeface="Arial" pitchFamily="34" charset="0"/>
                <a:ea typeface="+mn-ea"/>
                <a:cs typeface="Arial" pitchFamily="34" charset="0"/>
              </a:defRPr>
            </a:lvl2pPr>
            <a:lvl3pPr marL="914400" indent="0" algn="l" rtl="0" eaLnBrk="0" fontAlgn="base" hangingPunct="0">
              <a:spcBef>
                <a:spcPct val="20000"/>
              </a:spcBef>
              <a:spcAft>
                <a:spcPct val="0"/>
              </a:spcAft>
              <a:buFontTx/>
              <a:buNone/>
              <a:defRPr sz="1200" kern="1200">
                <a:solidFill>
                  <a:schemeClr val="tx1"/>
                </a:solidFill>
                <a:latin typeface="Arial" pitchFamily="34" charset="0"/>
                <a:ea typeface="+mn-ea"/>
                <a:cs typeface="Arial" pitchFamily="34" charset="0"/>
              </a:defRPr>
            </a:lvl3pPr>
            <a:lvl4pPr marL="1371600" indent="0" algn="l" rtl="0" eaLnBrk="0" fontAlgn="base" hangingPunct="0">
              <a:spcBef>
                <a:spcPct val="20000"/>
              </a:spcBef>
              <a:spcAft>
                <a:spcPct val="0"/>
              </a:spcAft>
              <a:buFontTx/>
              <a:buNone/>
              <a:defRPr sz="1200" kern="1200">
                <a:solidFill>
                  <a:schemeClr val="tx1"/>
                </a:solidFill>
                <a:latin typeface="Arial" pitchFamily="34" charset="0"/>
                <a:ea typeface="+mn-ea"/>
                <a:cs typeface="Arial" pitchFamily="34" charset="0"/>
              </a:defRPr>
            </a:lvl4pPr>
            <a:lvl5pPr marL="1828800" indent="0" algn="l" rtl="0" eaLnBrk="0" fontAlgn="base" hangingPunct="0">
              <a:spcBef>
                <a:spcPct val="20000"/>
              </a:spcBef>
              <a:spcAft>
                <a:spcPct val="0"/>
              </a:spcAft>
              <a:buFontTx/>
              <a:buNone/>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9AC7"/>
              </a:buClr>
            </a:pPr>
            <a:r>
              <a:rPr lang="en-US" sz="1200" b="1" dirty="0">
                <a:latin typeface="Century Gothic" panose="020B0502020202020204" pitchFamily="34" charset="0"/>
              </a:rPr>
              <a:t>Increased average run-time (lowest power draw settings) with smaller 225AH battery compared to previous 240AH battery</a:t>
            </a:r>
          </a:p>
          <a:p>
            <a:pPr marL="285750" lvl="1" indent="-171450">
              <a:buClr>
                <a:srgbClr val="3CB148"/>
              </a:buClr>
              <a:buFont typeface="Arial" panose="020B0604020202020204" pitchFamily="34" charset="0"/>
              <a:buChar char="•"/>
            </a:pPr>
            <a:r>
              <a:rPr lang="en-US" sz="1000" b="1" dirty="0">
                <a:latin typeface="Century Gothic" panose="020B0502020202020204" pitchFamily="34" charset="0"/>
              </a:rPr>
              <a:t>SS500</a:t>
            </a:r>
            <a:r>
              <a:rPr lang="en-US" sz="1000" dirty="0">
                <a:latin typeface="Century Gothic" panose="020B0502020202020204" pitchFamily="34" charset="0"/>
              </a:rPr>
              <a:t> = up-to </a:t>
            </a:r>
            <a:r>
              <a:rPr lang="en-US" sz="1000" u="sng" dirty="0">
                <a:latin typeface="Century Gothic" panose="020B0502020202020204" pitchFamily="34" charset="0"/>
              </a:rPr>
              <a:t>9% </a:t>
            </a:r>
            <a:r>
              <a:rPr lang="en-US" sz="1000" dirty="0">
                <a:latin typeface="Century Gothic" panose="020B0502020202020204" pitchFamily="34" charset="0"/>
              </a:rPr>
              <a:t>increased average run-time</a:t>
            </a:r>
          </a:p>
          <a:p>
            <a:pPr marL="285750" lvl="1" indent="-171450">
              <a:buClr>
                <a:srgbClr val="3CB148"/>
              </a:buClr>
              <a:buFont typeface="Arial" panose="020B0604020202020204" pitchFamily="34" charset="0"/>
              <a:buChar char="•"/>
            </a:pPr>
            <a:r>
              <a:rPr lang="en-US" sz="1000" dirty="0">
                <a:latin typeface="Century Gothic" panose="020B0502020202020204" pitchFamily="34" charset="0"/>
              </a:rPr>
              <a:t>Reason for increased run-time: Efficient vacuum fan </a:t>
            </a:r>
          </a:p>
          <a:p>
            <a:pPr marL="628650" lvl="2" indent="-171450">
              <a:buClr>
                <a:srgbClr val="3CB148"/>
              </a:buClr>
              <a:buFont typeface="Arial" panose="020B0604020202020204" pitchFamily="34" charset="0"/>
              <a:buChar char="•"/>
            </a:pPr>
            <a:r>
              <a:rPr lang="en-US" sz="1000" dirty="0">
                <a:latin typeface="Century Gothic" panose="020B0502020202020204" pitchFamily="34" charset="0"/>
              </a:rPr>
              <a:t>SS500 </a:t>
            </a:r>
            <a:r>
              <a:rPr lang="en-US" sz="1000" dirty="0" err="1">
                <a:latin typeface="Century Gothic" panose="020B0502020202020204" pitchFamily="34" charset="0"/>
              </a:rPr>
              <a:t>vac</a:t>
            </a:r>
            <a:r>
              <a:rPr lang="en-US" sz="1000" dirty="0">
                <a:latin typeface="Century Gothic" panose="020B0502020202020204" pitchFamily="34" charset="0"/>
              </a:rPr>
              <a:t> fan (5.7in/145mm) uses less power than SS24-32</a:t>
            </a:r>
          </a:p>
          <a:p>
            <a:pPr marL="285750" lvl="1" indent="-171450">
              <a:buClr>
                <a:srgbClr val="3CB148"/>
              </a:buClr>
              <a:buFont typeface="Arial" panose="020B0604020202020204" pitchFamily="34" charset="0"/>
              <a:buChar char="•"/>
            </a:pPr>
            <a:r>
              <a:rPr lang="en-US" sz="1000" dirty="0">
                <a:latin typeface="Century Gothic" panose="020B0502020202020204" pitchFamily="34" charset="0"/>
              </a:rPr>
              <a:t>No trade-off with water pick-up due to improved sealed squeegee design</a:t>
            </a:r>
          </a:p>
          <a:p>
            <a:pPr marL="573087" lvl="3" indent="-171450">
              <a:buClr>
                <a:srgbClr val="3CB148"/>
              </a:buClr>
              <a:buFont typeface="Arial" panose="020B0604020202020204" pitchFamily="34" charset="0"/>
              <a:buChar char="•"/>
            </a:pPr>
            <a:r>
              <a:rPr lang="en-US" sz="1000" dirty="0">
                <a:latin typeface="Century Gothic" panose="020B0502020202020204" pitchFamily="34" charset="0"/>
              </a:rPr>
              <a:t>In fact, tests on ceramic tile, a challenging surface for water pick-up, SS500 performed better than predecessor models SS5</a:t>
            </a:r>
          </a:p>
          <a:p>
            <a:pPr marL="284163" lvl="2" indent="-171450">
              <a:buClr>
                <a:srgbClr val="3CB148"/>
              </a:buClr>
              <a:buFont typeface="Arial" panose="020B0604020202020204" pitchFamily="34" charset="0"/>
              <a:buChar char="•"/>
            </a:pPr>
            <a:r>
              <a:rPr lang="en-US" sz="1000" dirty="0">
                <a:latin typeface="Century Gothic" panose="020B0502020202020204" pitchFamily="34" charset="0"/>
              </a:rPr>
              <a:t>Lower future battery replacement costs with smaller 225AH batteries </a:t>
            </a:r>
          </a:p>
          <a:p>
            <a:pPr marL="284163" lvl="2" indent="-171450">
              <a:buClr>
                <a:srgbClr val="3CB148"/>
              </a:buClr>
              <a:buFont typeface="Arial" panose="020B0604020202020204" pitchFamily="34" charset="0"/>
              <a:buChar char="•"/>
            </a:pPr>
            <a:endParaRPr lang="en-US" sz="1000" dirty="0">
              <a:latin typeface="Century Gothic" panose="020B0502020202020204" pitchFamily="34" charset="0"/>
            </a:endParaRPr>
          </a:p>
          <a:p>
            <a:pPr marL="171450" indent="-171450">
              <a:buClr>
                <a:srgbClr val="3CB148"/>
              </a:buClr>
              <a:buFont typeface="Arial" panose="020B0604020202020204" pitchFamily="34" charset="0"/>
              <a:buChar char="•"/>
            </a:pPr>
            <a:r>
              <a:rPr lang="en-US" sz="1200" b="1" dirty="0">
                <a:latin typeface="Century Gothic" panose="020B0502020202020204" pitchFamily="34" charset="0"/>
              </a:rPr>
              <a:t>Orbital avg. run-time outperforms other scrub heads’ avg. run time in highest draw settings</a:t>
            </a:r>
          </a:p>
          <a:p>
            <a:pPr marL="287337" lvl="1" indent="-171450">
              <a:buClr>
                <a:srgbClr val="3CB148"/>
              </a:buClr>
              <a:buFont typeface="Arial" panose="020B0604020202020204" pitchFamily="34" charset="0"/>
              <a:buChar char="•"/>
            </a:pPr>
            <a:r>
              <a:rPr lang="en-US" sz="1000" dirty="0">
                <a:latin typeface="Century Gothic" panose="020B0502020202020204" pitchFamily="34" charset="0"/>
              </a:rPr>
              <a:t>Scrub head motor current draw remains consistent between low and high down pressures</a:t>
            </a:r>
          </a:p>
          <a:p>
            <a:pPr marL="287337" lvl="1" indent="-171450">
              <a:buClr>
                <a:srgbClr val="3CB148"/>
              </a:buClr>
              <a:buFont typeface="Arial" panose="020B0604020202020204" pitchFamily="34" charset="0"/>
              <a:buChar char="•"/>
            </a:pPr>
            <a:r>
              <a:rPr lang="en-US" sz="1000" dirty="0">
                <a:latin typeface="Century Gothic" panose="020B0502020202020204" pitchFamily="34" charset="0"/>
              </a:rPr>
              <a:t>Means more productivity with one of the highest standard orbital down-pressure settings in the industry at 170lbs / 77kg</a:t>
            </a:r>
          </a:p>
        </p:txBody>
      </p:sp>
      <p:graphicFrame>
        <p:nvGraphicFramePr>
          <p:cNvPr id="8" name="Object 7"/>
          <p:cNvGraphicFramePr>
            <a:graphicFrameLocks noChangeAspect="1"/>
          </p:cNvGraphicFramePr>
          <p:nvPr>
            <p:extLst>
              <p:ext uri="{D42A27DB-BD31-4B8C-83A1-F6EECF244321}">
                <p14:modId xmlns:p14="http://schemas.microsoft.com/office/powerpoint/2010/main" val="1640774469"/>
              </p:ext>
            </p:extLst>
          </p:nvPr>
        </p:nvGraphicFramePr>
        <p:xfrm>
          <a:off x="98425" y="4345255"/>
          <a:ext cx="3011488" cy="2089150"/>
        </p:xfrm>
        <a:graphic>
          <a:graphicData uri="http://schemas.openxmlformats.org/presentationml/2006/ole">
            <mc:AlternateContent xmlns:mc="http://schemas.openxmlformats.org/markup-compatibility/2006">
              <mc:Choice xmlns:v="urn:schemas-microsoft-com:vml" Requires="v">
                <p:oleObj spid="_x0000_s2142" name="Worksheet" r:id="rId4" imgW="3657600" imgH="2537568" progId="Excel.Sheet.12">
                  <p:embed/>
                </p:oleObj>
              </mc:Choice>
              <mc:Fallback>
                <p:oleObj name="Worksheet" r:id="rId4" imgW="3657600" imgH="2537568" progId="Excel.Sheet.12">
                  <p:embed/>
                  <p:pic>
                    <p:nvPicPr>
                      <p:cNvPr id="0" name=""/>
                      <p:cNvPicPr/>
                      <p:nvPr/>
                    </p:nvPicPr>
                    <p:blipFill>
                      <a:blip r:embed="rId5"/>
                      <a:stretch>
                        <a:fillRect/>
                      </a:stretch>
                    </p:blipFill>
                    <p:spPr>
                      <a:xfrm>
                        <a:off x="98425" y="4345255"/>
                        <a:ext cx="3011488" cy="208915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756496710"/>
              </p:ext>
            </p:extLst>
          </p:nvPr>
        </p:nvGraphicFramePr>
        <p:xfrm>
          <a:off x="6145213" y="4334142"/>
          <a:ext cx="2890837" cy="2101850"/>
        </p:xfrm>
        <a:graphic>
          <a:graphicData uri="http://schemas.openxmlformats.org/presentationml/2006/ole">
            <mc:AlternateContent xmlns:mc="http://schemas.openxmlformats.org/markup-compatibility/2006">
              <mc:Choice xmlns:v="urn:schemas-microsoft-com:vml" Requires="v">
                <p:oleObj spid="_x0000_s2143" name="Worksheet" r:id="rId6" imgW="3489901" imgH="2537568" progId="Excel.Sheet.12">
                  <p:embed/>
                </p:oleObj>
              </mc:Choice>
              <mc:Fallback>
                <p:oleObj name="Worksheet" r:id="rId6" imgW="3489901" imgH="2537568" progId="Excel.Sheet.12">
                  <p:embed/>
                  <p:pic>
                    <p:nvPicPr>
                      <p:cNvPr id="0" name=""/>
                      <p:cNvPicPr/>
                      <p:nvPr/>
                    </p:nvPicPr>
                    <p:blipFill>
                      <a:blip r:embed="rId7"/>
                      <a:stretch>
                        <a:fillRect/>
                      </a:stretch>
                    </p:blipFill>
                    <p:spPr>
                      <a:xfrm>
                        <a:off x="6145213" y="4334142"/>
                        <a:ext cx="2890837" cy="210185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048866670"/>
              </p:ext>
            </p:extLst>
          </p:nvPr>
        </p:nvGraphicFramePr>
        <p:xfrm>
          <a:off x="3195638" y="4353192"/>
          <a:ext cx="2871787" cy="2087563"/>
        </p:xfrm>
        <a:graphic>
          <a:graphicData uri="http://schemas.openxmlformats.org/presentationml/2006/ole">
            <mc:AlternateContent xmlns:mc="http://schemas.openxmlformats.org/markup-compatibility/2006">
              <mc:Choice xmlns:v="urn:schemas-microsoft-com:vml" Requires="v">
                <p:oleObj spid="_x0000_s2144" name="Worksheet" r:id="rId8" imgW="3489901" imgH="2537568" progId="Excel.Sheet.12">
                  <p:embed/>
                </p:oleObj>
              </mc:Choice>
              <mc:Fallback>
                <p:oleObj name="Worksheet" r:id="rId8" imgW="3489901" imgH="2537568" progId="Excel.Sheet.12">
                  <p:embed/>
                  <p:pic>
                    <p:nvPicPr>
                      <p:cNvPr id="0" name=""/>
                      <p:cNvPicPr/>
                      <p:nvPr/>
                    </p:nvPicPr>
                    <p:blipFill>
                      <a:blip r:embed="rId9"/>
                      <a:stretch>
                        <a:fillRect/>
                      </a:stretch>
                    </p:blipFill>
                    <p:spPr>
                      <a:xfrm>
                        <a:off x="3195638" y="4353192"/>
                        <a:ext cx="2871787" cy="2087563"/>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307216239"/>
              </p:ext>
            </p:extLst>
          </p:nvPr>
        </p:nvGraphicFramePr>
        <p:xfrm>
          <a:off x="5943600" y="1981200"/>
          <a:ext cx="3019425" cy="1905000"/>
        </p:xfrm>
        <a:graphic>
          <a:graphicData uri="http://schemas.openxmlformats.org/presentationml/2006/ole">
            <mc:AlternateContent xmlns:mc="http://schemas.openxmlformats.org/markup-compatibility/2006">
              <mc:Choice xmlns:v="urn:schemas-microsoft-com:vml" Requires="v">
                <p:oleObj spid="_x0000_s2145" name="Worksheet" r:id="rId10" imgW="3819410" imgH="2409750" progId="Excel.Sheet.12">
                  <p:embed/>
                </p:oleObj>
              </mc:Choice>
              <mc:Fallback>
                <p:oleObj name="Worksheet" r:id="rId10" imgW="3819410" imgH="2409750" progId="Excel.Sheet.12">
                  <p:embed/>
                  <p:pic>
                    <p:nvPicPr>
                      <p:cNvPr id="0" name=""/>
                      <p:cNvPicPr/>
                      <p:nvPr/>
                    </p:nvPicPr>
                    <p:blipFill>
                      <a:blip r:embed="rId11"/>
                      <a:stretch>
                        <a:fillRect/>
                      </a:stretch>
                    </p:blipFill>
                    <p:spPr>
                      <a:xfrm>
                        <a:off x="5943600" y="1981200"/>
                        <a:ext cx="3019425" cy="1905000"/>
                      </a:xfrm>
                      <a:prstGeom prst="rect">
                        <a:avLst/>
                      </a:prstGeom>
                    </p:spPr>
                  </p:pic>
                </p:oleObj>
              </mc:Fallback>
            </mc:AlternateContent>
          </a:graphicData>
        </a:graphic>
      </p:graphicFrame>
    </p:spTree>
    <p:extLst>
      <p:ext uri="{BB962C8B-B14F-4D97-AF65-F5344CB8AC3E}">
        <p14:creationId xmlns:p14="http://schemas.microsoft.com/office/powerpoint/2010/main" val="2229243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595368"/>
            <a:ext cx="6406020" cy="5034032"/>
          </a:xfrm>
        </p:spPr>
        <p:txBody>
          <a:bodyPr>
            <a:normAutofit fontScale="85000" lnSpcReduction="20000"/>
          </a:bodyPr>
          <a:lstStyle/>
          <a:p>
            <a:pPr marL="285750" indent="-285750">
              <a:spcAft>
                <a:spcPts val="0"/>
              </a:spcAft>
              <a:buClr>
                <a:srgbClr val="3CB148"/>
              </a:buClr>
              <a:buFont typeface="Arial" panose="020B0604020202020204" pitchFamily="34" charset="0"/>
              <a:buChar char="•"/>
            </a:pPr>
            <a:r>
              <a:rPr lang="en-US" dirty="0"/>
              <a:t>3 Scrub Head Option</a:t>
            </a:r>
            <a:r>
              <a:rPr lang="en-US" sz="1500" dirty="0"/>
              <a:t>s: 26in / 650mm, 28in / 700mm, 32in / 800mm</a:t>
            </a:r>
            <a:endParaRPr lang="en-US" sz="1000" dirty="0"/>
          </a:p>
          <a:p>
            <a:pPr marL="576263" lvl="1" indent="-285750">
              <a:spcAft>
                <a:spcPts val="0"/>
              </a:spcAft>
              <a:buClr>
                <a:srgbClr val="3CB148"/>
              </a:buClr>
              <a:buFont typeface="Arial" panose="020B0604020202020204" pitchFamily="34" charset="0"/>
              <a:buChar char="•"/>
            </a:pPr>
            <a:r>
              <a:rPr lang="en-US" dirty="0"/>
              <a:t>NEW 26in / 650mm – replaces 24in / 600mm head</a:t>
            </a:r>
          </a:p>
          <a:p>
            <a:pPr marL="800100" lvl="2" indent="-285750">
              <a:spcAft>
                <a:spcPts val="0"/>
              </a:spcAft>
              <a:buClr>
                <a:srgbClr val="3CB148"/>
              </a:buClr>
              <a:buFont typeface="Arial" panose="020B0604020202020204" pitchFamily="34" charset="0"/>
              <a:buChar char="•"/>
            </a:pPr>
            <a:r>
              <a:rPr lang="en-US" sz="1400" dirty="0"/>
              <a:t>The shift away from 24in was driven by market considerations. Offering a 26in head allows Tennant to be more competitive with this size machine</a:t>
            </a:r>
          </a:p>
          <a:p>
            <a:pPr marL="800100" lvl="2" indent="-285750">
              <a:spcAft>
                <a:spcPts val="0"/>
              </a:spcAft>
              <a:buClr>
                <a:srgbClr val="3CB148"/>
              </a:buClr>
              <a:buFont typeface="Arial" panose="020B0604020202020204" pitchFamily="34" charset="0"/>
              <a:buChar char="•"/>
            </a:pPr>
            <a:r>
              <a:rPr lang="en-US" sz="1400" dirty="0"/>
              <a:t>26in offers customers more range in cleaning productivity – Tennant offers a 24in dual disk in the line-up with T300</a:t>
            </a:r>
          </a:p>
          <a:p>
            <a:pPr marL="285750" indent="-285750">
              <a:spcAft>
                <a:spcPts val="0"/>
              </a:spcAft>
              <a:buClr>
                <a:srgbClr val="3CB148"/>
              </a:buClr>
              <a:buFont typeface="Arial" panose="020B0604020202020204" pitchFamily="34" charset="0"/>
              <a:buChar char="•"/>
            </a:pPr>
            <a:endParaRPr lang="en-US" dirty="0"/>
          </a:p>
          <a:p>
            <a:pPr marL="285750" indent="-285750">
              <a:spcAft>
                <a:spcPts val="0"/>
              </a:spcAft>
              <a:buClr>
                <a:srgbClr val="3CB148"/>
              </a:buClr>
              <a:buFont typeface="Arial" panose="020B0604020202020204" pitchFamily="34" charset="0"/>
              <a:buChar char="•"/>
            </a:pPr>
            <a:r>
              <a:rPr lang="en-US" dirty="0"/>
              <a:t>RPM: 220</a:t>
            </a:r>
          </a:p>
          <a:p>
            <a:pPr marL="285750" indent="-285750">
              <a:spcAft>
                <a:spcPts val="0"/>
              </a:spcAft>
              <a:buClr>
                <a:srgbClr val="3CB148"/>
              </a:buClr>
              <a:buFont typeface="Arial" panose="020B0604020202020204" pitchFamily="34" charset="0"/>
              <a:buChar char="•"/>
            </a:pPr>
            <a:r>
              <a:rPr lang="en-US" dirty="0"/>
              <a:t>SS500 2 down pressure settings – varies by size:</a:t>
            </a:r>
          </a:p>
          <a:p>
            <a:pPr marL="576263" lvl="1" indent="-285750">
              <a:spcAft>
                <a:spcPts val="0"/>
              </a:spcAft>
              <a:buClr>
                <a:srgbClr val="3CB148"/>
              </a:buClr>
              <a:buFont typeface="Arial" panose="020B0604020202020204" pitchFamily="34" charset="0"/>
              <a:buChar char="•"/>
            </a:pPr>
            <a:r>
              <a:rPr lang="en-US" dirty="0"/>
              <a:t>26in / 650mm = 65, 120 </a:t>
            </a:r>
            <a:r>
              <a:rPr lang="en-US" dirty="0" err="1"/>
              <a:t>lbs</a:t>
            </a:r>
            <a:r>
              <a:rPr lang="en-US" dirty="0"/>
              <a:t> (29.5, 54.5 kg)</a:t>
            </a:r>
          </a:p>
          <a:p>
            <a:pPr marL="576263" lvl="1" indent="-285750">
              <a:spcAft>
                <a:spcPts val="0"/>
              </a:spcAft>
              <a:buClr>
                <a:srgbClr val="3CB148"/>
              </a:buClr>
              <a:buFont typeface="Arial" panose="020B0604020202020204" pitchFamily="34" charset="0"/>
              <a:buChar char="•"/>
            </a:pPr>
            <a:r>
              <a:rPr lang="en-US" dirty="0"/>
              <a:t>28in / 700mm = 70, 120 </a:t>
            </a:r>
            <a:r>
              <a:rPr lang="en-US" dirty="0" err="1"/>
              <a:t>lbs</a:t>
            </a:r>
            <a:r>
              <a:rPr lang="en-US" dirty="0"/>
              <a:t> (32, 54.5 kg)</a:t>
            </a:r>
          </a:p>
          <a:p>
            <a:pPr marL="576263" lvl="1" indent="-285750">
              <a:spcAft>
                <a:spcPts val="0"/>
              </a:spcAft>
              <a:buClr>
                <a:srgbClr val="3CB148"/>
              </a:buClr>
              <a:buFont typeface="Arial" panose="020B0604020202020204" pitchFamily="34" charset="0"/>
              <a:buChar char="•"/>
            </a:pPr>
            <a:r>
              <a:rPr lang="en-US" dirty="0"/>
              <a:t>32in / 800mm = 75, 120 </a:t>
            </a:r>
            <a:r>
              <a:rPr lang="en-US" dirty="0" err="1"/>
              <a:t>lbs</a:t>
            </a:r>
            <a:r>
              <a:rPr lang="en-US" dirty="0"/>
              <a:t> (34, 54.5 kg)</a:t>
            </a:r>
          </a:p>
          <a:p>
            <a:pPr marL="576263" lvl="1" indent="-285750">
              <a:spcAft>
                <a:spcPts val="0"/>
              </a:spcAft>
              <a:buClr>
                <a:srgbClr val="3CB148"/>
              </a:buClr>
              <a:buFont typeface="Arial" panose="020B0604020202020204" pitchFamily="34" charset="0"/>
              <a:buChar char="•"/>
            </a:pPr>
            <a:endParaRPr lang="en-US" dirty="0"/>
          </a:p>
          <a:p>
            <a:pPr marL="285750" indent="-285750">
              <a:spcAft>
                <a:spcPts val="0"/>
              </a:spcAft>
              <a:buClr>
                <a:srgbClr val="3CB148"/>
              </a:buClr>
              <a:buFont typeface="Arial" panose="020B0604020202020204" pitchFamily="34" charset="0"/>
              <a:buChar char="•"/>
            </a:pPr>
            <a:r>
              <a:rPr lang="en-US" dirty="0"/>
              <a:t>Continues using gimbal mount heads, with </a:t>
            </a:r>
            <a:r>
              <a:rPr lang="en-US" dirty="0" err="1"/>
              <a:t>Insta</a:t>
            </a:r>
            <a:r>
              <a:rPr lang="en-US" dirty="0"/>
              <a:t>-Fit™ brush/pad drivers</a:t>
            </a:r>
          </a:p>
          <a:p>
            <a:pPr marL="569913" lvl="1" indent="-285750">
              <a:spcAft>
                <a:spcPts val="0"/>
              </a:spcAft>
              <a:buClr>
                <a:srgbClr val="3CB148"/>
              </a:buClr>
              <a:buFont typeface="Arial" panose="020B0604020202020204" pitchFamily="34" charset="0"/>
              <a:buChar char="•"/>
            </a:pPr>
            <a:r>
              <a:rPr lang="en-US" dirty="0" err="1"/>
              <a:t>Insta</a:t>
            </a:r>
            <a:r>
              <a:rPr lang="en-US" dirty="0"/>
              <a:t>-Click™ is NOT on these machines, as they use a gimbal mount</a:t>
            </a:r>
          </a:p>
          <a:p>
            <a:pPr marL="569913" lvl="1" indent="-285750">
              <a:spcAft>
                <a:spcPts val="0"/>
              </a:spcAft>
              <a:buClr>
                <a:srgbClr val="3CB148"/>
              </a:buClr>
              <a:buFont typeface="Arial" panose="020B0604020202020204" pitchFamily="34" charset="0"/>
              <a:buChar char="•"/>
            </a:pPr>
            <a:r>
              <a:rPr lang="en-US" dirty="0"/>
              <a:t>Advantages to gimbal mount:</a:t>
            </a:r>
          </a:p>
          <a:p>
            <a:pPr marL="915987" lvl="2" indent="-285750">
              <a:spcAft>
                <a:spcPts val="0"/>
              </a:spcAft>
              <a:buClr>
                <a:srgbClr val="3CB148"/>
              </a:buClr>
              <a:buFont typeface="Arial" panose="020B0604020202020204" pitchFamily="34" charset="0"/>
              <a:buChar char="•"/>
            </a:pPr>
            <a:r>
              <a:rPr lang="en-US" sz="1400" dirty="0"/>
              <a:t>Heads able to flex/conform to varying surface levels </a:t>
            </a:r>
          </a:p>
          <a:p>
            <a:pPr marL="915987" lvl="2" indent="-285750">
              <a:spcAft>
                <a:spcPts val="0"/>
              </a:spcAft>
              <a:buClr>
                <a:srgbClr val="3CB148"/>
              </a:buClr>
              <a:buFont typeface="Arial" panose="020B0604020202020204" pitchFamily="34" charset="0"/>
              <a:buChar char="•"/>
            </a:pPr>
            <a:r>
              <a:rPr lang="en-US" sz="1400" dirty="0" err="1"/>
              <a:t>Insta</a:t>
            </a:r>
            <a:r>
              <a:rPr lang="en-US" sz="1400" dirty="0"/>
              <a:t>-Fit™ still allow for easy installation of pad driver and brushes</a:t>
            </a:r>
          </a:p>
          <a:p>
            <a:pPr marL="915987" lvl="2" indent="-285750">
              <a:spcAft>
                <a:spcPts val="0"/>
              </a:spcAft>
              <a:buClr>
                <a:srgbClr val="3CB148"/>
              </a:buClr>
              <a:buFont typeface="Arial" panose="020B0604020202020204" pitchFamily="34" charset="0"/>
              <a:buChar char="•"/>
            </a:pPr>
            <a:r>
              <a:rPr lang="en-US" sz="1400" dirty="0"/>
              <a:t>Yellow plungers makes pad driver and brush removal quick and simple</a:t>
            </a:r>
          </a:p>
          <a:p>
            <a:pPr marL="285750" lvl="2" indent="-285750">
              <a:spcAft>
                <a:spcPts val="0"/>
              </a:spcAft>
              <a:buClr>
                <a:srgbClr val="3CB148"/>
              </a:buClr>
              <a:buFont typeface="Arial" panose="020B0604020202020204" pitchFamily="34" charset="0"/>
              <a:buChar char="•"/>
            </a:pPr>
            <a:endParaRPr lang="en-US" sz="1400" dirty="0"/>
          </a:p>
          <a:p>
            <a:pPr marL="285750" lvl="2" indent="-285750">
              <a:spcAft>
                <a:spcPts val="0"/>
              </a:spcAft>
              <a:buClr>
                <a:srgbClr val="3CB148"/>
              </a:buClr>
              <a:buFont typeface="Arial" panose="020B0604020202020204" pitchFamily="34" charset="0"/>
              <a:buChar char="•"/>
            </a:pPr>
            <a:r>
              <a:rPr lang="en-US" sz="1600" dirty="0"/>
              <a:t>Fixed floating head skirt – helps contain water thrown from spinning brushes, especially in corners, reducing slips and falls.</a:t>
            </a:r>
          </a:p>
          <a:p>
            <a:pPr marL="285750" lvl="2" indent="-285750">
              <a:spcAft>
                <a:spcPts val="0"/>
              </a:spcAft>
              <a:buClr>
                <a:srgbClr val="3CB148"/>
              </a:buClr>
              <a:buFont typeface="Arial" panose="020B0604020202020204" pitchFamily="34" charset="0"/>
              <a:buChar char="•"/>
            </a:pPr>
            <a:endParaRPr lang="en-US" sz="1600" dirty="0"/>
          </a:p>
          <a:p>
            <a:pPr marL="285750" lvl="2" indent="-285750">
              <a:spcAft>
                <a:spcPts val="0"/>
              </a:spcAft>
              <a:buClr>
                <a:srgbClr val="3CB148"/>
              </a:buClr>
              <a:buFont typeface="Arial" panose="020B0604020202020204" pitchFamily="34" charset="0"/>
              <a:buChar char="•"/>
            </a:pPr>
            <a:r>
              <a:rPr lang="en-US" sz="1600" dirty="0"/>
              <a:t>New integrated front-facing rubber guide wheels minimizes wall damage</a:t>
            </a:r>
          </a:p>
          <a:p>
            <a:pPr marL="285750" indent="-285750">
              <a:buClr>
                <a:srgbClr val="3CB148"/>
              </a:buClr>
              <a:buFont typeface="Arial" panose="020B0604020202020204" pitchFamily="34" charset="0"/>
              <a:buChar char="•"/>
            </a:pPr>
            <a:endParaRPr lang="en-US" dirty="0"/>
          </a:p>
        </p:txBody>
      </p:sp>
      <p:sp>
        <p:nvSpPr>
          <p:cNvPr id="3" name="Date Placeholder 2"/>
          <p:cNvSpPr>
            <a:spLocks noGrp="1"/>
          </p:cNvSpPr>
          <p:nvPr>
            <p:ph type="dt" sz="half" idx="2"/>
          </p:nvPr>
        </p:nvSpPr>
        <p:spPr/>
        <p:txBody>
          <a:bodyPr/>
          <a:lstStyle/>
          <a:p>
            <a:r>
              <a:rPr lang="en-US"/>
              <a:t>©2017  The Tennant Company. All rights reserved.</a:t>
            </a:r>
            <a:endParaRPr lang="en-US" dirty="0"/>
          </a:p>
        </p:txBody>
      </p:sp>
      <p:sp>
        <p:nvSpPr>
          <p:cNvPr id="4" name="Footer Placeholder 3"/>
          <p:cNvSpPr>
            <a:spLocks noGrp="1"/>
          </p:cNvSpPr>
          <p:nvPr>
            <p:ph type="ftr" sz="quarter" idx="3"/>
          </p:nvPr>
        </p:nvSpPr>
        <p:spPr/>
        <p:txBody>
          <a:bodyPr/>
          <a:lstStyle/>
          <a:p>
            <a:r>
              <a:rPr lang="en-US"/>
              <a:t>CONFIDENTIAL - For Internal Use Only</a:t>
            </a:r>
            <a:endParaRPr lang="en-US" dirty="0"/>
          </a:p>
        </p:txBody>
      </p:sp>
      <p:sp>
        <p:nvSpPr>
          <p:cNvPr id="5" name="Slide Number Placeholder 4"/>
          <p:cNvSpPr>
            <a:spLocks noGrp="1"/>
          </p:cNvSpPr>
          <p:nvPr>
            <p:ph type="sldNum" sz="quarter" idx="4"/>
          </p:nvPr>
        </p:nvSpPr>
        <p:spPr/>
        <p:txBody>
          <a:bodyPr/>
          <a:lstStyle/>
          <a:p>
            <a:r>
              <a:rPr lang="en-US"/>
              <a:t> Feb. 2017      </a:t>
            </a:r>
            <a:fld id="{1A6FFB7A-8DCC-4570-A770-7C398EED305A}" type="slidenum">
              <a:rPr lang="en-US" smtClean="0"/>
              <a:pPr/>
              <a:t>15</a:t>
            </a:fld>
            <a:endParaRPr lang="en-US" dirty="0"/>
          </a:p>
        </p:txBody>
      </p:sp>
      <p:sp>
        <p:nvSpPr>
          <p:cNvPr id="6" name="Title 5"/>
          <p:cNvSpPr>
            <a:spLocks noGrp="1"/>
          </p:cNvSpPr>
          <p:nvPr>
            <p:ph type="title"/>
          </p:nvPr>
        </p:nvSpPr>
        <p:spPr/>
        <p:txBody>
          <a:bodyPr/>
          <a:lstStyle/>
          <a:p>
            <a:r>
              <a:rPr lang="en-US" altLang="en-US" dirty="0"/>
              <a:t>Dual Disk Scrub Head – 3 Options to Choose From </a:t>
            </a:r>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833465" y="5308543"/>
            <a:ext cx="2183103" cy="1098468"/>
          </a:xfrm>
          <a:prstGeom prst="rect">
            <a:avLst/>
          </a:prstGeom>
        </p:spPr>
      </p:pic>
      <p:sp>
        <p:nvSpPr>
          <p:cNvPr id="8" name="TextBox 7"/>
          <p:cNvSpPr txBox="1"/>
          <p:nvPr/>
        </p:nvSpPr>
        <p:spPr>
          <a:xfrm>
            <a:off x="7130923" y="3090625"/>
            <a:ext cx="1600882" cy="276999"/>
          </a:xfrm>
          <a:prstGeom prst="rect">
            <a:avLst/>
          </a:prstGeom>
          <a:noFill/>
        </p:spPr>
        <p:txBody>
          <a:bodyPr wrap="square" rtlCol="0">
            <a:spAutoFit/>
          </a:bodyPr>
          <a:lstStyle/>
          <a:p>
            <a:pPr algn="ctr"/>
            <a:r>
              <a:rPr lang="en-US" sz="1200" b="1" dirty="0" err="1">
                <a:latin typeface="Arial" panose="020B0604020202020204" pitchFamily="34" charset="0"/>
              </a:rPr>
              <a:t>Insta</a:t>
            </a:r>
            <a:r>
              <a:rPr lang="en-US" sz="1200" b="1" dirty="0">
                <a:latin typeface="Arial" panose="020B0604020202020204" pitchFamily="34" charset="0"/>
              </a:rPr>
              <a:t>-Fit™</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173794" y="3357497"/>
            <a:ext cx="1502446" cy="1280699"/>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447690" y="1656341"/>
            <a:ext cx="2648542" cy="1218834"/>
          </a:xfrm>
          <a:prstGeom prst="rect">
            <a:avLst/>
          </a:prstGeom>
        </p:spPr>
      </p:pic>
    </p:spTree>
    <p:extLst>
      <p:ext uri="{BB962C8B-B14F-4D97-AF65-F5344CB8AC3E}">
        <p14:creationId xmlns:p14="http://schemas.microsoft.com/office/powerpoint/2010/main" val="4243885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9621" y="1455736"/>
            <a:ext cx="6024979" cy="5113339"/>
          </a:xfrm>
        </p:spPr>
        <p:txBody>
          <a:bodyPr>
            <a:normAutofit lnSpcReduction="10000"/>
          </a:bodyPr>
          <a:lstStyle/>
          <a:p>
            <a:pPr marL="285750" indent="-285750">
              <a:spcAft>
                <a:spcPts val="0"/>
              </a:spcAft>
              <a:buClr>
                <a:srgbClr val="3CB148"/>
              </a:buClr>
              <a:buFont typeface="Arial" panose="020B0604020202020204" pitchFamily="34" charset="0"/>
              <a:buChar char="•"/>
            </a:pPr>
            <a:r>
              <a:rPr lang="en-US" dirty="0"/>
              <a:t>Stone Care Solutions – </a:t>
            </a:r>
            <a:r>
              <a:rPr lang="en-US" dirty="0" err="1"/>
              <a:t>Diamabrush</a:t>
            </a:r>
            <a:r>
              <a:rPr lang="en-US" sz="1200" dirty="0"/>
              <a:t>™</a:t>
            </a:r>
          </a:p>
          <a:p>
            <a:pPr marL="512762" lvl="1" indent="-171450">
              <a:spcAft>
                <a:spcPts val="0"/>
              </a:spcAft>
              <a:buClr>
                <a:srgbClr val="3CB148"/>
              </a:buClr>
              <a:buFont typeface="Arial" panose="020B0604020202020204" pitchFamily="34" charset="0"/>
              <a:buChar char="•"/>
            </a:pPr>
            <a:r>
              <a:rPr lang="en-US" sz="1100" dirty="0"/>
              <a:t>A </a:t>
            </a:r>
            <a:r>
              <a:rPr lang="en-US" sz="1100" b="1" u="sng" dirty="0"/>
              <a:t>chemical-free polishing system</a:t>
            </a:r>
            <a:r>
              <a:rPr lang="en-US" sz="1100" dirty="0"/>
              <a:t> that is used with standard cleaning equipment and water that generates no dust</a:t>
            </a:r>
          </a:p>
          <a:p>
            <a:pPr marL="512762" lvl="1" indent="-171450">
              <a:spcAft>
                <a:spcPts val="0"/>
              </a:spcAft>
              <a:buClr>
                <a:srgbClr val="3CB148"/>
              </a:buClr>
              <a:buFont typeface="Arial" panose="020B0604020202020204" pitchFamily="34" charset="0"/>
              <a:buChar char="•"/>
            </a:pPr>
            <a:r>
              <a:rPr lang="en-US" sz="1100" dirty="0"/>
              <a:t>Maintenance tools can be used on </a:t>
            </a:r>
            <a:r>
              <a:rPr lang="en-US" sz="1100" b="1" u="sng" dirty="0"/>
              <a:t>Concrete or Terrazzo</a:t>
            </a:r>
          </a:p>
          <a:p>
            <a:pPr marL="512762" lvl="1" indent="-171450">
              <a:spcAft>
                <a:spcPts val="0"/>
              </a:spcAft>
              <a:buClr>
                <a:srgbClr val="3CB148"/>
              </a:buClr>
              <a:buFont typeface="Arial" panose="020B0604020202020204" pitchFamily="34" charset="0"/>
              <a:buChar char="•"/>
            </a:pPr>
            <a:r>
              <a:rPr lang="en-US" sz="1100" b="1" u="sng" dirty="0"/>
              <a:t>1,000</a:t>
            </a:r>
            <a:r>
              <a:rPr lang="en-US" sz="1100" dirty="0"/>
              <a:t> (red) and </a:t>
            </a:r>
            <a:r>
              <a:rPr lang="en-US" sz="1100" b="1" u="sng" dirty="0"/>
              <a:t>2,000</a:t>
            </a:r>
            <a:r>
              <a:rPr lang="en-US" sz="1100" dirty="0"/>
              <a:t> (tan) </a:t>
            </a:r>
            <a:r>
              <a:rPr lang="en-US" sz="1100" b="1" u="sng" dirty="0"/>
              <a:t>grit tools </a:t>
            </a:r>
            <a:r>
              <a:rPr lang="en-US" sz="1100" dirty="0"/>
              <a:t>– Maintenance only for SS500</a:t>
            </a:r>
          </a:p>
          <a:p>
            <a:pPr marL="512762" lvl="1" indent="-171450">
              <a:spcAft>
                <a:spcPts val="0"/>
              </a:spcAft>
              <a:buClr>
                <a:srgbClr val="3CB148"/>
              </a:buClr>
              <a:buFont typeface="Arial" panose="020B0604020202020204" pitchFamily="34" charset="0"/>
              <a:buChar char="•"/>
            </a:pPr>
            <a:r>
              <a:rPr lang="en-US" sz="1100" dirty="0"/>
              <a:t>Replacement tools are available as well</a:t>
            </a:r>
          </a:p>
          <a:p>
            <a:pPr marL="512762" lvl="1" indent="-171450">
              <a:spcAft>
                <a:spcPts val="0"/>
              </a:spcAft>
              <a:buClr>
                <a:srgbClr val="3CB148"/>
              </a:buClr>
              <a:buFont typeface="Arial" panose="020B0604020202020204" pitchFamily="34" charset="0"/>
              <a:buChar char="•"/>
            </a:pPr>
            <a:r>
              <a:rPr lang="en-US" sz="1100" dirty="0"/>
              <a:t>Routinely clean with the </a:t>
            </a:r>
            <a:r>
              <a:rPr lang="en-US" sz="1100" b="1" u="sng" dirty="0"/>
              <a:t>maintenance</a:t>
            </a:r>
            <a:r>
              <a:rPr lang="en-US" sz="1100" dirty="0"/>
              <a:t> tools to not only maintain but continually </a:t>
            </a:r>
            <a:r>
              <a:rPr lang="en-US" sz="1100" b="1" u="sng" dirty="0"/>
              <a:t>improve</a:t>
            </a:r>
            <a:r>
              <a:rPr lang="en-US" sz="1100" dirty="0"/>
              <a:t> the floor’s appearance</a:t>
            </a:r>
          </a:p>
          <a:p>
            <a:pPr marL="285750" indent="-285750">
              <a:spcAft>
                <a:spcPts val="0"/>
              </a:spcAft>
              <a:buClr>
                <a:srgbClr val="3CB148"/>
              </a:buClr>
              <a:buFont typeface="Arial" panose="020B0604020202020204" pitchFamily="34" charset="0"/>
              <a:buChar char="•"/>
            </a:pPr>
            <a:r>
              <a:rPr lang="en-US" dirty="0"/>
              <a:t>Brushes</a:t>
            </a:r>
            <a:endParaRPr lang="en-US" sz="2100" dirty="0"/>
          </a:p>
          <a:p>
            <a:pPr marL="512762" lvl="1" indent="-171450">
              <a:spcAft>
                <a:spcPts val="0"/>
              </a:spcAft>
              <a:buClr>
                <a:srgbClr val="3CB148"/>
              </a:buClr>
              <a:buFont typeface="Arial" panose="020B0604020202020204" pitchFamily="34" charset="0"/>
              <a:buChar char="•"/>
            </a:pPr>
            <a:r>
              <a:rPr lang="en-US" sz="1100" dirty="0"/>
              <a:t>13”, 14” and 16” disks &amp; 28” cylindrical</a:t>
            </a:r>
          </a:p>
          <a:p>
            <a:pPr marL="512762" lvl="1" indent="-171450">
              <a:spcAft>
                <a:spcPts val="0"/>
              </a:spcAft>
              <a:buClr>
                <a:srgbClr val="3CB148"/>
              </a:buClr>
              <a:buFont typeface="Arial" panose="020B0604020202020204" pitchFamily="34" charset="0"/>
              <a:buChar char="•"/>
            </a:pPr>
            <a:r>
              <a:rPr lang="en-US" sz="1100" dirty="0"/>
              <a:t>Available in: Nylon, Polypropylene, H.D. Polypropylene, Abrasive and Super Abrasive</a:t>
            </a:r>
          </a:p>
          <a:p>
            <a:pPr marL="512762" lvl="1" indent="-171450">
              <a:spcAft>
                <a:spcPts val="0"/>
              </a:spcAft>
              <a:buClr>
                <a:srgbClr val="3CB148"/>
              </a:buClr>
              <a:buFont typeface="Arial" panose="020B0604020202020204" pitchFamily="34" charset="0"/>
              <a:buChar char="•"/>
            </a:pPr>
            <a:r>
              <a:rPr lang="en-US" sz="1100" b="1" u="sng" dirty="0" err="1"/>
              <a:t>Insta</a:t>
            </a:r>
            <a:r>
              <a:rPr lang="en-US" sz="1100" b="1" u="sng" dirty="0"/>
              <a:t>-Fit™ Adapter</a:t>
            </a:r>
            <a:r>
              <a:rPr lang="en-US" sz="1100" dirty="0"/>
              <a:t> – The adapter guides the brush or pad driver onto the machine easily, without requiring the operator to line up the brush or pad drive to the hub.</a:t>
            </a:r>
          </a:p>
          <a:p>
            <a:pPr marL="512762" lvl="1" indent="-171450">
              <a:spcAft>
                <a:spcPts val="0"/>
              </a:spcAft>
              <a:buClr>
                <a:srgbClr val="3CB148"/>
              </a:buClr>
              <a:buFont typeface="Arial" panose="020B0604020202020204" pitchFamily="34" charset="0"/>
              <a:buChar char="•"/>
            </a:pPr>
            <a:r>
              <a:rPr lang="en-US" sz="1100" b="1" u="sng" dirty="0"/>
              <a:t>Brush Wear Indicator</a:t>
            </a:r>
            <a:r>
              <a:rPr lang="en-US" sz="1100" dirty="0"/>
              <a:t> - </a:t>
            </a:r>
            <a:r>
              <a:rPr lang="en-US" sz="1100" dirty="0" err="1"/>
              <a:t>Tennant</a:t>
            </a:r>
            <a:r>
              <a:rPr lang="en-US" sz="1100" i="1" dirty="0" err="1"/>
              <a:t>True</a:t>
            </a:r>
            <a:r>
              <a:rPr lang="en-US" sz="1100" dirty="0"/>
              <a:t>® disk brushes include a brush wear indicator that takes the guesswork out of brush replacement to ensure optimal cleaning performance.</a:t>
            </a:r>
          </a:p>
          <a:p>
            <a:pPr marL="285750" indent="-285750">
              <a:spcAft>
                <a:spcPts val="0"/>
              </a:spcAft>
              <a:buClr>
                <a:srgbClr val="3CB148"/>
              </a:buClr>
              <a:buFont typeface="Arial" panose="020B0604020202020204" pitchFamily="34" charset="0"/>
              <a:buChar char="•"/>
            </a:pPr>
            <a:r>
              <a:rPr lang="en-US" dirty="0"/>
              <a:t>Pads</a:t>
            </a:r>
            <a:endParaRPr lang="en-US" sz="2100" dirty="0"/>
          </a:p>
          <a:p>
            <a:pPr marL="630237" lvl="1" indent="-285750">
              <a:spcAft>
                <a:spcPts val="0"/>
              </a:spcAft>
              <a:buClr>
                <a:srgbClr val="3CB148"/>
              </a:buClr>
              <a:buFont typeface="Arial" panose="020B0604020202020204" pitchFamily="34" charset="0"/>
              <a:buChar char="•"/>
            </a:pPr>
            <a:r>
              <a:rPr lang="en-US" dirty="0"/>
              <a:t>13”, 14” and 16” disks &amp; 14” x 28” orbital (</a:t>
            </a:r>
            <a:r>
              <a:rPr lang="en-US" cap="all" dirty="0"/>
              <a:t>new size</a:t>
            </a:r>
            <a:r>
              <a:rPr lang="en-US" dirty="0"/>
              <a:t>)</a:t>
            </a:r>
          </a:p>
          <a:p>
            <a:pPr marL="630237" lvl="1" indent="-285750">
              <a:spcAft>
                <a:spcPts val="0"/>
              </a:spcAft>
              <a:buClr>
                <a:srgbClr val="3CB148"/>
              </a:buClr>
              <a:buFont typeface="Arial" panose="020B0604020202020204" pitchFamily="34" charset="0"/>
              <a:buChar char="•"/>
            </a:pPr>
            <a:r>
              <a:rPr lang="en-US" cap="all" dirty="0"/>
              <a:t>New material</a:t>
            </a:r>
            <a:r>
              <a:rPr lang="en-US" dirty="0"/>
              <a:t>: </a:t>
            </a:r>
            <a:r>
              <a:rPr lang="en-US" b="1" u="sng" dirty="0"/>
              <a:t>Melamine Pad</a:t>
            </a:r>
          </a:p>
          <a:p>
            <a:pPr marL="630237" lvl="1" indent="-285750">
              <a:spcAft>
                <a:spcPts val="0"/>
              </a:spcAft>
              <a:buClr>
                <a:srgbClr val="3CB148"/>
              </a:buClr>
              <a:buFont typeface="Arial" panose="020B0604020202020204" pitchFamily="34" charset="0"/>
              <a:buChar char="•"/>
            </a:pPr>
            <a:r>
              <a:rPr lang="en-US" dirty="0"/>
              <a:t>White Polishing, </a:t>
            </a:r>
            <a:r>
              <a:rPr lang="en-US" dirty="0">
                <a:solidFill>
                  <a:srgbClr val="FF0000"/>
                </a:solidFill>
              </a:rPr>
              <a:t>Red Cleaning</a:t>
            </a:r>
            <a:r>
              <a:rPr lang="en-US" dirty="0"/>
              <a:t>, </a:t>
            </a:r>
            <a:r>
              <a:rPr lang="en-US" dirty="0">
                <a:solidFill>
                  <a:srgbClr val="0070C0"/>
                </a:solidFill>
              </a:rPr>
              <a:t>Blue Scrubbing</a:t>
            </a:r>
            <a:r>
              <a:rPr lang="en-US" dirty="0"/>
              <a:t>, </a:t>
            </a:r>
            <a:r>
              <a:rPr lang="en-US" dirty="0">
                <a:solidFill>
                  <a:srgbClr val="996633"/>
                </a:solidFill>
              </a:rPr>
              <a:t>Brown Stripping </a:t>
            </a:r>
            <a:r>
              <a:rPr lang="en-US" dirty="0"/>
              <a:t>(disk only), Black Hi-Pro Stripping, </a:t>
            </a:r>
            <a:r>
              <a:rPr lang="en-US" dirty="0">
                <a:solidFill>
                  <a:srgbClr val="A50021"/>
                </a:solidFill>
              </a:rPr>
              <a:t>Maroon Surface Prep</a:t>
            </a:r>
            <a:r>
              <a:rPr lang="en-US" dirty="0"/>
              <a:t>, </a:t>
            </a:r>
            <a:r>
              <a:rPr lang="en-US" dirty="0">
                <a:solidFill>
                  <a:srgbClr val="7030A0"/>
                </a:solidFill>
              </a:rPr>
              <a:t>Purple Diamond Polishing </a:t>
            </a:r>
            <a:r>
              <a:rPr lang="en-US" dirty="0"/>
              <a:t>(disk only), </a:t>
            </a:r>
            <a:r>
              <a:rPr lang="en-US" dirty="0">
                <a:solidFill>
                  <a:srgbClr val="CCCC00"/>
                </a:solidFill>
              </a:rPr>
              <a:t>Sienna Diamond Polishing </a:t>
            </a:r>
            <a:r>
              <a:rPr lang="en-US" dirty="0"/>
              <a:t>(disk only), &amp; </a:t>
            </a:r>
            <a:r>
              <a:rPr lang="en-US" dirty="0">
                <a:solidFill>
                  <a:srgbClr val="00B050"/>
                </a:solidFill>
              </a:rPr>
              <a:t>Green Turf Pad </a:t>
            </a:r>
            <a:r>
              <a:rPr lang="en-US" dirty="0"/>
              <a:t>(orbital only)</a:t>
            </a:r>
          </a:p>
          <a:p>
            <a:pPr marL="285750" indent="-285750">
              <a:spcAft>
                <a:spcPts val="0"/>
              </a:spcAft>
              <a:buClr>
                <a:srgbClr val="3CB148"/>
              </a:buClr>
              <a:buFont typeface="Arial" panose="020B0604020202020204" pitchFamily="34" charset="0"/>
              <a:buChar char="•"/>
            </a:pPr>
            <a:r>
              <a:rPr lang="en-US" dirty="0"/>
              <a:t>Squeegees - </a:t>
            </a:r>
            <a:r>
              <a:rPr lang="en-US" dirty="0" err="1"/>
              <a:t>Linatex</a:t>
            </a:r>
            <a:r>
              <a:rPr lang="en-US" sz="1050" dirty="0"/>
              <a:t>®</a:t>
            </a:r>
            <a:r>
              <a:rPr lang="en-US" dirty="0"/>
              <a:t>, Polyurethane, and Gum Rubber</a:t>
            </a:r>
          </a:p>
        </p:txBody>
      </p:sp>
      <p:sp>
        <p:nvSpPr>
          <p:cNvPr id="3" name="Date Placeholder 2"/>
          <p:cNvSpPr>
            <a:spLocks noGrp="1"/>
          </p:cNvSpPr>
          <p:nvPr>
            <p:ph type="dt" sz="half" idx="2"/>
          </p:nvPr>
        </p:nvSpPr>
        <p:spPr/>
        <p:txBody>
          <a:bodyPr/>
          <a:lstStyle/>
          <a:p>
            <a:r>
              <a:rPr lang="en-US"/>
              <a:t>©2017  The Tennant Company. All rights reserved.</a:t>
            </a:r>
            <a:endParaRPr lang="en-US" dirty="0"/>
          </a:p>
        </p:txBody>
      </p:sp>
      <p:sp>
        <p:nvSpPr>
          <p:cNvPr id="4" name="Footer Placeholder 3"/>
          <p:cNvSpPr>
            <a:spLocks noGrp="1"/>
          </p:cNvSpPr>
          <p:nvPr>
            <p:ph type="ftr" sz="quarter" idx="3"/>
          </p:nvPr>
        </p:nvSpPr>
        <p:spPr/>
        <p:txBody>
          <a:bodyPr/>
          <a:lstStyle/>
          <a:p>
            <a:r>
              <a:rPr lang="en-US"/>
              <a:t>CONFIDENTIAL - For Internal Use Only</a:t>
            </a:r>
            <a:endParaRPr lang="en-US" dirty="0"/>
          </a:p>
        </p:txBody>
      </p:sp>
      <p:sp>
        <p:nvSpPr>
          <p:cNvPr id="5" name="Slide Number Placeholder 4"/>
          <p:cNvSpPr>
            <a:spLocks noGrp="1"/>
          </p:cNvSpPr>
          <p:nvPr>
            <p:ph type="sldNum" sz="quarter" idx="4"/>
          </p:nvPr>
        </p:nvSpPr>
        <p:spPr/>
        <p:txBody>
          <a:bodyPr/>
          <a:lstStyle/>
          <a:p>
            <a:r>
              <a:rPr lang="en-US"/>
              <a:t> Feb. 2017      </a:t>
            </a:r>
            <a:fld id="{1A6FFB7A-8DCC-4570-A770-7C398EED305A}" type="slidenum">
              <a:rPr lang="en-US" smtClean="0"/>
              <a:pPr/>
              <a:t>16</a:t>
            </a:fld>
            <a:endParaRPr lang="en-US" dirty="0"/>
          </a:p>
        </p:txBody>
      </p:sp>
      <p:sp>
        <p:nvSpPr>
          <p:cNvPr id="6" name="Title 5"/>
          <p:cNvSpPr>
            <a:spLocks noGrp="1"/>
          </p:cNvSpPr>
          <p:nvPr>
            <p:ph type="title"/>
          </p:nvPr>
        </p:nvSpPr>
        <p:spPr/>
        <p:txBody>
          <a:bodyPr/>
          <a:lstStyle/>
          <a:p>
            <a:r>
              <a:rPr lang="en-US" dirty="0"/>
              <a:t>SS500 </a:t>
            </a:r>
            <a:r>
              <a:rPr lang="en-US" altLang="en-US" dirty="0"/>
              <a:t>Stone Care, Brushes, Pads, Squeegees</a:t>
            </a:r>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678972" y="3835056"/>
            <a:ext cx="1168732" cy="996238"/>
          </a:xfrm>
          <a:prstGeom prst="rect">
            <a:avLst/>
          </a:prstGeom>
        </p:spPr>
      </p:pic>
      <p:pic>
        <p:nvPicPr>
          <p:cNvPr id="8" name="Picture 7"/>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0" b="99183" l="68" r="99120"/>
                    </a14:imgEffect>
                  </a14:imgLayer>
                </a14:imgProps>
              </a:ext>
              <a:ext uri="{28A0092B-C50C-407E-A947-70E740481C1C}">
                <a14:useLocalDpi xmlns:a14="http://schemas.microsoft.com/office/drawing/2010/main"/>
              </a:ext>
            </a:extLst>
          </a:blip>
          <a:srcRect/>
          <a:stretch/>
        </p:blipFill>
        <p:spPr>
          <a:xfrm>
            <a:off x="7576289" y="1688942"/>
            <a:ext cx="1411994" cy="994403"/>
          </a:xfrm>
          <a:prstGeom prst="rect">
            <a:avLst/>
          </a:prstGeom>
        </p:spPr>
      </p:pic>
      <p:pic>
        <p:nvPicPr>
          <p:cNvPr id="9" name="Picture 8"/>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968" b="99371" l="408" r="99660"/>
                    </a14:imgEffect>
                  </a14:imgLayer>
                </a14:imgProps>
              </a:ext>
              <a:ext uri="{28A0092B-C50C-407E-A947-70E740481C1C}">
                <a14:useLocalDpi xmlns:a14="http://schemas.microsoft.com/office/drawing/2010/main"/>
              </a:ext>
            </a:extLst>
          </a:blip>
          <a:srcRect/>
          <a:stretch/>
        </p:blipFill>
        <p:spPr>
          <a:xfrm>
            <a:off x="6474555" y="2437497"/>
            <a:ext cx="1435465" cy="1007850"/>
          </a:xfrm>
          <a:prstGeom prst="rect">
            <a:avLst/>
          </a:prstGeom>
        </p:spPr>
      </p:pic>
      <p:pic>
        <p:nvPicPr>
          <p:cNvPr id="10" name="Picture 9"/>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678972" y="4879000"/>
            <a:ext cx="1635102" cy="1359660"/>
          </a:xfrm>
          <a:prstGeom prst="rect">
            <a:avLst/>
          </a:prstGeom>
        </p:spPr>
      </p:pic>
      <p:pic>
        <p:nvPicPr>
          <p:cNvPr id="11" name="Picture 10"/>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7962669" y="3866126"/>
            <a:ext cx="1025614" cy="562529"/>
          </a:xfrm>
          <a:prstGeom prst="rect">
            <a:avLst/>
          </a:prstGeom>
        </p:spPr>
      </p:pic>
      <p:cxnSp>
        <p:nvCxnSpPr>
          <p:cNvPr id="12" name="Straight Arrow Connector 11"/>
          <p:cNvCxnSpPr/>
          <p:nvPr/>
        </p:nvCxnSpPr>
        <p:spPr>
          <a:xfrm>
            <a:off x="6212195" y="4163781"/>
            <a:ext cx="68201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8456765" y="4382330"/>
            <a:ext cx="955" cy="3889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336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218" y="1600200"/>
            <a:ext cx="8229600" cy="4648200"/>
          </a:xfrm>
        </p:spPr>
        <p:txBody>
          <a:bodyPr/>
          <a:lstStyle/>
          <a:p>
            <a:pPr marL="285750" indent="-285750">
              <a:lnSpc>
                <a:spcPct val="110000"/>
              </a:lnSpc>
              <a:spcBef>
                <a:spcPts val="0"/>
              </a:spcBef>
              <a:spcAft>
                <a:spcPts val="0"/>
              </a:spcAft>
              <a:buClr>
                <a:srgbClr val="3CB148"/>
              </a:buClr>
              <a:buFont typeface="Arial" panose="020B0604020202020204" pitchFamily="34" charset="0"/>
              <a:buChar char="•"/>
            </a:pPr>
            <a:r>
              <a:rPr lang="en-US" dirty="0"/>
              <a:t>Dual brushes allows pre-sweeping maximizing productivity</a:t>
            </a:r>
          </a:p>
          <a:p>
            <a:pPr marL="742950" lvl="1" indent="-285750">
              <a:lnSpc>
                <a:spcPct val="110000"/>
              </a:lnSpc>
              <a:spcBef>
                <a:spcPts val="0"/>
              </a:spcBef>
              <a:spcAft>
                <a:spcPts val="0"/>
              </a:spcAft>
              <a:buClr>
                <a:srgbClr val="3CB148"/>
              </a:buClr>
              <a:buFont typeface="Arial" panose="020B0604020202020204" pitchFamily="34" charset="0"/>
              <a:buChar char="•"/>
            </a:pPr>
            <a:r>
              <a:rPr lang="en-US" dirty="0"/>
              <a:t>Cylindrical brushes help to pick-up light debris into tray</a:t>
            </a:r>
          </a:p>
          <a:p>
            <a:pPr marL="628650" lvl="1" indent="-171450">
              <a:lnSpc>
                <a:spcPct val="110000"/>
              </a:lnSpc>
              <a:spcBef>
                <a:spcPts val="0"/>
              </a:spcBef>
              <a:spcAft>
                <a:spcPts val="0"/>
              </a:spcAft>
              <a:buClr>
                <a:srgbClr val="3CB148"/>
              </a:buClr>
              <a:buFont typeface="Arial" panose="020B0604020202020204" pitchFamily="34" charset="0"/>
              <a:buChar char="•"/>
            </a:pPr>
            <a:endParaRPr lang="en-US" sz="700" dirty="0"/>
          </a:p>
          <a:p>
            <a:pPr marL="285750" indent="-285750">
              <a:spcAft>
                <a:spcPts val="600"/>
              </a:spcAft>
              <a:buClr>
                <a:srgbClr val="3CB148"/>
              </a:buClr>
              <a:buFont typeface="Arial" panose="020B0604020202020204" pitchFamily="34" charset="0"/>
              <a:buChar char="•"/>
            </a:pPr>
            <a:r>
              <a:rPr lang="en-US" dirty="0"/>
              <a:t>Easy no-tool one side brush removal</a:t>
            </a:r>
          </a:p>
          <a:p>
            <a:pPr marL="285750" indent="-285750">
              <a:spcAft>
                <a:spcPts val="0"/>
              </a:spcAft>
              <a:buClr>
                <a:srgbClr val="3CB148"/>
              </a:buClr>
              <a:buFont typeface="Arial" panose="020B0604020202020204" pitchFamily="34" charset="0"/>
              <a:buChar char="•"/>
            </a:pPr>
            <a:r>
              <a:rPr lang="en-US" dirty="0"/>
              <a:t>Integrated 1-piece debris tray</a:t>
            </a:r>
          </a:p>
          <a:p>
            <a:pPr marL="742950" lvl="1" indent="-285750">
              <a:spcAft>
                <a:spcPts val="0"/>
              </a:spcAft>
              <a:buClr>
                <a:srgbClr val="3CB148"/>
              </a:buClr>
              <a:buFont typeface="Arial" panose="020B0604020202020204" pitchFamily="34" charset="0"/>
              <a:buChar char="•"/>
            </a:pPr>
            <a:r>
              <a:rPr lang="en-US" dirty="0"/>
              <a:t>Dual side removal – easy to remove</a:t>
            </a:r>
          </a:p>
          <a:p>
            <a:pPr marL="742950" lvl="1" indent="-285750">
              <a:spcAft>
                <a:spcPts val="0"/>
              </a:spcAft>
              <a:buClr>
                <a:srgbClr val="3CB148"/>
              </a:buClr>
              <a:buFont typeface="Arial" panose="020B0604020202020204" pitchFamily="34" charset="0"/>
              <a:buChar char="•"/>
            </a:pPr>
            <a:r>
              <a:rPr lang="en-US" dirty="0"/>
              <a:t>Drawer style</a:t>
            </a:r>
          </a:p>
          <a:p>
            <a:pPr marL="742950" lvl="1" indent="-285750">
              <a:spcAft>
                <a:spcPts val="0"/>
              </a:spcAft>
              <a:buClr>
                <a:srgbClr val="3CB148"/>
              </a:buClr>
              <a:buFont typeface="Arial" panose="020B0604020202020204" pitchFamily="34" charset="0"/>
              <a:buChar char="•"/>
            </a:pPr>
            <a:r>
              <a:rPr lang="en-US" dirty="0"/>
              <a:t>0.85 gallon / 3.2 liter capacity </a:t>
            </a:r>
          </a:p>
          <a:p>
            <a:pPr marL="628650" lvl="1" indent="-171450">
              <a:spcAft>
                <a:spcPts val="0"/>
              </a:spcAft>
              <a:buClr>
                <a:srgbClr val="3CB148"/>
              </a:buClr>
              <a:buFont typeface="Arial" panose="020B0604020202020204" pitchFamily="34" charset="0"/>
              <a:buChar char="•"/>
            </a:pPr>
            <a:endParaRPr lang="en-US" sz="500" dirty="0"/>
          </a:p>
          <a:p>
            <a:pPr marL="285750" indent="-285750">
              <a:spcAft>
                <a:spcPts val="0"/>
              </a:spcAft>
              <a:buClr>
                <a:srgbClr val="3CB148"/>
              </a:buClr>
              <a:buFont typeface="Arial" panose="020B0604020202020204" pitchFamily="34" charset="0"/>
              <a:buChar char="•"/>
            </a:pPr>
            <a:r>
              <a:rPr lang="en-US" dirty="0"/>
              <a:t>Excellent cleaning performance</a:t>
            </a:r>
          </a:p>
          <a:p>
            <a:pPr marL="742950" lvl="1" indent="-285750">
              <a:spcAft>
                <a:spcPts val="0"/>
              </a:spcAft>
              <a:buClr>
                <a:srgbClr val="3CB148"/>
              </a:buClr>
              <a:buFont typeface="Arial" panose="020B0604020202020204" pitchFamily="34" charset="0"/>
              <a:buChar char="•"/>
            </a:pPr>
            <a:r>
              <a:rPr lang="en-US" dirty="0"/>
              <a:t>RPM: 1500</a:t>
            </a:r>
            <a:endParaRPr lang="en-US" dirty="0">
              <a:solidFill>
                <a:srgbClr val="FF0000"/>
              </a:solidFill>
            </a:endParaRPr>
          </a:p>
          <a:p>
            <a:pPr marL="742950" lvl="1" indent="-285750">
              <a:spcAft>
                <a:spcPts val="0"/>
              </a:spcAft>
              <a:buClr>
                <a:srgbClr val="3CB148"/>
              </a:buClr>
              <a:buFont typeface="Arial" panose="020B0604020202020204" pitchFamily="34" charset="0"/>
              <a:buChar char="•"/>
            </a:pPr>
            <a:r>
              <a:rPr lang="en-US" dirty="0"/>
              <a:t>SS500 2 Down Pressures: 85, 120 </a:t>
            </a:r>
            <a:r>
              <a:rPr lang="en-US" dirty="0" err="1"/>
              <a:t>lbs</a:t>
            </a:r>
            <a:r>
              <a:rPr lang="en-US" dirty="0"/>
              <a:t> (38.5, 54.5 kg)</a:t>
            </a:r>
          </a:p>
          <a:p>
            <a:pPr marL="285750" indent="-285750">
              <a:spcAft>
                <a:spcPts val="0"/>
              </a:spcAft>
              <a:buClr>
                <a:srgbClr val="3CB148"/>
              </a:buClr>
              <a:buFont typeface="Arial" panose="020B0604020202020204" pitchFamily="34" charset="0"/>
              <a:buChar char="•"/>
            </a:pPr>
            <a:r>
              <a:rPr lang="en-US" dirty="0"/>
              <a:t>3 brush types available</a:t>
            </a:r>
          </a:p>
          <a:p>
            <a:pPr marL="742950" lvl="1" indent="-285750">
              <a:spcAft>
                <a:spcPts val="0"/>
              </a:spcAft>
              <a:buClr>
                <a:srgbClr val="3CB148"/>
              </a:buClr>
              <a:buFont typeface="Arial" panose="020B0604020202020204" pitchFamily="34" charset="0"/>
              <a:buChar char="•"/>
            </a:pPr>
            <a:r>
              <a:rPr lang="en-US" dirty="0"/>
              <a:t>Nylon – general purpose</a:t>
            </a:r>
          </a:p>
          <a:p>
            <a:pPr marL="742950" lvl="1" indent="-285750">
              <a:spcAft>
                <a:spcPts val="0"/>
              </a:spcAft>
              <a:buClr>
                <a:srgbClr val="3CB148"/>
              </a:buClr>
              <a:buFont typeface="Arial" panose="020B0604020202020204" pitchFamily="34" charset="0"/>
              <a:buChar char="•"/>
            </a:pPr>
            <a:r>
              <a:rPr lang="en-US" dirty="0"/>
              <a:t>Polypropylene – more aggressive</a:t>
            </a:r>
          </a:p>
          <a:p>
            <a:pPr marL="742950" lvl="1" indent="-285750">
              <a:spcAft>
                <a:spcPts val="0"/>
              </a:spcAft>
              <a:buClr>
                <a:srgbClr val="3CB148"/>
              </a:buClr>
              <a:buFont typeface="Arial" panose="020B0604020202020204" pitchFamily="34" charset="0"/>
              <a:buChar char="•"/>
            </a:pPr>
            <a:r>
              <a:rPr lang="en-US" dirty="0"/>
              <a:t>Super Abrasive – most aggressive</a:t>
            </a:r>
          </a:p>
          <a:p>
            <a:pPr marL="285750" indent="-285750">
              <a:spcAft>
                <a:spcPts val="0"/>
              </a:spcAft>
              <a:buClr>
                <a:srgbClr val="3CB148"/>
              </a:buClr>
              <a:buFont typeface="Arial" panose="020B0604020202020204" pitchFamily="34" charset="0"/>
              <a:buChar char="•"/>
            </a:pPr>
            <a:r>
              <a:rPr lang="en-US" dirty="0"/>
              <a:t>Integrated floating side skirt</a:t>
            </a:r>
          </a:p>
          <a:p>
            <a:pPr marL="742950" lvl="1" indent="-285750">
              <a:spcAft>
                <a:spcPts val="0"/>
              </a:spcAft>
              <a:buClr>
                <a:srgbClr val="3CB148"/>
              </a:buClr>
              <a:buFont typeface="Arial" panose="020B0604020202020204" pitchFamily="34" charset="0"/>
              <a:buChar char="•"/>
            </a:pPr>
            <a:r>
              <a:rPr lang="en-US" dirty="0"/>
              <a:t>Contains water, especially in turns</a:t>
            </a:r>
          </a:p>
        </p:txBody>
      </p:sp>
      <p:sp>
        <p:nvSpPr>
          <p:cNvPr id="3" name="Date Placeholder 2"/>
          <p:cNvSpPr>
            <a:spLocks noGrp="1"/>
          </p:cNvSpPr>
          <p:nvPr>
            <p:ph type="dt" sz="half" idx="2"/>
          </p:nvPr>
        </p:nvSpPr>
        <p:spPr/>
        <p:txBody>
          <a:bodyPr/>
          <a:lstStyle/>
          <a:p>
            <a:r>
              <a:rPr lang="en-US"/>
              <a:t>©2017  The Tennant Company. All rights reserved.</a:t>
            </a:r>
            <a:endParaRPr lang="en-US" dirty="0"/>
          </a:p>
        </p:txBody>
      </p:sp>
      <p:sp>
        <p:nvSpPr>
          <p:cNvPr id="4" name="Footer Placeholder 3"/>
          <p:cNvSpPr>
            <a:spLocks noGrp="1"/>
          </p:cNvSpPr>
          <p:nvPr>
            <p:ph type="ftr" sz="quarter" idx="3"/>
          </p:nvPr>
        </p:nvSpPr>
        <p:spPr/>
        <p:txBody>
          <a:bodyPr/>
          <a:lstStyle/>
          <a:p>
            <a:r>
              <a:rPr lang="en-US"/>
              <a:t>CONFIDENTIAL - For Internal Use Only</a:t>
            </a:r>
            <a:endParaRPr lang="en-US" dirty="0"/>
          </a:p>
        </p:txBody>
      </p:sp>
      <p:sp>
        <p:nvSpPr>
          <p:cNvPr id="5" name="Slide Number Placeholder 4"/>
          <p:cNvSpPr>
            <a:spLocks noGrp="1"/>
          </p:cNvSpPr>
          <p:nvPr>
            <p:ph type="sldNum" sz="quarter" idx="4"/>
          </p:nvPr>
        </p:nvSpPr>
        <p:spPr/>
        <p:txBody>
          <a:bodyPr/>
          <a:lstStyle/>
          <a:p>
            <a:r>
              <a:rPr lang="en-US"/>
              <a:t> Feb. 2017      </a:t>
            </a:r>
            <a:fld id="{1A6FFB7A-8DCC-4570-A770-7C398EED305A}" type="slidenum">
              <a:rPr lang="en-US" smtClean="0"/>
              <a:pPr/>
              <a:t>17</a:t>
            </a:fld>
            <a:endParaRPr lang="en-US" dirty="0"/>
          </a:p>
        </p:txBody>
      </p:sp>
      <p:sp>
        <p:nvSpPr>
          <p:cNvPr id="6" name="Title 5"/>
          <p:cNvSpPr>
            <a:spLocks noGrp="1"/>
          </p:cNvSpPr>
          <p:nvPr>
            <p:ph type="title"/>
          </p:nvPr>
        </p:nvSpPr>
        <p:spPr/>
        <p:txBody>
          <a:bodyPr/>
          <a:lstStyle/>
          <a:p>
            <a:r>
              <a:rPr lang="en-US" altLang="en-US" dirty="0"/>
              <a:t>NEW 28” / 700mm Dual Cylindrical – SS500</a:t>
            </a:r>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620000" y="3429001"/>
            <a:ext cx="1346901" cy="1418240"/>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195209" y="5109328"/>
            <a:ext cx="2607809" cy="1393716"/>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019800" y="3429001"/>
            <a:ext cx="1344969" cy="1403264"/>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591005" y="1828800"/>
            <a:ext cx="2329705" cy="1257301"/>
          </a:xfrm>
          <a:prstGeom prst="rect">
            <a:avLst/>
          </a:prstGeom>
        </p:spPr>
      </p:pic>
    </p:spTree>
    <p:extLst>
      <p:ext uri="{BB962C8B-B14F-4D97-AF65-F5344CB8AC3E}">
        <p14:creationId xmlns:p14="http://schemas.microsoft.com/office/powerpoint/2010/main" val="4273107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58228"/>
            <a:ext cx="8229600" cy="4800600"/>
          </a:xfrm>
        </p:spPr>
        <p:txBody>
          <a:bodyPr>
            <a:normAutofit fontScale="92500" lnSpcReduction="10000"/>
          </a:bodyPr>
          <a:lstStyle/>
          <a:p>
            <a:pPr marL="285750" indent="-285750">
              <a:lnSpc>
                <a:spcPct val="110000"/>
              </a:lnSpc>
              <a:spcBef>
                <a:spcPts val="0"/>
              </a:spcBef>
              <a:spcAft>
                <a:spcPts val="0"/>
              </a:spcAft>
              <a:buClr>
                <a:srgbClr val="3CB148"/>
              </a:buClr>
              <a:buFont typeface="Arial" panose="020B0604020202020204" pitchFamily="34" charset="0"/>
              <a:buChar char="•"/>
            </a:pPr>
            <a:r>
              <a:rPr lang="en-US" dirty="0"/>
              <a:t>Maximum versatility – not just a project machine</a:t>
            </a:r>
          </a:p>
          <a:p>
            <a:pPr marL="742950" lvl="1" indent="-285750">
              <a:lnSpc>
                <a:spcPct val="110000"/>
              </a:lnSpc>
              <a:spcBef>
                <a:spcPts val="0"/>
              </a:spcBef>
              <a:spcAft>
                <a:spcPts val="0"/>
              </a:spcAft>
              <a:buClr>
                <a:srgbClr val="3CB148"/>
              </a:buClr>
              <a:buFont typeface="Arial" panose="020B0604020202020204" pitchFamily="34" charset="0"/>
              <a:buChar char="•"/>
            </a:pPr>
            <a:r>
              <a:rPr lang="en-US" dirty="0"/>
              <a:t>Effective and efficient daily cleaning</a:t>
            </a:r>
          </a:p>
          <a:p>
            <a:pPr marL="742950" lvl="1" indent="-285750">
              <a:lnSpc>
                <a:spcPct val="110000"/>
              </a:lnSpc>
              <a:spcBef>
                <a:spcPts val="0"/>
              </a:spcBef>
              <a:spcAft>
                <a:spcPts val="0"/>
              </a:spcAft>
              <a:buClr>
                <a:srgbClr val="3CB148"/>
              </a:buClr>
              <a:buFont typeface="Arial" panose="020B0604020202020204" pitchFamily="34" charset="0"/>
              <a:buChar char="•"/>
            </a:pPr>
            <a:r>
              <a:rPr lang="en-US" dirty="0"/>
              <a:t>Chemical-free floor finish removal with high DP and SPP pads</a:t>
            </a:r>
          </a:p>
          <a:p>
            <a:pPr marL="742950" lvl="1" indent="-285750">
              <a:lnSpc>
                <a:spcPct val="110000"/>
              </a:lnSpc>
              <a:spcBef>
                <a:spcPts val="0"/>
              </a:spcBef>
              <a:spcAft>
                <a:spcPts val="0"/>
              </a:spcAft>
              <a:buClr>
                <a:srgbClr val="3CB148"/>
              </a:buClr>
              <a:buFont typeface="Arial" panose="020B0604020202020204" pitchFamily="34" charset="0"/>
              <a:buChar char="•"/>
            </a:pPr>
            <a:r>
              <a:rPr lang="en-US" dirty="0"/>
              <a:t>Edge and baseboard cleaning with head sticking out 2in / 51mm</a:t>
            </a:r>
          </a:p>
          <a:p>
            <a:pPr marL="742950" lvl="1" indent="-285750">
              <a:lnSpc>
                <a:spcPct val="110000"/>
              </a:lnSpc>
              <a:spcBef>
                <a:spcPts val="0"/>
              </a:spcBef>
              <a:spcAft>
                <a:spcPts val="0"/>
              </a:spcAft>
              <a:buClr>
                <a:srgbClr val="3CB148"/>
              </a:buClr>
              <a:buFont typeface="Arial" panose="020B0604020202020204" pitchFamily="34" charset="0"/>
              <a:buChar char="•"/>
            </a:pPr>
            <a:r>
              <a:rPr lang="en-US" dirty="0"/>
              <a:t>Effective cleaning of grout lines with green turf pad</a:t>
            </a:r>
          </a:p>
          <a:p>
            <a:pPr marL="285750" indent="-285750">
              <a:lnSpc>
                <a:spcPct val="110000"/>
              </a:lnSpc>
              <a:spcBef>
                <a:spcPts val="1200"/>
              </a:spcBef>
              <a:spcAft>
                <a:spcPts val="0"/>
              </a:spcAft>
              <a:buClr>
                <a:srgbClr val="3CB148"/>
              </a:buClr>
              <a:buFont typeface="Arial" panose="020B0604020202020204" pitchFamily="34" charset="0"/>
              <a:buChar char="•"/>
            </a:pPr>
            <a:r>
              <a:rPr lang="en-US" dirty="0"/>
              <a:t>10 isolators significantly minimizes vibrations</a:t>
            </a:r>
          </a:p>
          <a:p>
            <a:pPr marL="742950" lvl="1" indent="-285750">
              <a:lnSpc>
                <a:spcPct val="110000"/>
              </a:lnSpc>
              <a:spcBef>
                <a:spcPts val="0"/>
              </a:spcBef>
              <a:spcAft>
                <a:spcPts val="0"/>
              </a:spcAft>
              <a:buClr>
                <a:srgbClr val="3CB148"/>
              </a:buClr>
              <a:buFont typeface="Arial" panose="020B0604020202020204" pitchFamily="34" charset="0"/>
              <a:buChar char="•"/>
            </a:pPr>
            <a:r>
              <a:rPr lang="en-US" dirty="0"/>
              <a:t>Enhances operator comfort and machine durability</a:t>
            </a:r>
          </a:p>
          <a:p>
            <a:pPr marL="285750" indent="-285750">
              <a:lnSpc>
                <a:spcPct val="110000"/>
              </a:lnSpc>
              <a:spcBef>
                <a:spcPts val="1200"/>
              </a:spcBef>
              <a:spcAft>
                <a:spcPts val="0"/>
              </a:spcAft>
              <a:buClr>
                <a:srgbClr val="3CB148"/>
              </a:buClr>
              <a:buFont typeface="Arial" panose="020B0604020202020204" pitchFamily="34" charset="0"/>
              <a:buChar char="•"/>
            </a:pPr>
            <a:r>
              <a:rPr lang="en-US" dirty="0"/>
              <a:t>New isolator warranty - the best in the industry</a:t>
            </a:r>
          </a:p>
          <a:p>
            <a:pPr marL="742950" lvl="2" indent="-285750">
              <a:lnSpc>
                <a:spcPct val="110000"/>
              </a:lnSpc>
              <a:spcBef>
                <a:spcPts val="0"/>
              </a:spcBef>
              <a:spcAft>
                <a:spcPts val="0"/>
              </a:spcAft>
              <a:buClr>
                <a:srgbClr val="3CB148"/>
              </a:buClr>
              <a:buFont typeface="Arial" panose="020B0604020202020204" pitchFamily="34" charset="0"/>
              <a:buChar char="•"/>
            </a:pPr>
            <a:r>
              <a:rPr lang="en-US" sz="1400" dirty="0"/>
              <a:t>2,000 hours / 3 year warranty</a:t>
            </a:r>
          </a:p>
          <a:p>
            <a:pPr marL="742950" lvl="2" indent="-285750">
              <a:lnSpc>
                <a:spcPct val="110000"/>
              </a:lnSpc>
              <a:spcBef>
                <a:spcPts val="0"/>
              </a:spcBef>
              <a:spcAft>
                <a:spcPts val="0"/>
              </a:spcAft>
              <a:buClr>
                <a:srgbClr val="3CB148"/>
              </a:buClr>
              <a:buFont typeface="Arial" panose="020B0604020202020204" pitchFamily="34" charset="0"/>
              <a:buChar char="•"/>
            </a:pPr>
            <a:r>
              <a:rPr lang="en-US" sz="1400" dirty="0"/>
              <a:t>Warranty applies to the T300 family</a:t>
            </a:r>
          </a:p>
          <a:p>
            <a:pPr marL="628650" lvl="1" indent="-171450">
              <a:buClr>
                <a:srgbClr val="3CB148"/>
              </a:buClr>
              <a:buFont typeface="Arial" panose="020B0604020202020204" pitchFamily="34" charset="0"/>
              <a:buChar char="•"/>
            </a:pPr>
            <a:endParaRPr lang="en-US" sz="1000" dirty="0"/>
          </a:p>
          <a:p>
            <a:pPr marL="285750" indent="-285750">
              <a:buClr>
                <a:srgbClr val="3CB148"/>
              </a:buClr>
              <a:buFont typeface="Arial" panose="020B0604020202020204" pitchFamily="34" charset="0"/>
              <a:buChar char="•"/>
            </a:pPr>
            <a:r>
              <a:rPr lang="en-US" dirty="0"/>
              <a:t>Aggressive scrubbing</a:t>
            </a:r>
          </a:p>
          <a:p>
            <a:pPr marL="742950" lvl="1" indent="-285750">
              <a:buClr>
                <a:srgbClr val="3CB148"/>
              </a:buClr>
              <a:buFont typeface="Arial" panose="020B0604020202020204" pitchFamily="34" charset="0"/>
              <a:buChar char="•"/>
            </a:pPr>
            <a:r>
              <a:rPr lang="en-US" dirty="0"/>
              <a:t>RPM: 2,200</a:t>
            </a:r>
          </a:p>
          <a:p>
            <a:pPr marL="742950" lvl="1" indent="-285750">
              <a:spcBef>
                <a:spcPts val="0"/>
              </a:spcBef>
              <a:spcAft>
                <a:spcPts val="0"/>
              </a:spcAft>
              <a:buClr>
                <a:srgbClr val="3CB148"/>
              </a:buClr>
              <a:buFont typeface="Arial" panose="020B0604020202020204" pitchFamily="34" charset="0"/>
              <a:buChar char="•"/>
            </a:pPr>
            <a:r>
              <a:rPr lang="en-US" dirty="0"/>
              <a:t>SS500 2 down pressures = 110, 170 </a:t>
            </a:r>
            <a:r>
              <a:rPr lang="en-US" dirty="0" err="1"/>
              <a:t>lbs</a:t>
            </a:r>
            <a:r>
              <a:rPr lang="en-US" dirty="0"/>
              <a:t> (48, 77 kg)*</a:t>
            </a:r>
          </a:p>
          <a:p>
            <a:pPr marL="742950" lvl="1" indent="-285750">
              <a:spcBef>
                <a:spcPts val="0"/>
              </a:spcBef>
              <a:spcAft>
                <a:spcPts val="0"/>
              </a:spcAft>
              <a:buClr>
                <a:srgbClr val="3CB148"/>
              </a:buClr>
              <a:buFont typeface="Arial" panose="020B0604020202020204" pitchFamily="34" charset="0"/>
              <a:buChar char="•"/>
            </a:pPr>
            <a:endParaRPr lang="en-US" dirty="0"/>
          </a:p>
          <a:p>
            <a:pPr marL="742950" lvl="1" indent="-285750">
              <a:spcBef>
                <a:spcPts val="0"/>
              </a:spcBef>
              <a:spcAft>
                <a:spcPts val="0"/>
              </a:spcAft>
              <a:buClr>
                <a:srgbClr val="3CB148"/>
              </a:buClr>
              <a:buFont typeface="Arial" panose="020B0604020202020204" pitchFamily="34" charset="0"/>
              <a:buChar char="•"/>
            </a:pPr>
            <a:r>
              <a:rPr lang="en-US" b="1" dirty="0"/>
              <a:t>One of the HIGHEST standard down pressures at 170lbs!</a:t>
            </a:r>
            <a:endParaRPr lang="en-US" sz="1600" b="1" dirty="0"/>
          </a:p>
          <a:p>
            <a:pPr marL="285750" indent="-285750">
              <a:spcBef>
                <a:spcPts val="0"/>
              </a:spcBef>
              <a:spcAft>
                <a:spcPts val="0"/>
              </a:spcAft>
              <a:buClr>
                <a:srgbClr val="3CB148"/>
              </a:buClr>
              <a:buFont typeface="Arial" panose="020B0604020202020204" pitchFamily="34" charset="0"/>
              <a:buChar char="•"/>
            </a:pPr>
            <a:endParaRPr lang="en-US" dirty="0"/>
          </a:p>
          <a:p>
            <a:pPr marL="285750" indent="-285750">
              <a:spcBef>
                <a:spcPts val="0"/>
              </a:spcBef>
              <a:spcAft>
                <a:spcPts val="0"/>
              </a:spcAft>
              <a:buClr>
                <a:srgbClr val="3CB148"/>
              </a:buClr>
              <a:buFont typeface="Arial" panose="020B0604020202020204" pitchFamily="34" charset="0"/>
              <a:buChar char="•"/>
            </a:pPr>
            <a:r>
              <a:rPr lang="en-US" dirty="0"/>
              <a:t>Consistent solution distribution</a:t>
            </a:r>
          </a:p>
          <a:p>
            <a:pPr marL="285750" indent="-285750">
              <a:spcAft>
                <a:spcPts val="1200"/>
              </a:spcAft>
              <a:buClr>
                <a:srgbClr val="3CB148"/>
              </a:buClr>
              <a:buFont typeface="Arial" panose="020B0604020202020204" pitchFamily="34" charset="0"/>
              <a:buChar char="•"/>
            </a:pPr>
            <a:r>
              <a:rPr lang="en-US" dirty="0"/>
              <a:t>Consistent floor finish removal edge to edge</a:t>
            </a:r>
          </a:p>
          <a:p>
            <a:pPr marL="285750" indent="-285750">
              <a:spcAft>
                <a:spcPts val="1200"/>
              </a:spcAft>
              <a:buClr>
                <a:srgbClr val="3CB148"/>
              </a:buClr>
              <a:buFont typeface="Arial" panose="020B0604020202020204" pitchFamily="34" charset="0"/>
              <a:buChar char="•"/>
            </a:pPr>
            <a:r>
              <a:rPr lang="en-US" dirty="0"/>
              <a:t>Sales Tools Available: SS500 Orbital Brochure and Orbital Pad Guide</a:t>
            </a:r>
          </a:p>
        </p:txBody>
      </p:sp>
      <p:sp>
        <p:nvSpPr>
          <p:cNvPr id="3" name="Date Placeholder 2"/>
          <p:cNvSpPr>
            <a:spLocks noGrp="1"/>
          </p:cNvSpPr>
          <p:nvPr>
            <p:ph type="dt" sz="half" idx="2"/>
          </p:nvPr>
        </p:nvSpPr>
        <p:spPr/>
        <p:txBody>
          <a:bodyPr/>
          <a:lstStyle/>
          <a:p>
            <a:r>
              <a:rPr lang="en-US" dirty="0"/>
              <a:t>©2017  The Tennant Company. All rights reserved.</a:t>
            </a:r>
          </a:p>
        </p:txBody>
      </p:sp>
      <p:sp>
        <p:nvSpPr>
          <p:cNvPr id="4" name="Footer Placeholder 3"/>
          <p:cNvSpPr>
            <a:spLocks noGrp="1"/>
          </p:cNvSpPr>
          <p:nvPr>
            <p:ph type="ftr" sz="quarter" idx="3"/>
          </p:nvPr>
        </p:nvSpPr>
        <p:spPr/>
        <p:txBody>
          <a:bodyPr/>
          <a:lstStyle/>
          <a:p>
            <a:r>
              <a:rPr lang="en-US"/>
              <a:t>CONFIDENTIAL - For Internal Use Only</a:t>
            </a:r>
            <a:endParaRPr lang="en-US" dirty="0"/>
          </a:p>
        </p:txBody>
      </p:sp>
      <p:sp>
        <p:nvSpPr>
          <p:cNvPr id="5" name="Slide Number Placeholder 4"/>
          <p:cNvSpPr>
            <a:spLocks noGrp="1"/>
          </p:cNvSpPr>
          <p:nvPr>
            <p:ph type="sldNum" sz="quarter" idx="4"/>
          </p:nvPr>
        </p:nvSpPr>
        <p:spPr/>
        <p:txBody>
          <a:bodyPr/>
          <a:lstStyle/>
          <a:p>
            <a:r>
              <a:rPr lang="en-US"/>
              <a:t> Feb. 2017      </a:t>
            </a:r>
            <a:fld id="{1A6FFB7A-8DCC-4570-A770-7C398EED305A}" type="slidenum">
              <a:rPr lang="en-US" smtClean="0"/>
              <a:pPr/>
              <a:t>18</a:t>
            </a:fld>
            <a:endParaRPr lang="en-US" dirty="0"/>
          </a:p>
        </p:txBody>
      </p:sp>
      <p:sp>
        <p:nvSpPr>
          <p:cNvPr id="6" name="Title 5"/>
          <p:cNvSpPr>
            <a:spLocks noGrp="1"/>
          </p:cNvSpPr>
          <p:nvPr>
            <p:ph type="title"/>
          </p:nvPr>
        </p:nvSpPr>
        <p:spPr/>
        <p:txBody>
          <a:bodyPr/>
          <a:lstStyle/>
          <a:p>
            <a:r>
              <a:rPr lang="en-US" altLang="en-US" dirty="0"/>
              <a:t>NEW 28in / 700mm Orbital – SS500</a:t>
            </a:r>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899608" y="4800600"/>
            <a:ext cx="3091992" cy="1279310"/>
          </a:xfrm>
          <a:prstGeom prst="rect">
            <a:avLst/>
          </a:prstGeom>
        </p:spPr>
      </p:pic>
      <p:cxnSp>
        <p:nvCxnSpPr>
          <p:cNvPr id="8" name="Straight Arrow Connector 7"/>
          <p:cNvCxnSpPr>
            <a:cxnSpLocks noChangeShapeType="1"/>
          </p:cNvCxnSpPr>
          <p:nvPr/>
        </p:nvCxnSpPr>
        <p:spPr bwMode="auto">
          <a:xfrm flipV="1">
            <a:off x="5055509" y="5519116"/>
            <a:ext cx="835896" cy="1948"/>
          </a:xfrm>
          <a:prstGeom prst="straightConnector1">
            <a:avLst/>
          </a:prstGeom>
          <a:noFill/>
          <a:ln w="38100" algn="ctr">
            <a:solidFill>
              <a:srgbClr val="00B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7"/>
          <p:cNvCxnSpPr>
            <a:cxnSpLocks noChangeShapeType="1"/>
          </p:cNvCxnSpPr>
          <p:nvPr/>
        </p:nvCxnSpPr>
        <p:spPr bwMode="auto">
          <a:xfrm>
            <a:off x="5055509" y="5680862"/>
            <a:ext cx="1335387" cy="11228"/>
          </a:xfrm>
          <a:prstGeom prst="straightConnector1">
            <a:avLst/>
          </a:prstGeom>
          <a:noFill/>
          <a:ln w="38100" algn="ctr">
            <a:solidFill>
              <a:srgbClr val="00B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7"/>
          <p:cNvCxnSpPr>
            <a:cxnSpLocks noChangeShapeType="1"/>
          </p:cNvCxnSpPr>
          <p:nvPr/>
        </p:nvCxnSpPr>
        <p:spPr bwMode="auto">
          <a:xfrm>
            <a:off x="5046081" y="5859514"/>
            <a:ext cx="1762107" cy="7108"/>
          </a:xfrm>
          <a:prstGeom prst="straightConnector1">
            <a:avLst/>
          </a:prstGeom>
          <a:noFill/>
          <a:ln w="38100" algn="ctr">
            <a:solidFill>
              <a:srgbClr val="00B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10"/>
          <p:cNvSpPr/>
          <p:nvPr/>
        </p:nvSpPr>
        <p:spPr>
          <a:xfrm>
            <a:off x="6708316" y="6247334"/>
            <a:ext cx="2435684" cy="397032"/>
          </a:xfrm>
          <a:prstGeom prst="rect">
            <a:avLst/>
          </a:prstGeom>
        </p:spPr>
        <p:txBody>
          <a:bodyPr wrap="square">
            <a:spAutoFit/>
          </a:bodyPr>
          <a:lstStyle/>
          <a:p>
            <a:pPr marL="0" lvl="2" algn="ctr">
              <a:lnSpc>
                <a:spcPct val="110000"/>
              </a:lnSpc>
              <a:spcBef>
                <a:spcPts val="0"/>
              </a:spcBef>
              <a:spcAft>
                <a:spcPts val="0"/>
              </a:spcAft>
              <a:buClr>
                <a:srgbClr val="009AC7"/>
              </a:buClr>
            </a:pPr>
            <a:r>
              <a:rPr lang="en-US" sz="900" dirty="0">
                <a:latin typeface="Century Gothic" panose="020B0502020202020204" pitchFamily="34" charset="0"/>
              </a:rPr>
              <a:t>*Scrub speed slows from 2.5 mph / 4.0 </a:t>
            </a:r>
            <a:r>
              <a:rPr lang="en-US" sz="900" dirty="0" err="1">
                <a:latin typeface="Century Gothic" panose="020B0502020202020204" pitchFamily="34" charset="0"/>
              </a:rPr>
              <a:t>kph</a:t>
            </a:r>
            <a:r>
              <a:rPr lang="en-US" sz="900" dirty="0">
                <a:latin typeface="Century Gothic" panose="020B0502020202020204" pitchFamily="34" charset="0"/>
              </a:rPr>
              <a:t> to 2.3 mph / 3.7 </a:t>
            </a:r>
            <a:r>
              <a:rPr lang="en-US" sz="900" dirty="0" err="1">
                <a:latin typeface="Century Gothic" panose="020B0502020202020204" pitchFamily="34" charset="0"/>
              </a:rPr>
              <a:t>kph</a:t>
            </a:r>
            <a:r>
              <a:rPr lang="en-US" sz="900" dirty="0">
                <a:latin typeface="Century Gothic" panose="020B0502020202020204" pitchFamily="34" charset="0"/>
              </a:rPr>
              <a:t> in high DP</a:t>
            </a: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477000" y="1985143"/>
            <a:ext cx="2438400" cy="2286000"/>
          </a:xfrm>
          <a:prstGeom prst="rect">
            <a:avLst/>
          </a:prstGeom>
        </p:spPr>
      </p:pic>
    </p:spTree>
    <p:extLst>
      <p:ext uri="{BB962C8B-B14F-4D97-AF65-F5344CB8AC3E}">
        <p14:creationId xmlns:p14="http://schemas.microsoft.com/office/powerpoint/2010/main" val="1599702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8037" y="1542706"/>
            <a:ext cx="6565037" cy="4648200"/>
          </a:xfrm>
        </p:spPr>
        <p:txBody>
          <a:bodyPr>
            <a:normAutofit lnSpcReduction="10000"/>
          </a:bodyPr>
          <a:lstStyle/>
          <a:p>
            <a:pPr marL="400050" lvl="1" indent="-285750">
              <a:spcBef>
                <a:spcPts val="0"/>
              </a:spcBef>
              <a:spcAft>
                <a:spcPts val="0"/>
              </a:spcAft>
              <a:buClr>
                <a:srgbClr val="3CB148"/>
              </a:buClr>
              <a:buFont typeface="Arial" panose="020B0604020202020204" pitchFamily="34" charset="0"/>
              <a:buChar char="•"/>
            </a:pPr>
            <a:r>
              <a:rPr lang="en-US" sz="1600" dirty="0"/>
              <a:t>One of the highest down pressures for mid-size scrubbers </a:t>
            </a:r>
            <a:br>
              <a:rPr lang="en-US" sz="1600" dirty="0"/>
            </a:br>
            <a:r>
              <a:rPr lang="en-US" sz="1600" dirty="0"/>
              <a:t>170 </a:t>
            </a:r>
            <a:r>
              <a:rPr lang="en-US" sz="1600" dirty="0" err="1"/>
              <a:t>lbs</a:t>
            </a:r>
            <a:r>
              <a:rPr lang="en-US" sz="1600" dirty="0"/>
              <a:t> / 77kg!</a:t>
            </a:r>
          </a:p>
          <a:p>
            <a:pPr marL="576263" lvl="1" indent="-285750">
              <a:spcBef>
                <a:spcPts val="0"/>
              </a:spcBef>
              <a:spcAft>
                <a:spcPts val="0"/>
              </a:spcAft>
              <a:buClr>
                <a:srgbClr val="3CB148"/>
              </a:buClr>
              <a:buFont typeface="Arial" panose="020B0604020202020204" pitchFamily="34" charset="0"/>
              <a:buChar char="•"/>
            </a:pPr>
            <a:endParaRPr lang="en-US" dirty="0"/>
          </a:p>
          <a:p>
            <a:pPr marL="576263" lvl="1" indent="-285750">
              <a:spcBef>
                <a:spcPts val="0"/>
              </a:spcBef>
              <a:spcAft>
                <a:spcPts val="0"/>
              </a:spcAft>
              <a:buClr>
                <a:srgbClr val="3CB148"/>
              </a:buClr>
              <a:buFont typeface="Arial" panose="020B0604020202020204" pitchFamily="34" charset="0"/>
              <a:buChar char="•"/>
            </a:pPr>
            <a:r>
              <a:rPr lang="en-US" dirty="0"/>
              <a:t>This means more effective and productive floor finish removal with each pass</a:t>
            </a:r>
          </a:p>
          <a:p>
            <a:pPr marL="576263" lvl="1" indent="-285750">
              <a:spcBef>
                <a:spcPts val="0"/>
              </a:spcBef>
              <a:spcAft>
                <a:spcPts val="0"/>
              </a:spcAft>
              <a:buClr>
                <a:srgbClr val="3CB148"/>
              </a:buClr>
              <a:buFont typeface="Arial" panose="020B0604020202020204" pitchFamily="34" charset="0"/>
              <a:buChar char="•"/>
            </a:pPr>
            <a:endParaRPr lang="en-US" dirty="0"/>
          </a:p>
          <a:p>
            <a:pPr marL="400050" lvl="1" indent="-285750">
              <a:spcBef>
                <a:spcPts val="0"/>
              </a:spcBef>
              <a:spcAft>
                <a:spcPts val="0"/>
              </a:spcAft>
              <a:buClr>
                <a:srgbClr val="3CB148"/>
              </a:buClr>
              <a:buFont typeface="Arial" panose="020B0604020202020204" pitchFamily="34" charset="0"/>
              <a:buChar char="•"/>
            </a:pPr>
            <a:r>
              <a:rPr lang="en-US" sz="1600" dirty="0"/>
              <a:t>This size orbital is about productivity – with highest DP, it delivers:</a:t>
            </a:r>
          </a:p>
          <a:p>
            <a:pPr marL="625475" lvl="2" indent="-285750">
              <a:spcBef>
                <a:spcPts val="0"/>
              </a:spcBef>
              <a:spcAft>
                <a:spcPts val="0"/>
              </a:spcAft>
              <a:buClr>
                <a:srgbClr val="3CB148"/>
              </a:buClr>
              <a:buFont typeface="Arial" panose="020B0604020202020204" pitchFamily="34" charset="0"/>
              <a:buChar char="•"/>
            </a:pPr>
            <a:endParaRPr lang="en-US" sz="1400" dirty="0"/>
          </a:p>
          <a:p>
            <a:pPr marL="625475" lvl="2" indent="-285750">
              <a:spcBef>
                <a:spcPts val="0"/>
              </a:spcBef>
              <a:spcAft>
                <a:spcPts val="0"/>
              </a:spcAft>
              <a:buClr>
                <a:srgbClr val="3CB148"/>
              </a:buClr>
              <a:buFont typeface="Arial" panose="020B0604020202020204" pitchFamily="34" charset="0"/>
              <a:buChar char="•"/>
            </a:pPr>
            <a:r>
              <a:rPr lang="en-US" sz="1400" dirty="0"/>
              <a:t>Facilities using 28in / 700mm orbital head need productivity</a:t>
            </a:r>
          </a:p>
          <a:p>
            <a:pPr marL="914400" lvl="3" indent="-171450">
              <a:spcBef>
                <a:spcPts val="0"/>
              </a:spcBef>
              <a:spcAft>
                <a:spcPts val="0"/>
              </a:spcAft>
              <a:buClr>
                <a:srgbClr val="3CB148"/>
              </a:buClr>
              <a:buFont typeface="Arial" panose="020B0604020202020204" pitchFamily="34" charset="0"/>
              <a:buChar char="•"/>
            </a:pPr>
            <a:r>
              <a:rPr lang="en-US" dirty="0"/>
              <a:t>It’s more important to quickly clean or remove more floor finish and high down pressure helps do that – Nobles has one of the highest down pressures!</a:t>
            </a:r>
          </a:p>
          <a:p>
            <a:pPr marL="625475" lvl="2" indent="-285750">
              <a:spcBef>
                <a:spcPts val="0"/>
              </a:spcBef>
              <a:spcAft>
                <a:spcPts val="0"/>
              </a:spcAft>
              <a:buClr>
                <a:srgbClr val="3CB148"/>
              </a:buClr>
              <a:buFont typeface="Arial" panose="020B0604020202020204" pitchFamily="34" charset="0"/>
              <a:buChar char="•"/>
            </a:pPr>
            <a:endParaRPr lang="en-US" sz="1400" dirty="0"/>
          </a:p>
          <a:p>
            <a:pPr marL="625475" lvl="2" indent="-285750">
              <a:spcBef>
                <a:spcPts val="0"/>
              </a:spcBef>
              <a:spcAft>
                <a:spcPts val="0"/>
              </a:spcAft>
              <a:buClr>
                <a:srgbClr val="3CB148"/>
              </a:buClr>
              <a:buFont typeface="Arial" panose="020B0604020202020204" pitchFamily="34" charset="0"/>
              <a:buChar char="•"/>
            </a:pPr>
            <a:r>
              <a:rPr lang="en-US" sz="1400" dirty="0"/>
              <a:t>Most-times, customers also use a floor machine to get ALL tight areas, like:</a:t>
            </a:r>
          </a:p>
          <a:p>
            <a:pPr marL="914400" lvl="3" indent="-171450">
              <a:spcBef>
                <a:spcPts val="0"/>
              </a:spcBef>
              <a:spcAft>
                <a:spcPts val="0"/>
              </a:spcAft>
              <a:buClr>
                <a:srgbClr val="3CB148"/>
              </a:buClr>
              <a:buFont typeface="Arial" panose="020B0604020202020204" pitchFamily="34" charset="0"/>
              <a:buChar char="•"/>
            </a:pPr>
            <a:r>
              <a:rPr lang="en-US" dirty="0"/>
              <a:t>Behind doorways, under drinking fountains, cut lines, etc.</a:t>
            </a:r>
          </a:p>
          <a:p>
            <a:pPr marL="862013" lvl="2" indent="-285750">
              <a:spcBef>
                <a:spcPts val="0"/>
              </a:spcBef>
              <a:spcAft>
                <a:spcPts val="0"/>
              </a:spcAft>
              <a:buClr>
                <a:srgbClr val="3CB148"/>
              </a:buClr>
              <a:buFont typeface="Arial" panose="020B0604020202020204" pitchFamily="34" charset="0"/>
              <a:buChar char="•"/>
            </a:pPr>
            <a:endParaRPr lang="en-US" sz="1400" dirty="0"/>
          </a:p>
          <a:p>
            <a:pPr marL="625475" lvl="2" indent="-285750">
              <a:spcBef>
                <a:spcPts val="0"/>
              </a:spcBef>
              <a:spcAft>
                <a:spcPts val="0"/>
              </a:spcAft>
              <a:buClr>
                <a:srgbClr val="3CB148"/>
              </a:buClr>
              <a:buFont typeface="Arial" panose="020B0604020202020204" pitchFamily="34" charset="0"/>
              <a:buChar char="•"/>
            </a:pPr>
            <a:r>
              <a:rPr lang="en-US" sz="1400" dirty="0"/>
              <a:t>Corners are low traffic – low need to do them often</a:t>
            </a:r>
          </a:p>
          <a:p>
            <a:pPr marL="914400" lvl="3" indent="-171450">
              <a:spcBef>
                <a:spcPts val="0"/>
              </a:spcBef>
              <a:spcAft>
                <a:spcPts val="0"/>
              </a:spcAft>
              <a:buClr>
                <a:srgbClr val="3CB148"/>
              </a:buClr>
              <a:buFont typeface="Arial" panose="020B0604020202020204" pitchFamily="34" charset="0"/>
              <a:buChar char="•"/>
            </a:pPr>
            <a:r>
              <a:rPr lang="en-US" dirty="0"/>
              <a:t>Leaves only about a 6” x 6” square</a:t>
            </a:r>
          </a:p>
          <a:p>
            <a:pPr marL="862013" lvl="2" indent="-285750">
              <a:spcBef>
                <a:spcPts val="0"/>
              </a:spcBef>
              <a:spcAft>
                <a:spcPts val="0"/>
              </a:spcAft>
              <a:buClr>
                <a:srgbClr val="3CB148"/>
              </a:buClr>
              <a:buFont typeface="Arial" panose="020B0604020202020204" pitchFamily="34" charset="0"/>
              <a:buChar char="•"/>
            </a:pPr>
            <a:endParaRPr lang="en-US" sz="1400" dirty="0"/>
          </a:p>
          <a:p>
            <a:pPr marL="625475" lvl="2" indent="-285750">
              <a:spcBef>
                <a:spcPts val="0"/>
              </a:spcBef>
              <a:spcAft>
                <a:spcPts val="0"/>
              </a:spcAft>
              <a:buClr>
                <a:srgbClr val="3CB148"/>
              </a:buClr>
              <a:buFont typeface="Arial" panose="020B0604020202020204" pitchFamily="34" charset="0"/>
              <a:buChar char="•"/>
            </a:pPr>
            <a:r>
              <a:rPr lang="en-US" sz="1400" dirty="0"/>
              <a:t>Recessed head reduces potential for head damage, and facility damage</a:t>
            </a:r>
          </a:p>
          <a:p>
            <a:pPr marL="914400" lvl="3" indent="-171450">
              <a:spcBef>
                <a:spcPts val="0"/>
              </a:spcBef>
              <a:spcAft>
                <a:spcPts val="0"/>
              </a:spcAft>
              <a:buClr>
                <a:srgbClr val="3CB148"/>
              </a:buClr>
              <a:buFont typeface="Arial" panose="020B0604020202020204" pitchFamily="34" charset="0"/>
              <a:buChar char="•"/>
            </a:pPr>
            <a:r>
              <a:rPr lang="en-US" dirty="0"/>
              <a:t>Some customers do not even allow their operators to get-up against walls</a:t>
            </a:r>
            <a:endParaRPr lang="en-US" sz="1400" dirty="0"/>
          </a:p>
        </p:txBody>
      </p:sp>
      <p:sp>
        <p:nvSpPr>
          <p:cNvPr id="3" name="Date Placeholder 2"/>
          <p:cNvSpPr>
            <a:spLocks noGrp="1"/>
          </p:cNvSpPr>
          <p:nvPr>
            <p:ph type="dt" sz="half" idx="2"/>
          </p:nvPr>
        </p:nvSpPr>
        <p:spPr/>
        <p:txBody>
          <a:bodyPr/>
          <a:lstStyle/>
          <a:p>
            <a:r>
              <a:rPr lang="en-US" dirty="0"/>
              <a:t>©2017  The Tennant Company. All rights reserved.</a:t>
            </a:r>
          </a:p>
        </p:txBody>
      </p:sp>
      <p:sp>
        <p:nvSpPr>
          <p:cNvPr id="4" name="Footer Placeholder 3"/>
          <p:cNvSpPr>
            <a:spLocks noGrp="1"/>
          </p:cNvSpPr>
          <p:nvPr>
            <p:ph type="ftr" sz="quarter" idx="3"/>
          </p:nvPr>
        </p:nvSpPr>
        <p:spPr/>
        <p:txBody>
          <a:bodyPr/>
          <a:lstStyle/>
          <a:p>
            <a:r>
              <a:rPr lang="en-US"/>
              <a:t>CONFIDENTIAL - For Internal Use Only</a:t>
            </a:r>
            <a:endParaRPr lang="en-US" dirty="0"/>
          </a:p>
        </p:txBody>
      </p:sp>
      <p:sp>
        <p:nvSpPr>
          <p:cNvPr id="5" name="Slide Number Placeholder 4"/>
          <p:cNvSpPr>
            <a:spLocks noGrp="1"/>
          </p:cNvSpPr>
          <p:nvPr>
            <p:ph type="sldNum" sz="quarter" idx="4"/>
          </p:nvPr>
        </p:nvSpPr>
        <p:spPr/>
        <p:txBody>
          <a:bodyPr/>
          <a:lstStyle/>
          <a:p>
            <a:r>
              <a:rPr lang="en-US"/>
              <a:t> Feb. 2017      </a:t>
            </a:r>
            <a:fld id="{1A6FFB7A-8DCC-4570-A770-7C398EED305A}" type="slidenum">
              <a:rPr lang="en-US" smtClean="0"/>
              <a:pPr/>
              <a:t>19</a:t>
            </a:fld>
            <a:endParaRPr lang="en-US" dirty="0"/>
          </a:p>
        </p:txBody>
      </p:sp>
      <p:sp>
        <p:nvSpPr>
          <p:cNvPr id="6" name="Title 5"/>
          <p:cNvSpPr>
            <a:spLocks noGrp="1"/>
          </p:cNvSpPr>
          <p:nvPr>
            <p:ph type="title"/>
          </p:nvPr>
        </p:nvSpPr>
        <p:spPr/>
        <p:txBody>
          <a:bodyPr/>
          <a:lstStyle/>
          <a:p>
            <a:r>
              <a:rPr lang="en-US" altLang="en-US"/>
              <a:t>NEW 28in / 700mm Orbital Key Selling Points</a:t>
            </a:r>
            <a:endParaRPr lang="en-US"/>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178546" y="1753311"/>
            <a:ext cx="1783211" cy="1152269"/>
          </a:xfrm>
          <a:prstGeom prst="rect">
            <a:avLst/>
          </a:prstGeom>
        </p:spPr>
      </p:pic>
      <p:grpSp>
        <p:nvGrpSpPr>
          <p:cNvPr id="11" name="Group 10"/>
          <p:cNvGrpSpPr/>
          <p:nvPr/>
        </p:nvGrpSpPr>
        <p:grpSpPr>
          <a:xfrm>
            <a:off x="6356486" y="3866806"/>
            <a:ext cx="2605271" cy="1625477"/>
            <a:chOff x="6457577" y="4828031"/>
            <a:chExt cx="2605271" cy="1625477"/>
          </a:xfrm>
        </p:grpSpPr>
        <p:pic>
          <p:nvPicPr>
            <p:cNvPr id="7" name="Picture 6"/>
            <p:cNvPicPr>
              <a:picLocks noChangeAspect="1"/>
            </p:cNvPicPr>
            <p:nvPr/>
          </p:nvPicPr>
          <p:blipFill rotWithShape="1">
            <a:blip r:embed="rId4" cstate="print">
              <a:extLst>
                <a:ext uri="{28A0092B-C50C-407E-A947-70E740481C1C}">
                  <a14:useLocalDpi xmlns:a14="http://schemas.microsoft.com/office/drawing/2010/main"/>
                </a:ext>
              </a:extLst>
            </a:blip>
            <a:srcRect t="8604" r="11158"/>
            <a:stretch/>
          </p:blipFill>
          <p:spPr>
            <a:xfrm>
              <a:off x="6457577" y="4828031"/>
              <a:ext cx="2605271" cy="1625477"/>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a:ext>
              </a:extLst>
            </a:blip>
            <a:srcRect l="-1" t="16930" r="84930" b="57363"/>
            <a:stretch/>
          </p:blipFill>
          <p:spPr>
            <a:xfrm>
              <a:off x="7086600" y="5105400"/>
              <a:ext cx="472815" cy="304799"/>
            </a:xfrm>
            <a:prstGeom prst="rect">
              <a:avLst/>
            </a:prstGeom>
          </p:spPr>
        </p:pic>
      </p:grpSp>
    </p:spTree>
    <p:extLst>
      <p:ext uri="{BB962C8B-B14F-4D97-AF65-F5344CB8AC3E}">
        <p14:creationId xmlns:p14="http://schemas.microsoft.com/office/powerpoint/2010/main" val="103358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r>
              <a:rPr lang="en-US" dirty="0"/>
              <a:t>©2017  The Tennant Company. All rights reserved.</a:t>
            </a:r>
          </a:p>
        </p:txBody>
      </p:sp>
      <p:sp>
        <p:nvSpPr>
          <p:cNvPr id="4" name="Footer Placeholder 3"/>
          <p:cNvSpPr>
            <a:spLocks noGrp="1"/>
          </p:cNvSpPr>
          <p:nvPr>
            <p:ph type="ftr" sz="quarter" idx="3"/>
          </p:nvPr>
        </p:nvSpPr>
        <p:spPr/>
        <p:txBody>
          <a:bodyPr/>
          <a:lstStyle/>
          <a:p>
            <a:r>
              <a:rPr lang="en-US"/>
              <a:t>CONFIDENTIAL - For Internal Use Only</a:t>
            </a:r>
            <a:endParaRPr lang="en-US" dirty="0"/>
          </a:p>
        </p:txBody>
      </p:sp>
      <p:sp>
        <p:nvSpPr>
          <p:cNvPr id="5" name="Slide Number Placeholder 4"/>
          <p:cNvSpPr>
            <a:spLocks noGrp="1"/>
          </p:cNvSpPr>
          <p:nvPr>
            <p:ph type="sldNum" sz="quarter" idx="4"/>
          </p:nvPr>
        </p:nvSpPr>
        <p:spPr/>
        <p:txBody>
          <a:bodyPr/>
          <a:lstStyle/>
          <a:p>
            <a:r>
              <a:rPr lang="en-US" dirty="0"/>
              <a:t> Feb. 2017      </a:t>
            </a:r>
            <a:fld id="{1A6FFB7A-8DCC-4570-A770-7C398EED305A}" type="slidenum">
              <a:rPr lang="en-US" smtClean="0"/>
              <a:pPr/>
              <a:t>2</a:t>
            </a:fld>
            <a:endParaRPr lang="en-US" dirty="0"/>
          </a:p>
        </p:txBody>
      </p:sp>
      <p:sp>
        <p:nvSpPr>
          <p:cNvPr id="6" name="Title 5"/>
          <p:cNvSpPr>
            <a:spLocks noGrp="1"/>
          </p:cNvSpPr>
          <p:nvPr>
            <p:ph type="title"/>
          </p:nvPr>
        </p:nvSpPr>
        <p:spPr/>
        <p:txBody>
          <a:bodyPr/>
          <a:lstStyle/>
          <a:p>
            <a:r>
              <a:rPr lang="en-US" altLang="en-US" dirty="0"/>
              <a:t>SS500 Sales Tools and Locations</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7952" y="1672471"/>
            <a:ext cx="1354371" cy="761729"/>
          </a:xfrm>
          <a:prstGeom prst="rect">
            <a:avLst/>
          </a:prstGeom>
        </p:spPr>
      </p:pic>
      <p:sp>
        <p:nvSpPr>
          <p:cNvPr id="15" name="TextBox 10"/>
          <p:cNvSpPr txBox="1">
            <a:spLocks noChangeArrowheads="1"/>
          </p:cNvSpPr>
          <p:nvPr/>
        </p:nvSpPr>
        <p:spPr bwMode="auto">
          <a:xfrm>
            <a:off x="493450" y="2418796"/>
            <a:ext cx="13988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200" b="1" dirty="0">
                <a:solidFill>
                  <a:srgbClr val="00B050"/>
                </a:solidFill>
              </a:rPr>
              <a:t>SS500 Demo </a:t>
            </a:r>
          </a:p>
          <a:p>
            <a:pPr algn="ctr" eaLnBrk="1" hangingPunct="1">
              <a:spcBef>
                <a:spcPct val="0"/>
              </a:spcBef>
              <a:buFontTx/>
              <a:buNone/>
            </a:pPr>
            <a:r>
              <a:rPr lang="en-US" altLang="en-US" sz="1200" b="1" dirty="0">
                <a:solidFill>
                  <a:srgbClr val="00B050"/>
                </a:solidFill>
              </a:rPr>
              <a:t>Video – 3:00</a:t>
            </a:r>
          </a:p>
        </p:txBody>
      </p:sp>
      <p:sp>
        <p:nvSpPr>
          <p:cNvPr id="16" name="TextBox 10"/>
          <p:cNvSpPr txBox="1">
            <a:spLocks noChangeArrowheads="1"/>
          </p:cNvSpPr>
          <p:nvPr/>
        </p:nvSpPr>
        <p:spPr bwMode="auto">
          <a:xfrm>
            <a:off x="3677714" y="2640200"/>
            <a:ext cx="10277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200" b="1" dirty="0">
                <a:solidFill>
                  <a:srgbClr val="00B050"/>
                </a:solidFill>
              </a:rPr>
              <a:t>SS500 </a:t>
            </a:r>
          </a:p>
          <a:p>
            <a:pPr algn="ctr" eaLnBrk="1" hangingPunct="1">
              <a:spcBef>
                <a:spcPct val="0"/>
              </a:spcBef>
              <a:buFontTx/>
              <a:buNone/>
            </a:pPr>
            <a:r>
              <a:rPr lang="en-US" altLang="en-US" sz="1200" b="1" dirty="0">
                <a:solidFill>
                  <a:srgbClr val="00B050"/>
                </a:solidFill>
              </a:rPr>
              <a:t>Brochure</a:t>
            </a:r>
          </a:p>
        </p:txBody>
      </p:sp>
      <p:sp>
        <p:nvSpPr>
          <p:cNvPr id="17" name="TextBox 10"/>
          <p:cNvSpPr txBox="1">
            <a:spLocks noChangeArrowheads="1"/>
          </p:cNvSpPr>
          <p:nvPr/>
        </p:nvSpPr>
        <p:spPr bwMode="auto">
          <a:xfrm>
            <a:off x="2788555" y="4428795"/>
            <a:ext cx="10913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200" b="1" dirty="0">
                <a:solidFill>
                  <a:srgbClr val="00B050"/>
                </a:solidFill>
              </a:rPr>
              <a:t>SS500</a:t>
            </a:r>
          </a:p>
          <a:p>
            <a:pPr algn="ctr" eaLnBrk="1" hangingPunct="1">
              <a:spcBef>
                <a:spcPct val="0"/>
              </a:spcBef>
              <a:buFontTx/>
              <a:buNone/>
            </a:pPr>
            <a:r>
              <a:rPr lang="en-US" altLang="en-US" sz="1200" b="1" dirty="0">
                <a:solidFill>
                  <a:srgbClr val="00B050"/>
                </a:solidFill>
              </a:rPr>
              <a:t>P&amp;C Guide</a:t>
            </a:r>
          </a:p>
        </p:txBody>
      </p:sp>
      <p:sp>
        <p:nvSpPr>
          <p:cNvPr id="18" name="TextBox 10"/>
          <p:cNvSpPr txBox="1">
            <a:spLocks noChangeArrowheads="1"/>
          </p:cNvSpPr>
          <p:nvPr/>
        </p:nvSpPr>
        <p:spPr bwMode="auto">
          <a:xfrm>
            <a:off x="1387318" y="4428226"/>
            <a:ext cx="14492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200" b="1" dirty="0">
                <a:solidFill>
                  <a:srgbClr val="00B050"/>
                </a:solidFill>
              </a:rPr>
              <a:t>SS500</a:t>
            </a:r>
          </a:p>
          <a:p>
            <a:pPr algn="ctr" eaLnBrk="1" hangingPunct="1">
              <a:spcBef>
                <a:spcPct val="0"/>
              </a:spcBef>
              <a:buFontTx/>
              <a:buNone/>
            </a:pPr>
            <a:r>
              <a:rPr lang="en-US" altLang="en-US" sz="1200" b="1" dirty="0">
                <a:solidFill>
                  <a:srgbClr val="00B050"/>
                </a:solidFill>
              </a:rPr>
              <a:t>Smart-Fill™ Flyer</a:t>
            </a:r>
          </a:p>
        </p:txBody>
      </p:sp>
      <p:sp>
        <p:nvSpPr>
          <p:cNvPr id="19" name="TextBox 10"/>
          <p:cNvSpPr txBox="1">
            <a:spLocks noChangeArrowheads="1"/>
          </p:cNvSpPr>
          <p:nvPr/>
        </p:nvSpPr>
        <p:spPr bwMode="auto">
          <a:xfrm>
            <a:off x="1854297" y="2449574"/>
            <a:ext cx="18053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200" b="1" dirty="0">
                <a:solidFill>
                  <a:srgbClr val="00B050"/>
                </a:solidFill>
              </a:rPr>
              <a:t>SS500 Smart-Fill™</a:t>
            </a:r>
          </a:p>
          <a:p>
            <a:pPr algn="ctr" eaLnBrk="1" hangingPunct="1">
              <a:spcBef>
                <a:spcPct val="0"/>
              </a:spcBef>
              <a:buFontTx/>
              <a:buNone/>
            </a:pPr>
            <a:r>
              <a:rPr lang="en-US" altLang="en-US" sz="1200" b="1" dirty="0">
                <a:solidFill>
                  <a:srgbClr val="00B050"/>
                </a:solidFill>
              </a:rPr>
              <a:t>“How-it-Works” Animation</a:t>
            </a:r>
          </a:p>
        </p:txBody>
      </p:sp>
      <p:sp>
        <p:nvSpPr>
          <p:cNvPr id="20" name="Content Placeholder 2"/>
          <p:cNvSpPr>
            <a:spLocks noGrp="1"/>
          </p:cNvSpPr>
          <p:nvPr>
            <p:ph idx="1"/>
          </p:nvPr>
        </p:nvSpPr>
        <p:spPr>
          <a:xfrm>
            <a:off x="345152" y="5168060"/>
            <a:ext cx="6055648" cy="1015072"/>
          </a:xfrm>
          <a:ln w="19050">
            <a:solidFill>
              <a:schemeClr val="tx1"/>
            </a:solidFill>
          </a:ln>
        </p:spPr>
        <p:txBody>
          <a:bodyPr>
            <a:normAutofit/>
          </a:bodyPr>
          <a:lstStyle/>
          <a:p>
            <a:pPr>
              <a:spcBef>
                <a:spcPts val="300"/>
              </a:spcBef>
            </a:pPr>
            <a:r>
              <a:rPr lang="en-US" sz="1200" u="sng" dirty="0"/>
              <a:t>Sales Tools Locations:</a:t>
            </a:r>
          </a:p>
          <a:p>
            <a:pPr marL="285750" indent="-285750">
              <a:spcBef>
                <a:spcPts val="300"/>
              </a:spcBef>
              <a:buClr>
                <a:srgbClr val="3CB148"/>
              </a:buClr>
              <a:buFont typeface="Arial" panose="020B0604020202020204" pitchFamily="34" charset="0"/>
              <a:buChar char="•"/>
            </a:pPr>
            <a:r>
              <a:rPr lang="en-US" sz="1200" dirty="0"/>
              <a:t>Sales Tool Hub – folder on your desktop</a:t>
            </a:r>
          </a:p>
          <a:p>
            <a:pPr marL="285750" indent="-285750">
              <a:spcBef>
                <a:spcPts val="300"/>
              </a:spcBef>
              <a:buClr>
                <a:srgbClr val="3CB148"/>
              </a:buClr>
              <a:buFont typeface="Arial" panose="020B0604020202020204" pitchFamily="34" charset="0"/>
              <a:buChar char="•"/>
            </a:pPr>
            <a:r>
              <a:rPr lang="en-US" sz="1200" dirty="0"/>
              <a:t>My Tennant – log-in through tennantco.com or nobles.com</a:t>
            </a:r>
          </a:p>
          <a:p>
            <a:pPr marL="285750" indent="-285750">
              <a:spcBef>
                <a:spcPts val="300"/>
              </a:spcBef>
              <a:buClr>
                <a:srgbClr val="3CB148"/>
              </a:buClr>
              <a:buFont typeface="Arial" panose="020B0604020202020204" pitchFamily="34" charset="0"/>
              <a:buChar char="•"/>
            </a:pPr>
            <a:r>
              <a:rPr lang="en-US" sz="1200" dirty="0"/>
              <a:t>Nobles.com Public Website (videos &amp; photos)</a:t>
            </a:r>
          </a:p>
        </p:txBody>
      </p:sp>
      <p:sp>
        <p:nvSpPr>
          <p:cNvPr id="21" name="Content Placeholder 2"/>
          <p:cNvSpPr txBox="1">
            <a:spLocks/>
          </p:cNvSpPr>
          <p:nvPr/>
        </p:nvSpPr>
        <p:spPr bwMode="auto">
          <a:xfrm>
            <a:off x="5281099" y="1729533"/>
            <a:ext cx="3024702" cy="2918668"/>
          </a:xfrm>
          <a:prstGeom prst="rect">
            <a:avLst/>
          </a:prstGeom>
          <a:ln w="19050">
            <a:solidFill>
              <a:schemeClr val="tx1"/>
            </a:solidFill>
          </a:ln>
        </p:spPr>
        <p:txBody>
          <a:bodyPr vert="horz" lIns="91440" tIns="45720" rIns="91440" bIns="45720" rtlCol="0">
            <a:normAutofit/>
          </a:bodyPr>
          <a:lstStyle>
            <a:lvl1pPr indent="0">
              <a:spcBef>
                <a:spcPts val="300"/>
              </a:spcBef>
              <a:buFontTx/>
              <a:buNone/>
              <a:defRPr sz="1600" u="sng">
                <a:latin typeface="Century Gothic" pitchFamily="34" charset="0"/>
                <a:cs typeface="Arial" pitchFamily="34" charset="0"/>
              </a:defRPr>
            </a:lvl1pPr>
            <a:lvl2pPr indent="0">
              <a:spcBef>
                <a:spcPct val="20000"/>
              </a:spcBef>
              <a:buFontTx/>
              <a:buNone/>
              <a:defRPr sz="1400">
                <a:latin typeface="Century Gothic" pitchFamily="34" charset="0"/>
                <a:cs typeface="Arial" pitchFamily="34" charset="0"/>
              </a:defRPr>
            </a:lvl2pPr>
            <a:lvl3pPr indent="0">
              <a:spcBef>
                <a:spcPct val="20000"/>
              </a:spcBef>
              <a:buFontTx/>
              <a:buNone/>
              <a:defRPr sz="1200">
                <a:latin typeface="Century Gothic" pitchFamily="34" charset="0"/>
                <a:cs typeface="Arial" pitchFamily="34" charset="0"/>
              </a:defRPr>
            </a:lvl3pPr>
            <a:lvl4pPr indent="0">
              <a:spcBef>
                <a:spcPct val="20000"/>
              </a:spcBef>
              <a:buFontTx/>
              <a:buNone/>
              <a:defRPr sz="1200">
                <a:latin typeface="Century Gothic" pitchFamily="34" charset="0"/>
                <a:cs typeface="Arial" pitchFamily="34" charset="0"/>
              </a:defRPr>
            </a:lvl4pPr>
            <a:lvl5pPr indent="0">
              <a:spcBef>
                <a:spcPct val="20000"/>
              </a:spcBef>
              <a:buFontTx/>
              <a:buNone/>
              <a:defRPr sz="1200">
                <a:latin typeface="Century Gothic"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200" dirty="0"/>
              <a:t>Full Sales Tools List:</a:t>
            </a:r>
          </a:p>
          <a:p>
            <a:pPr marL="285750" indent="-285750">
              <a:buClr>
                <a:srgbClr val="3CB148"/>
              </a:buClr>
              <a:buFont typeface="Arial" panose="020B0604020202020204" pitchFamily="34" charset="0"/>
              <a:buChar char="•"/>
            </a:pPr>
            <a:r>
              <a:rPr lang="en-US" sz="1200" u="none" dirty="0"/>
              <a:t>PAS Guide (this PowerPoint file)</a:t>
            </a:r>
          </a:p>
          <a:p>
            <a:pPr marL="285750" indent="-285750">
              <a:buClr>
                <a:srgbClr val="3CB148"/>
              </a:buClr>
              <a:buFont typeface="Arial" panose="020B0604020202020204" pitchFamily="34" charset="0"/>
              <a:buChar char="•"/>
            </a:pPr>
            <a:r>
              <a:rPr lang="en-US" sz="1200" u="none" dirty="0"/>
              <a:t>Spec Sheet</a:t>
            </a:r>
          </a:p>
          <a:p>
            <a:pPr marL="285750" indent="-285750">
              <a:buClr>
                <a:srgbClr val="3CB148"/>
              </a:buClr>
              <a:buFont typeface="Arial" panose="020B0604020202020204" pitchFamily="34" charset="0"/>
              <a:buChar char="•"/>
            </a:pPr>
            <a:r>
              <a:rPr lang="en-US" sz="1200" u="none" dirty="0"/>
              <a:t>Customer Presentation</a:t>
            </a:r>
          </a:p>
          <a:p>
            <a:pPr marL="285750" indent="-285750">
              <a:buClr>
                <a:srgbClr val="3CB148"/>
              </a:buClr>
              <a:buFont typeface="Arial" panose="020B0604020202020204" pitchFamily="34" charset="0"/>
              <a:buChar char="•"/>
            </a:pPr>
            <a:r>
              <a:rPr lang="en-US" sz="1200" u="none" dirty="0"/>
              <a:t>Salient Characteristics</a:t>
            </a:r>
          </a:p>
          <a:p>
            <a:pPr marL="285750" indent="-285750">
              <a:buClr>
                <a:srgbClr val="3CB148"/>
              </a:buClr>
              <a:buFont typeface="Arial" panose="020B0604020202020204" pitchFamily="34" charset="0"/>
              <a:buChar char="•"/>
            </a:pPr>
            <a:r>
              <a:rPr lang="en-US" sz="1200" u="none" dirty="0"/>
              <a:t>Orbital Brochure</a:t>
            </a:r>
          </a:p>
          <a:p>
            <a:pPr marL="285750" indent="-285750">
              <a:buClr>
                <a:srgbClr val="3CB148"/>
              </a:buClr>
              <a:buFont typeface="Arial" panose="020B0604020202020204" pitchFamily="34" charset="0"/>
              <a:buChar char="•"/>
            </a:pPr>
            <a:r>
              <a:rPr lang="en-US" sz="1200" u="none" dirty="0"/>
              <a:t>Benefit Statements</a:t>
            </a:r>
          </a:p>
          <a:p>
            <a:pPr marL="285750" indent="-285750">
              <a:buClr>
                <a:srgbClr val="3CB148"/>
              </a:buClr>
              <a:buFont typeface="Arial" panose="020B0604020202020204" pitchFamily="34" charset="0"/>
              <a:buChar char="•"/>
            </a:pPr>
            <a:r>
              <a:rPr lang="en-US" sz="1200" u="none" dirty="0"/>
              <a:t>Product Comparison</a:t>
            </a:r>
          </a:p>
          <a:p>
            <a:pPr marL="285750" indent="-285750">
              <a:buClr>
                <a:srgbClr val="3CB148"/>
              </a:buClr>
              <a:buFont typeface="Arial" panose="020B0604020202020204" pitchFamily="34" charset="0"/>
              <a:buChar char="•"/>
            </a:pPr>
            <a:r>
              <a:rPr lang="en-US" sz="1200" u="none" dirty="0"/>
              <a:t>Competitive Comparisons</a:t>
            </a:r>
          </a:p>
          <a:p>
            <a:pPr marL="285750" indent="-285750">
              <a:buClr>
                <a:srgbClr val="3CB148"/>
              </a:buClr>
              <a:buFont typeface="Arial" panose="020B0604020202020204" pitchFamily="34" charset="0"/>
              <a:buChar char="•"/>
            </a:pPr>
            <a:r>
              <a:rPr lang="en-US" sz="1200" u="none" dirty="0"/>
              <a:t>Short Feature Videos</a:t>
            </a:r>
          </a:p>
        </p:txBody>
      </p:sp>
      <p:pic>
        <p:nvPicPr>
          <p:cNvPr id="23" name="Picture 2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28426" y="1671318"/>
            <a:ext cx="1457070" cy="792549"/>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814566" y="3143699"/>
            <a:ext cx="995434" cy="1295264"/>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608879" y="3126683"/>
            <a:ext cx="1027079" cy="1330129"/>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56779" y="1527367"/>
            <a:ext cx="824346" cy="1066800"/>
          </a:xfrm>
          <a:prstGeom prst="rect">
            <a:avLst/>
          </a:prstGeom>
        </p:spPr>
      </p:pic>
    </p:spTree>
    <p:extLst>
      <p:ext uri="{BB962C8B-B14F-4D97-AF65-F5344CB8AC3E}">
        <p14:creationId xmlns:p14="http://schemas.microsoft.com/office/powerpoint/2010/main" val="2468299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buClr>
                <a:srgbClr val="3CB148"/>
              </a:buClr>
              <a:buFont typeface="Arial" panose="020B0604020202020204" pitchFamily="34" charset="0"/>
              <a:buChar char="•"/>
            </a:pPr>
            <a:r>
              <a:rPr lang="en-US" sz="2400" dirty="0"/>
              <a:t>Great daily cleaning machine</a:t>
            </a:r>
          </a:p>
          <a:p>
            <a:pPr marL="342900" indent="-342900">
              <a:spcBef>
                <a:spcPts val="1800"/>
              </a:spcBef>
              <a:buClr>
                <a:srgbClr val="3CB148"/>
              </a:buClr>
              <a:buFont typeface="Arial" panose="020B0604020202020204" pitchFamily="34" charset="0"/>
              <a:buChar char="•"/>
            </a:pPr>
            <a:r>
              <a:rPr lang="en-US" sz="2400" dirty="0"/>
              <a:t>Tackles a variety of specialty cleaning needs</a:t>
            </a:r>
          </a:p>
          <a:p>
            <a:pPr marL="342900" indent="-342900">
              <a:spcBef>
                <a:spcPts val="1800"/>
              </a:spcBef>
              <a:buClr>
                <a:srgbClr val="3CB148"/>
              </a:buClr>
              <a:buFont typeface="Arial" panose="020B0604020202020204" pitchFamily="34" charset="0"/>
              <a:buChar char="•"/>
            </a:pPr>
            <a:r>
              <a:rPr lang="en-US" sz="2400" dirty="0"/>
              <a:t>Superior results on the floor</a:t>
            </a:r>
          </a:p>
          <a:p>
            <a:pPr marL="342900" indent="-342900">
              <a:spcBef>
                <a:spcPts val="1800"/>
              </a:spcBef>
              <a:buClr>
                <a:srgbClr val="3CB148"/>
              </a:buClr>
              <a:buFont typeface="Arial" panose="020B0604020202020204" pitchFamily="34" charset="0"/>
              <a:buChar char="•"/>
            </a:pPr>
            <a:r>
              <a:rPr lang="en-US" sz="2400" dirty="0"/>
              <a:t>Saves money</a:t>
            </a:r>
          </a:p>
          <a:p>
            <a:pPr marL="800100" lvl="1" indent="-342900">
              <a:buClr>
                <a:srgbClr val="3CB148"/>
              </a:buClr>
              <a:buFont typeface="Arial" panose="020B0604020202020204" pitchFamily="34" charset="0"/>
              <a:buChar char="•"/>
            </a:pPr>
            <a:r>
              <a:rPr lang="en-US" sz="2000" dirty="0"/>
              <a:t>Multi-functional machine</a:t>
            </a:r>
          </a:p>
          <a:p>
            <a:pPr marL="800100" lvl="1" indent="-342900">
              <a:buClr>
                <a:srgbClr val="3CB148"/>
              </a:buClr>
              <a:buFont typeface="Arial" panose="020B0604020202020204" pitchFamily="34" charset="0"/>
              <a:buChar char="•"/>
            </a:pPr>
            <a:r>
              <a:rPr lang="en-US" sz="2000" dirty="0"/>
              <a:t>Minimize labor costs for floor finish removal</a:t>
            </a:r>
          </a:p>
          <a:p>
            <a:pPr marL="800100" lvl="1" indent="-342900">
              <a:buClr>
                <a:srgbClr val="3CB148"/>
              </a:buClr>
              <a:buFont typeface="Arial" panose="020B0604020202020204" pitchFamily="34" charset="0"/>
              <a:buChar char="•"/>
            </a:pPr>
            <a:r>
              <a:rPr lang="en-US" sz="2000" dirty="0"/>
              <a:t>Edge, corner, chemical-free finish removal</a:t>
            </a:r>
            <a:br>
              <a:rPr lang="en-US" sz="2000" dirty="0"/>
            </a:br>
            <a:r>
              <a:rPr lang="en-US" sz="2000" dirty="0"/>
              <a:t>and baseboard cleaning</a:t>
            </a:r>
          </a:p>
          <a:p>
            <a:pPr marL="800100" lvl="1" indent="-342900">
              <a:buClr>
                <a:srgbClr val="3CB148"/>
              </a:buClr>
              <a:buFont typeface="Arial" panose="020B0604020202020204" pitchFamily="34" charset="0"/>
              <a:buChar char="•"/>
            </a:pPr>
            <a:r>
              <a:rPr lang="en-US" sz="2000" dirty="0"/>
              <a:t>Reduced need for floor stripping chemicals</a:t>
            </a:r>
          </a:p>
        </p:txBody>
      </p:sp>
      <p:sp>
        <p:nvSpPr>
          <p:cNvPr id="3" name="Date Placeholder 2"/>
          <p:cNvSpPr>
            <a:spLocks noGrp="1"/>
          </p:cNvSpPr>
          <p:nvPr>
            <p:ph type="dt" sz="half" idx="2"/>
          </p:nvPr>
        </p:nvSpPr>
        <p:spPr/>
        <p:txBody>
          <a:bodyPr/>
          <a:lstStyle/>
          <a:p>
            <a:r>
              <a:rPr lang="en-US" dirty="0"/>
              <a:t>©2017  The Tennant Company. All rights reserved.</a:t>
            </a:r>
          </a:p>
        </p:txBody>
      </p:sp>
      <p:sp>
        <p:nvSpPr>
          <p:cNvPr id="4" name="Footer Placeholder 3"/>
          <p:cNvSpPr>
            <a:spLocks noGrp="1"/>
          </p:cNvSpPr>
          <p:nvPr>
            <p:ph type="ftr" sz="quarter" idx="3"/>
          </p:nvPr>
        </p:nvSpPr>
        <p:spPr/>
        <p:txBody>
          <a:bodyPr/>
          <a:lstStyle/>
          <a:p>
            <a:r>
              <a:rPr lang="en-US"/>
              <a:t>CONFIDENTIAL - For Internal Use Only</a:t>
            </a:r>
            <a:endParaRPr lang="en-US" dirty="0"/>
          </a:p>
        </p:txBody>
      </p:sp>
      <p:sp>
        <p:nvSpPr>
          <p:cNvPr id="5" name="Slide Number Placeholder 4"/>
          <p:cNvSpPr>
            <a:spLocks noGrp="1"/>
          </p:cNvSpPr>
          <p:nvPr>
            <p:ph type="sldNum" sz="quarter" idx="4"/>
          </p:nvPr>
        </p:nvSpPr>
        <p:spPr/>
        <p:txBody>
          <a:bodyPr/>
          <a:lstStyle/>
          <a:p>
            <a:r>
              <a:rPr lang="en-US"/>
              <a:t> Feb. 2017      </a:t>
            </a:r>
            <a:fld id="{1A6FFB7A-8DCC-4570-A770-7C398EED305A}" type="slidenum">
              <a:rPr lang="en-US" smtClean="0"/>
              <a:pPr/>
              <a:t>20</a:t>
            </a:fld>
            <a:endParaRPr lang="en-US" dirty="0"/>
          </a:p>
        </p:txBody>
      </p:sp>
      <p:sp>
        <p:nvSpPr>
          <p:cNvPr id="6" name="Title 5"/>
          <p:cNvSpPr>
            <a:spLocks noGrp="1"/>
          </p:cNvSpPr>
          <p:nvPr>
            <p:ph type="title"/>
          </p:nvPr>
        </p:nvSpPr>
        <p:spPr/>
        <p:txBody>
          <a:bodyPr/>
          <a:lstStyle/>
          <a:p>
            <a:r>
              <a:rPr lang="en-US" altLang="en-US" dirty="0"/>
              <a:t>SS500 Orbital Machines – Summary Benefits</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76874" y="2895600"/>
            <a:ext cx="2409996" cy="2483963"/>
          </a:xfrm>
          <a:prstGeom prst="rect">
            <a:avLst/>
          </a:prstGeom>
        </p:spPr>
      </p:pic>
    </p:spTree>
    <p:extLst>
      <p:ext uri="{BB962C8B-B14F-4D97-AF65-F5344CB8AC3E}">
        <p14:creationId xmlns:p14="http://schemas.microsoft.com/office/powerpoint/2010/main" val="392121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0770" y="1676400"/>
            <a:ext cx="6451029" cy="4648200"/>
          </a:xfrm>
        </p:spPr>
        <p:txBody>
          <a:bodyPr/>
          <a:lstStyle/>
          <a:p>
            <a:pPr marL="342900" indent="-342900">
              <a:lnSpc>
                <a:spcPct val="100000"/>
              </a:lnSpc>
              <a:spcBef>
                <a:spcPts val="1200"/>
              </a:spcBef>
              <a:spcAft>
                <a:spcPts val="0"/>
              </a:spcAft>
              <a:buClr>
                <a:srgbClr val="3CB148"/>
              </a:buClr>
              <a:buFont typeface="Arial" panose="020B0604020202020204" pitchFamily="34" charset="0"/>
              <a:buChar char="•"/>
            </a:pPr>
            <a:r>
              <a:rPr lang="en-US" sz="2400" dirty="0"/>
              <a:t>Consistent solution delivery to the floor</a:t>
            </a:r>
          </a:p>
          <a:p>
            <a:pPr marL="342900" indent="-342900">
              <a:spcBef>
                <a:spcPts val="2400"/>
              </a:spcBef>
              <a:buClr>
                <a:srgbClr val="3CB148"/>
              </a:buClr>
              <a:buFont typeface="Arial" panose="020B0604020202020204" pitchFamily="34" charset="0"/>
              <a:buChar char="•"/>
            </a:pPr>
            <a:r>
              <a:rPr lang="en-US" sz="2400" dirty="0">
                <a:solidFill>
                  <a:prstClr val="black"/>
                </a:solidFill>
              </a:rPr>
              <a:t>Consistent pad pressure on the floor</a:t>
            </a:r>
          </a:p>
          <a:p>
            <a:pPr marL="742950" lvl="1" indent="-285750">
              <a:spcBef>
                <a:spcPts val="600"/>
              </a:spcBef>
              <a:buClr>
                <a:srgbClr val="3CB148"/>
              </a:buClr>
              <a:buFont typeface="Arial" panose="020B0604020202020204" pitchFamily="34" charset="0"/>
              <a:buChar char="•"/>
            </a:pPr>
            <a:r>
              <a:rPr lang="en-US" sz="1800" dirty="0">
                <a:solidFill>
                  <a:prstClr val="black"/>
                </a:solidFill>
              </a:rPr>
              <a:t>Across the entire pad width due to balanced rectangular orbital design </a:t>
            </a:r>
          </a:p>
          <a:p>
            <a:pPr marL="342900" indent="-342900">
              <a:spcBef>
                <a:spcPts val="2400"/>
              </a:spcBef>
              <a:buClr>
                <a:srgbClr val="3CB148"/>
              </a:buClr>
              <a:buFont typeface="Arial" panose="020B0604020202020204" pitchFamily="34" charset="0"/>
              <a:buChar char="•"/>
            </a:pPr>
            <a:r>
              <a:rPr lang="en-US" sz="2400" dirty="0"/>
              <a:t>Aggressive scrubbing</a:t>
            </a:r>
          </a:p>
          <a:p>
            <a:pPr marL="742950" lvl="1" indent="-285750">
              <a:lnSpc>
                <a:spcPct val="100000"/>
              </a:lnSpc>
              <a:spcBef>
                <a:spcPts val="600"/>
              </a:spcBef>
              <a:spcAft>
                <a:spcPts val="0"/>
              </a:spcAft>
              <a:buClr>
                <a:srgbClr val="3CB148"/>
              </a:buClr>
              <a:buFont typeface="Arial" panose="020B0604020202020204" pitchFamily="34" charset="0"/>
              <a:buChar char="•"/>
            </a:pPr>
            <a:r>
              <a:rPr lang="en-US" sz="1800" dirty="0"/>
              <a:t>One of the highest standard down pressures in the industry! </a:t>
            </a:r>
          </a:p>
          <a:p>
            <a:pPr marL="1200150" lvl="2" indent="-285750">
              <a:lnSpc>
                <a:spcPct val="100000"/>
              </a:lnSpc>
              <a:spcBef>
                <a:spcPts val="300"/>
              </a:spcBef>
              <a:buClr>
                <a:srgbClr val="3CB148"/>
              </a:buClr>
              <a:buFont typeface="Arial" panose="020B0604020202020204" pitchFamily="34" charset="0"/>
              <a:buChar char="•"/>
            </a:pPr>
            <a:r>
              <a:rPr lang="en-US" sz="1800" dirty="0"/>
              <a:t>170 </a:t>
            </a:r>
            <a:r>
              <a:rPr lang="en-US" sz="1800" dirty="0" err="1"/>
              <a:t>lbs</a:t>
            </a:r>
            <a:r>
              <a:rPr lang="en-US" sz="1800" dirty="0"/>
              <a:t> / 77 kg </a:t>
            </a:r>
          </a:p>
          <a:p>
            <a:pPr marL="742950" lvl="1" indent="-285750">
              <a:lnSpc>
                <a:spcPct val="100000"/>
              </a:lnSpc>
              <a:spcBef>
                <a:spcPts val="300"/>
              </a:spcBef>
              <a:buClr>
                <a:srgbClr val="3CB148"/>
              </a:buClr>
              <a:buFont typeface="Arial" panose="020B0604020202020204" pitchFamily="34" charset="0"/>
              <a:buChar char="•"/>
            </a:pPr>
            <a:r>
              <a:rPr lang="en-US" sz="1800" dirty="0"/>
              <a:t>Oscillations: </a:t>
            </a:r>
          </a:p>
          <a:p>
            <a:pPr marL="1200150" lvl="2" indent="-285750">
              <a:lnSpc>
                <a:spcPct val="100000"/>
              </a:lnSpc>
              <a:spcBef>
                <a:spcPts val="300"/>
              </a:spcBef>
              <a:buClr>
                <a:srgbClr val="3CB148"/>
              </a:buClr>
              <a:buFont typeface="Arial" panose="020B0604020202020204" pitchFamily="34" charset="0"/>
              <a:buChar char="•"/>
            </a:pPr>
            <a:r>
              <a:rPr lang="en-US" sz="1800" dirty="0"/>
              <a:t>2,200 - ¼” (6.4 mm) per minute</a:t>
            </a:r>
          </a:p>
        </p:txBody>
      </p:sp>
      <p:sp>
        <p:nvSpPr>
          <p:cNvPr id="3" name="Date Placeholder 2"/>
          <p:cNvSpPr>
            <a:spLocks noGrp="1"/>
          </p:cNvSpPr>
          <p:nvPr>
            <p:ph type="dt" sz="half" idx="2"/>
          </p:nvPr>
        </p:nvSpPr>
        <p:spPr/>
        <p:txBody>
          <a:bodyPr/>
          <a:lstStyle/>
          <a:p>
            <a:r>
              <a:rPr lang="en-US" dirty="0"/>
              <a:t>©2017  The Tennant Company. All rights reserved.</a:t>
            </a:r>
          </a:p>
        </p:txBody>
      </p:sp>
      <p:sp>
        <p:nvSpPr>
          <p:cNvPr id="4" name="Footer Placeholder 3"/>
          <p:cNvSpPr>
            <a:spLocks noGrp="1"/>
          </p:cNvSpPr>
          <p:nvPr>
            <p:ph type="ftr" sz="quarter" idx="3"/>
          </p:nvPr>
        </p:nvSpPr>
        <p:spPr/>
        <p:txBody>
          <a:bodyPr/>
          <a:lstStyle/>
          <a:p>
            <a:r>
              <a:rPr lang="en-US"/>
              <a:t>CONFIDENTIAL - For Internal Use Only</a:t>
            </a:r>
            <a:endParaRPr lang="en-US" dirty="0"/>
          </a:p>
        </p:txBody>
      </p:sp>
      <p:sp>
        <p:nvSpPr>
          <p:cNvPr id="5" name="Slide Number Placeholder 4"/>
          <p:cNvSpPr>
            <a:spLocks noGrp="1"/>
          </p:cNvSpPr>
          <p:nvPr>
            <p:ph type="sldNum" sz="quarter" idx="4"/>
          </p:nvPr>
        </p:nvSpPr>
        <p:spPr/>
        <p:txBody>
          <a:bodyPr/>
          <a:lstStyle/>
          <a:p>
            <a:r>
              <a:rPr lang="en-US"/>
              <a:t> Feb. 2017      </a:t>
            </a:r>
            <a:fld id="{1A6FFB7A-8DCC-4570-A770-7C398EED305A}" type="slidenum">
              <a:rPr lang="en-US" smtClean="0"/>
              <a:pPr/>
              <a:t>21</a:t>
            </a:fld>
            <a:endParaRPr lang="en-US" dirty="0"/>
          </a:p>
        </p:txBody>
      </p:sp>
      <p:sp>
        <p:nvSpPr>
          <p:cNvPr id="6" name="Title 5"/>
          <p:cNvSpPr>
            <a:spLocks noGrp="1"/>
          </p:cNvSpPr>
          <p:nvPr>
            <p:ph type="title"/>
          </p:nvPr>
        </p:nvSpPr>
        <p:spPr/>
        <p:txBody>
          <a:bodyPr/>
          <a:lstStyle/>
          <a:p>
            <a:r>
              <a:rPr lang="en-US" altLang="en-US" dirty="0"/>
              <a:t>Orbital – SS500</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02971" y="2286000"/>
            <a:ext cx="2624013" cy="3304095"/>
          </a:xfrm>
          <a:prstGeom prst="rect">
            <a:avLst/>
          </a:prstGeom>
        </p:spPr>
      </p:pic>
    </p:spTree>
    <p:extLst>
      <p:ext uri="{BB962C8B-B14F-4D97-AF65-F5344CB8AC3E}">
        <p14:creationId xmlns:p14="http://schemas.microsoft.com/office/powerpoint/2010/main" val="3761655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r>
              <a:rPr lang="en-US" dirty="0"/>
              <a:t>©2017  The Tennant Company. All rights reserved.</a:t>
            </a:r>
          </a:p>
        </p:txBody>
      </p:sp>
      <p:sp>
        <p:nvSpPr>
          <p:cNvPr id="4" name="Footer Placeholder 3"/>
          <p:cNvSpPr>
            <a:spLocks noGrp="1"/>
          </p:cNvSpPr>
          <p:nvPr>
            <p:ph type="ftr" sz="quarter" idx="3"/>
          </p:nvPr>
        </p:nvSpPr>
        <p:spPr/>
        <p:txBody>
          <a:bodyPr/>
          <a:lstStyle/>
          <a:p>
            <a:r>
              <a:rPr lang="en-US"/>
              <a:t>CONFIDENTIAL - For Internal Use Only</a:t>
            </a:r>
            <a:endParaRPr lang="en-US" dirty="0"/>
          </a:p>
        </p:txBody>
      </p:sp>
      <p:sp>
        <p:nvSpPr>
          <p:cNvPr id="5" name="Slide Number Placeholder 4"/>
          <p:cNvSpPr>
            <a:spLocks noGrp="1"/>
          </p:cNvSpPr>
          <p:nvPr>
            <p:ph type="sldNum" sz="quarter" idx="4"/>
          </p:nvPr>
        </p:nvSpPr>
        <p:spPr/>
        <p:txBody>
          <a:bodyPr/>
          <a:lstStyle/>
          <a:p>
            <a:r>
              <a:rPr lang="en-US"/>
              <a:t> Feb. 2017      </a:t>
            </a:r>
            <a:fld id="{1A6FFB7A-8DCC-4570-A770-7C398EED305A}" type="slidenum">
              <a:rPr lang="en-US" smtClean="0"/>
              <a:pPr/>
              <a:t>22</a:t>
            </a:fld>
            <a:endParaRPr lang="en-US" dirty="0"/>
          </a:p>
        </p:txBody>
      </p:sp>
      <p:sp>
        <p:nvSpPr>
          <p:cNvPr id="6" name="Title 5"/>
          <p:cNvSpPr>
            <a:spLocks noGrp="1"/>
          </p:cNvSpPr>
          <p:nvPr>
            <p:ph type="title"/>
          </p:nvPr>
        </p:nvSpPr>
        <p:spPr/>
        <p:txBody>
          <a:bodyPr/>
          <a:lstStyle/>
          <a:p>
            <a:r>
              <a:rPr lang="en-US"/>
              <a:t>Not All Orbital Machines Are Alike</a:t>
            </a:r>
          </a:p>
        </p:txBody>
      </p:sp>
      <p:sp>
        <p:nvSpPr>
          <p:cNvPr id="20" name="TextBox 19"/>
          <p:cNvSpPr txBox="1"/>
          <p:nvPr/>
        </p:nvSpPr>
        <p:spPr>
          <a:xfrm>
            <a:off x="3787988" y="2867782"/>
            <a:ext cx="5150582" cy="646331"/>
          </a:xfrm>
          <a:prstGeom prst="rect">
            <a:avLst/>
          </a:prstGeom>
          <a:noFill/>
        </p:spPr>
        <p:txBody>
          <a:bodyPr wrap="square" rtlCol="0">
            <a:spAutoFit/>
          </a:bodyPr>
          <a:lstStyle/>
          <a:p>
            <a:r>
              <a:rPr lang="en-US" dirty="0">
                <a:latin typeface="Century Gothic" panose="020B0502020202020204" pitchFamily="34" charset="0"/>
              </a:rPr>
              <a:t>10 isolators minimize vibration enhancing operator comfort and machine durability</a:t>
            </a:r>
          </a:p>
        </p:txBody>
      </p:sp>
      <p:cxnSp>
        <p:nvCxnSpPr>
          <p:cNvPr id="21" name="Straight Arrow Connector 20"/>
          <p:cNvCxnSpPr/>
          <p:nvPr/>
        </p:nvCxnSpPr>
        <p:spPr bwMode="auto">
          <a:xfrm flipH="1">
            <a:off x="2066170" y="5795319"/>
            <a:ext cx="854015" cy="138828"/>
          </a:xfrm>
          <a:prstGeom prst="straightConnector1">
            <a:avLst/>
          </a:prstGeom>
          <a:solidFill>
            <a:schemeClr val="accent1"/>
          </a:solidFill>
          <a:ln w="9525" cap="flat" cmpd="sng" algn="ctr">
            <a:solidFill>
              <a:srgbClr val="3CB148"/>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2" name="Picture 2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31079" y="2883244"/>
            <a:ext cx="1940978" cy="3286640"/>
          </a:xfrm>
          <a:prstGeom prst="rect">
            <a:avLst/>
          </a:prstGeom>
        </p:spPr>
      </p:pic>
      <p:cxnSp>
        <p:nvCxnSpPr>
          <p:cNvPr id="23" name="Straight Arrow Connector 22"/>
          <p:cNvCxnSpPr>
            <a:stCxn id="24" idx="1"/>
          </p:cNvCxnSpPr>
          <p:nvPr/>
        </p:nvCxnSpPr>
        <p:spPr>
          <a:xfrm flipH="1">
            <a:off x="2212446" y="5274348"/>
            <a:ext cx="1935374" cy="408011"/>
          </a:xfrm>
          <a:prstGeom prst="straightConnector1">
            <a:avLst/>
          </a:prstGeom>
          <a:ln w="38100">
            <a:solidFill>
              <a:srgbClr val="3CB148"/>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147820" y="4951182"/>
            <a:ext cx="4996180" cy="646331"/>
          </a:xfrm>
          <a:prstGeom prst="rect">
            <a:avLst/>
          </a:prstGeom>
          <a:noFill/>
        </p:spPr>
        <p:txBody>
          <a:bodyPr wrap="square" rtlCol="0">
            <a:spAutoFit/>
          </a:bodyPr>
          <a:lstStyle/>
          <a:p>
            <a:r>
              <a:rPr lang="en-US" dirty="0">
                <a:latin typeface="Century Gothic" panose="020B0502020202020204" pitchFamily="34" charset="0"/>
              </a:rPr>
              <a:t>Through pad solution delivery means superior cleaning performance on the floor</a:t>
            </a:r>
          </a:p>
        </p:txBody>
      </p:sp>
      <p:cxnSp>
        <p:nvCxnSpPr>
          <p:cNvPr id="25" name="Straight Arrow Connector 24"/>
          <p:cNvCxnSpPr/>
          <p:nvPr/>
        </p:nvCxnSpPr>
        <p:spPr>
          <a:xfrm flipH="1">
            <a:off x="2385956" y="3486463"/>
            <a:ext cx="1402033" cy="491598"/>
          </a:xfrm>
          <a:prstGeom prst="straightConnector1">
            <a:avLst/>
          </a:prstGeom>
          <a:ln w="38100">
            <a:solidFill>
              <a:srgbClr val="3CB148"/>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237726" y="5677093"/>
            <a:ext cx="4068073" cy="646331"/>
          </a:xfrm>
          <a:prstGeom prst="rect">
            <a:avLst/>
          </a:prstGeom>
          <a:noFill/>
        </p:spPr>
        <p:txBody>
          <a:bodyPr wrap="square" rtlCol="0">
            <a:spAutoFit/>
          </a:bodyPr>
          <a:lstStyle/>
          <a:p>
            <a:r>
              <a:rPr lang="en-US" dirty="0">
                <a:latin typeface="Century Gothic" panose="020B0502020202020204" pitchFamily="34" charset="0"/>
              </a:rPr>
              <a:t>Rectangular head allows for edge and baseboard cleaning</a:t>
            </a:r>
          </a:p>
        </p:txBody>
      </p:sp>
      <p:sp>
        <p:nvSpPr>
          <p:cNvPr id="27" name="TextBox 26"/>
          <p:cNvSpPr txBox="1"/>
          <p:nvPr/>
        </p:nvSpPr>
        <p:spPr>
          <a:xfrm>
            <a:off x="4147820" y="4231532"/>
            <a:ext cx="3438116" cy="646331"/>
          </a:xfrm>
          <a:prstGeom prst="rect">
            <a:avLst/>
          </a:prstGeom>
          <a:noFill/>
        </p:spPr>
        <p:txBody>
          <a:bodyPr wrap="square" rtlCol="0">
            <a:spAutoFit/>
          </a:bodyPr>
          <a:lstStyle/>
          <a:p>
            <a:r>
              <a:rPr lang="en-US" dirty="0">
                <a:latin typeface="Century Gothic" panose="020B0502020202020204" pitchFamily="34" charset="0"/>
              </a:rPr>
              <a:t>No water entrapment in bearings mitigates corrosion</a:t>
            </a:r>
          </a:p>
        </p:txBody>
      </p:sp>
      <p:cxnSp>
        <p:nvCxnSpPr>
          <p:cNvPr id="28" name="Straight Arrow Connector 27"/>
          <p:cNvCxnSpPr/>
          <p:nvPr/>
        </p:nvCxnSpPr>
        <p:spPr>
          <a:xfrm flipH="1">
            <a:off x="2212446" y="4520192"/>
            <a:ext cx="1935374" cy="371323"/>
          </a:xfrm>
          <a:prstGeom prst="straightConnector1">
            <a:avLst/>
          </a:prstGeom>
          <a:ln w="38100">
            <a:solidFill>
              <a:srgbClr val="3CB148"/>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2668608" y="5682359"/>
            <a:ext cx="1386083" cy="203140"/>
          </a:xfrm>
          <a:prstGeom prst="straightConnector1">
            <a:avLst/>
          </a:prstGeom>
          <a:ln w="38100">
            <a:solidFill>
              <a:srgbClr val="3CB148"/>
            </a:solidFill>
            <a:tailEnd type="triangle"/>
          </a:ln>
        </p:spPr>
        <p:style>
          <a:lnRef idx="1">
            <a:schemeClr val="accent1"/>
          </a:lnRef>
          <a:fillRef idx="0">
            <a:schemeClr val="accent1"/>
          </a:fillRef>
          <a:effectRef idx="0">
            <a:schemeClr val="accent1"/>
          </a:effectRef>
          <a:fontRef idx="minor">
            <a:schemeClr val="tx1"/>
          </a:fontRef>
        </p:style>
      </p:cxnSp>
      <p:sp>
        <p:nvSpPr>
          <p:cNvPr id="30" name="Content Placeholder 2"/>
          <p:cNvSpPr txBox="1">
            <a:spLocks/>
          </p:cNvSpPr>
          <p:nvPr/>
        </p:nvSpPr>
        <p:spPr>
          <a:xfrm>
            <a:off x="199930" y="1570591"/>
            <a:ext cx="8639164" cy="1171464"/>
          </a:xfrm>
          <a:prstGeom prst="rect">
            <a:avLst/>
          </a:prstGeom>
        </p:spPr>
        <p:txBody>
          <a:bodyPr vert="horz" lIns="91440" tIns="45720" rIns="91440" bIns="45720" rtlCol="0">
            <a:noAutofit/>
          </a:bodyPr>
          <a:lstStyle>
            <a:lvl1pPr marL="0" indent="0" algn="l" defTabSz="914400" rtl="0" eaLnBrk="1" latinLnBrk="0" hangingPunct="1">
              <a:spcBef>
                <a:spcPct val="20000"/>
              </a:spcBef>
              <a:buFontTx/>
              <a:buNone/>
              <a:defRPr sz="1600" kern="1200">
                <a:solidFill>
                  <a:schemeClr val="tx1"/>
                </a:solidFill>
                <a:latin typeface="Century Gothic" pitchFamily="34" charset="0"/>
                <a:ea typeface="+mn-ea"/>
                <a:cs typeface="Arial" pitchFamily="34" charset="0"/>
              </a:defRPr>
            </a:lvl1pPr>
            <a:lvl2pPr marL="457200" indent="0" algn="l" defTabSz="914400" rtl="0" eaLnBrk="1" latinLnBrk="0" hangingPunct="1">
              <a:spcBef>
                <a:spcPct val="20000"/>
              </a:spcBef>
              <a:buFontTx/>
              <a:buNone/>
              <a:defRPr sz="1400" kern="1200">
                <a:solidFill>
                  <a:schemeClr val="tx1"/>
                </a:solidFill>
                <a:latin typeface="Century Gothic" pitchFamily="34" charset="0"/>
                <a:ea typeface="+mn-ea"/>
                <a:cs typeface="Arial" pitchFamily="34" charset="0"/>
              </a:defRPr>
            </a:lvl2pPr>
            <a:lvl3pPr marL="914400" indent="0" algn="l" defTabSz="914400" rtl="0" eaLnBrk="1" latinLnBrk="0" hangingPunct="1">
              <a:spcBef>
                <a:spcPct val="20000"/>
              </a:spcBef>
              <a:buFontTx/>
              <a:buNone/>
              <a:defRPr sz="1200" kern="1200">
                <a:solidFill>
                  <a:schemeClr val="tx1"/>
                </a:solidFill>
                <a:latin typeface="Century Gothic" pitchFamily="34" charset="0"/>
                <a:ea typeface="+mn-ea"/>
                <a:cs typeface="Arial" pitchFamily="34" charset="0"/>
              </a:defRPr>
            </a:lvl3pPr>
            <a:lvl4pPr marL="1371600" indent="0" algn="l" defTabSz="914400" rtl="0" eaLnBrk="1" latinLnBrk="0" hangingPunct="1">
              <a:spcBef>
                <a:spcPct val="20000"/>
              </a:spcBef>
              <a:buFontTx/>
              <a:buNone/>
              <a:defRPr sz="1200" kern="1200">
                <a:solidFill>
                  <a:schemeClr val="tx1"/>
                </a:solidFill>
                <a:latin typeface="Century Gothic" pitchFamily="34" charset="0"/>
                <a:ea typeface="+mn-ea"/>
                <a:cs typeface="Arial" pitchFamily="34" charset="0"/>
              </a:defRPr>
            </a:lvl4pPr>
            <a:lvl5pPr marL="1828800" indent="0" algn="l" defTabSz="914400" rtl="0" eaLnBrk="1" latinLnBrk="0" hangingPunct="1">
              <a:spcBef>
                <a:spcPct val="20000"/>
              </a:spcBef>
              <a:buFontTx/>
              <a:buNone/>
              <a:defRPr sz="1200" kern="1200">
                <a:solidFill>
                  <a:schemeClr val="tx1"/>
                </a:solidFill>
                <a:latin typeface="Century Gothic"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Clr>
                <a:srgbClr val="3CB148"/>
              </a:buClr>
              <a:buFont typeface="Arial" panose="020B0604020202020204" pitchFamily="34" charset="0"/>
              <a:buChar char="•"/>
            </a:pPr>
            <a:r>
              <a:rPr lang="en-US" sz="2000" dirty="0"/>
              <a:t>The orbital environment can be harsh unless you design for it</a:t>
            </a:r>
          </a:p>
          <a:p>
            <a:pPr marL="342900" indent="-342900">
              <a:buClr>
                <a:srgbClr val="3CB148"/>
              </a:buClr>
              <a:buFont typeface="Arial" panose="020B0604020202020204" pitchFamily="34" charset="0"/>
              <a:buChar char="•"/>
            </a:pPr>
            <a:r>
              <a:rPr lang="en-US" sz="2000" dirty="0"/>
              <a:t>SS500 orbital design insures machine durability, operator comfort and superior performance on the floor</a:t>
            </a:r>
          </a:p>
        </p:txBody>
      </p:sp>
      <p:sp>
        <p:nvSpPr>
          <p:cNvPr id="31" name="TextBox 30"/>
          <p:cNvSpPr txBox="1"/>
          <p:nvPr/>
        </p:nvSpPr>
        <p:spPr>
          <a:xfrm>
            <a:off x="4147819" y="3545612"/>
            <a:ext cx="4157979" cy="646331"/>
          </a:xfrm>
          <a:prstGeom prst="rect">
            <a:avLst/>
          </a:prstGeom>
          <a:noFill/>
        </p:spPr>
        <p:txBody>
          <a:bodyPr wrap="square" rtlCol="0">
            <a:spAutoFit/>
          </a:bodyPr>
          <a:lstStyle/>
          <a:p>
            <a:r>
              <a:rPr lang="en-US" dirty="0">
                <a:latin typeface="Century Gothic" panose="020B0502020202020204" pitchFamily="34" charset="0"/>
              </a:rPr>
              <a:t>Rubber guide wheels on the corner prevent facility damage</a:t>
            </a:r>
          </a:p>
        </p:txBody>
      </p:sp>
      <p:cxnSp>
        <p:nvCxnSpPr>
          <p:cNvPr id="32" name="Straight Arrow Connector 31"/>
          <p:cNvCxnSpPr/>
          <p:nvPr/>
        </p:nvCxnSpPr>
        <p:spPr>
          <a:xfrm flipH="1">
            <a:off x="2565872" y="3978061"/>
            <a:ext cx="1488819" cy="441129"/>
          </a:xfrm>
          <a:prstGeom prst="straightConnector1">
            <a:avLst/>
          </a:prstGeom>
          <a:ln w="38100">
            <a:solidFill>
              <a:srgbClr val="3CB14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8061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5562600" cy="4648200"/>
          </a:xfrm>
        </p:spPr>
        <p:txBody>
          <a:bodyPr/>
          <a:lstStyle/>
          <a:p>
            <a:pPr marL="0" lvl="1">
              <a:spcBef>
                <a:spcPts val="1200"/>
              </a:spcBef>
            </a:pPr>
            <a:r>
              <a:rPr lang="en-US" sz="2300" dirty="0">
                <a:solidFill>
                  <a:srgbClr val="000000"/>
                </a:solidFill>
              </a:rPr>
              <a:t>Orbital machine provides a quick and easy way to clean baseboards</a:t>
            </a:r>
          </a:p>
          <a:p>
            <a:pPr marL="398463" lvl="1" indent="-169863">
              <a:spcBef>
                <a:spcPts val="2400"/>
              </a:spcBef>
              <a:buClr>
                <a:srgbClr val="3CB148"/>
              </a:buClr>
              <a:buFont typeface="Arial" panose="020B0604020202020204" pitchFamily="34" charset="0"/>
              <a:buChar char="•"/>
            </a:pPr>
            <a:r>
              <a:rPr lang="en-US" sz="1800" dirty="0">
                <a:solidFill>
                  <a:srgbClr val="000000"/>
                </a:solidFill>
              </a:rPr>
              <a:t> </a:t>
            </a:r>
            <a:r>
              <a:rPr lang="en-US" sz="1600" dirty="0">
                <a:solidFill>
                  <a:srgbClr val="000000"/>
                </a:solidFill>
              </a:rPr>
              <a:t>Process:</a:t>
            </a:r>
          </a:p>
          <a:p>
            <a:pPr marL="627063" lvl="2" indent="-169863">
              <a:lnSpc>
                <a:spcPct val="100000"/>
              </a:lnSpc>
              <a:spcBef>
                <a:spcPts val="600"/>
              </a:spcBef>
              <a:buClr>
                <a:srgbClr val="3CB148"/>
              </a:buClr>
              <a:buFont typeface="Arial" panose="020B0604020202020204" pitchFamily="34" charset="0"/>
              <a:buChar char="•"/>
            </a:pPr>
            <a:r>
              <a:rPr lang="en-US" sz="1600" dirty="0">
                <a:solidFill>
                  <a:srgbClr val="000000"/>
                </a:solidFill>
              </a:rPr>
              <a:t> Apply red backer pad to the machine </a:t>
            </a:r>
          </a:p>
          <a:p>
            <a:pPr marL="627063" lvl="2" indent="-169863">
              <a:lnSpc>
                <a:spcPct val="100000"/>
              </a:lnSpc>
              <a:spcBef>
                <a:spcPts val="1800"/>
              </a:spcBef>
              <a:buClr>
                <a:srgbClr val="3CB148"/>
              </a:buClr>
              <a:buFont typeface="Arial" panose="020B0604020202020204" pitchFamily="34" charset="0"/>
              <a:buChar char="•"/>
            </a:pPr>
            <a:r>
              <a:rPr lang="en-US" sz="1600" dirty="0">
                <a:solidFill>
                  <a:srgbClr val="000000"/>
                </a:solidFill>
              </a:rPr>
              <a:t> Using the hook and loop strips, attach a  wet cleaning pad to the red backer pad.  Make sure to off-set the wet cleaning pad as shown in the picture to the right.</a:t>
            </a:r>
          </a:p>
          <a:p>
            <a:pPr marL="627063" lvl="2" indent="-169863">
              <a:lnSpc>
                <a:spcPct val="100000"/>
              </a:lnSpc>
              <a:spcBef>
                <a:spcPts val="1800"/>
              </a:spcBef>
              <a:buClr>
                <a:srgbClr val="3CB148"/>
              </a:buClr>
              <a:buFont typeface="Arial" panose="020B0604020202020204" pitchFamily="34" charset="0"/>
              <a:buChar char="•"/>
            </a:pPr>
            <a:r>
              <a:rPr lang="en-US" sz="1600" dirty="0">
                <a:solidFill>
                  <a:srgbClr val="000000"/>
                </a:solidFill>
              </a:rPr>
              <a:t> Pad type dependent on baseboard </a:t>
            </a:r>
            <a:br>
              <a:rPr lang="en-US" sz="1600" dirty="0">
                <a:solidFill>
                  <a:srgbClr val="000000"/>
                </a:solidFill>
              </a:rPr>
            </a:br>
            <a:r>
              <a:rPr lang="en-US" sz="1600" dirty="0">
                <a:solidFill>
                  <a:srgbClr val="000000"/>
                </a:solidFill>
              </a:rPr>
              <a:t>material and soil load</a:t>
            </a:r>
          </a:p>
          <a:p>
            <a:pPr marL="627063" lvl="2" indent="-169863">
              <a:lnSpc>
                <a:spcPct val="100000"/>
              </a:lnSpc>
              <a:spcBef>
                <a:spcPts val="1800"/>
              </a:spcBef>
              <a:buClr>
                <a:srgbClr val="3CB148"/>
              </a:buClr>
              <a:buFont typeface="Arial" panose="020B0604020202020204" pitchFamily="34" charset="0"/>
              <a:buChar char="•"/>
            </a:pPr>
            <a:r>
              <a:rPr lang="en-US" sz="1600" dirty="0">
                <a:solidFill>
                  <a:srgbClr val="000000"/>
                </a:solidFill>
              </a:rPr>
              <a:t> Scrub with the water turned on</a:t>
            </a:r>
          </a:p>
        </p:txBody>
      </p:sp>
      <p:sp>
        <p:nvSpPr>
          <p:cNvPr id="3" name="Date Placeholder 2"/>
          <p:cNvSpPr>
            <a:spLocks noGrp="1"/>
          </p:cNvSpPr>
          <p:nvPr>
            <p:ph type="dt" sz="half" idx="2"/>
          </p:nvPr>
        </p:nvSpPr>
        <p:spPr/>
        <p:txBody>
          <a:bodyPr/>
          <a:lstStyle/>
          <a:p>
            <a:r>
              <a:rPr lang="en-US" dirty="0"/>
              <a:t>©2017  The Tennant Company. All rights reserved.</a:t>
            </a:r>
          </a:p>
        </p:txBody>
      </p:sp>
      <p:sp>
        <p:nvSpPr>
          <p:cNvPr id="4" name="Footer Placeholder 3"/>
          <p:cNvSpPr>
            <a:spLocks noGrp="1"/>
          </p:cNvSpPr>
          <p:nvPr>
            <p:ph type="ftr" sz="quarter" idx="3"/>
          </p:nvPr>
        </p:nvSpPr>
        <p:spPr/>
        <p:txBody>
          <a:bodyPr/>
          <a:lstStyle/>
          <a:p>
            <a:r>
              <a:rPr lang="en-US"/>
              <a:t>CONFIDENTIAL - For Internal Use Only</a:t>
            </a:r>
            <a:endParaRPr lang="en-US" dirty="0"/>
          </a:p>
        </p:txBody>
      </p:sp>
      <p:sp>
        <p:nvSpPr>
          <p:cNvPr id="5" name="Slide Number Placeholder 4"/>
          <p:cNvSpPr>
            <a:spLocks noGrp="1"/>
          </p:cNvSpPr>
          <p:nvPr>
            <p:ph type="sldNum" sz="quarter" idx="4"/>
          </p:nvPr>
        </p:nvSpPr>
        <p:spPr/>
        <p:txBody>
          <a:bodyPr/>
          <a:lstStyle/>
          <a:p>
            <a:r>
              <a:rPr lang="en-US"/>
              <a:t> Feb. 2017      </a:t>
            </a:r>
            <a:fld id="{1A6FFB7A-8DCC-4570-A770-7C398EED305A}" type="slidenum">
              <a:rPr lang="en-US" smtClean="0"/>
              <a:pPr/>
              <a:t>23</a:t>
            </a:fld>
            <a:endParaRPr lang="en-US" dirty="0"/>
          </a:p>
        </p:txBody>
      </p:sp>
      <p:sp>
        <p:nvSpPr>
          <p:cNvPr id="6" name="Title 5"/>
          <p:cNvSpPr>
            <a:spLocks noGrp="1"/>
          </p:cNvSpPr>
          <p:nvPr>
            <p:ph type="title"/>
          </p:nvPr>
        </p:nvSpPr>
        <p:spPr/>
        <p:txBody>
          <a:bodyPr/>
          <a:lstStyle/>
          <a:p>
            <a:r>
              <a:rPr lang="en-US" dirty="0"/>
              <a:t>Baseboard Cleaning</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486400" y="4494736"/>
            <a:ext cx="3262754" cy="1687081"/>
          </a:xfrm>
          <a:prstGeom prst="rect">
            <a:avLst/>
          </a:prstGeom>
        </p:spPr>
      </p:pic>
    </p:spTree>
    <p:extLst>
      <p:ext uri="{BB962C8B-B14F-4D97-AF65-F5344CB8AC3E}">
        <p14:creationId xmlns:p14="http://schemas.microsoft.com/office/powerpoint/2010/main" val="2255905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r>
              <a:rPr lang="en-US" dirty="0"/>
              <a:t>©2017  The Tennant Company. All rights reserved.</a:t>
            </a:r>
          </a:p>
        </p:txBody>
      </p:sp>
      <p:sp>
        <p:nvSpPr>
          <p:cNvPr id="4" name="Footer Placeholder 3"/>
          <p:cNvSpPr>
            <a:spLocks noGrp="1"/>
          </p:cNvSpPr>
          <p:nvPr>
            <p:ph type="ftr" sz="quarter" idx="3"/>
          </p:nvPr>
        </p:nvSpPr>
        <p:spPr/>
        <p:txBody>
          <a:bodyPr/>
          <a:lstStyle/>
          <a:p>
            <a:r>
              <a:rPr lang="en-US"/>
              <a:t>CONFIDENTIAL - For Internal Use Only</a:t>
            </a:r>
            <a:endParaRPr lang="en-US" dirty="0"/>
          </a:p>
        </p:txBody>
      </p:sp>
      <p:sp>
        <p:nvSpPr>
          <p:cNvPr id="5" name="Slide Number Placeholder 4"/>
          <p:cNvSpPr>
            <a:spLocks noGrp="1"/>
          </p:cNvSpPr>
          <p:nvPr>
            <p:ph type="sldNum" sz="quarter" idx="4"/>
          </p:nvPr>
        </p:nvSpPr>
        <p:spPr/>
        <p:txBody>
          <a:bodyPr/>
          <a:lstStyle/>
          <a:p>
            <a:r>
              <a:rPr lang="en-US"/>
              <a:t> Feb. 2017      </a:t>
            </a:r>
            <a:fld id="{1A6FFB7A-8DCC-4570-A770-7C398EED305A}" type="slidenum">
              <a:rPr lang="en-US" smtClean="0"/>
              <a:pPr/>
              <a:t>24</a:t>
            </a:fld>
            <a:endParaRPr lang="en-US" dirty="0"/>
          </a:p>
        </p:txBody>
      </p:sp>
      <p:sp>
        <p:nvSpPr>
          <p:cNvPr id="6" name="Title 5"/>
          <p:cNvSpPr>
            <a:spLocks noGrp="1"/>
          </p:cNvSpPr>
          <p:nvPr>
            <p:ph type="title"/>
          </p:nvPr>
        </p:nvSpPr>
        <p:spPr/>
        <p:txBody>
          <a:bodyPr>
            <a:normAutofit fontScale="90000"/>
          </a:bodyPr>
          <a:lstStyle/>
          <a:p>
            <a:r>
              <a:rPr lang="en-US" altLang="en-US"/>
              <a:t>Orbital Pad Types – The darker the color, the more aggressive</a:t>
            </a:r>
            <a:endParaRPr lang="en-US"/>
          </a:p>
        </p:txBody>
      </p:sp>
      <p:sp>
        <p:nvSpPr>
          <p:cNvPr id="7" name="Content Placeholder 2"/>
          <p:cNvSpPr txBox="1">
            <a:spLocks/>
          </p:cNvSpPr>
          <p:nvPr/>
        </p:nvSpPr>
        <p:spPr>
          <a:xfrm>
            <a:off x="2126166" y="1597025"/>
            <a:ext cx="6941634" cy="4744302"/>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sz="1600" kern="1200">
                <a:solidFill>
                  <a:schemeClr val="tx1"/>
                </a:solidFill>
                <a:latin typeface="Century Gothic" pitchFamily="34" charset="0"/>
                <a:ea typeface="+mn-ea"/>
                <a:cs typeface="Arial" pitchFamily="34" charset="0"/>
              </a:defRPr>
            </a:lvl1pPr>
            <a:lvl2pPr marL="457200" indent="0" algn="l" defTabSz="914400" rtl="0" eaLnBrk="1" latinLnBrk="0" hangingPunct="1">
              <a:spcBef>
                <a:spcPct val="20000"/>
              </a:spcBef>
              <a:buFontTx/>
              <a:buNone/>
              <a:defRPr sz="1400" kern="1200">
                <a:solidFill>
                  <a:schemeClr val="tx1"/>
                </a:solidFill>
                <a:latin typeface="Century Gothic" pitchFamily="34" charset="0"/>
                <a:ea typeface="+mn-ea"/>
                <a:cs typeface="Arial" pitchFamily="34" charset="0"/>
              </a:defRPr>
            </a:lvl2pPr>
            <a:lvl3pPr marL="914400" indent="0" algn="l" defTabSz="914400" rtl="0" eaLnBrk="1" latinLnBrk="0" hangingPunct="1">
              <a:spcBef>
                <a:spcPct val="20000"/>
              </a:spcBef>
              <a:buFontTx/>
              <a:buNone/>
              <a:defRPr sz="1200" kern="1200">
                <a:solidFill>
                  <a:schemeClr val="tx1"/>
                </a:solidFill>
                <a:latin typeface="Century Gothic" pitchFamily="34" charset="0"/>
                <a:ea typeface="+mn-ea"/>
                <a:cs typeface="Arial" pitchFamily="34" charset="0"/>
              </a:defRPr>
            </a:lvl3pPr>
            <a:lvl4pPr marL="1371600" indent="0" algn="l" defTabSz="914400" rtl="0" eaLnBrk="1" latinLnBrk="0" hangingPunct="1">
              <a:spcBef>
                <a:spcPct val="20000"/>
              </a:spcBef>
              <a:buFontTx/>
              <a:buNone/>
              <a:defRPr sz="1200" kern="1200">
                <a:solidFill>
                  <a:schemeClr val="tx1"/>
                </a:solidFill>
                <a:latin typeface="Century Gothic" pitchFamily="34" charset="0"/>
                <a:ea typeface="+mn-ea"/>
                <a:cs typeface="Arial" pitchFamily="34" charset="0"/>
              </a:defRPr>
            </a:lvl4pPr>
            <a:lvl5pPr marL="1828800" indent="0" algn="l" defTabSz="914400" rtl="0" eaLnBrk="1" latinLnBrk="0" hangingPunct="1">
              <a:spcBef>
                <a:spcPct val="20000"/>
              </a:spcBef>
              <a:buFontTx/>
              <a:buNone/>
              <a:defRPr sz="1200" kern="1200">
                <a:solidFill>
                  <a:schemeClr val="tx1"/>
                </a:solidFill>
                <a:latin typeface="Century Gothic"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Clr>
                <a:srgbClr val="3CB148"/>
              </a:buClr>
              <a:buFont typeface="Arial" panose="020B0604020202020204" pitchFamily="34" charset="0"/>
              <a:buChar char="•"/>
            </a:pPr>
            <a:r>
              <a:rPr lang="en-US" sz="2000" dirty="0"/>
              <a:t>Orbital Pad Backer w/ Hook and Loop Tape</a:t>
            </a:r>
          </a:p>
          <a:p>
            <a:pPr marL="282575">
              <a:spcAft>
                <a:spcPts val="600"/>
              </a:spcAft>
              <a:buClr>
                <a:srgbClr val="3CB148"/>
              </a:buClr>
            </a:pPr>
            <a:r>
              <a:rPr lang="en-US" sz="1300" dirty="0"/>
              <a:t>The pad backer allows for compression of the working pad to the floor for optimal scrubbing or removal of floor finish. Uniquely designed to prevent the working pad from falling off during use or transportation.</a:t>
            </a:r>
          </a:p>
          <a:p>
            <a:pPr marL="342900" indent="-342900">
              <a:buClr>
                <a:srgbClr val="3CB148"/>
              </a:buClr>
              <a:buFont typeface="Arial" panose="020B0604020202020204" pitchFamily="34" charset="0"/>
              <a:buChar char="•"/>
            </a:pPr>
            <a:r>
              <a:rPr lang="en-US" sz="2000" dirty="0"/>
              <a:t>3M™ White Polishing Pad</a:t>
            </a:r>
          </a:p>
          <a:p>
            <a:pPr marL="282575">
              <a:spcAft>
                <a:spcPts val="600"/>
              </a:spcAft>
              <a:buClr>
                <a:srgbClr val="3CB148"/>
              </a:buClr>
            </a:pPr>
            <a:r>
              <a:rPr lang="en-US" sz="1300" dirty="0"/>
              <a:t>Use the white polishing pad for light cleaning to help remove soil and soft scuff marks with minimal dulling of finish</a:t>
            </a:r>
          </a:p>
          <a:p>
            <a:pPr marL="342900" indent="-342900">
              <a:buClr>
                <a:srgbClr val="3CB148"/>
              </a:buClr>
              <a:buFont typeface="Arial" panose="020B0604020202020204" pitchFamily="34" charset="0"/>
              <a:buChar char="•"/>
            </a:pPr>
            <a:r>
              <a:rPr lang="en-US" sz="2000" dirty="0"/>
              <a:t>3M™ Red Cleaning Pad</a:t>
            </a:r>
          </a:p>
          <a:p>
            <a:pPr marL="282575">
              <a:spcAft>
                <a:spcPts val="600"/>
              </a:spcAft>
              <a:buClr>
                <a:srgbClr val="3CB148"/>
              </a:buClr>
            </a:pPr>
            <a:r>
              <a:rPr lang="en-US" sz="1300" dirty="0"/>
              <a:t>Red pads are designed for everyday cleaning and light scrubbing to remove light soil, scuff marks and black heels</a:t>
            </a:r>
          </a:p>
          <a:p>
            <a:pPr marL="342900" indent="-342900">
              <a:buClr>
                <a:srgbClr val="3CB148"/>
              </a:buClr>
              <a:buFont typeface="Arial" panose="020B0604020202020204" pitchFamily="34" charset="0"/>
              <a:buChar char="•"/>
            </a:pPr>
            <a:r>
              <a:rPr lang="en-US" sz="2000" dirty="0"/>
              <a:t>3M™ Blue Scrubbing Pad</a:t>
            </a:r>
          </a:p>
          <a:p>
            <a:pPr marL="282575">
              <a:spcAft>
                <a:spcPts val="600"/>
              </a:spcAft>
              <a:buClr>
                <a:srgbClr val="3CB148"/>
              </a:buClr>
            </a:pPr>
            <a:r>
              <a:rPr lang="en-US" sz="1300" dirty="0"/>
              <a:t>The blue pad is used in heavy-duty scrubbing. It removes dirt, spills, and scuff while leaving a clean, prepared surface.</a:t>
            </a:r>
          </a:p>
          <a:p>
            <a:pPr marL="342900" indent="-342900">
              <a:buClr>
                <a:srgbClr val="3CB148"/>
              </a:buClr>
              <a:buFont typeface="Arial" panose="020B0604020202020204" pitchFamily="34" charset="0"/>
              <a:buChar char="•"/>
            </a:pPr>
            <a:r>
              <a:rPr lang="en-US" sz="2000" dirty="0"/>
              <a:t>3M™ Black Hi-Pro Stripping Pad</a:t>
            </a:r>
          </a:p>
          <a:p>
            <a:pPr marL="282575">
              <a:buClr>
                <a:srgbClr val="3CB148"/>
              </a:buClr>
            </a:pPr>
            <a:r>
              <a:rPr lang="en-US" sz="1300" dirty="0"/>
              <a:t>The black Hi-Pro stripping pad’s unique open construction resists loading and clogging. It is to be used fast removal of finish and consistent stripping</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7088" y="1627113"/>
            <a:ext cx="2009078" cy="1049180"/>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17088" y="2676293"/>
            <a:ext cx="2009078" cy="969849"/>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7088" y="3646142"/>
            <a:ext cx="2009078" cy="922664"/>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17088" y="4509650"/>
            <a:ext cx="2009078" cy="945416"/>
          </a:xfrm>
          <a:prstGeom prst="rect">
            <a:avLst/>
          </a:prstGeom>
        </p:spPr>
      </p:pic>
      <p:pic>
        <p:nvPicPr>
          <p:cNvPr id="12" name="Picture 11"/>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rot="21200878">
            <a:off x="158589" y="5502665"/>
            <a:ext cx="1950565" cy="829865"/>
          </a:xfrm>
          <a:prstGeom prst="rect">
            <a:avLst/>
          </a:prstGeom>
        </p:spPr>
      </p:pic>
    </p:spTree>
    <p:extLst>
      <p:ext uri="{BB962C8B-B14F-4D97-AF65-F5344CB8AC3E}">
        <p14:creationId xmlns:p14="http://schemas.microsoft.com/office/powerpoint/2010/main" val="3090418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6172200" cy="4648200"/>
          </a:xfrm>
        </p:spPr>
        <p:txBody>
          <a:bodyPr>
            <a:normAutofit/>
          </a:bodyPr>
          <a:lstStyle/>
          <a:p>
            <a:pPr marL="287338" indent="-287338">
              <a:spcAft>
                <a:spcPts val="0"/>
              </a:spcAft>
              <a:buClr>
                <a:srgbClr val="3CB148"/>
              </a:buClr>
              <a:buFont typeface="Arial" panose="020B0604020202020204" pitchFamily="34" charset="0"/>
              <a:buChar char="•"/>
            </a:pPr>
            <a:r>
              <a:rPr lang="en-US" sz="2000" dirty="0"/>
              <a:t>Melamine Pad</a:t>
            </a:r>
          </a:p>
          <a:p>
            <a:pPr marL="282575">
              <a:spcAft>
                <a:spcPts val="600"/>
              </a:spcAft>
              <a:buClr>
                <a:srgbClr val="3CB148"/>
              </a:buClr>
            </a:pPr>
            <a:r>
              <a:rPr lang="en-US" sz="1200" dirty="0"/>
              <a:t>The Melamine pad is made of an open-cell polymeric foam that products outstanding results when cleaning VCT, Terrazzo, Tile, Concrete and Epoxy floors. Effective at removing black marks and restores tile and grout without using harsh chemicals. This pad is an excellent choice for </a:t>
            </a:r>
            <a:r>
              <a:rPr lang="en-US" sz="1200" dirty="0" err="1"/>
              <a:t>Teknoflor</a:t>
            </a:r>
            <a:r>
              <a:rPr lang="en-US" sz="1200" dirty="0"/>
              <a:t>® and </a:t>
            </a:r>
            <a:r>
              <a:rPr lang="en-US" sz="1200" dirty="0" err="1"/>
              <a:t>Marmoleum</a:t>
            </a:r>
            <a:r>
              <a:rPr lang="en-US" sz="1200" dirty="0"/>
              <a:t>® floors.</a:t>
            </a:r>
          </a:p>
          <a:p>
            <a:pPr marL="287338" indent="-287338">
              <a:spcAft>
                <a:spcPts val="0"/>
              </a:spcAft>
              <a:buClr>
                <a:srgbClr val="3CB148"/>
              </a:buClr>
              <a:buFont typeface="Arial" panose="020B0604020202020204" pitchFamily="34" charset="0"/>
              <a:buChar char="•"/>
            </a:pPr>
            <a:r>
              <a:rPr lang="en-US" sz="2000" dirty="0"/>
              <a:t>Green Turf Pad</a:t>
            </a:r>
          </a:p>
          <a:p>
            <a:pPr marL="282575">
              <a:spcAft>
                <a:spcPts val="600"/>
              </a:spcAft>
              <a:buClr>
                <a:srgbClr val="3CB148"/>
              </a:buClr>
            </a:pPr>
            <a:r>
              <a:rPr lang="en-US" sz="1200" dirty="0"/>
              <a:t>The green turf pad is designed to clean grouted tile floors, such as restrooms, and is capable of cleaning deep into grout lines. It is also effective on terrazzo, non-slip surfaces, concrete, </a:t>
            </a:r>
            <a:r>
              <a:rPr lang="en-US" sz="1200" dirty="0" err="1"/>
              <a:t>Teknoflor</a:t>
            </a:r>
            <a:r>
              <a:rPr lang="en-US" sz="1200" dirty="0"/>
              <a:t>®, </a:t>
            </a:r>
            <a:r>
              <a:rPr lang="en-US" sz="1200" dirty="0" err="1"/>
              <a:t>Marmoleum</a:t>
            </a:r>
            <a:r>
              <a:rPr lang="en-US" sz="1200" dirty="0"/>
              <a:t>® and other uneven floors.</a:t>
            </a:r>
          </a:p>
          <a:p>
            <a:pPr marL="287338" indent="-287338">
              <a:spcAft>
                <a:spcPts val="0"/>
              </a:spcAft>
              <a:buClr>
                <a:srgbClr val="3CB148"/>
              </a:buClr>
              <a:buFont typeface="Arial" panose="020B0604020202020204" pitchFamily="34" charset="0"/>
              <a:buChar char="•"/>
            </a:pPr>
            <a:r>
              <a:rPr lang="en-US" sz="2000" dirty="0"/>
              <a:t>3M™ Surface Prep Pad</a:t>
            </a:r>
          </a:p>
          <a:p>
            <a:pPr marL="282575">
              <a:spcAft>
                <a:spcPts val="0"/>
              </a:spcAft>
              <a:buClr>
                <a:srgbClr val="3CB148"/>
              </a:buClr>
            </a:pPr>
            <a:r>
              <a:rPr lang="en-US" sz="1200" dirty="0"/>
              <a:t>The surface prep pad is designed for heavy-duty scrubbing for floor finish removal prior to recoating. It prepares wood, vinyl tile, sheet vinyl, marble, terrazzo and concrete floors for finish applications.</a:t>
            </a:r>
          </a:p>
        </p:txBody>
      </p:sp>
      <p:sp>
        <p:nvSpPr>
          <p:cNvPr id="3" name="Date Placeholder 2"/>
          <p:cNvSpPr>
            <a:spLocks noGrp="1"/>
          </p:cNvSpPr>
          <p:nvPr>
            <p:ph type="dt" sz="half" idx="2"/>
          </p:nvPr>
        </p:nvSpPr>
        <p:spPr/>
        <p:txBody>
          <a:bodyPr/>
          <a:lstStyle/>
          <a:p>
            <a:r>
              <a:rPr lang="en-US" dirty="0"/>
              <a:t>©2017  The Tennant Company. All rights reserved.</a:t>
            </a:r>
          </a:p>
        </p:txBody>
      </p:sp>
      <p:sp>
        <p:nvSpPr>
          <p:cNvPr id="4" name="Footer Placeholder 3"/>
          <p:cNvSpPr>
            <a:spLocks noGrp="1"/>
          </p:cNvSpPr>
          <p:nvPr>
            <p:ph type="ftr" sz="quarter" idx="3"/>
          </p:nvPr>
        </p:nvSpPr>
        <p:spPr/>
        <p:txBody>
          <a:bodyPr/>
          <a:lstStyle/>
          <a:p>
            <a:r>
              <a:rPr lang="en-US"/>
              <a:t>CONFIDENTIAL - For Internal Use Only</a:t>
            </a:r>
            <a:endParaRPr lang="en-US" dirty="0"/>
          </a:p>
        </p:txBody>
      </p:sp>
      <p:sp>
        <p:nvSpPr>
          <p:cNvPr id="5" name="Slide Number Placeholder 4"/>
          <p:cNvSpPr>
            <a:spLocks noGrp="1"/>
          </p:cNvSpPr>
          <p:nvPr>
            <p:ph type="sldNum" sz="quarter" idx="4"/>
          </p:nvPr>
        </p:nvSpPr>
        <p:spPr/>
        <p:txBody>
          <a:bodyPr/>
          <a:lstStyle/>
          <a:p>
            <a:r>
              <a:rPr lang="en-US"/>
              <a:t> Feb. 2017      </a:t>
            </a:r>
            <a:fld id="{1A6FFB7A-8DCC-4570-A770-7C398EED305A}" type="slidenum">
              <a:rPr lang="en-US" smtClean="0"/>
              <a:pPr/>
              <a:t>25</a:t>
            </a:fld>
            <a:endParaRPr lang="en-US" dirty="0"/>
          </a:p>
        </p:txBody>
      </p:sp>
      <p:sp>
        <p:nvSpPr>
          <p:cNvPr id="6" name="Title 5"/>
          <p:cNvSpPr>
            <a:spLocks noGrp="1"/>
          </p:cNvSpPr>
          <p:nvPr>
            <p:ph type="title"/>
          </p:nvPr>
        </p:nvSpPr>
        <p:spPr/>
        <p:txBody>
          <a:bodyPr/>
          <a:lstStyle/>
          <a:p>
            <a:r>
              <a:rPr lang="en-US" altLang="en-US"/>
              <a:t>Orbital Pad Types – Specialty Pads</a:t>
            </a:r>
            <a:endParaRPr lang="en-US"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861718" y="2832410"/>
            <a:ext cx="2044389" cy="1080554"/>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861718" y="3912964"/>
            <a:ext cx="2044389" cy="1013476"/>
          </a:xfrm>
          <a:prstGeom prst="rect">
            <a:avLst/>
          </a:prstGeom>
        </p:spPr>
      </p:pic>
      <p:pic>
        <p:nvPicPr>
          <p:cNvPr id="10" name="Picture 9"/>
          <p:cNvPicPr>
            <a:picLocks noChangeAspect="1"/>
          </p:cNvPicPr>
          <p:nvPr/>
        </p:nvPicPr>
        <p:blipFill>
          <a:blip r:embed="rId5"/>
          <a:stretch>
            <a:fillRect/>
          </a:stretch>
        </p:blipFill>
        <p:spPr>
          <a:xfrm>
            <a:off x="6861718" y="1821288"/>
            <a:ext cx="2044389" cy="1020668"/>
          </a:xfrm>
          <a:prstGeom prst="rect">
            <a:avLst/>
          </a:prstGeom>
        </p:spPr>
      </p:pic>
    </p:spTree>
    <p:extLst>
      <p:ext uri="{BB962C8B-B14F-4D97-AF65-F5344CB8AC3E}">
        <p14:creationId xmlns:p14="http://schemas.microsoft.com/office/powerpoint/2010/main" val="567725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2370" y="1490846"/>
            <a:ext cx="6934200" cy="4648200"/>
          </a:xfrm>
        </p:spPr>
        <p:txBody>
          <a:bodyPr>
            <a:normAutofit/>
          </a:bodyPr>
          <a:lstStyle/>
          <a:p>
            <a:pPr marL="342900" indent="-342900">
              <a:lnSpc>
                <a:spcPct val="100000"/>
              </a:lnSpc>
              <a:spcBef>
                <a:spcPts val="600"/>
              </a:spcBef>
              <a:buClr>
                <a:srgbClr val="3CB148"/>
              </a:buClr>
              <a:buFont typeface="Arial" panose="020B0604020202020204" pitchFamily="34" charset="0"/>
              <a:buChar char="•"/>
            </a:pPr>
            <a:r>
              <a:rPr lang="en-US" sz="2000" dirty="0">
                <a:solidFill>
                  <a:srgbClr val="000000"/>
                </a:solidFill>
              </a:rPr>
              <a:t>Excellent cleaner of raised, textured and grouted surfaces</a:t>
            </a:r>
          </a:p>
          <a:p>
            <a:pPr marL="342900" indent="-342900">
              <a:lnSpc>
                <a:spcPct val="100000"/>
              </a:lnSpc>
              <a:spcBef>
                <a:spcPts val="1200"/>
              </a:spcBef>
              <a:buClr>
                <a:srgbClr val="3CB148"/>
              </a:buClr>
              <a:buFont typeface="Arial" panose="020B0604020202020204" pitchFamily="34" charset="0"/>
              <a:buChar char="•"/>
            </a:pPr>
            <a:r>
              <a:rPr lang="en-US" sz="2000" dirty="0">
                <a:solidFill>
                  <a:srgbClr val="000000"/>
                </a:solidFill>
              </a:rPr>
              <a:t>Pad compresses into grout lines and/or textured flooring</a:t>
            </a:r>
          </a:p>
          <a:p>
            <a:pPr marL="342900" indent="-342900">
              <a:lnSpc>
                <a:spcPct val="100000"/>
              </a:lnSpc>
              <a:spcBef>
                <a:spcPts val="1200"/>
              </a:spcBef>
              <a:buClr>
                <a:srgbClr val="3CB148"/>
              </a:buClr>
              <a:buFont typeface="Arial" panose="020B0604020202020204" pitchFamily="34" charset="0"/>
              <a:buChar char="•"/>
            </a:pPr>
            <a:r>
              <a:rPr lang="en-US" sz="2000" dirty="0">
                <a:solidFill>
                  <a:srgbClr val="000000"/>
                </a:solidFill>
              </a:rPr>
              <a:t>Heavy duty turf material provides exceptional cleaning performance </a:t>
            </a:r>
          </a:p>
          <a:p>
            <a:pPr marL="342900" indent="-342900">
              <a:lnSpc>
                <a:spcPct val="100000"/>
              </a:lnSpc>
              <a:spcBef>
                <a:spcPts val="1200"/>
              </a:spcBef>
              <a:buClr>
                <a:srgbClr val="3CB148"/>
              </a:buClr>
              <a:buFont typeface="Arial" panose="020B0604020202020204" pitchFamily="34" charset="0"/>
              <a:buChar char="•"/>
            </a:pPr>
            <a:r>
              <a:rPr lang="en-US" sz="2000" dirty="0">
                <a:solidFill>
                  <a:srgbClr val="000000"/>
                </a:solidFill>
              </a:rPr>
              <a:t>Ideal for a variety of floors, including: </a:t>
            </a:r>
          </a:p>
          <a:p>
            <a:pPr marL="742950" lvl="1" indent="-285750">
              <a:lnSpc>
                <a:spcPct val="100000"/>
              </a:lnSpc>
              <a:spcBef>
                <a:spcPts val="300"/>
              </a:spcBef>
              <a:buClr>
                <a:srgbClr val="3CB148"/>
              </a:buClr>
              <a:buFont typeface="Arial" panose="020B0604020202020204" pitchFamily="34" charset="0"/>
              <a:buChar char="•"/>
            </a:pPr>
            <a:r>
              <a:rPr lang="en-US" sz="1800" dirty="0">
                <a:solidFill>
                  <a:srgbClr val="000000"/>
                </a:solidFill>
              </a:rPr>
              <a:t>Deep grouted tile</a:t>
            </a:r>
          </a:p>
          <a:p>
            <a:pPr marL="742950" lvl="1" indent="-285750">
              <a:lnSpc>
                <a:spcPct val="100000"/>
              </a:lnSpc>
              <a:spcBef>
                <a:spcPts val="300"/>
              </a:spcBef>
              <a:buClr>
                <a:srgbClr val="3CB148"/>
              </a:buClr>
              <a:buFont typeface="Arial" panose="020B0604020202020204" pitchFamily="34" charset="0"/>
              <a:buChar char="•"/>
            </a:pPr>
            <a:r>
              <a:rPr lang="en-US" sz="1800" dirty="0">
                <a:solidFill>
                  <a:srgbClr val="000000"/>
                </a:solidFill>
              </a:rPr>
              <a:t>Concrete</a:t>
            </a:r>
          </a:p>
          <a:p>
            <a:pPr marL="742950" lvl="1" indent="-285750">
              <a:lnSpc>
                <a:spcPct val="100000"/>
              </a:lnSpc>
              <a:spcBef>
                <a:spcPts val="300"/>
              </a:spcBef>
              <a:buClr>
                <a:srgbClr val="3CB148"/>
              </a:buClr>
              <a:buFont typeface="Arial" panose="020B0604020202020204" pitchFamily="34" charset="0"/>
              <a:buChar char="•"/>
            </a:pPr>
            <a:r>
              <a:rPr lang="en-US" sz="1800" dirty="0">
                <a:solidFill>
                  <a:srgbClr val="000000"/>
                </a:solidFill>
              </a:rPr>
              <a:t>Pirelli flooring</a:t>
            </a:r>
          </a:p>
          <a:p>
            <a:pPr marL="742950" lvl="1" indent="-285750">
              <a:lnSpc>
                <a:spcPct val="100000"/>
              </a:lnSpc>
              <a:spcBef>
                <a:spcPts val="300"/>
              </a:spcBef>
              <a:buClr>
                <a:srgbClr val="3CB148"/>
              </a:buClr>
              <a:buFont typeface="Arial" panose="020B0604020202020204" pitchFamily="34" charset="0"/>
              <a:buChar char="•"/>
            </a:pPr>
            <a:r>
              <a:rPr lang="en-US" sz="1800" dirty="0">
                <a:solidFill>
                  <a:srgbClr val="000000"/>
                </a:solidFill>
              </a:rPr>
              <a:t>And so on…  </a:t>
            </a:r>
          </a:p>
        </p:txBody>
      </p:sp>
      <p:sp>
        <p:nvSpPr>
          <p:cNvPr id="3" name="Date Placeholder 2"/>
          <p:cNvSpPr>
            <a:spLocks noGrp="1"/>
          </p:cNvSpPr>
          <p:nvPr>
            <p:ph type="dt" sz="half" idx="2"/>
          </p:nvPr>
        </p:nvSpPr>
        <p:spPr/>
        <p:txBody>
          <a:bodyPr/>
          <a:lstStyle/>
          <a:p>
            <a:r>
              <a:rPr lang="en-US" dirty="0"/>
              <a:t>©2017  The Tennant Company. All rights reserved.</a:t>
            </a:r>
          </a:p>
        </p:txBody>
      </p:sp>
      <p:sp>
        <p:nvSpPr>
          <p:cNvPr id="4" name="Footer Placeholder 3"/>
          <p:cNvSpPr>
            <a:spLocks noGrp="1"/>
          </p:cNvSpPr>
          <p:nvPr>
            <p:ph type="ftr" sz="quarter" idx="3"/>
          </p:nvPr>
        </p:nvSpPr>
        <p:spPr/>
        <p:txBody>
          <a:bodyPr/>
          <a:lstStyle/>
          <a:p>
            <a:r>
              <a:rPr lang="en-US"/>
              <a:t>CONFIDENTIAL - For Internal Use Only</a:t>
            </a:r>
            <a:endParaRPr lang="en-US" dirty="0"/>
          </a:p>
        </p:txBody>
      </p:sp>
      <p:sp>
        <p:nvSpPr>
          <p:cNvPr id="5" name="Slide Number Placeholder 4"/>
          <p:cNvSpPr>
            <a:spLocks noGrp="1"/>
          </p:cNvSpPr>
          <p:nvPr>
            <p:ph type="sldNum" sz="quarter" idx="4"/>
          </p:nvPr>
        </p:nvSpPr>
        <p:spPr/>
        <p:txBody>
          <a:bodyPr/>
          <a:lstStyle/>
          <a:p>
            <a:r>
              <a:rPr lang="en-US"/>
              <a:t> Feb. 2017      </a:t>
            </a:r>
            <a:fld id="{1A6FFB7A-8DCC-4570-A770-7C398EED305A}" type="slidenum">
              <a:rPr lang="en-US" smtClean="0"/>
              <a:pPr/>
              <a:t>26</a:t>
            </a:fld>
            <a:endParaRPr lang="en-US" dirty="0"/>
          </a:p>
        </p:txBody>
      </p:sp>
      <p:sp>
        <p:nvSpPr>
          <p:cNvPr id="6" name="Title 5"/>
          <p:cNvSpPr>
            <a:spLocks noGrp="1"/>
          </p:cNvSpPr>
          <p:nvPr>
            <p:ph type="title"/>
          </p:nvPr>
        </p:nvSpPr>
        <p:spPr/>
        <p:txBody>
          <a:bodyPr/>
          <a:lstStyle/>
          <a:p>
            <a:r>
              <a:rPr lang="en-US"/>
              <a:t>Orbital With Green Turf Pad</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172549" y="4343924"/>
            <a:ext cx="1886063" cy="1828800"/>
          </a:xfrm>
          <a:prstGeom prst="rect">
            <a:avLst/>
          </a:prstGeom>
        </p:spPr>
      </p:pic>
      <p:sp>
        <p:nvSpPr>
          <p:cNvPr id="8" name="TextBox 7"/>
          <p:cNvSpPr txBox="1"/>
          <p:nvPr/>
        </p:nvSpPr>
        <p:spPr>
          <a:xfrm>
            <a:off x="4608388" y="6172724"/>
            <a:ext cx="4450224" cy="276267"/>
          </a:xfrm>
          <a:prstGeom prst="rect">
            <a:avLst/>
          </a:prstGeom>
          <a:noFill/>
        </p:spPr>
        <p:txBody>
          <a:bodyPr wrap="square" rtlCol="0">
            <a:spAutoFit/>
          </a:bodyPr>
          <a:lstStyle/>
          <a:p>
            <a:pPr algn="ctr"/>
            <a:r>
              <a:rPr lang="en-US" sz="1200" b="1" dirty="0"/>
              <a:t>Cleaned with orbital machine with green turf pad</a:t>
            </a:r>
          </a:p>
        </p:txBody>
      </p:sp>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608388" y="4343924"/>
            <a:ext cx="2438398" cy="1828800"/>
          </a:xfrm>
          <a:prstGeom prst="rect">
            <a:avLst/>
          </a:prstGeom>
        </p:spPr>
      </p:pic>
      <p:sp>
        <p:nvSpPr>
          <p:cNvPr id="10" name="TextBox 9"/>
          <p:cNvSpPr txBox="1"/>
          <p:nvPr/>
        </p:nvSpPr>
        <p:spPr>
          <a:xfrm>
            <a:off x="7619196" y="5911114"/>
            <a:ext cx="1439416" cy="261610"/>
          </a:xfrm>
          <a:prstGeom prst="rect">
            <a:avLst/>
          </a:prstGeom>
          <a:noFill/>
        </p:spPr>
        <p:txBody>
          <a:bodyPr wrap="square" rtlCol="0">
            <a:spAutoFit/>
          </a:bodyPr>
          <a:lstStyle/>
          <a:p>
            <a:pPr algn="r"/>
            <a:r>
              <a:rPr lang="en-US" sz="1100" dirty="0">
                <a:solidFill>
                  <a:srgbClr val="000000"/>
                </a:solidFill>
              </a:rPr>
              <a:t>Grouted Tile</a:t>
            </a:r>
          </a:p>
        </p:txBody>
      </p:sp>
      <p:sp>
        <p:nvSpPr>
          <p:cNvPr id="11" name="TextBox 10"/>
          <p:cNvSpPr txBox="1"/>
          <p:nvPr/>
        </p:nvSpPr>
        <p:spPr>
          <a:xfrm>
            <a:off x="5599365" y="5911114"/>
            <a:ext cx="1439416" cy="261610"/>
          </a:xfrm>
          <a:prstGeom prst="rect">
            <a:avLst/>
          </a:prstGeom>
          <a:noFill/>
        </p:spPr>
        <p:txBody>
          <a:bodyPr wrap="square" rtlCol="0">
            <a:spAutoFit/>
          </a:bodyPr>
          <a:lstStyle/>
          <a:p>
            <a:pPr algn="r"/>
            <a:r>
              <a:rPr lang="en-US" sz="1100" dirty="0">
                <a:solidFill>
                  <a:srgbClr val="000000"/>
                </a:solidFill>
              </a:rPr>
              <a:t>Textured Floor</a:t>
            </a:r>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739557" y="5200290"/>
            <a:ext cx="1839827" cy="972434"/>
          </a:xfrm>
          <a:prstGeom prst="rect">
            <a:avLst/>
          </a:prstGeom>
        </p:spPr>
      </p:pic>
    </p:spTree>
    <p:extLst>
      <p:ext uri="{BB962C8B-B14F-4D97-AF65-F5344CB8AC3E}">
        <p14:creationId xmlns:p14="http://schemas.microsoft.com/office/powerpoint/2010/main" val="753304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buClr>
                <a:srgbClr val="3CB148"/>
              </a:buClr>
              <a:buFont typeface="Arial" panose="020B0604020202020204" pitchFamily="34" charset="0"/>
              <a:buChar char="•"/>
            </a:pPr>
            <a:r>
              <a:rPr lang="en-US" sz="2000" dirty="0"/>
              <a:t>Works without detergents or harsh chemicals</a:t>
            </a:r>
          </a:p>
          <a:p>
            <a:pPr marL="342900" indent="-342900">
              <a:buClr>
                <a:srgbClr val="3CB148"/>
              </a:buClr>
              <a:buFont typeface="Arial" panose="020B0604020202020204" pitchFamily="34" charset="0"/>
              <a:buChar char="•"/>
            </a:pPr>
            <a:r>
              <a:rPr lang="en-US" sz="2000" dirty="0"/>
              <a:t>Remove marks and stains from most porous surfaces </a:t>
            </a:r>
          </a:p>
          <a:p>
            <a:pPr marL="342900" indent="-342900">
              <a:buClr>
                <a:srgbClr val="3CB148"/>
              </a:buClr>
              <a:buFont typeface="Arial" panose="020B0604020202020204" pitchFamily="34" charset="0"/>
              <a:buChar char="•"/>
            </a:pPr>
            <a:r>
              <a:rPr lang="en-US" sz="2000" dirty="0"/>
              <a:t>They may be safely used to pull out dirt from all hard surfaces</a:t>
            </a:r>
          </a:p>
          <a:p>
            <a:pPr marL="342900" indent="-342900">
              <a:buClr>
                <a:srgbClr val="3CB148"/>
              </a:buClr>
              <a:buFont typeface="Arial" panose="020B0604020202020204" pitchFamily="34" charset="0"/>
              <a:buChar char="•"/>
            </a:pPr>
            <a:r>
              <a:rPr lang="en-US" sz="2000" dirty="0"/>
              <a:t>Effective on:</a:t>
            </a:r>
          </a:p>
          <a:p>
            <a:pPr marL="742950" lvl="1" indent="-285750">
              <a:buClr>
                <a:srgbClr val="3CB148"/>
              </a:buClr>
              <a:buFont typeface="Arial" panose="020B0604020202020204" pitchFamily="34" charset="0"/>
              <a:buChar char="•"/>
            </a:pPr>
            <a:r>
              <a:rPr lang="en-US" sz="1800" dirty="0"/>
              <a:t>Vinyl</a:t>
            </a:r>
          </a:p>
          <a:p>
            <a:pPr marL="742950" lvl="1" indent="-285750">
              <a:buClr>
                <a:srgbClr val="3CB148"/>
              </a:buClr>
              <a:buFont typeface="Arial" panose="020B0604020202020204" pitchFamily="34" charset="0"/>
              <a:buChar char="•"/>
            </a:pPr>
            <a:r>
              <a:rPr lang="en-US" sz="1800" dirty="0" err="1"/>
              <a:t>Marmoleum</a:t>
            </a:r>
            <a:r>
              <a:rPr lang="en-US" sz="1800" dirty="0"/>
              <a:t> / </a:t>
            </a:r>
            <a:r>
              <a:rPr lang="en-US" sz="1800" dirty="0" err="1"/>
              <a:t>Teknoflor</a:t>
            </a:r>
            <a:r>
              <a:rPr lang="en-US" sz="1800" dirty="0"/>
              <a:t>® flooring </a:t>
            </a:r>
            <a:br>
              <a:rPr lang="en-US" sz="1800" dirty="0"/>
            </a:br>
            <a:r>
              <a:rPr lang="en-US" sz="1800" dirty="0"/>
              <a:t>(No wax vinyl flooring)</a:t>
            </a:r>
          </a:p>
          <a:p>
            <a:pPr marL="742950" lvl="1" indent="-285750">
              <a:buClr>
                <a:srgbClr val="3CB148"/>
              </a:buClr>
              <a:buFont typeface="Arial" panose="020B0604020202020204" pitchFamily="34" charset="0"/>
              <a:buChar char="•"/>
            </a:pPr>
            <a:r>
              <a:rPr lang="en-US" sz="1800" dirty="0"/>
              <a:t>Porcelain </a:t>
            </a:r>
          </a:p>
          <a:p>
            <a:pPr marL="742950" lvl="1" indent="-285750">
              <a:buClr>
                <a:srgbClr val="3CB148"/>
              </a:buClr>
              <a:buFont typeface="Arial" panose="020B0604020202020204" pitchFamily="34" charset="0"/>
              <a:buChar char="•"/>
            </a:pPr>
            <a:r>
              <a:rPr lang="en-US" sz="1800" dirty="0"/>
              <a:t>Terrazzo</a:t>
            </a:r>
          </a:p>
          <a:p>
            <a:pPr marL="742950" lvl="1" indent="-285750">
              <a:buClr>
                <a:srgbClr val="3CB148"/>
              </a:buClr>
              <a:buFont typeface="Arial" panose="020B0604020202020204" pitchFamily="34" charset="0"/>
              <a:buChar char="•"/>
            </a:pPr>
            <a:r>
              <a:rPr lang="en-US" sz="1800" dirty="0"/>
              <a:t>Concrete</a:t>
            </a:r>
          </a:p>
          <a:p>
            <a:pPr marL="742950" lvl="1" indent="-285750">
              <a:buClr>
                <a:srgbClr val="3CB148"/>
              </a:buClr>
              <a:buFont typeface="Arial" panose="020B0604020202020204" pitchFamily="34" charset="0"/>
              <a:buChar char="•"/>
            </a:pPr>
            <a:r>
              <a:rPr lang="en-US" sz="1800" dirty="0"/>
              <a:t>Ceramic tiles </a:t>
            </a:r>
          </a:p>
        </p:txBody>
      </p:sp>
      <p:sp>
        <p:nvSpPr>
          <p:cNvPr id="3" name="Date Placeholder 2"/>
          <p:cNvSpPr>
            <a:spLocks noGrp="1"/>
          </p:cNvSpPr>
          <p:nvPr>
            <p:ph type="dt" sz="half" idx="2"/>
          </p:nvPr>
        </p:nvSpPr>
        <p:spPr/>
        <p:txBody>
          <a:bodyPr/>
          <a:lstStyle/>
          <a:p>
            <a:r>
              <a:rPr lang="en-US" dirty="0"/>
              <a:t>©2017  The Tennant Company. All rights reserved.</a:t>
            </a:r>
          </a:p>
        </p:txBody>
      </p:sp>
      <p:sp>
        <p:nvSpPr>
          <p:cNvPr id="4" name="Footer Placeholder 3"/>
          <p:cNvSpPr>
            <a:spLocks noGrp="1"/>
          </p:cNvSpPr>
          <p:nvPr>
            <p:ph type="ftr" sz="quarter" idx="3"/>
          </p:nvPr>
        </p:nvSpPr>
        <p:spPr/>
        <p:txBody>
          <a:bodyPr/>
          <a:lstStyle/>
          <a:p>
            <a:r>
              <a:rPr lang="en-US"/>
              <a:t>CONFIDENTIAL - For Internal Use Only</a:t>
            </a:r>
            <a:endParaRPr lang="en-US" dirty="0"/>
          </a:p>
        </p:txBody>
      </p:sp>
      <p:sp>
        <p:nvSpPr>
          <p:cNvPr id="5" name="Slide Number Placeholder 4"/>
          <p:cNvSpPr>
            <a:spLocks noGrp="1"/>
          </p:cNvSpPr>
          <p:nvPr>
            <p:ph type="sldNum" sz="quarter" idx="4"/>
          </p:nvPr>
        </p:nvSpPr>
        <p:spPr/>
        <p:txBody>
          <a:bodyPr/>
          <a:lstStyle/>
          <a:p>
            <a:r>
              <a:rPr lang="en-US"/>
              <a:t> Feb. 2017      </a:t>
            </a:r>
            <a:fld id="{1A6FFB7A-8DCC-4570-A770-7C398EED305A}" type="slidenum">
              <a:rPr lang="en-US" smtClean="0"/>
              <a:pPr/>
              <a:t>27</a:t>
            </a:fld>
            <a:endParaRPr lang="en-US" dirty="0"/>
          </a:p>
        </p:txBody>
      </p:sp>
      <p:sp>
        <p:nvSpPr>
          <p:cNvPr id="6" name="Title 5"/>
          <p:cNvSpPr>
            <a:spLocks noGrp="1"/>
          </p:cNvSpPr>
          <p:nvPr>
            <p:ph type="title"/>
          </p:nvPr>
        </p:nvSpPr>
        <p:spPr/>
        <p:txBody>
          <a:bodyPr/>
          <a:lstStyle/>
          <a:p>
            <a:r>
              <a:rPr lang="en-US"/>
              <a:t>Orbital – Melamine Pad</a:t>
            </a:r>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663514" y="3728853"/>
            <a:ext cx="3310979" cy="2483234"/>
          </a:xfrm>
          <a:prstGeom prst="rect">
            <a:avLst/>
          </a:prstGeom>
        </p:spPr>
      </p:pic>
      <p:sp>
        <p:nvSpPr>
          <p:cNvPr id="8" name="TextBox 7"/>
          <p:cNvSpPr txBox="1"/>
          <p:nvPr/>
        </p:nvSpPr>
        <p:spPr>
          <a:xfrm>
            <a:off x="7507636" y="5852341"/>
            <a:ext cx="835658" cy="369332"/>
          </a:xfrm>
          <a:prstGeom prst="rect">
            <a:avLst/>
          </a:prstGeom>
          <a:noFill/>
        </p:spPr>
        <p:txBody>
          <a:bodyPr wrap="square" rtlCol="0">
            <a:spAutoFit/>
          </a:bodyPr>
          <a:lstStyle/>
          <a:p>
            <a:pPr algn="ctr"/>
            <a:r>
              <a:rPr lang="en-US" dirty="0"/>
              <a:t>Before</a:t>
            </a:r>
          </a:p>
        </p:txBody>
      </p:sp>
      <p:sp>
        <p:nvSpPr>
          <p:cNvPr id="9" name="TextBox 8"/>
          <p:cNvSpPr txBox="1"/>
          <p:nvPr/>
        </p:nvSpPr>
        <p:spPr>
          <a:xfrm>
            <a:off x="6303370" y="5852341"/>
            <a:ext cx="835658" cy="369332"/>
          </a:xfrm>
          <a:prstGeom prst="rect">
            <a:avLst/>
          </a:prstGeom>
          <a:noFill/>
        </p:spPr>
        <p:txBody>
          <a:bodyPr wrap="square" rtlCol="0">
            <a:spAutoFit/>
          </a:bodyPr>
          <a:lstStyle/>
          <a:p>
            <a:pPr algn="ctr"/>
            <a:r>
              <a:rPr lang="en-US" dirty="0"/>
              <a:t>After</a:t>
            </a:r>
          </a:p>
        </p:txBody>
      </p:sp>
      <p:pic>
        <p:nvPicPr>
          <p:cNvPr id="10" name="Picture 9"/>
          <p:cNvPicPr>
            <a:picLocks noChangeAspect="1"/>
          </p:cNvPicPr>
          <p:nvPr/>
        </p:nvPicPr>
        <p:blipFill>
          <a:blip r:embed="rId4"/>
          <a:stretch>
            <a:fillRect/>
          </a:stretch>
        </p:blipFill>
        <p:spPr>
          <a:xfrm>
            <a:off x="3299197" y="5016339"/>
            <a:ext cx="2044389" cy="1020668"/>
          </a:xfrm>
          <a:prstGeom prst="rect">
            <a:avLst/>
          </a:prstGeom>
        </p:spPr>
      </p:pic>
    </p:spTree>
    <p:extLst>
      <p:ext uri="{BB962C8B-B14F-4D97-AF65-F5344CB8AC3E}">
        <p14:creationId xmlns:p14="http://schemas.microsoft.com/office/powerpoint/2010/main" val="3903330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9562" y="1631356"/>
            <a:ext cx="6858000" cy="4648200"/>
          </a:xfrm>
        </p:spPr>
        <p:txBody>
          <a:bodyPr>
            <a:normAutofit fontScale="92500"/>
          </a:bodyPr>
          <a:lstStyle/>
          <a:p>
            <a:pPr marL="342900" indent="-342900">
              <a:spcBef>
                <a:spcPts val="1800"/>
              </a:spcBef>
              <a:buClr>
                <a:srgbClr val="3CB148"/>
              </a:buClr>
              <a:buFont typeface="Arial" panose="020B0604020202020204" pitchFamily="34" charset="0"/>
              <a:buChar char="•"/>
            </a:pPr>
            <a:r>
              <a:rPr lang="en-US" sz="2000" b="1" dirty="0"/>
              <a:t>Remove floor finish</a:t>
            </a:r>
            <a:endParaRPr lang="en-US" sz="2000" b="1" strike="sngStrike" dirty="0"/>
          </a:p>
          <a:p>
            <a:pPr marL="742950" lvl="1" indent="-285750">
              <a:buClr>
                <a:srgbClr val="3CB148"/>
              </a:buClr>
              <a:buFont typeface="Arial" panose="020B0604020202020204" pitchFamily="34" charset="0"/>
              <a:buChar char="•"/>
            </a:pPr>
            <a:r>
              <a:rPr lang="en-US" sz="1800" dirty="0"/>
              <a:t>Re-coat without the cost and time of total floor finish removal</a:t>
            </a:r>
          </a:p>
          <a:p>
            <a:pPr marL="342900" indent="-342900">
              <a:spcBef>
                <a:spcPts val="1800"/>
              </a:spcBef>
              <a:buClr>
                <a:srgbClr val="3CB148"/>
              </a:buClr>
              <a:buFont typeface="Arial" panose="020B0604020202020204" pitchFamily="34" charset="0"/>
              <a:buChar char="•"/>
            </a:pPr>
            <a:r>
              <a:rPr lang="en-US" sz="2000" b="1" dirty="0"/>
              <a:t>Finish removal without expensive stripping chemicals</a:t>
            </a:r>
          </a:p>
          <a:p>
            <a:pPr marL="742950" lvl="1" indent="-285750">
              <a:buClr>
                <a:srgbClr val="3CB148"/>
              </a:buClr>
              <a:buFont typeface="Arial" panose="020B0604020202020204" pitchFamily="34" charset="0"/>
              <a:buChar char="•"/>
            </a:pPr>
            <a:r>
              <a:rPr lang="en-US" sz="1800" dirty="0"/>
              <a:t>No chemicals and reduced labor time = lower costs</a:t>
            </a:r>
          </a:p>
          <a:p>
            <a:pPr marL="742950" lvl="1" indent="-285750">
              <a:buClr>
                <a:srgbClr val="3CB148"/>
              </a:buClr>
              <a:buFont typeface="Arial" panose="020B0604020202020204" pitchFamily="34" charset="0"/>
              <a:buChar char="•"/>
            </a:pPr>
            <a:r>
              <a:rPr lang="en-US" sz="1800" dirty="0"/>
              <a:t>Quicker facility accessibility</a:t>
            </a:r>
          </a:p>
          <a:p>
            <a:pPr marL="342900" indent="-342900">
              <a:spcBef>
                <a:spcPts val="1800"/>
              </a:spcBef>
              <a:buClr>
                <a:srgbClr val="3CB148"/>
              </a:buClr>
              <a:buFont typeface="Arial" panose="020B0604020202020204" pitchFamily="34" charset="0"/>
              <a:buChar char="•"/>
            </a:pPr>
            <a:r>
              <a:rPr lang="en-US" sz="2000" b="1" dirty="0"/>
              <a:t>Safe environment</a:t>
            </a:r>
          </a:p>
          <a:p>
            <a:pPr marL="742950" lvl="1" indent="-285750">
              <a:buClr>
                <a:srgbClr val="3CB148"/>
              </a:buClr>
              <a:buFont typeface="Arial" panose="020B0604020202020204" pitchFamily="34" charset="0"/>
              <a:buChar char="•"/>
            </a:pPr>
            <a:r>
              <a:rPr lang="en-US" sz="1800" dirty="0"/>
              <a:t>Stripping chemicals can create slippery floor </a:t>
            </a:r>
            <a:br>
              <a:rPr lang="en-US" sz="1800" dirty="0"/>
            </a:br>
            <a:r>
              <a:rPr lang="en-US" sz="1800" dirty="0"/>
              <a:t>conditions increasing chance of slip and fall accidents</a:t>
            </a:r>
          </a:p>
          <a:p>
            <a:pPr marL="742950" lvl="1" indent="-285750">
              <a:buClr>
                <a:srgbClr val="3CB148"/>
              </a:buClr>
              <a:buFont typeface="Arial" panose="020B0604020202020204" pitchFamily="34" charset="0"/>
              <a:buChar char="•"/>
            </a:pPr>
            <a:r>
              <a:rPr lang="en-US" sz="1800" dirty="0"/>
              <a:t>Reduction in potentially harmful VOC’s</a:t>
            </a:r>
          </a:p>
          <a:p>
            <a:pPr marL="742950" lvl="1" indent="-285750">
              <a:buClr>
                <a:srgbClr val="3CB148"/>
              </a:buClr>
              <a:buFont typeface="Arial" panose="020B0604020202020204" pitchFamily="34" charset="0"/>
              <a:buChar char="•"/>
            </a:pPr>
            <a:r>
              <a:rPr lang="en-US" sz="1800" dirty="0"/>
              <a:t>May require personal protective equipment</a:t>
            </a:r>
          </a:p>
          <a:p>
            <a:pPr marL="342900" indent="-342900">
              <a:spcBef>
                <a:spcPts val="1800"/>
              </a:spcBef>
              <a:buClr>
                <a:srgbClr val="3CB148"/>
              </a:buClr>
              <a:buFont typeface="Arial" panose="020B0604020202020204" pitchFamily="34" charset="0"/>
              <a:buChar char="•"/>
            </a:pPr>
            <a:r>
              <a:rPr lang="en-US" sz="2000" b="1" dirty="0"/>
              <a:t>Environmentally friendly</a:t>
            </a:r>
          </a:p>
          <a:p>
            <a:pPr marL="742950" lvl="1" indent="-285750">
              <a:buClr>
                <a:srgbClr val="3CB148"/>
              </a:buClr>
              <a:buFont typeface="Arial" panose="020B0604020202020204" pitchFamily="34" charset="0"/>
              <a:buChar char="•"/>
            </a:pPr>
            <a:r>
              <a:rPr lang="en-US" sz="1800" dirty="0"/>
              <a:t>No introduction of chemicals into the waste stream</a:t>
            </a:r>
          </a:p>
        </p:txBody>
      </p:sp>
      <p:sp>
        <p:nvSpPr>
          <p:cNvPr id="3" name="Date Placeholder 2"/>
          <p:cNvSpPr>
            <a:spLocks noGrp="1"/>
          </p:cNvSpPr>
          <p:nvPr>
            <p:ph type="dt" sz="half" idx="2"/>
          </p:nvPr>
        </p:nvSpPr>
        <p:spPr/>
        <p:txBody>
          <a:bodyPr/>
          <a:lstStyle/>
          <a:p>
            <a:r>
              <a:rPr lang="en-US" dirty="0"/>
              <a:t>©2017  The Tennant Company. All rights reserved.</a:t>
            </a:r>
          </a:p>
        </p:txBody>
      </p:sp>
      <p:sp>
        <p:nvSpPr>
          <p:cNvPr id="4" name="Footer Placeholder 3"/>
          <p:cNvSpPr>
            <a:spLocks noGrp="1"/>
          </p:cNvSpPr>
          <p:nvPr>
            <p:ph type="ftr" sz="quarter" idx="3"/>
          </p:nvPr>
        </p:nvSpPr>
        <p:spPr/>
        <p:txBody>
          <a:bodyPr/>
          <a:lstStyle/>
          <a:p>
            <a:r>
              <a:rPr lang="en-US"/>
              <a:t>CONFIDENTIAL - For Internal Use Only</a:t>
            </a:r>
            <a:endParaRPr lang="en-US" dirty="0"/>
          </a:p>
        </p:txBody>
      </p:sp>
      <p:sp>
        <p:nvSpPr>
          <p:cNvPr id="5" name="Slide Number Placeholder 4"/>
          <p:cNvSpPr>
            <a:spLocks noGrp="1"/>
          </p:cNvSpPr>
          <p:nvPr>
            <p:ph type="sldNum" sz="quarter" idx="4"/>
          </p:nvPr>
        </p:nvSpPr>
        <p:spPr/>
        <p:txBody>
          <a:bodyPr/>
          <a:lstStyle/>
          <a:p>
            <a:r>
              <a:rPr lang="en-US"/>
              <a:t> Feb. 2017      </a:t>
            </a:r>
            <a:fld id="{1A6FFB7A-8DCC-4570-A770-7C398EED305A}" type="slidenum">
              <a:rPr lang="en-US" smtClean="0"/>
              <a:pPr/>
              <a:t>28</a:t>
            </a:fld>
            <a:endParaRPr lang="en-US" dirty="0"/>
          </a:p>
        </p:txBody>
      </p:sp>
      <p:sp>
        <p:nvSpPr>
          <p:cNvPr id="6" name="Title 5"/>
          <p:cNvSpPr>
            <a:spLocks noGrp="1"/>
          </p:cNvSpPr>
          <p:nvPr>
            <p:ph type="title"/>
          </p:nvPr>
        </p:nvSpPr>
        <p:spPr/>
        <p:txBody>
          <a:bodyPr/>
          <a:lstStyle/>
          <a:p>
            <a:r>
              <a:rPr lang="en-US"/>
              <a:t>Surface Prep Pad – Floor finish removal</a:t>
            </a:r>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253174" y="4278128"/>
            <a:ext cx="1326178" cy="1742055"/>
          </a:xfrm>
          <a:prstGeom prst="rect">
            <a:avLst/>
          </a:prstGeom>
        </p:spPr>
      </p:pic>
      <p:sp>
        <p:nvSpPr>
          <p:cNvPr id="8" name="TextBox 7"/>
          <p:cNvSpPr txBox="1"/>
          <p:nvPr/>
        </p:nvSpPr>
        <p:spPr>
          <a:xfrm>
            <a:off x="7066226" y="6017946"/>
            <a:ext cx="1911928" cy="261610"/>
          </a:xfrm>
          <a:prstGeom prst="rect">
            <a:avLst/>
          </a:prstGeom>
          <a:noFill/>
        </p:spPr>
        <p:txBody>
          <a:bodyPr wrap="square" rtlCol="0">
            <a:spAutoFit/>
          </a:bodyPr>
          <a:lstStyle/>
          <a:p>
            <a:r>
              <a:rPr lang="en-US" sz="1100" dirty="0"/>
              <a:t>Example: Surface Prep Pad</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021974" y="2715760"/>
            <a:ext cx="2044389" cy="1013476"/>
          </a:xfrm>
          <a:prstGeom prst="rect">
            <a:avLst/>
          </a:prstGeom>
        </p:spPr>
      </p:pic>
    </p:spTree>
    <p:extLst>
      <p:ext uri="{BB962C8B-B14F-4D97-AF65-F5344CB8AC3E}">
        <p14:creationId xmlns:p14="http://schemas.microsoft.com/office/powerpoint/2010/main" val="2711703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04120"/>
            <a:ext cx="8229600" cy="4648200"/>
          </a:xfrm>
        </p:spPr>
        <p:txBody>
          <a:bodyPr>
            <a:normAutofit fontScale="92500"/>
          </a:bodyPr>
          <a:lstStyle/>
          <a:p>
            <a:pPr marL="285750" indent="-285750">
              <a:buClr>
                <a:srgbClr val="3CB148"/>
              </a:buClr>
              <a:buFont typeface="Arial" panose="020B0604020202020204" pitchFamily="34" charset="0"/>
              <a:buChar char="•"/>
            </a:pPr>
            <a:r>
              <a:rPr lang="en-US" dirty="0"/>
              <a:t>Traditional Floor Stripping</a:t>
            </a:r>
          </a:p>
          <a:p>
            <a:pPr marL="742950" lvl="1" indent="-285750">
              <a:buClr>
                <a:srgbClr val="3CB148"/>
              </a:buClr>
              <a:buFont typeface="Arial" panose="020B0604020202020204" pitchFamily="34" charset="0"/>
              <a:buChar char="•"/>
            </a:pPr>
            <a:r>
              <a:rPr lang="en-US" sz="1600" dirty="0"/>
              <a:t>Dry mop or sweep floors prior to stripping process</a:t>
            </a:r>
          </a:p>
          <a:p>
            <a:pPr marL="742950" lvl="1" indent="-285750">
              <a:buClr>
                <a:srgbClr val="3CB148"/>
              </a:buClr>
              <a:buFont typeface="Arial" panose="020B0604020202020204" pitchFamily="34" charset="0"/>
              <a:buChar char="•"/>
            </a:pPr>
            <a:r>
              <a:rPr lang="en-US" sz="1600" dirty="0"/>
              <a:t>Flood floor with stripping chemical - Wait a minimum of 10 minutes</a:t>
            </a:r>
          </a:p>
          <a:p>
            <a:pPr marL="742950" lvl="1" indent="-285750">
              <a:buClr>
                <a:srgbClr val="3CB148"/>
              </a:buClr>
              <a:buFont typeface="Arial" panose="020B0604020202020204" pitchFamily="34" charset="0"/>
              <a:buChar char="•"/>
            </a:pPr>
            <a:r>
              <a:rPr lang="en-US" sz="1600" dirty="0"/>
              <a:t>Double scrub twice with scrubber before removing slurry on third pass or…</a:t>
            </a:r>
          </a:p>
          <a:p>
            <a:pPr marL="742950" lvl="1" indent="-285750">
              <a:buClr>
                <a:srgbClr val="3CB148"/>
              </a:buClr>
              <a:buFont typeface="Arial" panose="020B0604020202020204" pitchFamily="34" charset="0"/>
              <a:buChar char="•"/>
            </a:pPr>
            <a:r>
              <a:rPr lang="en-US" sz="1600" dirty="0"/>
              <a:t>       … Multiple passes with floor machine and recover slurry with wet dry </a:t>
            </a:r>
            <a:r>
              <a:rPr lang="en-US" sz="1600" dirty="0" err="1"/>
              <a:t>vac</a:t>
            </a:r>
            <a:endParaRPr lang="en-US" sz="1600" dirty="0"/>
          </a:p>
          <a:p>
            <a:pPr marL="742950" lvl="1" indent="-285750">
              <a:buClr>
                <a:srgbClr val="3CB148"/>
              </a:buClr>
              <a:buFont typeface="Arial" panose="020B0604020202020204" pitchFamily="34" charset="0"/>
              <a:buChar char="•"/>
            </a:pPr>
            <a:r>
              <a:rPr lang="en-US" sz="1600" dirty="0"/>
              <a:t>Mop or scrub with neutralizer or water to negate possible chemical reaction</a:t>
            </a:r>
          </a:p>
          <a:p>
            <a:pPr marL="742950" lvl="1" indent="-285750">
              <a:buClr>
                <a:srgbClr val="3CB148"/>
              </a:buClr>
              <a:buFont typeface="Arial" panose="020B0604020202020204" pitchFamily="34" charset="0"/>
              <a:buChar char="•"/>
            </a:pPr>
            <a:r>
              <a:rPr lang="en-US" sz="1600" dirty="0"/>
              <a:t>Once floor is dry, apply 4 to 8 layers of floor finish – limited to four layers per day</a:t>
            </a:r>
          </a:p>
          <a:p>
            <a:pPr marL="285750" indent="-285750">
              <a:buClr>
                <a:srgbClr val="3CB148"/>
              </a:buClr>
              <a:buFont typeface="Arial" panose="020B0604020202020204" pitchFamily="34" charset="0"/>
              <a:buChar char="•"/>
            </a:pPr>
            <a:endParaRPr lang="en-US" dirty="0"/>
          </a:p>
          <a:p>
            <a:pPr marL="285750" indent="-285750">
              <a:buClr>
                <a:srgbClr val="3CB148"/>
              </a:buClr>
              <a:buFont typeface="Arial" panose="020B0604020202020204" pitchFamily="34" charset="0"/>
              <a:buChar char="•"/>
            </a:pPr>
            <a:r>
              <a:rPr lang="en-US" dirty="0"/>
              <a:t>Process Involves</a:t>
            </a:r>
          </a:p>
          <a:p>
            <a:pPr marL="742950" lvl="1" indent="-285750">
              <a:buClr>
                <a:srgbClr val="3CB148"/>
              </a:buClr>
              <a:buFont typeface="Arial" panose="020B0604020202020204" pitchFamily="34" charset="0"/>
              <a:buChar char="•"/>
            </a:pPr>
            <a:r>
              <a:rPr lang="en-US" sz="1600" dirty="0"/>
              <a:t>Harsh chemicals to emulsify floor finish</a:t>
            </a:r>
          </a:p>
          <a:p>
            <a:pPr marL="742950" lvl="1" indent="-285750">
              <a:buClr>
                <a:srgbClr val="3CB148"/>
              </a:buClr>
              <a:buFont typeface="Arial" panose="020B0604020202020204" pitchFamily="34" charset="0"/>
              <a:buChar char="•"/>
            </a:pPr>
            <a:r>
              <a:rPr lang="en-US" sz="1600" dirty="0"/>
              <a:t>Slippery stripping chemicals can increase risk of slip and falls</a:t>
            </a:r>
          </a:p>
          <a:p>
            <a:pPr marL="742950" lvl="1" indent="-285750">
              <a:buClr>
                <a:srgbClr val="3CB148"/>
              </a:buClr>
              <a:buFont typeface="Arial" panose="020B0604020202020204" pitchFamily="34" charset="0"/>
              <a:buChar char="•"/>
            </a:pPr>
            <a:r>
              <a:rPr lang="en-US" sz="1600" dirty="0"/>
              <a:t>May require personal protective gear (boots, safety glasses, gloves, etc.)</a:t>
            </a:r>
          </a:p>
          <a:p>
            <a:pPr marL="742950" lvl="1" indent="-285750">
              <a:buClr>
                <a:srgbClr val="3CB148"/>
              </a:buClr>
              <a:buFont typeface="Arial" panose="020B0604020202020204" pitchFamily="34" charset="0"/>
              <a:buChar char="•"/>
            </a:pPr>
            <a:r>
              <a:rPr lang="en-US" sz="1600" dirty="0"/>
              <a:t>Slurry can splash on baseboards causing a secondary cleaning process</a:t>
            </a:r>
          </a:p>
          <a:p>
            <a:pPr marL="742950" lvl="1" indent="-285750">
              <a:buClr>
                <a:srgbClr val="3CB148"/>
              </a:buClr>
              <a:buFont typeface="Arial" panose="020B0604020202020204" pitchFamily="34" charset="0"/>
              <a:buChar char="•"/>
            </a:pPr>
            <a:r>
              <a:rPr lang="en-US" sz="1600" dirty="0"/>
              <a:t>Floor is closed off for an extended period of time</a:t>
            </a:r>
          </a:p>
          <a:p>
            <a:pPr marL="742950" lvl="1" indent="-285750">
              <a:buClr>
                <a:srgbClr val="3CB148"/>
              </a:buClr>
              <a:buFont typeface="Arial" panose="020B0604020202020204" pitchFamily="34" charset="0"/>
              <a:buChar char="•"/>
            </a:pPr>
            <a:r>
              <a:rPr lang="en-US" sz="1600" dirty="0"/>
              <a:t>Stripping chemicals and VOC’s can be harmful to the environment</a:t>
            </a:r>
          </a:p>
        </p:txBody>
      </p:sp>
      <p:sp>
        <p:nvSpPr>
          <p:cNvPr id="3" name="Date Placeholder 2"/>
          <p:cNvSpPr>
            <a:spLocks noGrp="1"/>
          </p:cNvSpPr>
          <p:nvPr>
            <p:ph type="dt" sz="half" idx="2"/>
          </p:nvPr>
        </p:nvSpPr>
        <p:spPr/>
        <p:txBody>
          <a:bodyPr/>
          <a:lstStyle/>
          <a:p>
            <a:r>
              <a:rPr lang="en-US" dirty="0"/>
              <a:t>©2017  The Tennant Company. All rights reserved.</a:t>
            </a:r>
          </a:p>
        </p:txBody>
      </p:sp>
      <p:sp>
        <p:nvSpPr>
          <p:cNvPr id="4" name="Footer Placeholder 3"/>
          <p:cNvSpPr>
            <a:spLocks noGrp="1"/>
          </p:cNvSpPr>
          <p:nvPr>
            <p:ph type="ftr" sz="quarter" idx="3"/>
          </p:nvPr>
        </p:nvSpPr>
        <p:spPr/>
        <p:txBody>
          <a:bodyPr/>
          <a:lstStyle/>
          <a:p>
            <a:r>
              <a:rPr lang="en-US"/>
              <a:t>CONFIDENTIAL - For Internal Use Only</a:t>
            </a:r>
            <a:endParaRPr lang="en-US" dirty="0"/>
          </a:p>
        </p:txBody>
      </p:sp>
      <p:sp>
        <p:nvSpPr>
          <p:cNvPr id="5" name="Slide Number Placeholder 4"/>
          <p:cNvSpPr>
            <a:spLocks noGrp="1"/>
          </p:cNvSpPr>
          <p:nvPr>
            <p:ph type="sldNum" sz="quarter" idx="4"/>
          </p:nvPr>
        </p:nvSpPr>
        <p:spPr/>
        <p:txBody>
          <a:bodyPr/>
          <a:lstStyle/>
          <a:p>
            <a:r>
              <a:rPr lang="en-US"/>
              <a:t> Feb. 2017      </a:t>
            </a:r>
            <a:fld id="{1A6FFB7A-8DCC-4570-A770-7C398EED305A}" type="slidenum">
              <a:rPr lang="en-US" smtClean="0"/>
              <a:pPr/>
              <a:t>29</a:t>
            </a:fld>
            <a:endParaRPr lang="en-US" dirty="0"/>
          </a:p>
        </p:txBody>
      </p:sp>
      <p:sp>
        <p:nvSpPr>
          <p:cNvPr id="6" name="Title 5"/>
          <p:cNvSpPr>
            <a:spLocks noGrp="1"/>
          </p:cNvSpPr>
          <p:nvPr>
            <p:ph type="title"/>
          </p:nvPr>
        </p:nvSpPr>
        <p:spPr/>
        <p:txBody>
          <a:bodyPr/>
          <a:lstStyle/>
          <a:p>
            <a:r>
              <a:rPr lang="en-US"/>
              <a:t>Traditional Floor Stripping Vs. Floor Finish Removal</a:t>
            </a:r>
            <a:endParaRPr lang="en-US" dirty="0"/>
          </a:p>
        </p:txBody>
      </p:sp>
      <p:pic>
        <p:nvPicPr>
          <p:cNvPr id="8" name="Picture 7" descr="C:\Program Files (x86)\Microsoft Office\MEDIA\CAGCAT10\j0234131.wmf"/>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742640" y="1074828"/>
            <a:ext cx="1307423" cy="1390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95249" y="4191000"/>
            <a:ext cx="1191046" cy="1944565"/>
          </a:xfrm>
          <a:prstGeom prst="rect">
            <a:avLst/>
          </a:prstGeom>
        </p:spPr>
      </p:pic>
      <p:pic>
        <p:nvPicPr>
          <p:cNvPr id="10" name="Picture 2" descr="http://ts4.mm.bing.net/th?id=H.4977687452584107&amp;pid=15.1">
            <a:hlinkClick r:id="rId5"/>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798303" y="3713555"/>
            <a:ext cx="1237247" cy="1064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10105" y="6211669"/>
            <a:ext cx="4572000" cy="215444"/>
          </a:xfrm>
          <a:prstGeom prst="rect">
            <a:avLst/>
          </a:prstGeom>
        </p:spPr>
        <p:txBody>
          <a:bodyPr>
            <a:spAutoFit/>
          </a:bodyPr>
          <a:lstStyle/>
          <a:p>
            <a:r>
              <a:rPr lang="en-US" sz="800" dirty="0">
                <a:solidFill>
                  <a:srgbClr val="000000"/>
                </a:solidFill>
                <a:latin typeface="Century Gothic" panose="020B0502020202020204" pitchFamily="34" charset="0"/>
              </a:rPr>
              <a:t>*Source: The Official ISSA 612 Cleaning Times &amp; Tasks </a:t>
            </a:r>
            <a:endParaRPr lang="en-US" sz="800" dirty="0">
              <a:latin typeface="Century Gothic" panose="020B0502020202020204" pitchFamily="34" charset="0"/>
            </a:endParaRPr>
          </a:p>
        </p:txBody>
      </p:sp>
    </p:spTree>
    <p:extLst>
      <p:ext uri="{BB962C8B-B14F-4D97-AF65-F5344CB8AC3E}">
        <p14:creationId xmlns:p14="http://schemas.microsoft.com/office/powerpoint/2010/main" val="4005371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r>
              <a:rPr lang="en-US" dirty="0"/>
              <a:t>©2017  The Tennant Company. All rights reserved.</a:t>
            </a:r>
          </a:p>
        </p:txBody>
      </p:sp>
      <p:sp>
        <p:nvSpPr>
          <p:cNvPr id="4" name="Footer Placeholder 3"/>
          <p:cNvSpPr>
            <a:spLocks noGrp="1"/>
          </p:cNvSpPr>
          <p:nvPr>
            <p:ph type="ftr" sz="quarter" idx="3"/>
          </p:nvPr>
        </p:nvSpPr>
        <p:spPr/>
        <p:txBody>
          <a:bodyPr/>
          <a:lstStyle/>
          <a:p>
            <a:r>
              <a:rPr lang="en-US"/>
              <a:t>CONFIDENTIAL - For Internal Use Only</a:t>
            </a:r>
            <a:endParaRPr lang="en-US" dirty="0"/>
          </a:p>
        </p:txBody>
      </p:sp>
      <p:sp>
        <p:nvSpPr>
          <p:cNvPr id="5" name="Slide Number Placeholder 4"/>
          <p:cNvSpPr>
            <a:spLocks noGrp="1"/>
          </p:cNvSpPr>
          <p:nvPr>
            <p:ph type="sldNum" sz="quarter" idx="4"/>
          </p:nvPr>
        </p:nvSpPr>
        <p:spPr>
          <a:xfrm>
            <a:off x="6503633" y="6583502"/>
            <a:ext cx="2133600" cy="288925"/>
          </a:xfrm>
        </p:spPr>
        <p:txBody>
          <a:bodyPr/>
          <a:lstStyle/>
          <a:p>
            <a:r>
              <a:rPr lang="en-US" dirty="0"/>
              <a:t> Feb. 2017      </a:t>
            </a:r>
            <a:fld id="{1A6FFB7A-8DCC-4570-A770-7C398EED305A}" type="slidenum">
              <a:rPr lang="en-US" smtClean="0"/>
              <a:pPr/>
              <a:t>3</a:t>
            </a:fld>
            <a:endParaRPr lang="en-US" dirty="0"/>
          </a:p>
        </p:txBody>
      </p:sp>
      <p:sp>
        <p:nvSpPr>
          <p:cNvPr id="6" name="Title 5"/>
          <p:cNvSpPr>
            <a:spLocks noGrp="1"/>
          </p:cNvSpPr>
          <p:nvPr>
            <p:ph type="title"/>
          </p:nvPr>
        </p:nvSpPr>
        <p:spPr/>
        <p:txBody>
          <a:bodyPr/>
          <a:lstStyle/>
          <a:p>
            <a:r>
              <a:rPr lang="en-US" dirty="0"/>
              <a:t>Product Strategy and Value Proposition </a:t>
            </a:r>
          </a:p>
        </p:txBody>
      </p:sp>
      <p:sp>
        <p:nvSpPr>
          <p:cNvPr id="7" name="Content Placeholder 2"/>
          <p:cNvSpPr txBox="1">
            <a:spLocks/>
          </p:cNvSpPr>
          <p:nvPr/>
        </p:nvSpPr>
        <p:spPr>
          <a:xfrm>
            <a:off x="457200" y="1781174"/>
            <a:ext cx="8296183" cy="1500187"/>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sz="1600" kern="1200">
                <a:solidFill>
                  <a:schemeClr val="tx1"/>
                </a:solidFill>
                <a:latin typeface="Century Gothic" pitchFamily="34" charset="0"/>
                <a:ea typeface="+mn-ea"/>
                <a:cs typeface="Arial" pitchFamily="34" charset="0"/>
              </a:defRPr>
            </a:lvl1pPr>
            <a:lvl2pPr marL="457200" indent="0" algn="l" defTabSz="914400" rtl="0" eaLnBrk="1" latinLnBrk="0" hangingPunct="1">
              <a:spcBef>
                <a:spcPct val="20000"/>
              </a:spcBef>
              <a:buFontTx/>
              <a:buNone/>
              <a:defRPr sz="1400" kern="1200">
                <a:solidFill>
                  <a:schemeClr val="tx1"/>
                </a:solidFill>
                <a:latin typeface="Century Gothic" pitchFamily="34" charset="0"/>
                <a:ea typeface="+mn-ea"/>
                <a:cs typeface="Arial" pitchFamily="34" charset="0"/>
              </a:defRPr>
            </a:lvl2pPr>
            <a:lvl3pPr marL="914400" indent="0" algn="l" defTabSz="914400" rtl="0" eaLnBrk="1" latinLnBrk="0" hangingPunct="1">
              <a:spcBef>
                <a:spcPct val="20000"/>
              </a:spcBef>
              <a:buFontTx/>
              <a:buNone/>
              <a:defRPr sz="1200" kern="1200">
                <a:solidFill>
                  <a:schemeClr val="tx1"/>
                </a:solidFill>
                <a:latin typeface="Century Gothic" pitchFamily="34" charset="0"/>
                <a:ea typeface="+mn-ea"/>
                <a:cs typeface="Arial" pitchFamily="34" charset="0"/>
              </a:defRPr>
            </a:lvl3pPr>
            <a:lvl4pPr marL="1371600" indent="0" algn="l" defTabSz="914400" rtl="0" eaLnBrk="1" latinLnBrk="0" hangingPunct="1">
              <a:spcBef>
                <a:spcPct val="20000"/>
              </a:spcBef>
              <a:buFontTx/>
              <a:buNone/>
              <a:defRPr sz="1200" kern="1200">
                <a:solidFill>
                  <a:schemeClr val="tx1"/>
                </a:solidFill>
                <a:latin typeface="Century Gothic" pitchFamily="34" charset="0"/>
                <a:ea typeface="+mn-ea"/>
                <a:cs typeface="Arial" pitchFamily="34" charset="0"/>
              </a:defRPr>
            </a:lvl4pPr>
            <a:lvl5pPr marL="1828800" indent="0" algn="l" defTabSz="914400" rtl="0" eaLnBrk="1" latinLnBrk="0" hangingPunct="1">
              <a:spcBef>
                <a:spcPct val="20000"/>
              </a:spcBef>
              <a:buFontTx/>
              <a:buNone/>
              <a:defRPr sz="1200" kern="1200">
                <a:solidFill>
                  <a:schemeClr val="tx1"/>
                </a:solidFill>
                <a:latin typeface="Century Gothic"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dirty="0"/>
              <a:t>Maintain Market Presence with Nobles Mid-Size Scrubber</a:t>
            </a:r>
            <a:endParaRPr lang="en-US" sz="2000" dirty="0"/>
          </a:p>
          <a:p>
            <a:pPr marL="285750" indent="-285750">
              <a:buClr>
                <a:srgbClr val="3CB148"/>
              </a:buClr>
              <a:buFont typeface="Arial" panose="020B0604020202020204" pitchFamily="34" charset="0"/>
              <a:buChar char="•"/>
            </a:pPr>
            <a:r>
              <a:rPr lang="en-US" dirty="0"/>
              <a:t>SS500 – Simple, rugged and just as affordable as previous model</a:t>
            </a:r>
          </a:p>
        </p:txBody>
      </p:sp>
      <p:sp>
        <p:nvSpPr>
          <p:cNvPr id="8" name="TextBox 10"/>
          <p:cNvSpPr txBox="1">
            <a:spLocks noChangeArrowheads="1"/>
          </p:cNvSpPr>
          <p:nvPr/>
        </p:nvSpPr>
        <p:spPr bwMode="auto">
          <a:xfrm>
            <a:off x="4038600" y="5155059"/>
            <a:ext cx="877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dirty="0"/>
              <a:t>SS500</a:t>
            </a:r>
          </a:p>
        </p:txBody>
      </p:sp>
      <p:sp>
        <p:nvSpPr>
          <p:cNvPr id="9" name="TextBox 8"/>
          <p:cNvSpPr txBox="1"/>
          <p:nvPr/>
        </p:nvSpPr>
        <p:spPr>
          <a:xfrm>
            <a:off x="1789895" y="5757377"/>
            <a:ext cx="5872209" cy="553998"/>
          </a:xfrm>
          <a:prstGeom prst="rect">
            <a:avLst/>
          </a:prstGeom>
          <a:noFill/>
          <a:ln w="19050">
            <a:solidFill>
              <a:schemeClr val="tx1"/>
            </a:solidFill>
          </a:ln>
        </p:spPr>
        <p:txBody>
          <a:bodyPr wrap="square" rtlCol="0">
            <a:spAutoFit/>
          </a:bodyPr>
          <a:lstStyle/>
          <a:p>
            <a:pPr lvl="0" algn="ctr"/>
            <a:r>
              <a:rPr lang="en-US" sz="1500" b="1" dirty="0">
                <a:latin typeface="Century Gothic" panose="020B0502020202020204" pitchFamily="34" charset="0"/>
              </a:rPr>
              <a:t>Value Proposition:</a:t>
            </a:r>
            <a:r>
              <a:rPr lang="en-US" sz="1500" dirty="0">
                <a:latin typeface="Century Gothic" panose="020B0502020202020204" pitchFamily="34" charset="0"/>
              </a:rPr>
              <a:t> The new Nobles SS500 offers effective cleaning results in a no-nonsense, easy to use, rugged design.</a:t>
            </a: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372672" y="2819400"/>
            <a:ext cx="2387117" cy="233858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32260" y="2826095"/>
            <a:ext cx="2448937" cy="2362825"/>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581400" y="2816479"/>
            <a:ext cx="2289201" cy="2390117"/>
          </a:xfrm>
          <a:prstGeom prst="rect">
            <a:avLst/>
          </a:prstGeom>
        </p:spPr>
      </p:pic>
    </p:spTree>
    <p:extLst>
      <p:ext uri="{BB962C8B-B14F-4D97-AF65-F5344CB8AC3E}">
        <p14:creationId xmlns:p14="http://schemas.microsoft.com/office/powerpoint/2010/main" val="38702324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904264"/>
            <a:ext cx="8229600" cy="4648200"/>
          </a:xfrm>
        </p:spPr>
        <p:txBody>
          <a:bodyPr>
            <a:normAutofit/>
          </a:bodyPr>
          <a:lstStyle/>
          <a:p>
            <a:pPr marL="0" lvl="1">
              <a:spcBef>
                <a:spcPts val="1200"/>
              </a:spcBef>
              <a:buClr>
                <a:srgbClr val="46B9D8"/>
              </a:buClr>
            </a:pPr>
            <a:r>
              <a:rPr lang="en-US" sz="2000" dirty="0"/>
              <a:t>Process</a:t>
            </a:r>
          </a:p>
          <a:p>
            <a:pPr marL="461963" lvl="1" indent="-230188">
              <a:lnSpc>
                <a:spcPct val="100000"/>
              </a:lnSpc>
              <a:spcBef>
                <a:spcPts val="300"/>
              </a:spcBef>
              <a:buClr>
                <a:srgbClr val="3CB148"/>
              </a:buClr>
              <a:buFont typeface="+mj-lt"/>
              <a:buAutoNum type="arabicPeriod"/>
            </a:pPr>
            <a:r>
              <a:rPr lang="en-US" dirty="0"/>
              <a:t>Dry mop or sweep floors prior to scrubbing </a:t>
            </a:r>
          </a:p>
          <a:p>
            <a:pPr marL="461963" lvl="1" indent="-230188">
              <a:lnSpc>
                <a:spcPct val="100000"/>
              </a:lnSpc>
              <a:spcBef>
                <a:spcPts val="300"/>
              </a:spcBef>
              <a:buClr>
                <a:srgbClr val="3CB148"/>
              </a:buClr>
              <a:buFont typeface="+mj-lt"/>
              <a:buAutoNum type="arabicPeriod"/>
            </a:pPr>
            <a:r>
              <a:rPr lang="en-US" dirty="0"/>
              <a:t>Use hook and loop strips on red backer pad to attach Surface Prep Pad </a:t>
            </a:r>
          </a:p>
          <a:p>
            <a:pPr marL="461963" lvl="1" indent="-230188">
              <a:lnSpc>
                <a:spcPct val="100000"/>
              </a:lnSpc>
              <a:spcBef>
                <a:spcPts val="300"/>
              </a:spcBef>
              <a:buClr>
                <a:srgbClr val="3CB148"/>
              </a:buClr>
              <a:buFont typeface="+mj-lt"/>
              <a:buAutoNum type="arabicPeriod"/>
            </a:pPr>
            <a:r>
              <a:rPr lang="en-US" dirty="0"/>
              <a:t>Attach red backer pad with the Surface Prep pad to machine </a:t>
            </a:r>
          </a:p>
          <a:p>
            <a:pPr marL="461963" lvl="1" indent="-230188">
              <a:lnSpc>
                <a:spcPct val="100000"/>
              </a:lnSpc>
              <a:spcBef>
                <a:spcPts val="300"/>
              </a:spcBef>
              <a:buClr>
                <a:srgbClr val="3CB148"/>
              </a:buClr>
              <a:buFont typeface="+mj-lt"/>
              <a:buAutoNum type="arabicPeriod"/>
            </a:pPr>
            <a:r>
              <a:rPr lang="en-US" dirty="0"/>
              <a:t>Scrub floor with water until floor has a dull appearance</a:t>
            </a:r>
          </a:p>
          <a:p>
            <a:pPr marL="461963" lvl="1" indent="-230188">
              <a:lnSpc>
                <a:spcPct val="100000"/>
              </a:lnSpc>
              <a:spcBef>
                <a:spcPts val="300"/>
              </a:spcBef>
              <a:buClr>
                <a:srgbClr val="3CB148"/>
              </a:buClr>
              <a:buFont typeface="+mj-lt"/>
              <a:buAutoNum type="arabicPeriod"/>
            </a:pPr>
            <a:r>
              <a:rPr lang="en-US" dirty="0"/>
              <a:t>Scrub floor to remove any remaining dust on the floor. Allow floor to dry. </a:t>
            </a:r>
          </a:p>
          <a:p>
            <a:pPr marL="461963" lvl="1" indent="-230188">
              <a:lnSpc>
                <a:spcPct val="100000"/>
              </a:lnSpc>
              <a:spcBef>
                <a:spcPts val="300"/>
              </a:spcBef>
              <a:buClr>
                <a:srgbClr val="3CB148"/>
              </a:buClr>
              <a:buFont typeface="+mj-lt"/>
              <a:buAutoNum type="arabicPeriod"/>
            </a:pPr>
            <a:r>
              <a:rPr lang="en-US" dirty="0"/>
              <a:t>Dry mop floor with microfiber cloth or 3M Easy Trap</a:t>
            </a:r>
          </a:p>
          <a:p>
            <a:pPr marL="461963" lvl="1" indent="-230188">
              <a:lnSpc>
                <a:spcPct val="100000"/>
              </a:lnSpc>
              <a:spcBef>
                <a:spcPts val="300"/>
              </a:spcBef>
              <a:buClr>
                <a:srgbClr val="3CB148"/>
              </a:buClr>
              <a:buFont typeface="+mj-lt"/>
              <a:buAutoNum type="arabicPeriod"/>
            </a:pPr>
            <a:r>
              <a:rPr lang="en-US" dirty="0"/>
              <a:t>Apply floor finish as directed by finish manufacturer</a:t>
            </a:r>
          </a:p>
          <a:p>
            <a:pPr marL="0" lvl="1">
              <a:spcBef>
                <a:spcPts val="1200"/>
              </a:spcBef>
              <a:buClr>
                <a:srgbClr val="46B9D8"/>
              </a:buClr>
            </a:pPr>
            <a:r>
              <a:rPr lang="en-US" sz="2000" dirty="0"/>
              <a:t>Benefits</a:t>
            </a:r>
            <a:endParaRPr lang="en-US" sz="2400" dirty="0"/>
          </a:p>
          <a:p>
            <a:pPr marL="517525" lvl="1" indent="-285750">
              <a:lnSpc>
                <a:spcPct val="100000"/>
              </a:lnSpc>
              <a:spcBef>
                <a:spcPts val="300"/>
              </a:spcBef>
              <a:buClr>
                <a:srgbClr val="3CB148"/>
              </a:buClr>
              <a:buFont typeface="Arial" panose="020B0604020202020204" pitchFamily="34" charset="0"/>
              <a:buChar char="•"/>
            </a:pPr>
            <a:r>
              <a:rPr lang="en-US" dirty="0"/>
              <a:t>No use of potentially caustic, slippery stripping chemicals</a:t>
            </a:r>
          </a:p>
          <a:p>
            <a:pPr marL="517525" lvl="1" indent="-285750">
              <a:lnSpc>
                <a:spcPct val="100000"/>
              </a:lnSpc>
              <a:spcBef>
                <a:spcPts val="300"/>
              </a:spcBef>
              <a:buClr>
                <a:srgbClr val="3CB148"/>
              </a:buClr>
              <a:buFont typeface="Arial" panose="020B0604020202020204" pitchFamily="34" charset="0"/>
              <a:buChar char="•"/>
            </a:pPr>
            <a:r>
              <a:rPr lang="en-US" dirty="0"/>
              <a:t>Regain floor shine quickly</a:t>
            </a:r>
          </a:p>
          <a:p>
            <a:pPr marL="517525" lvl="1" indent="-285750">
              <a:lnSpc>
                <a:spcPct val="100000"/>
              </a:lnSpc>
              <a:spcBef>
                <a:spcPts val="300"/>
              </a:spcBef>
              <a:buClr>
                <a:srgbClr val="3CB148"/>
              </a:buClr>
              <a:buFont typeface="Arial" panose="020B0604020202020204" pitchFamily="34" charset="0"/>
              <a:buChar char="•"/>
            </a:pPr>
            <a:r>
              <a:rPr lang="en-US" dirty="0"/>
              <a:t>Floor closed off for a short period of time</a:t>
            </a:r>
          </a:p>
          <a:p>
            <a:pPr marL="517525" lvl="1" indent="-285750">
              <a:lnSpc>
                <a:spcPct val="100000"/>
              </a:lnSpc>
              <a:spcBef>
                <a:spcPts val="300"/>
              </a:spcBef>
              <a:buClr>
                <a:srgbClr val="3CB148"/>
              </a:buClr>
              <a:buFont typeface="Arial" panose="020B0604020202020204" pitchFamily="34" charset="0"/>
              <a:buChar char="•"/>
            </a:pPr>
            <a:r>
              <a:rPr lang="en-US" dirty="0"/>
              <a:t>Postpone costly and timely stripping process</a:t>
            </a:r>
          </a:p>
        </p:txBody>
      </p:sp>
      <p:sp>
        <p:nvSpPr>
          <p:cNvPr id="3" name="Date Placeholder 2"/>
          <p:cNvSpPr>
            <a:spLocks noGrp="1"/>
          </p:cNvSpPr>
          <p:nvPr>
            <p:ph type="dt" sz="half" idx="2"/>
          </p:nvPr>
        </p:nvSpPr>
        <p:spPr/>
        <p:txBody>
          <a:bodyPr/>
          <a:lstStyle/>
          <a:p>
            <a:r>
              <a:rPr lang="en-US" dirty="0"/>
              <a:t>©2017  The Tennant Company. All rights reserved.</a:t>
            </a:r>
          </a:p>
        </p:txBody>
      </p:sp>
      <p:sp>
        <p:nvSpPr>
          <p:cNvPr id="4" name="Footer Placeholder 3"/>
          <p:cNvSpPr>
            <a:spLocks noGrp="1"/>
          </p:cNvSpPr>
          <p:nvPr>
            <p:ph type="ftr" sz="quarter" idx="3"/>
          </p:nvPr>
        </p:nvSpPr>
        <p:spPr/>
        <p:txBody>
          <a:bodyPr/>
          <a:lstStyle/>
          <a:p>
            <a:r>
              <a:rPr lang="en-US"/>
              <a:t>CONFIDENTIAL - For Internal Use Only</a:t>
            </a:r>
            <a:endParaRPr lang="en-US" dirty="0"/>
          </a:p>
        </p:txBody>
      </p:sp>
      <p:sp>
        <p:nvSpPr>
          <p:cNvPr id="5" name="Slide Number Placeholder 4"/>
          <p:cNvSpPr>
            <a:spLocks noGrp="1"/>
          </p:cNvSpPr>
          <p:nvPr>
            <p:ph type="sldNum" sz="quarter" idx="4"/>
          </p:nvPr>
        </p:nvSpPr>
        <p:spPr/>
        <p:txBody>
          <a:bodyPr/>
          <a:lstStyle/>
          <a:p>
            <a:r>
              <a:rPr lang="en-US"/>
              <a:t> Feb. 2017      </a:t>
            </a:r>
            <a:fld id="{1A6FFB7A-8DCC-4570-A770-7C398EED305A}" type="slidenum">
              <a:rPr lang="en-US" smtClean="0"/>
              <a:pPr/>
              <a:t>30</a:t>
            </a:fld>
            <a:endParaRPr lang="en-US" dirty="0"/>
          </a:p>
        </p:txBody>
      </p:sp>
      <p:sp>
        <p:nvSpPr>
          <p:cNvPr id="6" name="Title 5"/>
          <p:cNvSpPr>
            <a:spLocks noGrp="1"/>
          </p:cNvSpPr>
          <p:nvPr>
            <p:ph type="title"/>
          </p:nvPr>
        </p:nvSpPr>
        <p:spPr/>
        <p:txBody>
          <a:bodyPr/>
          <a:lstStyle/>
          <a:p>
            <a:r>
              <a:rPr lang="en-US"/>
              <a:t>Chemical-Free Floor Finish Removal Process</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353013" y="3965363"/>
            <a:ext cx="1591157" cy="1381194"/>
          </a:xfrm>
          <a:prstGeom prst="rect">
            <a:avLst/>
          </a:prstGeom>
          <a:ln>
            <a:solidFill>
              <a:schemeClr val="tx1"/>
            </a:solidFill>
          </a:ln>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389445" y="2789534"/>
            <a:ext cx="1554725" cy="827556"/>
          </a:xfrm>
          <a:prstGeom prst="rect">
            <a:avLst/>
          </a:prstGeom>
          <a:ln>
            <a:solidFill>
              <a:schemeClr val="tx1"/>
            </a:solidFill>
          </a:ln>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761167" y="1430465"/>
            <a:ext cx="1114591" cy="917320"/>
          </a:xfrm>
          <a:prstGeom prst="rect">
            <a:avLst/>
          </a:prstGeom>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898363" y="1431925"/>
            <a:ext cx="1119673" cy="914400"/>
          </a:xfrm>
          <a:prstGeom prst="rect">
            <a:avLst/>
          </a:prstGeom>
        </p:spPr>
      </p:pic>
      <p:sp>
        <p:nvSpPr>
          <p:cNvPr id="11" name="TextBox 10"/>
          <p:cNvSpPr txBox="1"/>
          <p:nvPr/>
        </p:nvSpPr>
        <p:spPr>
          <a:xfrm>
            <a:off x="7975895" y="1600585"/>
            <a:ext cx="897292" cy="577081"/>
          </a:xfrm>
          <a:prstGeom prst="rect">
            <a:avLst/>
          </a:prstGeom>
          <a:noFill/>
        </p:spPr>
        <p:txBody>
          <a:bodyPr wrap="square" rtlCol="0">
            <a:spAutoFit/>
          </a:bodyPr>
          <a:lstStyle/>
          <a:p>
            <a:pPr algn="ctr"/>
            <a:r>
              <a:rPr lang="en-US" sz="1050" b="1" dirty="0">
                <a:solidFill>
                  <a:schemeClr val="bg1"/>
                </a:solidFill>
              </a:rPr>
              <a:t>Surface Preparation Pad</a:t>
            </a:r>
          </a:p>
        </p:txBody>
      </p:sp>
      <p:sp>
        <p:nvSpPr>
          <p:cNvPr id="12" name="TextBox 11"/>
          <p:cNvSpPr txBox="1"/>
          <p:nvPr/>
        </p:nvSpPr>
        <p:spPr>
          <a:xfrm>
            <a:off x="6834221" y="1514325"/>
            <a:ext cx="996825" cy="738664"/>
          </a:xfrm>
          <a:prstGeom prst="rect">
            <a:avLst/>
          </a:prstGeom>
          <a:noFill/>
        </p:spPr>
        <p:txBody>
          <a:bodyPr wrap="square" rtlCol="0">
            <a:spAutoFit/>
          </a:bodyPr>
          <a:lstStyle/>
          <a:p>
            <a:pPr algn="ctr"/>
            <a:r>
              <a:rPr lang="en-US" sz="1050" b="1" dirty="0">
                <a:solidFill>
                  <a:schemeClr val="bg1"/>
                </a:solidFill>
              </a:rPr>
              <a:t>Red backer pad with hook and loop strips</a:t>
            </a:r>
          </a:p>
        </p:txBody>
      </p:sp>
    </p:spTree>
    <p:extLst>
      <p:ext uri="{BB962C8B-B14F-4D97-AF65-F5344CB8AC3E}">
        <p14:creationId xmlns:p14="http://schemas.microsoft.com/office/powerpoint/2010/main" val="2507349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600200"/>
            <a:ext cx="7086600" cy="4892675"/>
          </a:xfrm>
        </p:spPr>
        <p:txBody>
          <a:bodyPr>
            <a:normAutofit fontScale="92500" lnSpcReduction="20000"/>
          </a:bodyPr>
          <a:lstStyle/>
          <a:p>
            <a:pPr marL="285750" indent="-285750">
              <a:buClr>
                <a:srgbClr val="3CB148"/>
              </a:buClr>
              <a:buFont typeface="Arial" panose="020B0604020202020204" pitchFamily="34" charset="0"/>
              <a:buChar char="•"/>
            </a:pPr>
            <a:r>
              <a:rPr lang="en-US" dirty="0"/>
              <a:t>Benefits – </a:t>
            </a:r>
            <a:r>
              <a:rPr lang="en-US" dirty="0">
                <a:ea typeface="ＭＳ Ｐゴシック" panose="020B0600070205080204" pitchFamily="34" charset="-128"/>
              </a:rPr>
              <a:t>Patent-Pending On-Board System</a:t>
            </a:r>
          </a:p>
          <a:p>
            <a:pPr marL="514350" lvl="1" indent="-285750">
              <a:buClr>
                <a:srgbClr val="3CB148"/>
              </a:buClr>
              <a:buFont typeface="Arial" panose="020B0604020202020204" pitchFamily="34" charset="0"/>
              <a:buChar char="•"/>
              <a:tabLst>
                <a:tab pos="1147763" algn="l"/>
              </a:tabLst>
            </a:pPr>
            <a:r>
              <a:rPr lang="en-US" b="1" dirty="0"/>
              <a:t>Simple</a:t>
            </a:r>
            <a:r>
              <a:rPr lang="en-US" dirty="0"/>
              <a:t> – On-board system means virtually worry-free battery maintenance</a:t>
            </a:r>
          </a:p>
          <a:p>
            <a:pPr marL="514350" lvl="1" indent="-285750">
              <a:buClr>
                <a:srgbClr val="3CB148"/>
              </a:buClr>
              <a:buFont typeface="Arial" panose="020B0604020202020204" pitchFamily="34" charset="0"/>
              <a:buChar char="•"/>
              <a:tabLst>
                <a:tab pos="1147763" algn="l"/>
              </a:tabLst>
            </a:pPr>
            <a:r>
              <a:rPr lang="en-US" b="1" dirty="0"/>
              <a:t>Smart</a:t>
            </a:r>
            <a:r>
              <a:rPr lang="en-US" dirty="0"/>
              <a:t> – Automatically fills batteries at the best time in the charging cycle</a:t>
            </a:r>
          </a:p>
          <a:p>
            <a:pPr marL="514350" lvl="1" indent="-285750">
              <a:buClr>
                <a:srgbClr val="3CB148"/>
              </a:buClr>
              <a:buFont typeface="Arial" panose="020B0604020202020204" pitchFamily="34" charset="0"/>
              <a:buChar char="•"/>
              <a:tabLst>
                <a:tab pos="1147763" algn="l"/>
              </a:tabLst>
            </a:pPr>
            <a:r>
              <a:rPr lang="en-US" b="1" dirty="0"/>
              <a:t>Safe</a:t>
            </a:r>
            <a:r>
              <a:rPr lang="en-US" dirty="0"/>
              <a:t> – Remove operator’s manual task of checking, opening, and filling batteries</a:t>
            </a:r>
          </a:p>
          <a:p>
            <a:pPr marL="742950" lvl="1" indent="-285750">
              <a:buClr>
                <a:srgbClr val="3CB148"/>
              </a:buClr>
              <a:buFont typeface="Arial" panose="020B0604020202020204" pitchFamily="34" charset="0"/>
              <a:buChar char="•"/>
            </a:pPr>
            <a:endParaRPr lang="en-US" sz="1300" dirty="0">
              <a:ea typeface="ＭＳ Ｐゴシック" panose="020B0600070205080204" pitchFamily="34" charset="-128"/>
            </a:endParaRPr>
          </a:p>
          <a:p>
            <a:pPr marL="285750" indent="-285750">
              <a:buClr>
                <a:srgbClr val="3CB148"/>
              </a:buClr>
              <a:buFont typeface="Arial" panose="020B0604020202020204" pitchFamily="34" charset="0"/>
              <a:buChar char="•"/>
            </a:pPr>
            <a:r>
              <a:rPr lang="en-US" dirty="0"/>
              <a:t>Key Features</a:t>
            </a:r>
          </a:p>
          <a:p>
            <a:pPr marL="514350" lvl="1" indent="-285750">
              <a:spcBef>
                <a:spcPts val="400"/>
              </a:spcBef>
              <a:buClr>
                <a:srgbClr val="3CB148"/>
              </a:buClr>
              <a:buFont typeface="Arial" panose="020B0604020202020204" pitchFamily="34" charset="0"/>
              <a:buChar char="•"/>
            </a:pPr>
            <a:r>
              <a:rPr lang="en-US" b="1" dirty="0"/>
              <a:t>Prevents operators from operating machine on dry batteries </a:t>
            </a:r>
            <a:r>
              <a:rPr lang="en-US" dirty="0"/>
              <a:t>– </a:t>
            </a:r>
            <a:r>
              <a:rPr lang="en-US" u="sng" dirty="0"/>
              <a:t>shuts-down scrubbing functions after 10 hours of distilled water tank low level alert</a:t>
            </a:r>
          </a:p>
          <a:p>
            <a:pPr marL="514350" lvl="1" indent="-285750">
              <a:spcBef>
                <a:spcPts val="400"/>
              </a:spcBef>
              <a:buClr>
                <a:srgbClr val="3CB148"/>
              </a:buClr>
              <a:buFont typeface="Arial" panose="020B0604020202020204" pitchFamily="34" charset="0"/>
              <a:buChar char="•"/>
            </a:pPr>
            <a:r>
              <a:rPr lang="en-US" b="1" dirty="0"/>
              <a:t>Control panel alert </a:t>
            </a:r>
            <a:r>
              <a:rPr lang="en-US" dirty="0"/>
              <a:t>when .66 g / 2.5 L on-board distilled water tank is low</a:t>
            </a:r>
          </a:p>
          <a:p>
            <a:pPr marL="971550" lvl="3" indent="-285750">
              <a:spcBef>
                <a:spcPts val="400"/>
              </a:spcBef>
              <a:buClr>
                <a:srgbClr val="3CB148"/>
              </a:buClr>
              <a:buFont typeface="Arial" panose="020B0604020202020204" pitchFamily="34" charset="0"/>
              <a:buChar char="•"/>
            </a:pPr>
            <a:r>
              <a:rPr lang="en-US" sz="1300" dirty="0"/>
              <a:t>Operator will need to periodically fill distilled water tank – how often varies with usage</a:t>
            </a:r>
          </a:p>
          <a:p>
            <a:pPr marL="514350" lvl="1" indent="-285750">
              <a:spcBef>
                <a:spcPts val="400"/>
              </a:spcBef>
              <a:buClr>
                <a:srgbClr val="3CB148"/>
              </a:buClr>
              <a:buFont typeface="Arial" panose="020B0604020202020204" pitchFamily="34" charset="0"/>
              <a:buChar char="•"/>
            </a:pPr>
            <a:r>
              <a:rPr lang="en-US" b="1" dirty="0"/>
              <a:t>Patent-pending</a:t>
            </a:r>
            <a:r>
              <a:rPr lang="en-US" dirty="0"/>
              <a:t> system that monitors the best time to automatically fill batteries from on-board distilled water tank</a:t>
            </a:r>
            <a:endParaRPr lang="en-US" sz="1600" dirty="0">
              <a:ea typeface="ＭＳ Ｐゴシック" panose="020B0600070205080204" pitchFamily="34" charset="-128"/>
            </a:endParaRPr>
          </a:p>
          <a:p>
            <a:pPr marL="628650" lvl="1" indent="-285750">
              <a:spcBef>
                <a:spcPts val="400"/>
              </a:spcBef>
              <a:buClr>
                <a:srgbClr val="3CB148"/>
              </a:buClr>
              <a:buFont typeface="Arial" panose="020B0604020202020204" pitchFamily="34" charset="0"/>
              <a:buChar char="•"/>
            </a:pPr>
            <a:endParaRPr lang="en-US" sz="1300" dirty="0">
              <a:ea typeface="ＭＳ Ｐゴシック" panose="020B0600070205080204" pitchFamily="34" charset="-128"/>
            </a:endParaRPr>
          </a:p>
          <a:p>
            <a:pPr marL="285750" indent="-285750">
              <a:spcAft>
                <a:spcPts val="600"/>
              </a:spcAft>
              <a:buClr>
                <a:srgbClr val="3CB148"/>
              </a:buClr>
              <a:buFont typeface="Arial" panose="020B0604020202020204" pitchFamily="34" charset="0"/>
              <a:buChar char="•"/>
            </a:pPr>
            <a:r>
              <a:rPr lang="en-US" dirty="0">
                <a:ea typeface="ＭＳ Ｐゴシック" panose="020B0600070205080204" pitchFamily="34" charset="-128"/>
              </a:rPr>
              <a:t>Requires Trojan</a:t>
            </a:r>
            <a:r>
              <a:rPr lang="en-US" baseline="30000" dirty="0">
                <a:ea typeface="ＭＳ Ｐゴシック" panose="020B0600070205080204" pitchFamily="34" charset="-128"/>
              </a:rPr>
              <a:t>®</a:t>
            </a:r>
            <a:r>
              <a:rPr lang="en-US" dirty="0">
                <a:ea typeface="ＭＳ Ｐゴシック" panose="020B0600070205080204" pitchFamily="34" charset="-128"/>
              </a:rPr>
              <a:t> brand batteries</a:t>
            </a:r>
          </a:p>
          <a:p>
            <a:pPr marL="285750" indent="-285750">
              <a:spcAft>
                <a:spcPts val="600"/>
              </a:spcAft>
              <a:buClr>
                <a:srgbClr val="3CB148"/>
              </a:buClr>
              <a:buFont typeface="Arial" panose="020B0604020202020204" pitchFamily="34" charset="0"/>
              <a:buChar char="•"/>
            </a:pPr>
            <a:r>
              <a:rPr lang="en-US" dirty="0">
                <a:ea typeface="ＭＳ Ｐゴシック" panose="020B0600070205080204" pitchFamily="34" charset="-128"/>
              </a:rPr>
              <a:t>Not available for customer install or field installation. Must be factory installed</a:t>
            </a:r>
          </a:p>
          <a:p>
            <a:pPr marL="285750" indent="-285750">
              <a:spcAft>
                <a:spcPts val="600"/>
              </a:spcAft>
              <a:buClr>
                <a:srgbClr val="3CB148"/>
              </a:buClr>
              <a:buFont typeface="Arial" panose="020B0604020202020204" pitchFamily="34" charset="0"/>
              <a:buChar char="•"/>
            </a:pPr>
            <a:r>
              <a:rPr lang="en-US" dirty="0">
                <a:ea typeface="ＭＳ Ｐゴシック" panose="020B0600070205080204" pitchFamily="34" charset="-128"/>
              </a:rPr>
              <a:t>Instructions for freeze protection in operator’s manual – there is a drain valve for the distilled water tank</a:t>
            </a:r>
          </a:p>
          <a:p>
            <a:pPr marL="285750" indent="-285750">
              <a:spcAft>
                <a:spcPts val="600"/>
              </a:spcAft>
              <a:buClr>
                <a:srgbClr val="3CB148"/>
              </a:buClr>
              <a:buFont typeface="Arial" panose="020B0604020202020204" pitchFamily="34" charset="0"/>
              <a:buChar char="•"/>
            </a:pPr>
            <a:r>
              <a:rPr lang="en-US" dirty="0">
                <a:ea typeface="ＭＳ Ｐゴシック" panose="020B0600070205080204" pitchFamily="34" charset="-128"/>
              </a:rPr>
              <a:t>Sales Tools Available: Smart-Fill™ sell sheet, “How it Works” video animation (Nobles public website)</a:t>
            </a:r>
          </a:p>
        </p:txBody>
      </p:sp>
      <p:sp>
        <p:nvSpPr>
          <p:cNvPr id="3" name="Date Placeholder 2"/>
          <p:cNvSpPr>
            <a:spLocks noGrp="1"/>
          </p:cNvSpPr>
          <p:nvPr>
            <p:ph type="dt" sz="half" idx="2"/>
          </p:nvPr>
        </p:nvSpPr>
        <p:spPr/>
        <p:txBody>
          <a:bodyPr/>
          <a:lstStyle/>
          <a:p>
            <a:r>
              <a:rPr lang="en-US" dirty="0"/>
              <a:t>©2017  The Tennant Company. All rights reserved.</a:t>
            </a:r>
          </a:p>
        </p:txBody>
      </p:sp>
      <p:sp>
        <p:nvSpPr>
          <p:cNvPr id="4" name="Footer Placeholder 3"/>
          <p:cNvSpPr>
            <a:spLocks noGrp="1"/>
          </p:cNvSpPr>
          <p:nvPr>
            <p:ph type="ftr" sz="quarter" idx="3"/>
          </p:nvPr>
        </p:nvSpPr>
        <p:spPr/>
        <p:txBody>
          <a:bodyPr/>
          <a:lstStyle/>
          <a:p>
            <a:r>
              <a:rPr lang="en-US"/>
              <a:t>CONFIDENTIAL - For Internal Use Only</a:t>
            </a:r>
            <a:endParaRPr lang="en-US" dirty="0"/>
          </a:p>
        </p:txBody>
      </p:sp>
      <p:sp>
        <p:nvSpPr>
          <p:cNvPr id="5" name="Slide Number Placeholder 4"/>
          <p:cNvSpPr>
            <a:spLocks noGrp="1"/>
          </p:cNvSpPr>
          <p:nvPr>
            <p:ph type="sldNum" sz="quarter" idx="4"/>
          </p:nvPr>
        </p:nvSpPr>
        <p:spPr/>
        <p:txBody>
          <a:bodyPr/>
          <a:lstStyle/>
          <a:p>
            <a:r>
              <a:rPr lang="en-US"/>
              <a:t> Feb. 2017      </a:t>
            </a:r>
            <a:fld id="{1A6FFB7A-8DCC-4570-A770-7C398EED305A}" type="slidenum">
              <a:rPr lang="en-US" smtClean="0"/>
              <a:pPr/>
              <a:t>31</a:t>
            </a:fld>
            <a:endParaRPr lang="en-US" dirty="0"/>
          </a:p>
        </p:txBody>
      </p:sp>
      <p:sp>
        <p:nvSpPr>
          <p:cNvPr id="6" name="Title 5"/>
          <p:cNvSpPr>
            <a:spLocks noGrp="1"/>
          </p:cNvSpPr>
          <p:nvPr>
            <p:ph type="title"/>
          </p:nvPr>
        </p:nvSpPr>
        <p:spPr/>
        <p:txBody>
          <a:bodyPr>
            <a:normAutofit fontScale="90000"/>
          </a:bodyPr>
          <a:lstStyle/>
          <a:p>
            <a:r>
              <a:rPr lang="en-US" altLang="en-US" dirty="0"/>
              <a:t>Smart-Fill™ Automatic Battery Watering – Option SS500</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976160" y="2857191"/>
            <a:ext cx="1104908" cy="736605"/>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288567" y="1674246"/>
            <a:ext cx="1750168" cy="1038482"/>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024985" y="2857191"/>
            <a:ext cx="896645" cy="734261"/>
          </a:xfrm>
          <a:prstGeom prst="rect">
            <a:avLst/>
          </a:prstGeom>
        </p:spPr>
      </p:pic>
      <p:grpSp>
        <p:nvGrpSpPr>
          <p:cNvPr id="10" name="Group 9"/>
          <p:cNvGrpSpPr/>
          <p:nvPr/>
        </p:nvGrpSpPr>
        <p:grpSpPr>
          <a:xfrm>
            <a:off x="7543796" y="3729342"/>
            <a:ext cx="1142999" cy="2519057"/>
            <a:chOff x="7543796" y="3729342"/>
            <a:chExt cx="1142999" cy="2519057"/>
          </a:xfrm>
        </p:grpSpPr>
        <p:grpSp>
          <p:nvGrpSpPr>
            <p:cNvPr id="11" name="Group 10"/>
            <p:cNvGrpSpPr>
              <a:grpSpLocks noChangeAspect="1"/>
            </p:cNvGrpSpPr>
            <p:nvPr/>
          </p:nvGrpSpPr>
          <p:grpSpPr>
            <a:xfrm>
              <a:off x="7543796" y="3729342"/>
              <a:ext cx="1142999" cy="2519057"/>
              <a:chOff x="8503890" y="2485177"/>
              <a:chExt cx="1335917" cy="2944229"/>
            </a:xfrm>
          </p:grpSpPr>
          <p:pic>
            <p:nvPicPr>
              <p:cNvPr id="13" name="Picture 12"/>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503892" y="2485177"/>
                <a:ext cx="1335915" cy="2192356"/>
              </a:xfrm>
              <a:prstGeom prst="rect">
                <a:avLst/>
              </a:prstGeom>
            </p:spPr>
          </p:pic>
          <p:pic>
            <p:nvPicPr>
              <p:cNvPr id="14" name="Picture 13"/>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8503890" y="4673113"/>
                <a:ext cx="1335917" cy="756293"/>
              </a:xfrm>
              <a:prstGeom prst="rect">
                <a:avLst/>
              </a:prstGeom>
            </p:spPr>
          </p:pic>
        </p:grpSp>
        <p:pic>
          <p:nvPicPr>
            <p:cNvPr id="12" name="Picture 11"/>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8276734" y="5707349"/>
              <a:ext cx="397995" cy="514342"/>
            </a:xfrm>
            <a:prstGeom prst="rect">
              <a:avLst/>
            </a:prstGeom>
          </p:spPr>
        </p:pic>
      </p:grpSp>
    </p:spTree>
    <p:extLst>
      <p:ext uri="{BB962C8B-B14F-4D97-AF65-F5344CB8AC3E}">
        <p14:creationId xmlns:p14="http://schemas.microsoft.com/office/powerpoint/2010/main" val="460160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r>
              <a:rPr lang="en-US" dirty="0"/>
              <a:t>©2017  The Tennant Company. All rights reserved.</a:t>
            </a:r>
          </a:p>
        </p:txBody>
      </p:sp>
      <p:sp>
        <p:nvSpPr>
          <p:cNvPr id="4" name="Footer Placeholder 3"/>
          <p:cNvSpPr>
            <a:spLocks noGrp="1"/>
          </p:cNvSpPr>
          <p:nvPr>
            <p:ph type="ftr" sz="quarter" idx="3"/>
          </p:nvPr>
        </p:nvSpPr>
        <p:spPr/>
        <p:txBody>
          <a:bodyPr/>
          <a:lstStyle/>
          <a:p>
            <a:r>
              <a:rPr lang="en-US"/>
              <a:t>CONFIDENTIAL - For Internal Use Only</a:t>
            </a:r>
            <a:endParaRPr lang="en-US" dirty="0"/>
          </a:p>
        </p:txBody>
      </p:sp>
      <p:sp>
        <p:nvSpPr>
          <p:cNvPr id="5" name="Slide Number Placeholder 4"/>
          <p:cNvSpPr>
            <a:spLocks noGrp="1"/>
          </p:cNvSpPr>
          <p:nvPr>
            <p:ph type="sldNum" sz="quarter" idx="4"/>
          </p:nvPr>
        </p:nvSpPr>
        <p:spPr/>
        <p:txBody>
          <a:bodyPr/>
          <a:lstStyle/>
          <a:p>
            <a:r>
              <a:rPr lang="en-US"/>
              <a:t> Feb. 2017      </a:t>
            </a:r>
            <a:fld id="{1A6FFB7A-8DCC-4570-A770-7C398EED305A}" type="slidenum">
              <a:rPr lang="en-US" smtClean="0"/>
              <a:pPr/>
              <a:t>32</a:t>
            </a:fld>
            <a:endParaRPr lang="en-US" dirty="0"/>
          </a:p>
        </p:txBody>
      </p:sp>
      <p:pic>
        <p:nvPicPr>
          <p:cNvPr id="7" name="Picture 6"/>
          <p:cNvPicPr>
            <a:picLocks noChangeAspect="1"/>
          </p:cNvPicPr>
          <p:nvPr/>
        </p:nvPicPr>
        <p:blipFill>
          <a:blip r:embed="rId3"/>
          <a:stretch>
            <a:fillRect/>
          </a:stretch>
        </p:blipFill>
        <p:spPr>
          <a:xfrm>
            <a:off x="141403" y="2544280"/>
            <a:ext cx="982142" cy="958187"/>
          </a:xfrm>
          <a:prstGeom prst="rect">
            <a:avLst/>
          </a:prstGeom>
        </p:spPr>
      </p:pic>
      <p:pic>
        <p:nvPicPr>
          <p:cNvPr id="8" name="Picture 7"/>
          <p:cNvPicPr>
            <a:picLocks noChangeAspect="1"/>
          </p:cNvPicPr>
          <p:nvPr/>
        </p:nvPicPr>
        <p:blipFill>
          <a:blip r:embed="rId4" cstate="print">
            <a:grayscl/>
            <a:extLst>
              <a:ext uri="{28A0092B-C50C-407E-A947-70E740481C1C}">
                <a14:useLocalDpi xmlns:a14="http://schemas.microsoft.com/office/drawing/2010/main"/>
              </a:ext>
            </a:extLst>
          </a:blip>
          <a:stretch>
            <a:fillRect/>
          </a:stretch>
        </p:blipFill>
        <p:spPr>
          <a:xfrm>
            <a:off x="5758413" y="2155569"/>
            <a:ext cx="3121428" cy="2110802"/>
          </a:xfrm>
          <a:prstGeom prst="rect">
            <a:avLst/>
          </a:prstGeom>
        </p:spPr>
      </p:pic>
      <p:sp>
        <p:nvSpPr>
          <p:cNvPr id="9" name="TextBox 8"/>
          <p:cNvSpPr txBox="1"/>
          <p:nvPr/>
        </p:nvSpPr>
        <p:spPr>
          <a:xfrm>
            <a:off x="5143416" y="4196884"/>
            <a:ext cx="4000583" cy="2354491"/>
          </a:xfrm>
          <a:prstGeom prst="rect">
            <a:avLst/>
          </a:prstGeom>
          <a:noFill/>
          <a:ln>
            <a:noFill/>
          </a:ln>
        </p:spPr>
        <p:txBody>
          <a:bodyPr wrap="square" rtlCol="0">
            <a:spAutoFit/>
          </a:bodyPr>
          <a:lstStyle/>
          <a:p>
            <a:pPr>
              <a:lnSpc>
                <a:spcPct val="150000"/>
              </a:lnSpc>
            </a:pPr>
            <a:r>
              <a:rPr lang="en-US" sz="1400" b="1" u="sng" dirty="0"/>
              <a:t>IRIS PROVIDES: </a:t>
            </a:r>
            <a:endParaRPr lang="en-US" b="1" u="sng" dirty="0"/>
          </a:p>
          <a:p>
            <a:pPr marL="171450" indent="-171450">
              <a:lnSpc>
                <a:spcPct val="150000"/>
              </a:lnSpc>
              <a:buFont typeface="Arial" panose="020B0604020202020204" pitchFamily="34" charset="0"/>
              <a:buChar char="•"/>
            </a:pPr>
            <a:r>
              <a:rPr lang="en-US" sz="1200" dirty="0"/>
              <a:t>Critical Alerts based on user preferences </a:t>
            </a:r>
          </a:p>
          <a:p>
            <a:pPr marL="171450" indent="-171450">
              <a:buFont typeface="Arial" panose="020B0604020202020204" pitchFamily="34" charset="0"/>
              <a:buChar char="•"/>
            </a:pPr>
            <a:r>
              <a:rPr lang="en-US" sz="1200" dirty="0"/>
              <a:t>Machine Usage (Hrs. per day, time of day)</a:t>
            </a:r>
          </a:p>
          <a:p>
            <a:pPr marL="171450" indent="-171450">
              <a:buFont typeface="Arial" panose="020B0604020202020204" pitchFamily="34" charset="0"/>
              <a:buChar char="•"/>
            </a:pPr>
            <a:r>
              <a:rPr lang="en-US" sz="1200" dirty="0"/>
              <a:t>Machine Location</a:t>
            </a:r>
          </a:p>
          <a:p>
            <a:pPr marL="171450" indent="-171450">
              <a:buFont typeface="Arial" panose="020B0604020202020204" pitchFamily="34" charset="0"/>
              <a:buChar char="•"/>
            </a:pPr>
            <a:r>
              <a:rPr lang="en-US" sz="1200" dirty="0"/>
              <a:t>ec-H20™ usage (if applicable)</a:t>
            </a:r>
          </a:p>
          <a:p>
            <a:pPr marL="171450" indent="-171450">
              <a:buFont typeface="Arial" panose="020B0604020202020204" pitchFamily="34" charset="0"/>
              <a:buChar char="•"/>
            </a:pPr>
            <a:r>
              <a:rPr lang="en-US" sz="1200" b="1" i="1" dirty="0"/>
              <a:t>NEW: </a:t>
            </a:r>
            <a:r>
              <a:rPr lang="en-US" sz="1200" dirty="0"/>
              <a:t>Battery charging metrics to identify operator charging behavior and help prolong battery life </a:t>
            </a:r>
          </a:p>
          <a:p>
            <a:pPr marL="398463" lvl="1" indent="-171450">
              <a:buFont typeface="Arial" panose="020B0604020202020204" pitchFamily="34" charset="0"/>
              <a:buChar char="•"/>
            </a:pPr>
            <a:r>
              <a:rPr lang="en-US" sz="1200" dirty="0"/>
              <a:t>Alerts on opportunity charging, charger malfunction, charge incomplete, low Smart-Fill™ distilled water tank</a:t>
            </a:r>
          </a:p>
          <a:p>
            <a:pPr marL="398463" lvl="1" indent="-171450">
              <a:buFont typeface="Arial" panose="020B0604020202020204" pitchFamily="34" charset="0"/>
              <a:buChar char="•"/>
            </a:pPr>
            <a:r>
              <a:rPr lang="en-US" sz="1200" dirty="0"/>
              <a:t>Report with % of days machine charged correctly</a:t>
            </a:r>
          </a:p>
          <a:p>
            <a:pPr marL="171450" indent="-171450">
              <a:buFont typeface="Arial" panose="020B0604020202020204" pitchFamily="34" charset="0"/>
              <a:buChar char="•"/>
            </a:pPr>
            <a:r>
              <a:rPr lang="en-US" sz="1200" dirty="0"/>
              <a:t>Service Reporting data (if applicable) </a:t>
            </a:r>
          </a:p>
        </p:txBody>
      </p:sp>
      <p:sp>
        <p:nvSpPr>
          <p:cNvPr id="10" name="Right Arrow 9"/>
          <p:cNvSpPr/>
          <p:nvPr/>
        </p:nvSpPr>
        <p:spPr>
          <a:xfrm>
            <a:off x="1253120" y="2780778"/>
            <a:ext cx="635501" cy="391239"/>
          </a:xfrm>
          <a:prstGeom prst="rightArrow">
            <a:avLst/>
          </a:prstGeom>
          <a:solidFill>
            <a:sysClr val="window" lastClr="FFFFFF">
              <a:lumMod val="75000"/>
            </a:sysClr>
          </a:solidFill>
          <a:ln w="25400" cap="flat" cmpd="sng" algn="ctr">
            <a:solidFill>
              <a:schemeClr val="bg1">
                <a:lumMod val="75000"/>
              </a:schemeClr>
            </a:solidFill>
            <a:prstDash val="solid"/>
          </a:ln>
          <a:effectLst/>
        </p:spPr>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50" normalizeH="0" baseline="0" noProof="0">
              <a:ln w="9525" cmpd="sng">
                <a:solidFill>
                  <a:srgbClr val="629999"/>
                </a:solidFill>
                <a:prstDash val="solid"/>
              </a:ln>
              <a:solidFill>
                <a:srgbClr val="70AD47">
                  <a:tint val="1000"/>
                </a:srgbClr>
              </a:solidFill>
              <a:effectLst>
                <a:glow rad="38100">
                  <a:srgbClr val="629999">
                    <a:alpha val="40000"/>
                  </a:srgbClr>
                </a:glow>
                <a:reflection blurRad="6350" stA="60000" endA="900" endPos="58000" dir="5400000" sy="-100000" algn="bl" rotWithShape="0"/>
              </a:effectLst>
              <a:uLnTx/>
              <a:uFillTx/>
              <a:latin typeface="Calibri"/>
              <a:ea typeface="+mn-ea"/>
              <a:cs typeface="+mn-cs"/>
            </a:endParaRPr>
          </a:p>
        </p:txBody>
      </p:sp>
      <p:sp>
        <p:nvSpPr>
          <p:cNvPr id="11" name="Right Arrow 10"/>
          <p:cNvSpPr/>
          <p:nvPr/>
        </p:nvSpPr>
        <p:spPr>
          <a:xfrm>
            <a:off x="5122912" y="2780778"/>
            <a:ext cx="635501" cy="391239"/>
          </a:xfrm>
          <a:prstGeom prst="rightArrow">
            <a:avLst/>
          </a:prstGeom>
          <a:solidFill>
            <a:sysClr val="window" lastClr="FFFFFF">
              <a:lumMod val="75000"/>
            </a:sysClr>
          </a:solidFill>
          <a:ln w="25400" cap="flat" cmpd="sng" algn="ctr">
            <a:solidFill>
              <a:schemeClr val="bg1">
                <a:lumMod val="75000"/>
              </a:schemeClr>
            </a:solidFill>
            <a:prstDash val="solid"/>
          </a:ln>
          <a:effectLst/>
        </p:spPr>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50" normalizeH="0" baseline="0" noProof="0">
              <a:ln w="9525" cmpd="sng">
                <a:solidFill>
                  <a:srgbClr val="629999"/>
                </a:solidFill>
                <a:prstDash val="solid"/>
              </a:ln>
              <a:solidFill>
                <a:srgbClr val="70AD47">
                  <a:tint val="1000"/>
                </a:srgbClr>
              </a:solidFill>
              <a:effectLst>
                <a:glow rad="38100">
                  <a:srgbClr val="629999">
                    <a:alpha val="40000"/>
                  </a:srgbClr>
                </a:glow>
                <a:reflection blurRad="6350" stA="60000" endA="900" endPos="58000" dir="5400000" sy="-100000" algn="bl" rotWithShape="0"/>
              </a:effectLst>
              <a:uLnTx/>
              <a:uFillTx/>
              <a:latin typeface="Calibri"/>
              <a:ea typeface="+mn-ea"/>
              <a:cs typeface="+mn-cs"/>
            </a:endParaRPr>
          </a:p>
        </p:txBody>
      </p:sp>
      <p:sp>
        <p:nvSpPr>
          <p:cNvPr id="12" name="TextBox 11"/>
          <p:cNvSpPr txBox="1"/>
          <p:nvPr/>
        </p:nvSpPr>
        <p:spPr>
          <a:xfrm>
            <a:off x="653278" y="3631249"/>
            <a:ext cx="1617040" cy="461665"/>
          </a:xfrm>
          <a:prstGeom prst="rect">
            <a:avLst/>
          </a:prstGeom>
          <a:noFill/>
          <a:ln>
            <a:noFill/>
          </a:ln>
        </p:spPr>
        <p:txBody>
          <a:bodyPr wrap="square" rtlCol="0">
            <a:spAutoFit/>
          </a:bodyPr>
          <a:lstStyle/>
          <a:p>
            <a:pPr algn="ctr"/>
            <a:r>
              <a:rPr lang="en-US" sz="1200" dirty="0"/>
              <a:t>IRIS® technology placed on machine</a:t>
            </a:r>
          </a:p>
        </p:txBody>
      </p:sp>
      <p:sp>
        <p:nvSpPr>
          <p:cNvPr id="13" name="TextBox 12"/>
          <p:cNvSpPr txBox="1"/>
          <p:nvPr/>
        </p:nvSpPr>
        <p:spPr>
          <a:xfrm>
            <a:off x="3151521" y="3607115"/>
            <a:ext cx="2540988" cy="646331"/>
          </a:xfrm>
          <a:prstGeom prst="rect">
            <a:avLst/>
          </a:prstGeom>
          <a:noFill/>
          <a:ln>
            <a:noFill/>
          </a:ln>
        </p:spPr>
        <p:txBody>
          <a:bodyPr wrap="square" rtlCol="0">
            <a:spAutoFit/>
          </a:bodyPr>
          <a:lstStyle/>
          <a:p>
            <a:pPr algn="ctr"/>
            <a:r>
              <a:rPr lang="en-US" sz="1200" dirty="0"/>
              <a:t>Customer access to data &amp; critical alerts through user friendly portal and/or email push reporting</a:t>
            </a:r>
          </a:p>
        </p:txBody>
      </p:sp>
      <p:pic>
        <p:nvPicPr>
          <p:cNvPr id="14" name="Picture 1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702753" y="2257018"/>
            <a:ext cx="1121965" cy="854099"/>
          </a:xfrm>
          <a:prstGeom prst="rect">
            <a:avLst/>
          </a:prstGeom>
        </p:spPr>
      </p:pic>
      <p:sp>
        <p:nvSpPr>
          <p:cNvPr id="15" name="Right Arrow 14"/>
          <p:cNvSpPr/>
          <p:nvPr/>
        </p:nvSpPr>
        <p:spPr>
          <a:xfrm>
            <a:off x="3018272" y="2752607"/>
            <a:ext cx="635501" cy="391239"/>
          </a:xfrm>
          <a:prstGeom prst="rightArrow">
            <a:avLst/>
          </a:prstGeom>
          <a:solidFill>
            <a:sysClr val="window" lastClr="FFFFFF">
              <a:lumMod val="75000"/>
            </a:sysClr>
          </a:solidFill>
          <a:ln w="25400" cap="flat" cmpd="sng" algn="ctr">
            <a:solidFill>
              <a:schemeClr val="bg1">
                <a:lumMod val="75000"/>
              </a:schemeClr>
            </a:solidFill>
            <a:prstDash val="solid"/>
          </a:ln>
          <a:effectLst/>
        </p:spPr>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50" normalizeH="0" baseline="0" noProof="0">
              <a:ln w="9525" cmpd="sng">
                <a:solidFill>
                  <a:srgbClr val="629999"/>
                </a:solidFill>
                <a:prstDash val="solid"/>
              </a:ln>
              <a:solidFill>
                <a:srgbClr val="70AD47">
                  <a:tint val="1000"/>
                </a:srgbClr>
              </a:solidFill>
              <a:effectLst>
                <a:glow rad="38100">
                  <a:srgbClr val="629999">
                    <a:alpha val="40000"/>
                  </a:srgbClr>
                </a:glow>
                <a:reflection blurRad="6350" stA="60000" endA="900" endPos="58000" dir="5400000" sy="-100000" algn="bl" rotWithShape="0"/>
              </a:effectLst>
              <a:uLnTx/>
              <a:uFillTx/>
              <a:latin typeface="Calibri"/>
              <a:ea typeface="+mn-ea"/>
              <a:cs typeface="+mn-cs"/>
            </a:endParaRPr>
          </a:p>
        </p:txBody>
      </p:sp>
      <p:pic>
        <p:nvPicPr>
          <p:cNvPr id="16" name="Picture 15"/>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286761" y="2752607"/>
            <a:ext cx="651490" cy="651490"/>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444797" y="5303814"/>
            <a:ext cx="1056220" cy="804050"/>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002579" y="5705839"/>
            <a:ext cx="556357" cy="556357"/>
          </a:xfrm>
          <a:prstGeom prst="rect">
            <a:avLst/>
          </a:prstGeom>
        </p:spPr>
      </p:pic>
      <p:sp>
        <p:nvSpPr>
          <p:cNvPr id="19" name="TextBox 18"/>
          <p:cNvSpPr txBox="1"/>
          <p:nvPr/>
        </p:nvSpPr>
        <p:spPr>
          <a:xfrm>
            <a:off x="2996707" y="4613976"/>
            <a:ext cx="1952399" cy="646331"/>
          </a:xfrm>
          <a:prstGeom prst="rect">
            <a:avLst/>
          </a:prstGeom>
          <a:noFill/>
          <a:ln>
            <a:noFill/>
          </a:ln>
        </p:spPr>
        <p:txBody>
          <a:bodyPr wrap="square" rtlCol="0">
            <a:spAutoFit/>
          </a:bodyPr>
          <a:lstStyle/>
          <a:p>
            <a:pPr algn="ctr"/>
            <a:r>
              <a:rPr lang="en-US" sz="1200" dirty="0"/>
              <a:t>ALERTS to fill Smart-Fill™ distilled water tank included in IRIS®</a:t>
            </a:r>
          </a:p>
        </p:txBody>
      </p:sp>
      <p:sp>
        <p:nvSpPr>
          <p:cNvPr id="20" name="Rectangle 19"/>
          <p:cNvSpPr/>
          <p:nvPr/>
        </p:nvSpPr>
        <p:spPr>
          <a:xfrm>
            <a:off x="70643" y="4571653"/>
            <a:ext cx="4853831" cy="1814329"/>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a:off x="2106899" y="5721773"/>
            <a:ext cx="1240904" cy="0"/>
          </a:xfrm>
          <a:prstGeom prst="straightConnector1">
            <a:avLst/>
          </a:prstGeom>
          <a:ln w="19050">
            <a:solidFill>
              <a:srgbClr val="009AC7"/>
            </a:solidFill>
            <a:tailEnd type="triangle"/>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406024" y="3662633"/>
            <a:ext cx="226450" cy="22148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1</a:t>
            </a:r>
          </a:p>
        </p:txBody>
      </p:sp>
      <p:sp>
        <p:nvSpPr>
          <p:cNvPr id="23" name="Oval 22"/>
          <p:cNvSpPr/>
          <p:nvPr/>
        </p:nvSpPr>
        <p:spPr>
          <a:xfrm>
            <a:off x="3092991" y="3662632"/>
            <a:ext cx="226450" cy="22148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2</a:t>
            </a:r>
          </a:p>
        </p:txBody>
      </p:sp>
      <p:sp>
        <p:nvSpPr>
          <p:cNvPr id="24" name="Oval 23"/>
          <p:cNvSpPr/>
          <p:nvPr/>
        </p:nvSpPr>
        <p:spPr>
          <a:xfrm>
            <a:off x="4982101" y="4305654"/>
            <a:ext cx="226450" cy="22148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3</a:t>
            </a:r>
          </a:p>
        </p:txBody>
      </p:sp>
      <p:sp>
        <p:nvSpPr>
          <p:cNvPr id="25" name="Rounded Rectangle 24"/>
          <p:cNvSpPr/>
          <p:nvPr/>
        </p:nvSpPr>
        <p:spPr>
          <a:xfrm>
            <a:off x="178028" y="4744090"/>
            <a:ext cx="2696310" cy="445477"/>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IRIS®/ SMART-FILL INTEGRATION WITH SS500</a:t>
            </a:r>
          </a:p>
        </p:txBody>
      </p:sp>
      <p:pic>
        <p:nvPicPr>
          <p:cNvPr id="27" name="Picture 26"/>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991312" y="5323688"/>
            <a:ext cx="1018593" cy="834124"/>
          </a:xfrm>
          <a:prstGeom prst="rect">
            <a:avLst/>
          </a:prstGeom>
        </p:spPr>
      </p:pic>
      <p:sp>
        <p:nvSpPr>
          <p:cNvPr id="28" name="TextBox 27"/>
          <p:cNvSpPr txBox="1"/>
          <p:nvPr/>
        </p:nvSpPr>
        <p:spPr>
          <a:xfrm>
            <a:off x="141403" y="1597025"/>
            <a:ext cx="8905114" cy="523220"/>
          </a:xfrm>
          <a:prstGeom prst="rect">
            <a:avLst/>
          </a:prstGeom>
          <a:noFill/>
          <a:ln>
            <a:solidFill>
              <a:schemeClr val="tx1">
                <a:lumMod val="50000"/>
                <a:lumOff val="50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n w="0"/>
                <a:latin typeface="Calibri"/>
              </a:rPr>
              <a:t>IRIS: I</a:t>
            </a:r>
            <a:r>
              <a:rPr lang="en-US" sz="1400" dirty="0">
                <a:ln w="0"/>
                <a:latin typeface="Calibri"/>
              </a:rPr>
              <a:t>ntelligent </a:t>
            </a:r>
            <a:r>
              <a:rPr lang="en-US" sz="1400" b="1" dirty="0">
                <a:ln w="0"/>
                <a:latin typeface="Calibri"/>
              </a:rPr>
              <a:t>R</a:t>
            </a:r>
            <a:r>
              <a:rPr lang="en-US" sz="1400" dirty="0">
                <a:ln w="0"/>
                <a:latin typeface="Calibri"/>
              </a:rPr>
              <a:t>emote </a:t>
            </a:r>
            <a:r>
              <a:rPr lang="en-US" sz="1400" b="1" dirty="0">
                <a:ln w="0"/>
                <a:latin typeface="Calibri"/>
              </a:rPr>
              <a:t>I</a:t>
            </a:r>
            <a:r>
              <a:rPr lang="en-US" sz="1400" dirty="0">
                <a:ln w="0"/>
                <a:latin typeface="Calibri"/>
              </a:rPr>
              <a:t>nformation </a:t>
            </a:r>
            <a:r>
              <a:rPr lang="en-US" sz="1400" b="1" dirty="0">
                <a:ln w="0"/>
                <a:latin typeface="Calibri"/>
              </a:rPr>
              <a:t>S</a:t>
            </a:r>
            <a:r>
              <a:rPr lang="en-US" sz="1400" dirty="0">
                <a:ln w="0"/>
                <a:latin typeface="Calibri"/>
              </a:rPr>
              <a:t>ystem. Technology used to transmit data through the cellular network in order to provide customers with key performance indicators &amp; data related to managing their fleet(s). </a:t>
            </a:r>
            <a:endParaRPr kumimoji="0" lang="en-US" sz="1400" i="0" u="none" strike="noStrike" kern="1200" cap="none" spc="0" normalizeH="0" baseline="0" noProof="0" dirty="0">
              <a:ln w="0"/>
              <a:uLnTx/>
              <a:uFillTx/>
              <a:latin typeface="Calibri"/>
            </a:endParaRPr>
          </a:p>
        </p:txBody>
      </p:sp>
      <p:sp>
        <p:nvSpPr>
          <p:cNvPr id="30" name="Title 1"/>
          <p:cNvSpPr>
            <a:spLocks noGrp="1"/>
          </p:cNvSpPr>
          <p:nvPr>
            <p:ph type="title"/>
          </p:nvPr>
        </p:nvSpPr>
        <p:spPr/>
        <p:txBody>
          <a:bodyPr/>
          <a:lstStyle/>
          <a:p>
            <a:pPr eaLnBrk="1" hangingPunct="1"/>
            <a:r>
              <a:rPr lang="en-US" altLang="en-US" dirty="0"/>
              <a:t>IRIS Asset Manager – SS500 Option</a:t>
            </a:r>
          </a:p>
        </p:txBody>
      </p:sp>
      <p:pic>
        <p:nvPicPr>
          <p:cNvPr id="31" name="Picture 30"/>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979336" y="2572596"/>
            <a:ext cx="903255" cy="934401"/>
          </a:xfrm>
          <a:prstGeom prst="rect">
            <a:avLst/>
          </a:prstGeom>
        </p:spPr>
      </p:pic>
    </p:spTree>
    <p:extLst>
      <p:ext uri="{BB962C8B-B14F-4D97-AF65-F5344CB8AC3E}">
        <p14:creationId xmlns:p14="http://schemas.microsoft.com/office/powerpoint/2010/main" val="35865811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r>
              <a:rPr lang="en-US" dirty="0"/>
              <a:t>©2017  The Tennant Company. All rights reserved.</a:t>
            </a:r>
          </a:p>
        </p:txBody>
      </p:sp>
      <p:sp>
        <p:nvSpPr>
          <p:cNvPr id="4" name="Footer Placeholder 3"/>
          <p:cNvSpPr>
            <a:spLocks noGrp="1"/>
          </p:cNvSpPr>
          <p:nvPr>
            <p:ph type="ftr" sz="quarter" idx="3"/>
          </p:nvPr>
        </p:nvSpPr>
        <p:spPr/>
        <p:txBody>
          <a:bodyPr/>
          <a:lstStyle/>
          <a:p>
            <a:r>
              <a:rPr lang="en-US"/>
              <a:t>CONFIDENTIAL - For Internal Use Only</a:t>
            </a:r>
            <a:endParaRPr lang="en-US" dirty="0"/>
          </a:p>
        </p:txBody>
      </p:sp>
      <p:sp>
        <p:nvSpPr>
          <p:cNvPr id="5" name="Slide Number Placeholder 4"/>
          <p:cNvSpPr>
            <a:spLocks noGrp="1"/>
          </p:cNvSpPr>
          <p:nvPr>
            <p:ph type="sldNum" sz="quarter" idx="4"/>
          </p:nvPr>
        </p:nvSpPr>
        <p:spPr/>
        <p:txBody>
          <a:bodyPr/>
          <a:lstStyle/>
          <a:p>
            <a:r>
              <a:rPr lang="en-US"/>
              <a:t> Feb. 2017      </a:t>
            </a:r>
            <a:fld id="{1A6FFB7A-8DCC-4570-A770-7C398EED305A}" type="slidenum">
              <a:rPr lang="en-US" smtClean="0"/>
              <a:pPr/>
              <a:t>33</a:t>
            </a:fld>
            <a:endParaRPr lang="en-US" dirty="0"/>
          </a:p>
        </p:txBody>
      </p:sp>
      <p:sp>
        <p:nvSpPr>
          <p:cNvPr id="6" name="Title 5"/>
          <p:cNvSpPr>
            <a:spLocks noGrp="1"/>
          </p:cNvSpPr>
          <p:nvPr>
            <p:ph type="title"/>
          </p:nvPr>
        </p:nvSpPr>
        <p:spPr/>
        <p:txBody>
          <a:bodyPr/>
          <a:lstStyle/>
          <a:p>
            <a:r>
              <a:rPr lang="en-US" altLang="en-US"/>
              <a:t>Selling Smart-Fill and IRIS Asset Manager Together</a:t>
            </a:r>
            <a:endParaRPr lang="en-US"/>
          </a:p>
        </p:txBody>
      </p:sp>
      <p:sp>
        <p:nvSpPr>
          <p:cNvPr id="7" name="TextBox 6"/>
          <p:cNvSpPr txBox="1"/>
          <p:nvPr/>
        </p:nvSpPr>
        <p:spPr>
          <a:xfrm>
            <a:off x="89556" y="1447800"/>
            <a:ext cx="9054444" cy="769441"/>
          </a:xfrm>
          <a:prstGeom prst="rect">
            <a:avLst/>
          </a:prstGeom>
          <a:noFill/>
        </p:spPr>
        <p:txBody>
          <a:bodyPr wrap="square" rtlCol="0">
            <a:spAutoFit/>
          </a:bodyPr>
          <a:lstStyle/>
          <a:p>
            <a:pPr algn="ctr"/>
            <a:r>
              <a:rPr lang="en-US" sz="2400" b="1" i="1" dirty="0">
                <a:latin typeface="Century Gothic" panose="020B0502020202020204" pitchFamily="34" charset="0"/>
              </a:rPr>
              <a:t>‘ARE YOUR BATTERY REPLACEMENT COSTS HIGH?’ </a:t>
            </a:r>
          </a:p>
          <a:p>
            <a:pPr algn="ctr"/>
            <a:r>
              <a:rPr lang="en-US" sz="2000" dirty="0">
                <a:latin typeface="Century Gothic" panose="020B0502020202020204" pitchFamily="34" charset="0"/>
              </a:rPr>
              <a:t>If so, do they know why?</a:t>
            </a:r>
            <a:endParaRPr lang="en-US" sz="2000" i="1" dirty="0">
              <a:latin typeface="Century Gothic" panose="020B0502020202020204" pitchFamily="34" charset="0"/>
            </a:endParaRPr>
          </a:p>
        </p:txBody>
      </p:sp>
      <p:sp>
        <p:nvSpPr>
          <p:cNvPr id="8" name="Left Brace 7"/>
          <p:cNvSpPr/>
          <p:nvPr/>
        </p:nvSpPr>
        <p:spPr>
          <a:xfrm rot="16200000">
            <a:off x="4240153" y="3134408"/>
            <a:ext cx="552660" cy="3006639"/>
          </a:xfrm>
          <a:prstGeom prst="leftBrace">
            <a:avLst>
              <a:gd name="adj1" fmla="val 96682"/>
              <a:gd name="adj2" fmla="val 48819"/>
            </a:avLst>
          </a:prstGeom>
          <a:solidFill>
            <a:srgbClr val="00B050"/>
          </a:solidFill>
          <a:ln w="571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9AC7"/>
              </a:solidFill>
              <a:latin typeface="Century Gothic" panose="020B0502020202020204" pitchFamily="34" charset="0"/>
            </a:endParaRPr>
          </a:p>
        </p:txBody>
      </p:sp>
      <p:sp>
        <p:nvSpPr>
          <p:cNvPr id="9" name="TextBox 8"/>
          <p:cNvSpPr txBox="1"/>
          <p:nvPr/>
        </p:nvSpPr>
        <p:spPr>
          <a:xfrm>
            <a:off x="89557" y="4952676"/>
            <a:ext cx="8963376" cy="1631216"/>
          </a:xfrm>
          <a:prstGeom prst="rect">
            <a:avLst/>
          </a:prstGeom>
          <a:noFill/>
        </p:spPr>
        <p:txBody>
          <a:bodyPr wrap="square" rtlCol="0">
            <a:spAutoFit/>
          </a:bodyPr>
          <a:lstStyle/>
          <a:p>
            <a:pPr algn="ctr"/>
            <a:r>
              <a:rPr lang="en-US" sz="1600" b="1" u="sng" dirty="0">
                <a:latin typeface="Century Gothic" panose="020B0502020202020204" pitchFamily="34" charset="0"/>
              </a:rPr>
              <a:t>THE ULTIMATE LINE OF DEFENSE FOR MAXIMIZING BATTERY PERFORMANCE: </a:t>
            </a:r>
          </a:p>
          <a:p>
            <a:pPr marL="168275" indent="-168275">
              <a:buFont typeface="Arial" panose="020B0604020202020204" pitchFamily="34" charset="0"/>
              <a:buChar char="•"/>
            </a:pPr>
            <a:r>
              <a:rPr lang="en-US" sz="1400" dirty="0">
                <a:latin typeface="Century Gothic" panose="020B0502020202020204" pitchFamily="34" charset="0"/>
              </a:rPr>
              <a:t>Although it’s difficult to ultimately know the exact reasons why a customers’ battery replacement may be high, it is well known that both dry batteries and improper charging can contribute to lower serviceable life more quickly </a:t>
            </a:r>
          </a:p>
          <a:p>
            <a:pPr marL="168275" indent="-168275">
              <a:buFont typeface="Arial" panose="020B0604020202020204" pitchFamily="34" charset="0"/>
              <a:buChar char="•"/>
            </a:pPr>
            <a:r>
              <a:rPr lang="en-US" sz="1400" dirty="0">
                <a:latin typeface="Century Gothic" panose="020B0502020202020204" pitchFamily="34" charset="0"/>
              </a:rPr>
              <a:t>Smart-Fill combined with IRIS® integration allows customers to receive timely alerts to properly manage their total battery maintenance program – ensuring the distilled water tank is filled and proper charging takes place</a:t>
            </a:r>
          </a:p>
        </p:txBody>
      </p:sp>
      <p:sp>
        <p:nvSpPr>
          <p:cNvPr id="10" name="Right Arrow 9"/>
          <p:cNvSpPr/>
          <p:nvPr/>
        </p:nvSpPr>
        <p:spPr>
          <a:xfrm>
            <a:off x="89556" y="2231158"/>
            <a:ext cx="2498068" cy="613682"/>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Battery Charging Issues?</a:t>
            </a:r>
          </a:p>
        </p:txBody>
      </p:sp>
      <p:sp>
        <p:nvSpPr>
          <p:cNvPr id="11" name="Left Arrow 10"/>
          <p:cNvSpPr/>
          <p:nvPr/>
        </p:nvSpPr>
        <p:spPr>
          <a:xfrm>
            <a:off x="6477000" y="2209800"/>
            <a:ext cx="2423777" cy="622185"/>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Battery Watering Issues?</a:t>
            </a:r>
          </a:p>
        </p:txBody>
      </p:sp>
      <p:sp>
        <p:nvSpPr>
          <p:cNvPr id="12" name="TextBox 11"/>
          <p:cNvSpPr txBox="1"/>
          <p:nvPr/>
        </p:nvSpPr>
        <p:spPr>
          <a:xfrm>
            <a:off x="89557" y="2978738"/>
            <a:ext cx="2729844" cy="1631216"/>
          </a:xfrm>
          <a:prstGeom prst="rect">
            <a:avLst/>
          </a:prstGeom>
          <a:noFill/>
        </p:spPr>
        <p:txBody>
          <a:bodyPr wrap="square" rtlCol="0">
            <a:spAutoFit/>
          </a:bodyPr>
          <a:lstStyle/>
          <a:p>
            <a:pPr algn="ctr"/>
            <a:r>
              <a:rPr lang="en-US" sz="1600" b="1" dirty="0">
                <a:latin typeface="Century Gothic" panose="020B0502020202020204" pitchFamily="34" charset="0"/>
              </a:rPr>
              <a:t>IRIS® </a:t>
            </a:r>
          </a:p>
          <a:p>
            <a:pPr marL="168275" indent="-168275">
              <a:buFont typeface="Arial" panose="020B0604020202020204" pitchFamily="34" charset="0"/>
              <a:buChar char="•"/>
            </a:pPr>
            <a:r>
              <a:rPr lang="en-US" sz="1400" dirty="0">
                <a:latin typeface="Century Gothic" panose="020B0502020202020204" pitchFamily="34" charset="0"/>
              </a:rPr>
              <a:t>See battery charging behavior and machine usage by time of day </a:t>
            </a:r>
          </a:p>
          <a:p>
            <a:pPr marL="168275" indent="-168275">
              <a:buFont typeface="Arial" panose="020B0604020202020204" pitchFamily="34" charset="0"/>
              <a:buChar char="•"/>
            </a:pPr>
            <a:r>
              <a:rPr lang="en-US" sz="1400" dirty="0">
                <a:latin typeface="Century Gothic" panose="020B0502020202020204" pitchFamily="34" charset="0"/>
              </a:rPr>
              <a:t>Critical alerts: no charge, opportunity charging, add water to Smart-Fill tank</a:t>
            </a:r>
          </a:p>
        </p:txBody>
      </p:sp>
      <p:sp>
        <p:nvSpPr>
          <p:cNvPr id="13" name="TextBox 12"/>
          <p:cNvSpPr txBox="1"/>
          <p:nvPr/>
        </p:nvSpPr>
        <p:spPr>
          <a:xfrm>
            <a:off x="6152229" y="2978738"/>
            <a:ext cx="2991772" cy="1446550"/>
          </a:xfrm>
          <a:prstGeom prst="rect">
            <a:avLst/>
          </a:prstGeom>
          <a:noFill/>
        </p:spPr>
        <p:txBody>
          <a:bodyPr wrap="square" rtlCol="0">
            <a:spAutoFit/>
          </a:bodyPr>
          <a:lstStyle/>
          <a:p>
            <a:pPr algn="ctr"/>
            <a:r>
              <a:rPr lang="en-US" sz="1600" b="1" dirty="0">
                <a:latin typeface="Century Gothic" panose="020B0502020202020204" pitchFamily="34" charset="0"/>
              </a:rPr>
              <a:t>Smart-Fill™ Automatic Battery Watering </a:t>
            </a:r>
          </a:p>
          <a:p>
            <a:pPr marL="168275" indent="-168275">
              <a:buFont typeface="Arial" panose="020B0604020202020204" pitchFamily="34" charset="0"/>
              <a:buChar char="•"/>
            </a:pPr>
            <a:r>
              <a:rPr lang="en-US" sz="1400" dirty="0">
                <a:latin typeface="Century Gothic" panose="020B0502020202020204" pitchFamily="34" charset="0"/>
              </a:rPr>
              <a:t>Smart-Fill automatically waters batteries at optimal time</a:t>
            </a:r>
          </a:p>
          <a:p>
            <a:pPr marL="168275" indent="-168275">
              <a:buFont typeface="Arial" panose="020B0604020202020204" pitchFamily="34" charset="0"/>
              <a:buChar char="•"/>
            </a:pPr>
            <a:r>
              <a:rPr lang="en-US" sz="1400" dirty="0">
                <a:latin typeface="Century Gothic" panose="020B0502020202020204" pitchFamily="34" charset="0"/>
              </a:rPr>
              <a:t>Prevents machine from being operated on dry batteries </a:t>
            </a:r>
          </a:p>
        </p:txBody>
      </p:sp>
      <p:sp>
        <p:nvSpPr>
          <p:cNvPr id="14" name="Down Arrow Callout 13"/>
          <p:cNvSpPr/>
          <p:nvPr/>
        </p:nvSpPr>
        <p:spPr>
          <a:xfrm>
            <a:off x="3407206" y="2338047"/>
            <a:ext cx="2157273" cy="480742"/>
          </a:xfrm>
          <a:prstGeom prst="downArrowCallout">
            <a:avLst>
              <a:gd name="adj1" fmla="val 28512"/>
              <a:gd name="adj2" fmla="val 30267"/>
              <a:gd name="adj3" fmla="val 25000"/>
              <a:gd name="adj4" fmla="val 6497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entury Gothic" panose="020B0502020202020204" pitchFamily="34" charset="0"/>
              </a:rPr>
              <a:t>If both are issues…</a:t>
            </a:r>
          </a:p>
        </p:txBody>
      </p:sp>
      <p:grpSp>
        <p:nvGrpSpPr>
          <p:cNvPr id="20" name="Group 19"/>
          <p:cNvGrpSpPr/>
          <p:nvPr/>
        </p:nvGrpSpPr>
        <p:grpSpPr>
          <a:xfrm>
            <a:off x="2743200" y="2818789"/>
            <a:ext cx="3397939" cy="1710296"/>
            <a:chOff x="2743200" y="2818789"/>
            <a:chExt cx="3397939" cy="1710296"/>
          </a:xfrm>
        </p:grpSpPr>
        <p:grpSp>
          <p:nvGrpSpPr>
            <p:cNvPr id="15" name="Group 14"/>
            <p:cNvGrpSpPr/>
            <p:nvPr/>
          </p:nvGrpSpPr>
          <p:grpSpPr>
            <a:xfrm>
              <a:off x="2743200" y="2818789"/>
              <a:ext cx="3397939" cy="1710296"/>
              <a:chOff x="2874135" y="3202084"/>
              <a:chExt cx="3397939" cy="1710296"/>
            </a:xfrm>
          </p:grpSpPr>
          <p:pic>
            <p:nvPicPr>
              <p:cNvPr id="16" name="Picture 1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74135" y="3202084"/>
                <a:ext cx="3397939" cy="1710296"/>
              </a:xfrm>
              <a:prstGeom prst="rect">
                <a:avLst/>
              </a:prstGeom>
            </p:spPr>
          </p:pic>
          <p:sp>
            <p:nvSpPr>
              <p:cNvPr id="18" name="Rectangle 17"/>
              <p:cNvSpPr/>
              <p:nvPr/>
            </p:nvSpPr>
            <p:spPr>
              <a:xfrm rot="16200000">
                <a:off x="4839032" y="4320458"/>
                <a:ext cx="765389" cy="17496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grpSp>
        <p:pic>
          <p:nvPicPr>
            <p:cNvPr id="19" name="Picture 18"/>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767239" y="3076155"/>
              <a:ext cx="1250794" cy="1343445"/>
            </a:xfrm>
            <a:prstGeom prst="rect">
              <a:avLst/>
            </a:prstGeom>
          </p:spPr>
        </p:pic>
      </p:grpSp>
    </p:spTree>
    <p:extLst>
      <p:ext uri="{BB962C8B-B14F-4D97-AF65-F5344CB8AC3E}">
        <p14:creationId xmlns:p14="http://schemas.microsoft.com/office/powerpoint/2010/main" val="33316958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r>
              <a:rPr lang="en-US" dirty="0"/>
              <a:t>©2017  The Tennant Company. All rights reserved.</a:t>
            </a:r>
          </a:p>
        </p:txBody>
      </p:sp>
      <p:sp>
        <p:nvSpPr>
          <p:cNvPr id="4" name="Footer Placeholder 3"/>
          <p:cNvSpPr>
            <a:spLocks noGrp="1"/>
          </p:cNvSpPr>
          <p:nvPr>
            <p:ph type="ftr" sz="quarter" idx="3"/>
          </p:nvPr>
        </p:nvSpPr>
        <p:spPr/>
        <p:txBody>
          <a:bodyPr/>
          <a:lstStyle/>
          <a:p>
            <a:r>
              <a:rPr lang="en-US"/>
              <a:t>CONFIDENTIAL - For Internal Use Only</a:t>
            </a:r>
            <a:endParaRPr lang="en-US" dirty="0"/>
          </a:p>
        </p:txBody>
      </p:sp>
      <p:sp>
        <p:nvSpPr>
          <p:cNvPr id="5" name="Slide Number Placeholder 4"/>
          <p:cNvSpPr>
            <a:spLocks noGrp="1"/>
          </p:cNvSpPr>
          <p:nvPr>
            <p:ph type="sldNum" sz="quarter" idx="4"/>
          </p:nvPr>
        </p:nvSpPr>
        <p:spPr/>
        <p:txBody>
          <a:bodyPr/>
          <a:lstStyle/>
          <a:p>
            <a:r>
              <a:rPr lang="en-US"/>
              <a:t> Feb. 2017      </a:t>
            </a:r>
            <a:fld id="{1A6FFB7A-8DCC-4570-A770-7C398EED305A}" type="slidenum">
              <a:rPr lang="en-US" smtClean="0"/>
              <a:pPr/>
              <a:t>34</a:t>
            </a:fld>
            <a:endParaRPr lang="en-US" dirty="0"/>
          </a:p>
        </p:txBody>
      </p:sp>
      <p:sp>
        <p:nvSpPr>
          <p:cNvPr id="6" name="Title 5"/>
          <p:cNvSpPr>
            <a:spLocks noGrp="1"/>
          </p:cNvSpPr>
          <p:nvPr>
            <p:ph type="title"/>
          </p:nvPr>
        </p:nvSpPr>
        <p:spPr/>
        <p:txBody>
          <a:bodyPr/>
          <a:lstStyle/>
          <a:p>
            <a:r>
              <a:rPr lang="en-US" altLang="en-US"/>
              <a:t>Scrub Head Reach Measurements</a:t>
            </a:r>
            <a:endParaRPr lang="en-US"/>
          </a:p>
        </p:txBody>
      </p:sp>
      <p:sp>
        <p:nvSpPr>
          <p:cNvPr id="7" name="Content Placeholder 2"/>
          <p:cNvSpPr>
            <a:spLocks noGrp="1"/>
          </p:cNvSpPr>
          <p:nvPr>
            <p:ph idx="1"/>
          </p:nvPr>
        </p:nvSpPr>
        <p:spPr>
          <a:xfrm>
            <a:off x="652462" y="1490489"/>
            <a:ext cx="7839075" cy="857250"/>
          </a:xfrm>
        </p:spPr>
        <p:txBody>
          <a:bodyPr>
            <a:normAutofit/>
          </a:bodyPr>
          <a:lstStyle/>
          <a:p>
            <a:pPr marL="285750" indent="-285750">
              <a:buClr>
                <a:srgbClr val="3CB148"/>
              </a:buClr>
              <a:buFont typeface="Arial" panose="020B0604020202020204" pitchFamily="34" charset="0"/>
              <a:buChar char="•"/>
            </a:pPr>
            <a:r>
              <a:rPr lang="en-US" dirty="0"/>
              <a:t>Dimensions of side reach on scrub head, and front scrub head</a:t>
            </a:r>
          </a:p>
          <a:p>
            <a:pPr marL="742950" lvl="1" indent="-285750">
              <a:buClr>
                <a:srgbClr val="3CB148"/>
              </a:buClr>
              <a:buFont typeface="Arial" panose="020B0604020202020204" pitchFamily="34" charset="0"/>
              <a:buChar char="•"/>
            </a:pPr>
            <a:r>
              <a:rPr lang="en-US" dirty="0"/>
              <a:t>Millimeters shown as top number</a:t>
            </a:r>
          </a:p>
          <a:p>
            <a:pPr marL="742950" lvl="1" indent="-285750">
              <a:buClr>
                <a:srgbClr val="3CB148"/>
              </a:buClr>
              <a:buFont typeface="Arial" panose="020B0604020202020204" pitchFamily="34" charset="0"/>
              <a:buChar char="•"/>
            </a:pPr>
            <a:r>
              <a:rPr lang="en-US" dirty="0"/>
              <a:t>Inches shown in brackets</a:t>
            </a:r>
          </a:p>
        </p:txBody>
      </p:sp>
      <p:sp>
        <p:nvSpPr>
          <p:cNvPr id="8" name="TextBox 7"/>
          <p:cNvSpPr txBox="1"/>
          <p:nvPr/>
        </p:nvSpPr>
        <p:spPr>
          <a:xfrm>
            <a:off x="439513" y="2373332"/>
            <a:ext cx="2663483" cy="261610"/>
          </a:xfrm>
          <a:prstGeom prst="rect">
            <a:avLst/>
          </a:prstGeom>
          <a:noFill/>
        </p:spPr>
        <p:txBody>
          <a:bodyPr wrap="square">
            <a:spAutoFit/>
          </a:bodyPr>
          <a:lstStyle/>
          <a:p>
            <a:pPr algn="ctr">
              <a:defRPr/>
            </a:pPr>
            <a:r>
              <a:rPr lang="en-US" sz="1100" b="1" dirty="0">
                <a:latin typeface="Century Gothic" panose="020B0502020202020204" pitchFamily="34" charset="0"/>
              </a:rPr>
              <a:t>Orbital SS500 – 28in/700mm</a:t>
            </a:r>
            <a:endParaRPr lang="en-US" sz="1100" dirty="0">
              <a:latin typeface="Century Gothic" panose="020B0502020202020204" pitchFamily="34" charset="0"/>
            </a:endParaRPr>
          </a:p>
        </p:txBody>
      </p:sp>
      <p:sp>
        <p:nvSpPr>
          <p:cNvPr id="9" name="TextBox 8"/>
          <p:cNvSpPr txBox="1"/>
          <p:nvPr/>
        </p:nvSpPr>
        <p:spPr>
          <a:xfrm>
            <a:off x="3623423" y="2361393"/>
            <a:ext cx="2663483" cy="261610"/>
          </a:xfrm>
          <a:prstGeom prst="rect">
            <a:avLst/>
          </a:prstGeom>
          <a:noFill/>
        </p:spPr>
        <p:txBody>
          <a:bodyPr wrap="square">
            <a:spAutoFit/>
          </a:bodyPr>
          <a:lstStyle/>
          <a:p>
            <a:pPr algn="ctr">
              <a:defRPr/>
            </a:pPr>
            <a:r>
              <a:rPr lang="en-US" sz="1100" b="1" dirty="0">
                <a:latin typeface="Century Gothic" panose="020B0502020202020204" pitchFamily="34" charset="0"/>
              </a:rPr>
              <a:t>Cylindrical SS500 – 28in/700mm</a:t>
            </a:r>
            <a:endParaRPr lang="en-US" sz="1100" dirty="0">
              <a:latin typeface="Century Gothic" panose="020B0502020202020204" pitchFamily="34" charset="0"/>
            </a:endParaRPr>
          </a:p>
        </p:txBody>
      </p:sp>
      <p:sp>
        <p:nvSpPr>
          <p:cNvPr id="10" name="TextBox 9"/>
          <p:cNvSpPr txBox="1"/>
          <p:nvPr/>
        </p:nvSpPr>
        <p:spPr>
          <a:xfrm>
            <a:off x="483046" y="4745420"/>
            <a:ext cx="2663483" cy="261610"/>
          </a:xfrm>
          <a:prstGeom prst="rect">
            <a:avLst/>
          </a:prstGeom>
          <a:noFill/>
        </p:spPr>
        <p:txBody>
          <a:bodyPr wrap="square">
            <a:spAutoFit/>
          </a:bodyPr>
          <a:lstStyle/>
          <a:p>
            <a:pPr algn="ctr">
              <a:defRPr/>
            </a:pPr>
            <a:r>
              <a:rPr lang="en-US" sz="1100" b="1" dirty="0">
                <a:latin typeface="Century Gothic" panose="020B0502020202020204" pitchFamily="34" charset="0"/>
              </a:rPr>
              <a:t>Dual Disk SS500 – 26in/650mm</a:t>
            </a:r>
            <a:endParaRPr lang="en-US" sz="1100" dirty="0">
              <a:latin typeface="Century Gothic" panose="020B0502020202020204" pitchFamily="34" charset="0"/>
            </a:endParaRPr>
          </a:p>
        </p:txBody>
      </p:sp>
      <p:sp>
        <p:nvSpPr>
          <p:cNvPr id="11" name="TextBox 10"/>
          <p:cNvSpPr txBox="1"/>
          <p:nvPr/>
        </p:nvSpPr>
        <p:spPr>
          <a:xfrm>
            <a:off x="6199532" y="4738091"/>
            <a:ext cx="2663483" cy="261610"/>
          </a:xfrm>
          <a:prstGeom prst="rect">
            <a:avLst/>
          </a:prstGeom>
          <a:noFill/>
        </p:spPr>
        <p:txBody>
          <a:bodyPr wrap="square">
            <a:spAutoFit/>
          </a:bodyPr>
          <a:lstStyle/>
          <a:p>
            <a:pPr algn="ctr">
              <a:defRPr/>
            </a:pPr>
            <a:r>
              <a:rPr lang="en-US" sz="1100" b="1" dirty="0">
                <a:latin typeface="Century Gothic" panose="020B0502020202020204" pitchFamily="34" charset="0"/>
              </a:rPr>
              <a:t>Dual Disk SS500 – 32in/800mm</a:t>
            </a:r>
            <a:endParaRPr lang="en-US" sz="1100" dirty="0">
              <a:latin typeface="Century Gothic" panose="020B0502020202020204" pitchFamily="34" charset="0"/>
            </a:endParaRPr>
          </a:p>
        </p:txBody>
      </p:sp>
      <p:sp>
        <p:nvSpPr>
          <p:cNvPr id="12" name="TextBox 11"/>
          <p:cNvSpPr txBox="1"/>
          <p:nvPr/>
        </p:nvSpPr>
        <p:spPr>
          <a:xfrm>
            <a:off x="3395179" y="4748390"/>
            <a:ext cx="2663483" cy="261610"/>
          </a:xfrm>
          <a:prstGeom prst="rect">
            <a:avLst/>
          </a:prstGeom>
          <a:noFill/>
        </p:spPr>
        <p:txBody>
          <a:bodyPr wrap="square">
            <a:spAutoFit/>
          </a:bodyPr>
          <a:lstStyle/>
          <a:p>
            <a:pPr algn="ctr">
              <a:defRPr/>
            </a:pPr>
            <a:r>
              <a:rPr lang="en-US" sz="1100" b="1" dirty="0">
                <a:latin typeface="Century Gothic" panose="020B0502020202020204" pitchFamily="34" charset="0"/>
              </a:rPr>
              <a:t>Dual Disk SS500 – 28in/700mm</a:t>
            </a:r>
          </a:p>
        </p:txBody>
      </p:sp>
      <p:sp>
        <p:nvSpPr>
          <p:cNvPr id="13" name="Content Placeholder 2"/>
          <p:cNvSpPr txBox="1">
            <a:spLocks/>
          </p:cNvSpPr>
          <p:nvPr/>
        </p:nvSpPr>
        <p:spPr bwMode="auto">
          <a:xfrm>
            <a:off x="6412005" y="2602889"/>
            <a:ext cx="2534823" cy="2117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lvl1pPr marL="0" indent="0" algn="l" rtl="0" eaLnBrk="0" fontAlgn="base" hangingPunct="0">
              <a:spcBef>
                <a:spcPct val="20000"/>
              </a:spcBef>
              <a:spcAft>
                <a:spcPct val="0"/>
              </a:spcAft>
              <a:buFontTx/>
              <a:buNone/>
              <a:defRPr sz="1800" kern="1200">
                <a:solidFill>
                  <a:schemeClr val="tx1"/>
                </a:solidFill>
                <a:latin typeface="Arial" pitchFamily="34" charset="0"/>
                <a:ea typeface="+mn-ea"/>
                <a:cs typeface="Arial" pitchFamily="34" charset="0"/>
              </a:defRPr>
            </a:lvl1pPr>
            <a:lvl2pPr marL="457200" indent="0" algn="l" rtl="0" eaLnBrk="0" fontAlgn="base" hangingPunct="0">
              <a:spcBef>
                <a:spcPct val="20000"/>
              </a:spcBef>
              <a:spcAft>
                <a:spcPct val="0"/>
              </a:spcAft>
              <a:buFontTx/>
              <a:buNone/>
              <a:defRPr sz="1200" kern="1200">
                <a:solidFill>
                  <a:schemeClr val="tx1"/>
                </a:solidFill>
                <a:latin typeface="Arial" pitchFamily="34" charset="0"/>
                <a:ea typeface="+mn-ea"/>
                <a:cs typeface="Arial" pitchFamily="34" charset="0"/>
              </a:defRPr>
            </a:lvl2pPr>
            <a:lvl3pPr marL="914400" indent="0" algn="l" rtl="0" eaLnBrk="0" fontAlgn="base" hangingPunct="0">
              <a:spcBef>
                <a:spcPct val="20000"/>
              </a:spcBef>
              <a:spcAft>
                <a:spcPct val="0"/>
              </a:spcAft>
              <a:buFontTx/>
              <a:buNone/>
              <a:defRPr sz="1200" kern="1200">
                <a:solidFill>
                  <a:schemeClr val="tx1"/>
                </a:solidFill>
                <a:latin typeface="Arial" pitchFamily="34" charset="0"/>
                <a:ea typeface="+mn-ea"/>
                <a:cs typeface="Arial" pitchFamily="34" charset="0"/>
              </a:defRPr>
            </a:lvl3pPr>
            <a:lvl4pPr marL="1371600" indent="0" algn="l" rtl="0" eaLnBrk="0" fontAlgn="base" hangingPunct="0">
              <a:spcBef>
                <a:spcPct val="20000"/>
              </a:spcBef>
              <a:spcAft>
                <a:spcPct val="0"/>
              </a:spcAft>
              <a:buFontTx/>
              <a:buNone/>
              <a:defRPr sz="1200" kern="1200">
                <a:solidFill>
                  <a:schemeClr val="tx1"/>
                </a:solidFill>
                <a:latin typeface="Arial" pitchFamily="34" charset="0"/>
                <a:ea typeface="+mn-ea"/>
                <a:cs typeface="Arial" pitchFamily="34" charset="0"/>
              </a:defRPr>
            </a:lvl4pPr>
            <a:lvl5pPr marL="1828800" indent="0" algn="l" rtl="0" eaLnBrk="0" fontAlgn="base" hangingPunct="0">
              <a:spcBef>
                <a:spcPct val="20000"/>
              </a:spcBef>
              <a:spcAft>
                <a:spcPct val="0"/>
              </a:spcAft>
              <a:buFontTx/>
              <a:buNone/>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a:buClr>
                <a:srgbClr val="3CB148"/>
              </a:buClr>
              <a:buFont typeface="Arial" panose="020B0604020202020204" pitchFamily="34" charset="0"/>
              <a:buChar char="•"/>
            </a:pPr>
            <a:r>
              <a:rPr lang="en-US" sz="1200" b="1" dirty="0">
                <a:latin typeface="Century Gothic" panose="020B0502020202020204" pitchFamily="34" charset="0"/>
              </a:rPr>
              <a:t>Additional Measurements</a:t>
            </a:r>
          </a:p>
          <a:p>
            <a:pPr marL="403225" lvl="1" indent="-171450">
              <a:buClr>
                <a:srgbClr val="3CB148"/>
              </a:buClr>
              <a:buFont typeface="Arial" panose="020B0604020202020204" pitchFamily="34" charset="0"/>
              <a:buChar char="•"/>
            </a:pPr>
            <a:r>
              <a:rPr lang="en-US" dirty="0">
                <a:latin typeface="Century Gothic" panose="020B0502020202020204" pitchFamily="34" charset="0"/>
              </a:rPr>
              <a:t>Disk scrub deck height</a:t>
            </a:r>
          </a:p>
          <a:p>
            <a:pPr marL="687387" lvl="2" indent="-171450">
              <a:buClr>
                <a:srgbClr val="3CB148"/>
              </a:buClr>
              <a:buFont typeface="Arial" panose="020B0604020202020204" pitchFamily="34" charset="0"/>
              <a:buChar char="•"/>
            </a:pPr>
            <a:r>
              <a:rPr lang="en-US" dirty="0">
                <a:latin typeface="Century Gothic" panose="020B0502020202020204" pitchFamily="34" charset="0"/>
              </a:rPr>
              <a:t>3.9 in / 99 mm</a:t>
            </a:r>
          </a:p>
          <a:p>
            <a:pPr marL="403225" lvl="1" indent="-171450">
              <a:buClr>
                <a:srgbClr val="3CB148"/>
              </a:buClr>
              <a:buFont typeface="Arial" panose="020B0604020202020204" pitchFamily="34" charset="0"/>
              <a:buChar char="•"/>
            </a:pPr>
            <a:r>
              <a:rPr lang="en-US" dirty="0">
                <a:latin typeface="Century Gothic" panose="020B0502020202020204" pitchFamily="34" charset="0"/>
              </a:rPr>
              <a:t>Orbital scrub deck height</a:t>
            </a:r>
          </a:p>
          <a:p>
            <a:pPr marL="687387" lvl="2" indent="-171450">
              <a:buClr>
                <a:srgbClr val="3CB148"/>
              </a:buClr>
              <a:buFont typeface="Arial" panose="020B0604020202020204" pitchFamily="34" charset="0"/>
              <a:buChar char="•"/>
            </a:pPr>
            <a:r>
              <a:rPr lang="en-US" dirty="0">
                <a:latin typeface="Century Gothic" panose="020B0502020202020204" pitchFamily="34" charset="0"/>
              </a:rPr>
              <a:t>4.3 in / 109 mm</a:t>
            </a:r>
          </a:p>
          <a:p>
            <a:pPr marL="403225" lvl="1" indent="-171450">
              <a:buClr>
                <a:srgbClr val="3CB148"/>
              </a:buClr>
              <a:buFont typeface="Arial" panose="020B0604020202020204" pitchFamily="34" charset="0"/>
              <a:buChar char="•"/>
            </a:pPr>
            <a:r>
              <a:rPr lang="en-US" dirty="0">
                <a:latin typeface="Century Gothic" panose="020B0502020202020204" pitchFamily="34" charset="0"/>
              </a:rPr>
              <a:t>Cylindrical scrub deck height</a:t>
            </a:r>
          </a:p>
          <a:p>
            <a:pPr marL="687387" lvl="2" indent="-171450">
              <a:buClr>
                <a:srgbClr val="3CB148"/>
              </a:buClr>
              <a:buFont typeface="Arial" panose="020B0604020202020204" pitchFamily="34" charset="0"/>
              <a:buChar char="•"/>
            </a:pPr>
            <a:r>
              <a:rPr lang="en-US" dirty="0">
                <a:latin typeface="Century Gothic" panose="020B0502020202020204" pitchFamily="34" charset="0"/>
              </a:rPr>
              <a:t>Front: 6.0 in / 152 mm</a:t>
            </a:r>
          </a:p>
          <a:p>
            <a:pPr marL="687387" lvl="2" indent="-171450">
              <a:buClr>
                <a:srgbClr val="3CB148"/>
              </a:buClr>
              <a:buFont typeface="Arial" panose="020B0604020202020204" pitchFamily="34" charset="0"/>
              <a:buChar char="•"/>
            </a:pPr>
            <a:r>
              <a:rPr lang="en-US" dirty="0">
                <a:latin typeface="Century Gothic" panose="020B0502020202020204" pitchFamily="34" charset="0"/>
              </a:rPr>
              <a:t>Side: 11.0 in / 279 mm</a:t>
            </a:r>
          </a:p>
          <a:p>
            <a:pPr marL="403225" lvl="1" indent="-171450">
              <a:buClr>
                <a:srgbClr val="3CB148"/>
              </a:buClr>
              <a:buFont typeface="Arial" panose="020B0604020202020204" pitchFamily="34" charset="0"/>
              <a:buChar char="•"/>
            </a:pPr>
            <a:r>
              <a:rPr lang="en-US" dirty="0">
                <a:latin typeface="Century Gothic" panose="020B0502020202020204" pitchFamily="34" charset="0"/>
              </a:rPr>
              <a:t>Squeegee height (all three)</a:t>
            </a:r>
          </a:p>
          <a:p>
            <a:pPr marL="687387" lvl="2" indent="-171450">
              <a:buClr>
                <a:srgbClr val="3CB148"/>
              </a:buClr>
              <a:buFont typeface="Arial" panose="020B0604020202020204" pitchFamily="34" charset="0"/>
              <a:buChar char="•"/>
            </a:pPr>
            <a:r>
              <a:rPr lang="en-US" dirty="0">
                <a:latin typeface="Century Gothic" panose="020B0502020202020204" pitchFamily="34" charset="0"/>
              </a:rPr>
              <a:t>3.5 in / 89 mm</a:t>
            </a:r>
          </a:p>
          <a:p>
            <a:pPr marL="0" lvl="1">
              <a:buClr>
                <a:srgbClr val="009AC7"/>
              </a:buClr>
            </a:pPr>
            <a:endParaRPr lang="en-US" dirty="0">
              <a:latin typeface="Century Gothic" panose="020B0502020202020204" pitchFamily="34" charset="0"/>
            </a:endParaRPr>
          </a:p>
        </p:txBody>
      </p:sp>
      <p:grpSp>
        <p:nvGrpSpPr>
          <p:cNvPr id="14" name="Group 13"/>
          <p:cNvGrpSpPr/>
          <p:nvPr/>
        </p:nvGrpSpPr>
        <p:grpSpPr>
          <a:xfrm>
            <a:off x="196212" y="2614248"/>
            <a:ext cx="3150083" cy="2015349"/>
            <a:chOff x="196212" y="2614248"/>
            <a:chExt cx="3150083" cy="2015349"/>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a:ext>
              </a:extLst>
            </a:blip>
            <a:srcRect t="8604" r="13361"/>
            <a:stretch/>
          </p:blipFill>
          <p:spPr>
            <a:xfrm>
              <a:off x="196212" y="2614248"/>
              <a:ext cx="3150083" cy="2015349"/>
            </a:xfrm>
            <a:prstGeom prst="rect">
              <a:avLst/>
            </a:prstGeom>
          </p:spPr>
        </p:pic>
        <p:pic>
          <p:nvPicPr>
            <p:cNvPr id="16" name="Picture 15"/>
            <p:cNvPicPr>
              <a:picLocks noChangeAspect="1"/>
            </p:cNvPicPr>
            <p:nvPr/>
          </p:nvPicPr>
          <p:blipFill rotWithShape="1">
            <a:blip r:embed="rId3" cstate="print">
              <a:extLst>
                <a:ext uri="{28A0092B-C50C-407E-A947-70E740481C1C}">
                  <a14:useLocalDpi xmlns:a14="http://schemas.microsoft.com/office/drawing/2010/main"/>
                </a:ext>
              </a:extLst>
            </a:blip>
            <a:srcRect t="8604" r="83399" b="66860"/>
            <a:stretch/>
          </p:blipFill>
          <p:spPr>
            <a:xfrm>
              <a:off x="980096" y="2927003"/>
              <a:ext cx="603607" cy="439149"/>
            </a:xfrm>
            <a:prstGeom prst="rect">
              <a:avLst/>
            </a:prstGeom>
          </p:spPr>
        </p:pic>
      </p:grpSp>
      <p:grpSp>
        <p:nvGrpSpPr>
          <p:cNvPr id="17" name="Group 16"/>
          <p:cNvGrpSpPr/>
          <p:nvPr/>
        </p:nvGrpSpPr>
        <p:grpSpPr>
          <a:xfrm>
            <a:off x="3514453" y="2641219"/>
            <a:ext cx="2881421" cy="2017768"/>
            <a:chOff x="3514453" y="2641219"/>
            <a:chExt cx="2881421" cy="2017768"/>
          </a:xfrm>
        </p:grpSpPr>
        <p:pic>
          <p:nvPicPr>
            <p:cNvPr id="18" name="Picture 17"/>
            <p:cNvPicPr>
              <a:picLocks noChangeAspect="1"/>
            </p:cNvPicPr>
            <p:nvPr/>
          </p:nvPicPr>
          <p:blipFill rotWithShape="1">
            <a:blip r:embed="rId4" cstate="print">
              <a:extLst>
                <a:ext uri="{28A0092B-C50C-407E-A947-70E740481C1C}">
                  <a14:useLocalDpi xmlns:a14="http://schemas.microsoft.com/office/drawing/2010/main"/>
                </a:ext>
              </a:extLst>
            </a:blip>
            <a:srcRect t="7032" r="13821"/>
            <a:stretch/>
          </p:blipFill>
          <p:spPr>
            <a:xfrm>
              <a:off x="3514453" y="2641219"/>
              <a:ext cx="2881421" cy="2017768"/>
            </a:xfrm>
            <a:prstGeom prst="rect">
              <a:avLst/>
            </a:prstGeom>
          </p:spPr>
        </p:pic>
        <p:pic>
          <p:nvPicPr>
            <p:cNvPr id="19" name="Picture 18"/>
            <p:cNvPicPr>
              <a:picLocks noChangeAspect="1"/>
            </p:cNvPicPr>
            <p:nvPr/>
          </p:nvPicPr>
          <p:blipFill rotWithShape="1">
            <a:blip r:embed="rId3" cstate="print">
              <a:extLst>
                <a:ext uri="{28A0092B-C50C-407E-A947-70E740481C1C}">
                  <a14:useLocalDpi xmlns:a14="http://schemas.microsoft.com/office/drawing/2010/main"/>
                </a:ext>
              </a:extLst>
            </a:blip>
            <a:srcRect t="8604" r="83399" b="66860"/>
            <a:stretch/>
          </p:blipFill>
          <p:spPr>
            <a:xfrm>
              <a:off x="4158458" y="2922384"/>
              <a:ext cx="583223" cy="439149"/>
            </a:xfrm>
            <a:prstGeom prst="rect">
              <a:avLst/>
            </a:prstGeom>
          </p:spPr>
        </p:pic>
      </p:grpSp>
      <p:grpSp>
        <p:nvGrpSpPr>
          <p:cNvPr id="20" name="Group 19"/>
          <p:cNvGrpSpPr/>
          <p:nvPr/>
        </p:nvGrpSpPr>
        <p:grpSpPr>
          <a:xfrm>
            <a:off x="781364" y="4957616"/>
            <a:ext cx="2052653" cy="1660874"/>
            <a:chOff x="781364" y="4957616"/>
            <a:chExt cx="2052653" cy="1660874"/>
          </a:xfrm>
        </p:grpSpPr>
        <p:pic>
          <p:nvPicPr>
            <p:cNvPr id="21" name="Picture 20"/>
            <p:cNvPicPr>
              <a:picLocks noChangeAspect="1"/>
            </p:cNvPicPr>
            <p:nvPr/>
          </p:nvPicPr>
          <p:blipFill rotWithShape="1">
            <a:blip r:embed="rId5" cstate="print">
              <a:extLst>
                <a:ext uri="{28A0092B-C50C-407E-A947-70E740481C1C}">
                  <a14:useLocalDpi xmlns:a14="http://schemas.microsoft.com/office/drawing/2010/main"/>
                </a:ext>
              </a:extLst>
            </a:blip>
            <a:srcRect t="9615" r="17182"/>
            <a:stretch/>
          </p:blipFill>
          <p:spPr>
            <a:xfrm>
              <a:off x="781364" y="4957616"/>
              <a:ext cx="2052653" cy="1660874"/>
            </a:xfrm>
            <a:prstGeom prst="rect">
              <a:avLst/>
            </a:prstGeom>
          </p:spPr>
        </p:pic>
        <p:pic>
          <p:nvPicPr>
            <p:cNvPr id="22" name="Picture 21"/>
            <p:cNvPicPr>
              <a:picLocks noChangeAspect="1"/>
            </p:cNvPicPr>
            <p:nvPr/>
          </p:nvPicPr>
          <p:blipFill>
            <a:blip r:embed="rId6"/>
            <a:stretch>
              <a:fillRect/>
            </a:stretch>
          </p:blipFill>
          <p:spPr>
            <a:xfrm>
              <a:off x="1325892" y="5252373"/>
              <a:ext cx="465201" cy="290588"/>
            </a:xfrm>
            <a:prstGeom prst="rect">
              <a:avLst/>
            </a:prstGeom>
          </p:spPr>
        </p:pic>
      </p:grpSp>
      <p:grpSp>
        <p:nvGrpSpPr>
          <p:cNvPr id="23" name="Group 22"/>
          <p:cNvGrpSpPr/>
          <p:nvPr/>
        </p:nvGrpSpPr>
        <p:grpSpPr>
          <a:xfrm>
            <a:off x="6308238" y="4963745"/>
            <a:ext cx="2481799" cy="1650845"/>
            <a:chOff x="6308238" y="4963745"/>
            <a:chExt cx="2481799" cy="1650845"/>
          </a:xfrm>
        </p:grpSpPr>
        <p:pic>
          <p:nvPicPr>
            <p:cNvPr id="24" name="Picture 23"/>
            <p:cNvPicPr>
              <a:picLocks noChangeAspect="1"/>
            </p:cNvPicPr>
            <p:nvPr/>
          </p:nvPicPr>
          <p:blipFill rotWithShape="1">
            <a:blip r:embed="rId7" cstate="print">
              <a:extLst>
                <a:ext uri="{28A0092B-C50C-407E-A947-70E740481C1C}">
                  <a14:useLocalDpi xmlns:a14="http://schemas.microsoft.com/office/drawing/2010/main"/>
                </a:ext>
              </a:extLst>
            </a:blip>
            <a:srcRect t="7711" r="13707"/>
            <a:stretch/>
          </p:blipFill>
          <p:spPr>
            <a:xfrm>
              <a:off x="6308238" y="4963745"/>
              <a:ext cx="2481799" cy="1650845"/>
            </a:xfrm>
            <a:prstGeom prst="rect">
              <a:avLst/>
            </a:prstGeom>
            <a:ln>
              <a:noFill/>
            </a:ln>
          </p:spPr>
        </p:pic>
        <p:pic>
          <p:nvPicPr>
            <p:cNvPr id="25" name="Picture 24"/>
            <p:cNvPicPr>
              <a:picLocks noChangeAspect="1"/>
            </p:cNvPicPr>
            <p:nvPr/>
          </p:nvPicPr>
          <p:blipFill>
            <a:blip r:embed="rId6"/>
            <a:stretch>
              <a:fillRect/>
            </a:stretch>
          </p:blipFill>
          <p:spPr>
            <a:xfrm>
              <a:off x="6879851" y="5253958"/>
              <a:ext cx="482484" cy="319049"/>
            </a:xfrm>
            <a:prstGeom prst="rect">
              <a:avLst/>
            </a:prstGeom>
          </p:spPr>
        </p:pic>
      </p:grpSp>
      <p:grpSp>
        <p:nvGrpSpPr>
          <p:cNvPr id="26" name="Group 25"/>
          <p:cNvGrpSpPr/>
          <p:nvPr/>
        </p:nvGrpSpPr>
        <p:grpSpPr>
          <a:xfrm>
            <a:off x="3627205" y="4963745"/>
            <a:ext cx="2125303" cy="1659019"/>
            <a:chOff x="3627205" y="4963745"/>
            <a:chExt cx="2125303" cy="1659019"/>
          </a:xfrm>
        </p:grpSpPr>
        <p:pic>
          <p:nvPicPr>
            <p:cNvPr id="27" name="Picture 26"/>
            <p:cNvPicPr>
              <a:picLocks noChangeAspect="1"/>
            </p:cNvPicPr>
            <p:nvPr/>
          </p:nvPicPr>
          <p:blipFill rotWithShape="1">
            <a:blip r:embed="rId8" cstate="print">
              <a:extLst>
                <a:ext uri="{28A0092B-C50C-407E-A947-70E740481C1C}">
                  <a14:useLocalDpi xmlns:a14="http://schemas.microsoft.com/office/drawing/2010/main"/>
                </a:ext>
              </a:extLst>
            </a:blip>
            <a:srcRect t="7951" r="15569"/>
            <a:stretch/>
          </p:blipFill>
          <p:spPr>
            <a:xfrm>
              <a:off x="3627205" y="4963745"/>
              <a:ext cx="2125303" cy="1659019"/>
            </a:xfrm>
            <a:prstGeom prst="rect">
              <a:avLst/>
            </a:prstGeom>
          </p:spPr>
        </p:pic>
        <p:pic>
          <p:nvPicPr>
            <p:cNvPr id="28" name="Picture 27"/>
            <p:cNvPicPr>
              <a:picLocks noChangeAspect="1"/>
            </p:cNvPicPr>
            <p:nvPr/>
          </p:nvPicPr>
          <p:blipFill>
            <a:blip r:embed="rId6"/>
            <a:stretch>
              <a:fillRect/>
            </a:stretch>
          </p:blipFill>
          <p:spPr>
            <a:xfrm>
              <a:off x="4158458" y="5252373"/>
              <a:ext cx="482484" cy="319049"/>
            </a:xfrm>
            <a:prstGeom prst="rect">
              <a:avLst/>
            </a:prstGeom>
          </p:spPr>
        </p:pic>
      </p:grpSp>
    </p:spTree>
    <p:extLst>
      <p:ext uri="{BB962C8B-B14F-4D97-AF65-F5344CB8AC3E}">
        <p14:creationId xmlns:p14="http://schemas.microsoft.com/office/powerpoint/2010/main" val="1875302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r>
              <a:rPr lang="en-US" dirty="0"/>
              <a:t>©2017  The Tennant Company. All rights reserved.</a:t>
            </a:r>
          </a:p>
        </p:txBody>
      </p:sp>
      <p:sp>
        <p:nvSpPr>
          <p:cNvPr id="4" name="Footer Placeholder 3"/>
          <p:cNvSpPr>
            <a:spLocks noGrp="1"/>
          </p:cNvSpPr>
          <p:nvPr>
            <p:ph type="ftr" sz="quarter" idx="3"/>
          </p:nvPr>
        </p:nvSpPr>
        <p:spPr/>
        <p:txBody>
          <a:bodyPr/>
          <a:lstStyle/>
          <a:p>
            <a:r>
              <a:rPr lang="en-US"/>
              <a:t>CONFIDENTIAL - For Internal Use Only</a:t>
            </a:r>
            <a:endParaRPr lang="en-US" dirty="0"/>
          </a:p>
        </p:txBody>
      </p:sp>
      <p:sp>
        <p:nvSpPr>
          <p:cNvPr id="5" name="Slide Number Placeholder 4"/>
          <p:cNvSpPr>
            <a:spLocks noGrp="1"/>
          </p:cNvSpPr>
          <p:nvPr>
            <p:ph type="sldNum" sz="quarter" idx="4"/>
          </p:nvPr>
        </p:nvSpPr>
        <p:spPr/>
        <p:txBody>
          <a:bodyPr/>
          <a:lstStyle/>
          <a:p>
            <a:r>
              <a:rPr lang="en-US"/>
              <a:t> Feb. 2017      </a:t>
            </a:r>
            <a:fld id="{1A6FFB7A-8DCC-4570-A770-7C398EED305A}" type="slidenum">
              <a:rPr lang="en-US" smtClean="0"/>
              <a:pPr/>
              <a:t>35</a:t>
            </a:fld>
            <a:endParaRPr lang="en-US" dirty="0"/>
          </a:p>
        </p:txBody>
      </p:sp>
      <p:sp>
        <p:nvSpPr>
          <p:cNvPr id="6" name="Title 5"/>
          <p:cNvSpPr>
            <a:spLocks noGrp="1"/>
          </p:cNvSpPr>
          <p:nvPr>
            <p:ph type="title"/>
          </p:nvPr>
        </p:nvSpPr>
        <p:spPr/>
        <p:txBody>
          <a:bodyPr/>
          <a:lstStyle/>
          <a:p>
            <a:r>
              <a:rPr lang="en-US" dirty="0"/>
              <a:t>Product Specs – SS500 (1 of 2)</a:t>
            </a:r>
          </a:p>
        </p:txBody>
      </p:sp>
      <p:graphicFrame>
        <p:nvGraphicFramePr>
          <p:cNvPr id="7" name="Object 6"/>
          <p:cNvGraphicFramePr>
            <a:graphicFrameLocks noChangeAspect="1"/>
          </p:cNvGraphicFramePr>
          <p:nvPr>
            <p:extLst>
              <p:ext uri="{D42A27DB-BD31-4B8C-83A1-F6EECF244321}">
                <p14:modId xmlns:p14="http://schemas.microsoft.com/office/powerpoint/2010/main" val="1333507251"/>
              </p:ext>
            </p:extLst>
          </p:nvPr>
        </p:nvGraphicFramePr>
        <p:xfrm>
          <a:off x="271463" y="1443038"/>
          <a:ext cx="8601075" cy="4786312"/>
        </p:xfrm>
        <a:graphic>
          <a:graphicData uri="http://schemas.openxmlformats.org/presentationml/2006/ole">
            <mc:AlternateContent xmlns:mc="http://schemas.openxmlformats.org/markup-compatibility/2006">
              <mc:Choice xmlns:v="urn:schemas-microsoft-com:vml" Requires="v">
                <p:oleObj spid="_x0000_s5141" name="Worksheet" r:id="rId4" imgW="11963343" imgH="6652291" progId="Excel.Sheet.12">
                  <p:embed/>
                </p:oleObj>
              </mc:Choice>
              <mc:Fallback>
                <p:oleObj name="Worksheet" r:id="rId4" imgW="11963343" imgH="6652291" progId="Excel.Sheet.12">
                  <p:embed/>
                  <p:pic>
                    <p:nvPicPr>
                      <p:cNvPr id="0" name=""/>
                      <p:cNvPicPr/>
                      <p:nvPr/>
                    </p:nvPicPr>
                    <p:blipFill>
                      <a:blip r:embed="rId5"/>
                      <a:stretch>
                        <a:fillRect/>
                      </a:stretch>
                    </p:blipFill>
                    <p:spPr>
                      <a:xfrm>
                        <a:off x="271463" y="1443038"/>
                        <a:ext cx="8601075" cy="4786312"/>
                      </a:xfrm>
                      <a:prstGeom prst="rect">
                        <a:avLst/>
                      </a:prstGeom>
                    </p:spPr>
                  </p:pic>
                </p:oleObj>
              </mc:Fallback>
            </mc:AlternateContent>
          </a:graphicData>
        </a:graphic>
      </p:graphicFrame>
    </p:spTree>
    <p:extLst>
      <p:ext uri="{BB962C8B-B14F-4D97-AF65-F5344CB8AC3E}">
        <p14:creationId xmlns:p14="http://schemas.microsoft.com/office/powerpoint/2010/main" val="25575119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r>
              <a:rPr lang="en-US" dirty="0"/>
              <a:t>©2017  The Tennant Company. All rights reserved.</a:t>
            </a:r>
          </a:p>
        </p:txBody>
      </p:sp>
      <p:sp>
        <p:nvSpPr>
          <p:cNvPr id="4" name="Footer Placeholder 3"/>
          <p:cNvSpPr>
            <a:spLocks noGrp="1"/>
          </p:cNvSpPr>
          <p:nvPr>
            <p:ph type="ftr" sz="quarter" idx="3"/>
          </p:nvPr>
        </p:nvSpPr>
        <p:spPr/>
        <p:txBody>
          <a:bodyPr/>
          <a:lstStyle/>
          <a:p>
            <a:r>
              <a:rPr lang="en-US"/>
              <a:t>CONFIDENTIAL - For Internal Use Only</a:t>
            </a:r>
            <a:endParaRPr lang="en-US" dirty="0"/>
          </a:p>
        </p:txBody>
      </p:sp>
      <p:sp>
        <p:nvSpPr>
          <p:cNvPr id="5" name="Slide Number Placeholder 4"/>
          <p:cNvSpPr>
            <a:spLocks noGrp="1"/>
          </p:cNvSpPr>
          <p:nvPr>
            <p:ph type="sldNum" sz="quarter" idx="4"/>
          </p:nvPr>
        </p:nvSpPr>
        <p:spPr/>
        <p:txBody>
          <a:bodyPr/>
          <a:lstStyle/>
          <a:p>
            <a:r>
              <a:rPr lang="en-US"/>
              <a:t> Feb. 2017      </a:t>
            </a:r>
            <a:fld id="{1A6FFB7A-8DCC-4570-A770-7C398EED305A}" type="slidenum">
              <a:rPr lang="en-US" smtClean="0"/>
              <a:pPr/>
              <a:t>36</a:t>
            </a:fld>
            <a:endParaRPr lang="en-US" dirty="0"/>
          </a:p>
        </p:txBody>
      </p:sp>
      <p:sp>
        <p:nvSpPr>
          <p:cNvPr id="6" name="Title 5"/>
          <p:cNvSpPr>
            <a:spLocks noGrp="1"/>
          </p:cNvSpPr>
          <p:nvPr>
            <p:ph type="title"/>
          </p:nvPr>
        </p:nvSpPr>
        <p:spPr/>
        <p:txBody>
          <a:bodyPr/>
          <a:lstStyle/>
          <a:p>
            <a:r>
              <a:rPr lang="en-US" dirty="0"/>
              <a:t>Product Specs – SS500 (2 of 2)</a:t>
            </a:r>
          </a:p>
        </p:txBody>
      </p:sp>
      <p:graphicFrame>
        <p:nvGraphicFramePr>
          <p:cNvPr id="7" name="Object 6"/>
          <p:cNvGraphicFramePr>
            <a:graphicFrameLocks noChangeAspect="1"/>
          </p:cNvGraphicFramePr>
          <p:nvPr>
            <p:extLst>
              <p:ext uri="{D42A27DB-BD31-4B8C-83A1-F6EECF244321}">
                <p14:modId xmlns:p14="http://schemas.microsoft.com/office/powerpoint/2010/main" val="2635776591"/>
              </p:ext>
            </p:extLst>
          </p:nvPr>
        </p:nvGraphicFramePr>
        <p:xfrm>
          <a:off x="208756" y="4981830"/>
          <a:ext cx="8726488" cy="1160462"/>
        </p:xfrm>
        <a:graphic>
          <a:graphicData uri="http://schemas.openxmlformats.org/presentationml/2006/ole">
            <mc:AlternateContent xmlns:mc="http://schemas.openxmlformats.org/markup-compatibility/2006">
              <mc:Choice xmlns:v="urn:schemas-microsoft-com:vml" Requires="v">
                <p:oleObj spid="_x0000_s6184" name="Worksheet" r:id="rId4" imgW="9220177" imgH="1219104" progId="Excel.Sheet.12">
                  <p:embed/>
                </p:oleObj>
              </mc:Choice>
              <mc:Fallback>
                <p:oleObj name="Worksheet" r:id="rId4" imgW="9220177" imgH="1219104" progId="Excel.Sheet.12">
                  <p:embed/>
                  <p:pic>
                    <p:nvPicPr>
                      <p:cNvPr id="0" name=""/>
                      <p:cNvPicPr/>
                      <p:nvPr/>
                    </p:nvPicPr>
                    <p:blipFill>
                      <a:blip r:embed="rId5"/>
                      <a:stretch>
                        <a:fillRect/>
                      </a:stretch>
                    </p:blipFill>
                    <p:spPr>
                      <a:xfrm>
                        <a:off x="208756" y="4981830"/>
                        <a:ext cx="8726488" cy="1160462"/>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5327393"/>
              </p:ext>
            </p:extLst>
          </p:nvPr>
        </p:nvGraphicFramePr>
        <p:xfrm>
          <a:off x="208756" y="1690123"/>
          <a:ext cx="9123664" cy="2863024"/>
        </p:xfrm>
        <a:graphic>
          <a:graphicData uri="http://schemas.openxmlformats.org/presentationml/2006/ole">
            <mc:AlternateContent xmlns:mc="http://schemas.openxmlformats.org/markup-compatibility/2006">
              <mc:Choice xmlns:v="urn:schemas-microsoft-com:vml" Requires="v">
                <p:oleObj spid="_x0000_s6185" name="Worksheet" r:id="rId6" imgW="11963432" imgH="3749112" progId="Excel.Sheet.12">
                  <p:embed/>
                </p:oleObj>
              </mc:Choice>
              <mc:Fallback>
                <p:oleObj name="Worksheet" r:id="rId6" imgW="11963432" imgH="3749112" progId="Excel.Sheet.12">
                  <p:embed/>
                  <p:pic>
                    <p:nvPicPr>
                      <p:cNvPr id="0" name=""/>
                      <p:cNvPicPr/>
                      <p:nvPr/>
                    </p:nvPicPr>
                    <p:blipFill>
                      <a:blip r:embed="rId7"/>
                      <a:stretch>
                        <a:fillRect/>
                      </a:stretch>
                    </p:blipFill>
                    <p:spPr>
                      <a:xfrm>
                        <a:off x="208756" y="1690123"/>
                        <a:ext cx="9123664" cy="2863024"/>
                      </a:xfrm>
                      <a:prstGeom prst="rect">
                        <a:avLst/>
                      </a:prstGeom>
                    </p:spPr>
                  </p:pic>
                </p:oleObj>
              </mc:Fallback>
            </mc:AlternateContent>
          </a:graphicData>
        </a:graphic>
      </p:graphicFrame>
    </p:spTree>
    <p:extLst>
      <p:ext uri="{BB962C8B-B14F-4D97-AF65-F5344CB8AC3E}">
        <p14:creationId xmlns:p14="http://schemas.microsoft.com/office/powerpoint/2010/main" val="2213956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r>
              <a:rPr lang="en-US" dirty="0"/>
              <a:t>©2017 The Tennant Company. All rights reserved.</a:t>
            </a:r>
          </a:p>
        </p:txBody>
      </p:sp>
      <p:sp>
        <p:nvSpPr>
          <p:cNvPr id="4" name="Footer Placeholder 3"/>
          <p:cNvSpPr>
            <a:spLocks noGrp="1"/>
          </p:cNvSpPr>
          <p:nvPr>
            <p:ph type="ftr" sz="quarter" idx="3"/>
          </p:nvPr>
        </p:nvSpPr>
        <p:spPr/>
        <p:txBody>
          <a:bodyPr/>
          <a:lstStyle/>
          <a:p>
            <a:r>
              <a:rPr lang="en-US"/>
              <a:t>CONFIDENTIAL - For Internal Use Only</a:t>
            </a:r>
            <a:endParaRPr lang="en-US" dirty="0"/>
          </a:p>
        </p:txBody>
      </p:sp>
      <p:sp>
        <p:nvSpPr>
          <p:cNvPr id="5" name="Slide Number Placeholder 4"/>
          <p:cNvSpPr>
            <a:spLocks noGrp="1"/>
          </p:cNvSpPr>
          <p:nvPr>
            <p:ph type="sldNum" sz="quarter" idx="4"/>
          </p:nvPr>
        </p:nvSpPr>
        <p:spPr/>
        <p:txBody>
          <a:bodyPr/>
          <a:lstStyle/>
          <a:p>
            <a:r>
              <a:rPr lang="en-US" dirty="0"/>
              <a:t> Feb. 2017      </a:t>
            </a:r>
            <a:fld id="{1A6FFB7A-8DCC-4570-A770-7C398EED305A}" type="slidenum">
              <a:rPr lang="en-US" smtClean="0"/>
              <a:pPr/>
              <a:t>4</a:t>
            </a:fld>
            <a:endParaRPr lang="en-US" dirty="0"/>
          </a:p>
        </p:txBody>
      </p:sp>
      <p:sp>
        <p:nvSpPr>
          <p:cNvPr id="6" name="Title 5"/>
          <p:cNvSpPr>
            <a:spLocks noGrp="1"/>
          </p:cNvSpPr>
          <p:nvPr>
            <p:ph type="title"/>
          </p:nvPr>
        </p:nvSpPr>
        <p:spPr/>
        <p:txBody>
          <a:bodyPr/>
          <a:lstStyle/>
          <a:p>
            <a:r>
              <a:rPr lang="en-US" altLang="en-US" dirty="0"/>
              <a:t>SS500 New Key Highlights Summary</a:t>
            </a:r>
            <a:endParaRPr lang="en-US" dirty="0"/>
          </a:p>
        </p:txBody>
      </p:sp>
      <p:sp>
        <p:nvSpPr>
          <p:cNvPr id="7" name="Content Placeholder 2"/>
          <p:cNvSpPr>
            <a:spLocks noGrp="1"/>
          </p:cNvSpPr>
          <p:nvPr>
            <p:ph idx="1"/>
          </p:nvPr>
        </p:nvSpPr>
        <p:spPr/>
        <p:txBody>
          <a:bodyPr>
            <a:noAutofit/>
          </a:bodyPr>
          <a:lstStyle/>
          <a:p>
            <a:pPr marL="285750" indent="-285750">
              <a:spcAft>
                <a:spcPts val="600"/>
              </a:spcAft>
              <a:buClr>
                <a:srgbClr val="3CB148"/>
              </a:buClr>
              <a:buFont typeface="Arial" panose="020B0604020202020204" pitchFamily="34" charset="0"/>
              <a:buChar char="•"/>
            </a:pPr>
            <a:r>
              <a:rPr lang="en-US" b="1" dirty="0"/>
              <a:t>New scrub head sizes &amp; technologies</a:t>
            </a:r>
          </a:p>
          <a:p>
            <a:pPr marL="573087" lvl="1" indent="-285750">
              <a:spcAft>
                <a:spcPts val="600"/>
              </a:spcAft>
              <a:buClr>
                <a:srgbClr val="3CB148"/>
              </a:buClr>
              <a:buFont typeface="Arial" panose="020B0604020202020204" pitchFamily="34" charset="0"/>
              <a:buChar char="•"/>
            </a:pPr>
            <a:r>
              <a:rPr lang="en-US" sz="1600" dirty="0"/>
              <a:t>Featuring new 28in/700mm orbital with one of the industry’s highest standard down pressures at 170lbs / 77kg, and best isolator warranties – </a:t>
            </a:r>
            <a:br>
              <a:rPr lang="en-US" sz="1600" dirty="0"/>
            </a:br>
            <a:r>
              <a:rPr lang="en-US" sz="1600" dirty="0"/>
              <a:t>3 </a:t>
            </a:r>
            <a:r>
              <a:rPr lang="en-US" sz="1600" dirty="0" err="1"/>
              <a:t>yrs</a:t>
            </a:r>
            <a:r>
              <a:rPr lang="en-US" sz="1600" dirty="0"/>
              <a:t>/2000 </a:t>
            </a:r>
            <a:r>
              <a:rPr lang="en-US" sz="1600" dirty="0" err="1"/>
              <a:t>hrs</a:t>
            </a:r>
            <a:endParaRPr lang="en-US" sz="1600" dirty="0"/>
          </a:p>
          <a:p>
            <a:pPr marL="285750" indent="-285750">
              <a:spcAft>
                <a:spcPts val="600"/>
              </a:spcAft>
              <a:buClr>
                <a:srgbClr val="3CB148"/>
              </a:buClr>
              <a:buFont typeface="Arial" panose="020B0604020202020204" pitchFamily="34" charset="0"/>
              <a:buChar char="•"/>
            </a:pPr>
            <a:r>
              <a:rPr lang="en-US" b="1" dirty="0"/>
              <a:t>Increased average run-time even with smaller battery size – up to 9%</a:t>
            </a:r>
          </a:p>
          <a:p>
            <a:pPr marL="285750" indent="-285750">
              <a:spcAft>
                <a:spcPts val="600"/>
              </a:spcAft>
              <a:buClr>
                <a:srgbClr val="3CB148"/>
              </a:buClr>
              <a:buFont typeface="Arial" panose="020B0604020202020204" pitchFamily="34" charset="0"/>
              <a:buChar char="•"/>
            </a:pPr>
            <a:r>
              <a:rPr lang="en-US" b="1" dirty="0"/>
              <a:t>New high-output battery size option – 260AH Wet</a:t>
            </a:r>
          </a:p>
          <a:p>
            <a:pPr marL="285750" indent="-285750">
              <a:spcAft>
                <a:spcPts val="600"/>
              </a:spcAft>
              <a:buClr>
                <a:srgbClr val="3CB148"/>
              </a:buClr>
              <a:buFont typeface="Arial" panose="020B0604020202020204" pitchFamily="34" charset="0"/>
              <a:buChar char="•"/>
            </a:pPr>
            <a:r>
              <a:rPr lang="en-US" b="1" dirty="0"/>
              <a:t>Improved water pick-up from redesigned, foot-activated squeegee </a:t>
            </a:r>
          </a:p>
          <a:p>
            <a:pPr marL="285750" indent="-285750">
              <a:spcAft>
                <a:spcPts val="600"/>
              </a:spcAft>
              <a:buClr>
                <a:srgbClr val="3CB148"/>
              </a:buClr>
              <a:buFont typeface="Arial" panose="020B0604020202020204" pitchFamily="34" charset="0"/>
              <a:buChar char="•"/>
            </a:pPr>
            <a:r>
              <a:rPr lang="en-US" b="1" dirty="0"/>
              <a:t>New controls and improved ergonomic steering grip design</a:t>
            </a:r>
          </a:p>
          <a:p>
            <a:pPr marL="285750" indent="-285750">
              <a:spcAft>
                <a:spcPts val="600"/>
              </a:spcAft>
              <a:buClr>
                <a:srgbClr val="3CB148"/>
              </a:buClr>
              <a:buFont typeface="Arial" panose="020B0604020202020204" pitchFamily="34" charset="0"/>
              <a:buChar char="•"/>
            </a:pPr>
            <a:r>
              <a:rPr lang="en-US" b="1" dirty="0"/>
              <a:t>New daily maintenance yellow touch points</a:t>
            </a:r>
          </a:p>
          <a:p>
            <a:pPr marL="285750" indent="-285750">
              <a:spcAft>
                <a:spcPts val="600"/>
              </a:spcAft>
              <a:buClr>
                <a:srgbClr val="3CB148"/>
              </a:buClr>
              <a:buFont typeface="Arial" panose="020B0604020202020204" pitchFamily="34" charset="0"/>
              <a:buChar char="•"/>
            </a:pPr>
            <a:r>
              <a:rPr lang="en-US" b="1" dirty="0"/>
              <a:t>New technologies for increased productivity and reduced costs</a:t>
            </a:r>
          </a:p>
          <a:p>
            <a:pPr marL="573087" lvl="1" indent="-285750">
              <a:spcAft>
                <a:spcPts val="600"/>
              </a:spcAft>
              <a:buClr>
                <a:srgbClr val="3CB148"/>
              </a:buClr>
              <a:buFont typeface="Arial" panose="020B0604020202020204" pitchFamily="34" charset="0"/>
              <a:buChar char="•"/>
            </a:pPr>
            <a:r>
              <a:rPr lang="en-US" sz="1600" dirty="0"/>
              <a:t>New exclusive Smart-Fill™ Automatic Battery Watering System option</a:t>
            </a:r>
          </a:p>
          <a:p>
            <a:pPr marL="573087" lvl="1" indent="-285750">
              <a:spcAft>
                <a:spcPts val="600"/>
              </a:spcAft>
              <a:buClr>
                <a:srgbClr val="3CB148"/>
              </a:buClr>
              <a:buFont typeface="Arial" panose="020B0604020202020204" pitchFamily="34" charset="0"/>
              <a:buChar char="•"/>
            </a:pPr>
            <a:r>
              <a:rPr lang="en-US" sz="1600" dirty="0"/>
              <a:t>IRIS</a:t>
            </a:r>
            <a:r>
              <a:rPr lang="en-US" sz="1600" baseline="30000" dirty="0"/>
              <a:t>®</a:t>
            </a:r>
            <a:r>
              <a:rPr lang="en-US" sz="1600" dirty="0"/>
              <a:t> Asset Manager option</a:t>
            </a:r>
            <a:endParaRPr lang="en-US" sz="1600" b="1" dirty="0"/>
          </a:p>
          <a:p>
            <a:pPr>
              <a:spcAft>
                <a:spcPts val="600"/>
              </a:spcAft>
            </a:pPr>
            <a:endParaRPr lang="en-US" sz="1600" dirty="0"/>
          </a:p>
        </p:txBody>
      </p:sp>
    </p:spTree>
    <p:extLst>
      <p:ext uri="{BB962C8B-B14F-4D97-AF65-F5344CB8AC3E}">
        <p14:creationId xmlns:p14="http://schemas.microsoft.com/office/powerpoint/2010/main" val="2727823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r>
              <a:rPr lang="en-US" dirty="0"/>
              <a:t>©2017  The Tennant Company. All rights reserved.</a:t>
            </a:r>
          </a:p>
        </p:txBody>
      </p:sp>
      <p:sp>
        <p:nvSpPr>
          <p:cNvPr id="4" name="Footer Placeholder 3"/>
          <p:cNvSpPr>
            <a:spLocks noGrp="1"/>
          </p:cNvSpPr>
          <p:nvPr>
            <p:ph type="ftr" sz="quarter" idx="3"/>
          </p:nvPr>
        </p:nvSpPr>
        <p:spPr/>
        <p:txBody>
          <a:bodyPr/>
          <a:lstStyle/>
          <a:p>
            <a:r>
              <a:rPr lang="en-US"/>
              <a:t>CONFIDENTIAL - For Internal Use Only</a:t>
            </a:r>
            <a:endParaRPr lang="en-US" dirty="0"/>
          </a:p>
        </p:txBody>
      </p:sp>
      <p:sp>
        <p:nvSpPr>
          <p:cNvPr id="5" name="Slide Number Placeholder 4"/>
          <p:cNvSpPr>
            <a:spLocks noGrp="1"/>
          </p:cNvSpPr>
          <p:nvPr>
            <p:ph type="sldNum" sz="quarter" idx="4"/>
          </p:nvPr>
        </p:nvSpPr>
        <p:spPr/>
        <p:txBody>
          <a:bodyPr/>
          <a:lstStyle/>
          <a:p>
            <a:r>
              <a:rPr lang="en-US" dirty="0"/>
              <a:t> Feb. 2017      </a:t>
            </a:r>
            <a:fld id="{1A6FFB7A-8DCC-4570-A770-7C398EED305A}" type="slidenum">
              <a:rPr lang="en-US" smtClean="0"/>
              <a:pPr/>
              <a:t>5</a:t>
            </a:fld>
            <a:endParaRPr lang="en-US" dirty="0"/>
          </a:p>
        </p:txBody>
      </p:sp>
      <p:sp>
        <p:nvSpPr>
          <p:cNvPr id="6" name="Title 5"/>
          <p:cNvSpPr>
            <a:spLocks noGrp="1"/>
          </p:cNvSpPr>
          <p:nvPr>
            <p:ph type="title"/>
          </p:nvPr>
        </p:nvSpPr>
        <p:spPr/>
        <p:txBody>
          <a:bodyPr/>
          <a:lstStyle/>
          <a:p>
            <a:r>
              <a:rPr lang="en-US" altLang="en-US" dirty="0"/>
              <a:t>Markets and Applications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851962595"/>
              </p:ext>
            </p:extLst>
          </p:nvPr>
        </p:nvGraphicFramePr>
        <p:xfrm>
          <a:off x="304800" y="1752600"/>
          <a:ext cx="8382000" cy="3147322"/>
        </p:xfrm>
        <a:graphic>
          <a:graphicData uri="http://schemas.openxmlformats.org/drawingml/2006/table">
            <a:tbl>
              <a:tblPr firstRow="1" bandRow="1">
                <a:tableStyleId>{073A0DAA-6AF3-43AB-8588-CEC1D06C72B9}</a:tableStyleId>
              </a:tblPr>
              <a:tblGrid>
                <a:gridCol w="1870982">
                  <a:extLst>
                    <a:ext uri="{9D8B030D-6E8A-4147-A177-3AD203B41FA5}">
                      <a16:colId xmlns:a16="http://schemas.microsoft.com/office/drawing/2014/main" val="20000"/>
                    </a:ext>
                  </a:extLst>
                </a:gridCol>
                <a:gridCol w="3068411">
                  <a:extLst>
                    <a:ext uri="{9D8B030D-6E8A-4147-A177-3AD203B41FA5}">
                      <a16:colId xmlns:a16="http://schemas.microsoft.com/office/drawing/2014/main" val="20001"/>
                    </a:ext>
                  </a:extLst>
                </a:gridCol>
                <a:gridCol w="3442607">
                  <a:extLst>
                    <a:ext uri="{9D8B030D-6E8A-4147-A177-3AD203B41FA5}">
                      <a16:colId xmlns:a16="http://schemas.microsoft.com/office/drawing/2014/main" val="20002"/>
                    </a:ext>
                  </a:extLst>
                </a:gridCol>
              </a:tblGrid>
              <a:tr h="342351">
                <a:tc>
                  <a:txBody>
                    <a:bodyPr/>
                    <a:lstStyle/>
                    <a:p>
                      <a:pPr algn="ctr"/>
                      <a:r>
                        <a:rPr lang="en-US" sz="1200" dirty="0">
                          <a:latin typeface="Arial" panose="020B0604020202020204" pitchFamily="34" charset="0"/>
                          <a:cs typeface="Arial" panose="020B0604020202020204" pitchFamily="34" charset="0"/>
                        </a:rPr>
                        <a:t>MARKET</a:t>
                      </a:r>
                      <a:endParaRPr lang="en-US" sz="1200" b="1" dirty="0">
                        <a:solidFill>
                          <a:schemeClr val="bg1"/>
                        </a:solidFill>
                        <a:latin typeface="Arial" pitchFamily="34" charset="0"/>
                        <a:cs typeface="Arial" pitchFamily="34" charset="0"/>
                      </a:endParaRPr>
                    </a:p>
                  </a:txBody>
                  <a:tcPr marL="91439" marR="91439" marT="45724" marB="45724">
                    <a:solidFill>
                      <a:srgbClr val="3CB148"/>
                    </a:solidFill>
                  </a:tcPr>
                </a:tc>
                <a:tc>
                  <a:txBody>
                    <a:bodyPr/>
                    <a:lstStyle/>
                    <a:p>
                      <a:pPr algn="ctr"/>
                      <a:r>
                        <a:rPr lang="en-US" sz="1200" dirty="0">
                          <a:latin typeface="Arial" panose="020B0604020202020204" pitchFamily="34" charset="0"/>
                          <a:cs typeface="Arial" panose="020B0604020202020204" pitchFamily="34" charset="0"/>
                        </a:rPr>
                        <a:t>APPLICATION</a:t>
                      </a:r>
                      <a:endParaRPr lang="en-US" sz="1200" b="1" dirty="0">
                        <a:latin typeface="Arial" pitchFamily="34" charset="0"/>
                        <a:cs typeface="Arial" pitchFamily="34" charset="0"/>
                      </a:endParaRPr>
                    </a:p>
                  </a:txBody>
                  <a:tcPr marL="91439" marR="91439" marT="45724" marB="45724">
                    <a:solidFill>
                      <a:srgbClr val="3CB148"/>
                    </a:solidFill>
                  </a:tcPr>
                </a:tc>
                <a:tc>
                  <a:txBody>
                    <a:bodyPr/>
                    <a:lstStyle/>
                    <a:p>
                      <a:pPr algn="ctr"/>
                      <a:r>
                        <a:rPr lang="en-US" sz="1200" dirty="0">
                          <a:latin typeface="Arial" panose="020B0604020202020204" pitchFamily="34" charset="0"/>
                          <a:cs typeface="Arial" panose="020B0604020202020204" pitchFamily="34" charset="0"/>
                        </a:rPr>
                        <a:t>FLOOR TYPES</a:t>
                      </a:r>
                      <a:endParaRPr lang="en-US" sz="1200" b="1" dirty="0">
                        <a:latin typeface="Arial" pitchFamily="34" charset="0"/>
                        <a:cs typeface="Arial" pitchFamily="34" charset="0"/>
                      </a:endParaRPr>
                    </a:p>
                  </a:txBody>
                  <a:tcPr marL="91439" marR="91439" marT="45724" marB="45724">
                    <a:solidFill>
                      <a:srgbClr val="3CB148"/>
                    </a:solidFill>
                  </a:tcPr>
                </a:tc>
                <a:extLst>
                  <a:ext uri="{0D108BD9-81ED-4DB2-BD59-A6C34878D82A}">
                    <a16:rowId xmlns:a16="http://schemas.microsoft.com/office/drawing/2014/main" val="10000"/>
                  </a:ext>
                </a:extLst>
              </a:tr>
              <a:tr h="468073">
                <a:tc>
                  <a:txBody>
                    <a:bodyPr/>
                    <a:lstStyle/>
                    <a:p>
                      <a:r>
                        <a:rPr lang="en-US" sz="1200" dirty="0">
                          <a:latin typeface="Arial" panose="020B0604020202020204" pitchFamily="34" charset="0"/>
                          <a:cs typeface="Arial" panose="020B0604020202020204" pitchFamily="34" charset="0"/>
                        </a:rPr>
                        <a:t>Retail</a:t>
                      </a:r>
                    </a:p>
                  </a:txBody>
                  <a:tcPr marL="91439" marR="91439" marT="45730" marB="45730"/>
                </a:tc>
                <a:tc>
                  <a:txBody>
                    <a:bodyPr/>
                    <a:lstStyle/>
                    <a:p>
                      <a:r>
                        <a:rPr lang="en-US" sz="1200" dirty="0">
                          <a:latin typeface="Arial" panose="020B0604020202020204" pitchFamily="34" charset="0"/>
                          <a:cs typeface="Arial" panose="020B0604020202020204" pitchFamily="34" charset="0"/>
                        </a:rPr>
                        <a:t>Aisle</a:t>
                      </a:r>
                      <a:r>
                        <a:rPr lang="en-US" sz="1200" baseline="0" dirty="0">
                          <a:latin typeface="Arial" panose="020B0604020202020204" pitchFamily="34" charset="0"/>
                          <a:cs typeface="Arial" panose="020B0604020202020204" pitchFamily="34" charset="0"/>
                        </a:rPr>
                        <a:t> ways, check out counters, deli/cafeteria areas</a:t>
                      </a:r>
                      <a:endParaRPr lang="en-US" sz="1200" dirty="0">
                        <a:latin typeface="Arial" pitchFamily="34" charset="0"/>
                        <a:cs typeface="Arial" pitchFamily="34" charset="0"/>
                      </a:endParaRPr>
                    </a:p>
                  </a:txBody>
                  <a:tcPr marL="91439" marR="91439" marT="45730" marB="4573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VCT,</a:t>
                      </a:r>
                      <a:r>
                        <a:rPr lang="en-US" sz="120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polished stone, terrazzo, grouted ceramic</a:t>
                      </a:r>
                      <a:r>
                        <a:rPr lang="en-US" sz="1200" baseline="0" dirty="0">
                          <a:latin typeface="Arial" panose="020B0604020202020204" pitchFamily="34" charset="0"/>
                          <a:cs typeface="Arial" panose="020B0604020202020204" pitchFamily="34" charset="0"/>
                        </a:rPr>
                        <a:t> and porcelain tile, </a:t>
                      </a:r>
                      <a:r>
                        <a:rPr lang="en-US" sz="1200" dirty="0">
                          <a:latin typeface="Arial" panose="020B0604020202020204" pitchFamily="34" charset="0"/>
                          <a:cs typeface="Arial" panose="020B0604020202020204" pitchFamily="34" charset="0"/>
                        </a:rPr>
                        <a:t>polished concrete</a:t>
                      </a:r>
                    </a:p>
                  </a:txBody>
                  <a:tcPr marL="91439" marR="91439" marT="45730" marB="45730"/>
                </a:tc>
                <a:extLst>
                  <a:ext uri="{0D108BD9-81ED-4DB2-BD59-A6C34878D82A}">
                    <a16:rowId xmlns:a16="http://schemas.microsoft.com/office/drawing/2014/main" val="10001"/>
                  </a:ext>
                </a:extLst>
              </a:tr>
              <a:tr h="468073">
                <a:tc>
                  <a:txBody>
                    <a:bodyPr/>
                    <a:lstStyle/>
                    <a:p>
                      <a:r>
                        <a:rPr lang="en-US" sz="1200" dirty="0">
                          <a:latin typeface="Arial" pitchFamily="34" charset="0"/>
                          <a:cs typeface="Arial" pitchFamily="34" charset="0"/>
                        </a:rPr>
                        <a:t>Schools and Universities</a:t>
                      </a:r>
                    </a:p>
                  </a:txBody>
                  <a:tcPr marL="91439" marR="91439" marT="45730" marB="45730"/>
                </a:tc>
                <a:tc>
                  <a:txBody>
                    <a:bodyPr/>
                    <a:lstStyle/>
                    <a:p>
                      <a:r>
                        <a:rPr lang="en-US" sz="1200" dirty="0">
                          <a:latin typeface="Arial" panose="020B0604020202020204" pitchFamily="34" charset="0"/>
                          <a:cs typeface="Arial" panose="020B0604020202020204" pitchFamily="34" charset="0"/>
                        </a:rPr>
                        <a:t>Hallways,</a:t>
                      </a:r>
                      <a:r>
                        <a:rPr lang="en-US" sz="120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entryways, kitchens, </a:t>
                      </a:r>
                      <a:r>
                        <a:rPr lang="en-US" sz="1200" baseline="0" dirty="0">
                          <a:latin typeface="Arial" panose="020B0604020202020204" pitchFamily="34" charset="0"/>
                          <a:cs typeface="Arial" panose="020B0604020202020204" pitchFamily="34" charset="0"/>
                        </a:rPr>
                        <a:t>classrooms, cafeterias</a:t>
                      </a:r>
                      <a:endParaRPr lang="en-US" sz="1200" dirty="0">
                        <a:latin typeface="Arial" pitchFamily="34" charset="0"/>
                        <a:cs typeface="Arial" pitchFamily="34" charset="0"/>
                      </a:endParaRPr>
                    </a:p>
                  </a:txBody>
                  <a:tcPr marL="91439" marR="91439" marT="45730" marB="45730"/>
                </a:tc>
                <a:tc>
                  <a:txBody>
                    <a:bodyPr/>
                    <a:lstStyle/>
                    <a:p>
                      <a:r>
                        <a:rPr lang="en-US" sz="1200" dirty="0">
                          <a:latin typeface="Arial" panose="020B0604020202020204" pitchFamily="34" charset="0"/>
                          <a:cs typeface="Arial" panose="020B0604020202020204" pitchFamily="34" charset="0"/>
                        </a:rPr>
                        <a:t>VCT,</a:t>
                      </a:r>
                      <a:r>
                        <a:rPr lang="en-US" sz="120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polished stone, terrazzo, grouted ceramic</a:t>
                      </a:r>
                      <a:r>
                        <a:rPr lang="en-US" sz="1200" baseline="0" dirty="0">
                          <a:latin typeface="Arial" panose="020B0604020202020204" pitchFamily="34" charset="0"/>
                          <a:cs typeface="Arial" panose="020B0604020202020204" pitchFamily="34" charset="0"/>
                        </a:rPr>
                        <a:t> and porcelain tile</a:t>
                      </a:r>
                      <a:endParaRPr lang="en-US" sz="1200" dirty="0">
                        <a:latin typeface="Arial" pitchFamily="34" charset="0"/>
                        <a:cs typeface="Arial" pitchFamily="34" charset="0"/>
                      </a:endParaRPr>
                    </a:p>
                  </a:txBody>
                  <a:tcPr marL="91439" marR="91439" marT="45730" marB="45730"/>
                </a:tc>
                <a:extLst>
                  <a:ext uri="{0D108BD9-81ED-4DB2-BD59-A6C34878D82A}">
                    <a16:rowId xmlns:a16="http://schemas.microsoft.com/office/drawing/2014/main" val="10002"/>
                  </a:ext>
                </a:extLst>
              </a:tr>
              <a:tr h="448401">
                <a:tc>
                  <a:txBody>
                    <a:bodyPr/>
                    <a:lstStyle/>
                    <a:p>
                      <a:r>
                        <a:rPr lang="en-US" sz="1200" dirty="0">
                          <a:latin typeface="Arial" panose="020B0604020202020204" pitchFamily="34" charset="0"/>
                          <a:cs typeface="Arial" panose="020B0604020202020204" pitchFamily="34" charset="0"/>
                        </a:rPr>
                        <a:t>Healthcare</a:t>
                      </a:r>
                    </a:p>
                  </a:txBody>
                  <a:tcPr marL="91439" marR="91439" marT="45730" marB="45730"/>
                </a:tc>
                <a:tc>
                  <a:txBody>
                    <a:bodyPr/>
                    <a:lstStyle/>
                    <a:p>
                      <a:r>
                        <a:rPr lang="en-US" sz="1200" dirty="0">
                          <a:latin typeface="Arial" panose="020B0604020202020204" pitchFamily="34" charset="0"/>
                          <a:cs typeface="Arial" panose="020B0604020202020204" pitchFamily="34" charset="0"/>
                        </a:rPr>
                        <a:t>Hallways, entryways, patient</a:t>
                      </a:r>
                      <a:r>
                        <a:rPr lang="en-US" sz="1200" baseline="0" dirty="0">
                          <a:latin typeface="Arial" panose="020B0604020202020204" pitchFamily="34" charset="0"/>
                          <a:cs typeface="Arial" panose="020B0604020202020204" pitchFamily="34" charset="0"/>
                        </a:rPr>
                        <a:t> rooms, surgical suites, cafeterias, labs, handicapped ramps</a:t>
                      </a:r>
                      <a:endParaRPr lang="en-US" sz="1200" dirty="0">
                        <a:latin typeface="Arial" pitchFamily="34" charset="0"/>
                        <a:cs typeface="Arial" pitchFamily="34" charset="0"/>
                      </a:endParaRPr>
                    </a:p>
                  </a:txBody>
                  <a:tcPr marL="91439" marR="91439" marT="45730" marB="45730"/>
                </a:tc>
                <a:tc>
                  <a:txBody>
                    <a:bodyPr/>
                    <a:lstStyle/>
                    <a:p>
                      <a:r>
                        <a:rPr lang="en-US" sz="1200" dirty="0">
                          <a:latin typeface="Arial" panose="020B0604020202020204" pitchFamily="34" charset="0"/>
                          <a:cs typeface="Arial" panose="020B0604020202020204" pitchFamily="34" charset="0"/>
                        </a:rPr>
                        <a:t>VCT,</a:t>
                      </a:r>
                      <a:r>
                        <a:rPr lang="en-US" sz="120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polished stone, terrazzo, resilient</a:t>
                      </a:r>
                    </a:p>
                    <a:p>
                      <a:r>
                        <a:rPr lang="en-US" sz="1200" baseline="0" dirty="0">
                          <a:latin typeface="Arial" panose="020B0604020202020204" pitchFamily="34" charset="0"/>
                          <a:cs typeface="Arial" panose="020B0604020202020204" pitchFamily="34" charset="0"/>
                        </a:rPr>
                        <a:t>flooring, grouted </a:t>
                      </a:r>
                      <a:r>
                        <a:rPr lang="en-US" sz="1200" dirty="0">
                          <a:latin typeface="Arial" panose="020B0604020202020204" pitchFamily="34" charset="0"/>
                          <a:cs typeface="Arial" panose="020B0604020202020204" pitchFamily="34" charset="0"/>
                        </a:rPr>
                        <a:t>ceramic</a:t>
                      </a:r>
                      <a:r>
                        <a:rPr lang="en-US" sz="1200" baseline="0" dirty="0">
                          <a:latin typeface="Arial" panose="020B0604020202020204" pitchFamily="34" charset="0"/>
                          <a:cs typeface="Arial" panose="020B0604020202020204" pitchFamily="34" charset="0"/>
                        </a:rPr>
                        <a:t> and porcelain tile</a:t>
                      </a:r>
                      <a:endParaRPr lang="en-US" sz="1200" dirty="0">
                        <a:latin typeface="Arial" pitchFamily="34" charset="0"/>
                        <a:cs typeface="Arial" pitchFamily="34" charset="0"/>
                      </a:endParaRPr>
                    </a:p>
                  </a:txBody>
                  <a:tcPr marL="91439" marR="91439" marT="45730" marB="45730"/>
                </a:tc>
                <a:extLst>
                  <a:ext uri="{0D108BD9-81ED-4DB2-BD59-A6C34878D82A}">
                    <a16:rowId xmlns:a16="http://schemas.microsoft.com/office/drawing/2014/main" val="10003"/>
                  </a:ext>
                </a:extLst>
              </a:tr>
              <a:tr h="685800">
                <a:tc>
                  <a:txBody>
                    <a:bodyPr/>
                    <a:lstStyle/>
                    <a:p>
                      <a:r>
                        <a:rPr lang="en-US" sz="1200" dirty="0">
                          <a:latin typeface="Arial" panose="020B0604020202020204" pitchFamily="34" charset="0"/>
                          <a:cs typeface="Arial" panose="020B0604020202020204" pitchFamily="34" charset="0"/>
                        </a:rPr>
                        <a:t>Hospitality</a:t>
                      </a:r>
                    </a:p>
                  </a:txBody>
                  <a:tcPr marL="91439" marR="91439" marT="45730" marB="45730"/>
                </a:tc>
                <a:tc>
                  <a:txBody>
                    <a:bodyPr/>
                    <a:lstStyle/>
                    <a:p>
                      <a:r>
                        <a:rPr lang="en-US" sz="1200" dirty="0">
                          <a:latin typeface="Arial" panose="020B0604020202020204" pitchFamily="34" charset="0"/>
                          <a:cs typeface="Arial" panose="020B0604020202020204" pitchFamily="34" charset="0"/>
                        </a:rPr>
                        <a:t>Lobbies, hallways, elevator areas</a:t>
                      </a:r>
                    </a:p>
                  </a:txBody>
                  <a:tcPr marL="91439" marR="91439" marT="45730" marB="45730"/>
                </a:tc>
                <a:tc>
                  <a:txBody>
                    <a:bodyPr/>
                    <a:lstStyle/>
                    <a:p>
                      <a:r>
                        <a:rPr lang="en-US" sz="1200" dirty="0">
                          <a:latin typeface="Arial" panose="020B0604020202020204" pitchFamily="34" charset="0"/>
                          <a:cs typeface="Arial" panose="020B0604020202020204" pitchFamily="34" charset="0"/>
                        </a:rPr>
                        <a:t>VCT,</a:t>
                      </a:r>
                      <a:r>
                        <a:rPr lang="en-US" sz="120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polished stone, terrazzo, grouted ceramic</a:t>
                      </a:r>
                      <a:r>
                        <a:rPr lang="en-US" sz="1200" baseline="0" dirty="0">
                          <a:latin typeface="Arial" panose="020B0604020202020204" pitchFamily="34" charset="0"/>
                          <a:cs typeface="Arial" panose="020B0604020202020204" pitchFamily="34" charset="0"/>
                        </a:rPr>
                        <a:t> and porcelain tile</a:t>
                      </a:r>
                      <a:endParaRPr lang="en-US" sz="1200" dirty="0">
                        <a:latin typeface="Arial" pitchFamily="34" charset="0"/>
                        <a:cs typeface="Arial" pitchFamily="34" charset="0"/>
                      </a:endParaRPr>
                    </a:p>
                  </a:txBody>
                  <a:tcPr marL="91439" marR="91439" marT="45730" marB="45730"/>
                </a:tc>
                <a:extLst>
                  <a:ext uri="{0D108BD9-81ED-4DB2-BD59-A6C34878D82A}">
                    <a16:rowId xmlns:a16="http://schemas.microsoft.com/office/drawing/2014/main" val="10004"/>
                  </a:ext>
                </a:extLst>
              </a:tr>
              <a:tr h="542925">
                <a:tc>
                  <a:txBody>
                    <a:bodyPr/>
                    <a:lstStyle/>
                    <a:p>
                      <a:r>
                        <a:rPr lang="en-US" sz="1200" dirty="0">
                          <a:latin typeface="Arial" panose="020B0604020202020204" pitchFamily="34" charset="0"/>
                          <a:cs typeface="Arial" panose="020B0604020202020204" pitchFamily="34" charset="0"/>
                        </a:rPr>
                        <a:t>Logistics/Manufacturing</a:t>
                      </a:r>
                    </a:p>
                  </a:txBody>
                  <a:tcPr marL="91439" marR="91439" marT="45730" marB="4573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Arial" panose="020B0604020202020204" pitchFamily="34" charset="0"/>
                          <a:cs typeface="Arial" panose="020B0604020202020204" pitchFamily="34" charset="0"/>
                        </a:rPr>
                        <a:t>Small spaces, congested aisles, in-and-around equipment, employee cafeterias</a:t>
                      </a:r>
                      <a:endParaRPr lang="en-US" sz="1200" dirty="0">
                        <a:latin typeface="Arial" pitchFamily="34" charset="0"/>
                        <a:cs typeface="Arial" pitchFamily="34" charset="0"/>
                      </a:endParaRPr>
                    </a:p>
                  </a:txBody>
                  <a:tcPr marL="91439" marR="91439" marT="45730" marB="45730"/>
                </a:tc>
                <a:tc>
                  <a:txBody>
                    <a:bodyPr/>
                    <a:lstStyle/>
                    <a:p>
                      <a:r>
                        <a:rPr lang="en-US" sz="1200" dirty="0">
                          <a:latin typeface="Arial" panose="020B0604020202020204" pitchFamily="34" charset="0"/>
                          <a:cs typeface="Arial" panose="020B0604020202020204" pitchFamily="34" charset="0"/>
                        </a:rPr>
                        <a:t>Sealed concrete,</a:t>
                      </a:r>
                      <a:r>
                        <a:rPr lang="en-US" sz="1200" baseline="0" dirty="0">
                          <a:latin typeface="Arial" panose="020B0604020202020204" pitchFamily="34" charset="0"/>
                          <a:cs typeface="Arial" panose="020B0604020202020204" pitchFamily="34" charset="0"/>
                        </a:rPr>
                        <a:t> polished concrete, coated floors</a:t>
                      </a:r>
                      <a:endParaRPr lang="en-US" sz="1200" dirty="0">
                        <a:latin typeface="Arial" pitchFamily="34" charset="0"/>
                        <a:cs typeface="Arial" pitchFamily="34" charset="0"/>
                      </a:endParaRPr>
                    </a:p>
                  </a:txBody>
                  <a:tcPr marL="91439" marR="91439" marT="45730" marB="45730"/>
                </a:tc>
                <a:extLst>
                  <a:ext uri="{0D108BD9-81ED-4DB2-BD59-A6C34878D82A}">
                    <a16:rowId xmlns:a16="http://schemas.microsoft.com/office/drawing/2014/main" val="10005"/>
                  </a:ext>
                </a:extLst>
              </a:tr>
            </a:tbl>
          </a:graphicData>
        </a:graphic>
      </p:graphicFrame>
      <p:pic>
        <p:nvPicPr>
          <p:cNvPr id="8" name="Picture 7"/>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051930" y="4938022"/>
            <a:ext cx="1634870" cy="146277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508412" y="4953000"/>
            <a:ext cx="2171700" cy="14478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780171" y="4953000"/>
            <a:ext cx="2171700" cy="144780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20193" y="4938022"/>
            <a:ext cx="2171700" cy="1447800"/>
          </a:xfrm>
          <a:prstGeom prst="rect">
            <a:avLst/>
          </a:prstGeom>
        </p:spPr>
      </p:pic>
    </p:spTree>
    <p:extLst>
      <p:ext uri="{BB962C8B-B14F-4D97-AF65-F5344CB8AC3E}">
        <p14:creationId xmlns:p14="http://schemas.microsoft.com/office/powerpoint/2010/main" val="4128934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r>
              <a:rPr lang="en-US" dirty="0"/>
              <a:t>©2017  The Tennant Company. All rights reserved.</a:t>
            </a:r>
          </a:p>
        </p:txBody>
      </p:sp>
      <p:sp>
        <p:nvSpPr>
          <p:cNvPr id="4" name="Footer Placeholder 3"/>
          <p:cNvSpPr>
            <a:spLocks noGrp="1"/>
          </p:cNvSpPr>
          <p:nvPr>
            <p:ph type="ftr" sz="quarter" idx="3"/>
          </p:nvPr>
        </p:nvSpPr>
        <p:spPr/>
        <p:txBody>
          <a:bodyPr/>
          <a:lstStyle/>
          <a:p>
            <a:r>
              <a:rPr lang="en-US"/>
              <a:t>CONFIDENTIAL - For Internal Use Only</a:t>
            </a:r>
            <a:endParaRPr lang="en-US" dirty="0"/>
          </a:p>
        </p:txBody>
      </p:sp>
      <p:sp>
        <p:nvSpPr>
          <p:cNvPr id="5" name="Slide Number Placeholder 4"/>
          <p:cNvSpPr>
            <a:spLocks noGrp="1"/>
          </p:cNvSpPr>
          <p:nvPr>
            <p:ph type="sldNum" sz="quarter" idx="4"/>
          </p:nvPr>
        </p:nvSpPr>
        <p:spPr/>
        <p:txBody>
          <a:bodyPr/>
          <a:lstStyle/>
          <a:p>
            <a:r>
              <a:rPr lang="en-US" dirty="0"/>
              <a:t> Feb. 2017      </a:t>
            </a:r>
            <a:fld id="{1A6FFB7A-8DCC-4570-A770-7C398EED305A}" type="slidenum">
              <a:rPr lang="en-US" smtClean="0"/>
              <a:pPr/>
              <a:t>6</a:t>
            </a:fld>
            <a:endParaRPr lang="en-US" dirty="0"/>
          </a:p>
        </p:txBody>
      </p:sp>
      <p:sp>
        <p:nvSpPr>
          <p:cNvPr id="6" name="Title 5"/>
          <p:cNvSpPr>
            <a:spLocks noGrp="1"/>
          </p:cNvSpPr>
          <p:nvPr>
            <p:ph type="title"/>
          </p:nvPr>
        </p:nvSpPr>
        <p:spPr>
          <a:xfrm>
            <a:off x="457200" y="295188"/>
            <a:ext cx="7010400" cy="695412"/>
          </a:xfrm>
        </p:spPr>
        <p:txBody>
          <a:bodyPr>
            <a:normAutofit fontScale="90000"/>
          </a:bodyPr>
          <a:lstStyle/>
          <a:p>
            <a:r>
              <a:rPr lang="en-US" altLang="en-US" dirty="0"/>
              <a:t>NEW Product Offering – High-Level Configuration Overview</a:t>
            </a:r>
            <a:endParaRPr lang="en-US" dirty="0"/>
          </a:p>
        </p:txBody>
      </p:sp>
      <p:sp>
        <p:nvSpPr>
          <p:cNvPr id="7" name="Content Placeholder 2"/>
          <p:cNvSpPr txBox="1">
            <a:spLocks/>
          </p:cNvSpPr>
          <p:nvPr/>
        </p:nvSpPr>
        <p:spPr>
          <a:xfrm>
            <a:off x="593132" y="1506296"/>
            <a:ext cx="5654791" cy="4924339"/>
          </a:xfrm>
          <a:prstGeom prst="rect">
            <a:avLst/>
          </a:prstGeom>
        </p:spPr>
        <p:txBody>
          <a:bodyPr vert="horz" lIns="91440" tIns="45720" rIns="91440" bIns="45720" rtlCol="0">
            <a:noAutofit/>
          </a:bodyPr>
          <a:lstStyle>
            <a:lvl1pPr marL="0" indent="0" algn="l" defTabSz="914400" rtl="0" eaLnBrk="1" latinLnBrk="0" hangingPunct="1">
              <a:spcBef>
                <a:spcPct val="20000"/>
              </a:spcBef>
              <a:buFontTx/>
              <a:buNone/>
              <a:defRPr sz="1600" kern="1200">
                <a:solidFill>
                  <a:schemeClr val="tx1"/>
                </a:solidFill>
                <a:latin typeface="Century Gothic" pitchFamily="34" charset="0"/>
                <a:ea typeface="+mn-ea"/>
                <a:cs typeface="Arial" pitchFamily="34" charset="0"/>
              </a:defRPr>
            </a:lvl1pPr>
            <a:lvl2pPr marL="457200" indent="0" algn="l" defTabSz="914400" rtl="0" eaLnBrk="1" latinLnBrk="0" hangingPunct="1">
              <a:spcBef>
                <a:spcPct val="20000"/>
              </a:spcBef>
              <a:buFontTx/>
              <a:buNone/>
              <a:defRPr sz="1400" kern="1200">
                <a:solidFill>
                  <a:schemeClr val="tx1"/>
                </a:solidFill>
                <a:latin typeface="Century Gothic" pitchFamily="34" charset="0"/>
                <a:ea typeface="+mn-ea"/>
                <a:cs typeface="Arial" pitchFamily="34" charset="0"/>
              </a:defRPr>
            </a:lvl2pPr>
            <a:lvl3pPr marL="914400" indent="0" algn="l" defTabSz="914400" rtl="0" eaLnBrk="1" latinLnBrk="0" hangingPunct="1">
              <a:spcBef>
                <a:spcPct val="20000"/>
              </a:spcBef>
              <a:buFontTx/>
              <a:buNone/>
              <a:defRPr sz="1200" kern="1200">
                <a:solidFill>
                  <a:schemeClr val="tx1"/>
                </a:solidFill>
                <a:latin typeface="Century Gothic" pitchFamily="34" charset="0"/>
                <a:ea typeface="+mn-ea"/>
                <a:cs typeface="Arial" pitchFamily="34" charset="0"/>
              </a:defRPr>
            </a:lvl3pPr>
            <a:lvl4pPr marL="1371600" indent="0" algn="l" defTabSz="914400" rtl="0" eaLnBrk="1" latinLnBrk="0" hangingPunct="1">
              <a:spcBef>
                <a:spcPct val="20000"/>
              </a:spcBef>
              <a:buFontTx/>
              <a:buNone/>
              <a:defRPr sz="1200" kern="1200">
                <a:solidFill>
                  <a:schemeClr val="tx1"/>
                </a:solidFill>
                <a:latin typeface="Century Gothic" pitchFamily="34" charset="0"/>
                <a:ea typeface="+mn-ea"/>
                <a:cs typeface="Arial" pitchFamily="34" charset="0"/>
              </a:defRPr>
            </a:lvl4pPr>
            <a:lvl5pPr marL="1828800" indent="0" algn="l" defTabSz="914400" rtl="0" eaLnBrk="1" latinLnBrk="0" hangingPunct="1">
              <a:spcBef>
                <a:spcPct val="20000"/>
              </a:spcBef>
              <a:buFontTx/>
              <a:buNone/>
              <a:defRPr sz="1200" kern="1200">
                <a:solidFill>
                  <a:schemeClr val="tx1"/>
                </a:solidFill>
                <a:latin typeface="Century Gothic"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Clr>
                <a:srgbClr val="3CB148"/>
              </a:buClr>
              <a:buFont typeface="Arial" panose="020B0604020202020204" pitchFamily="34" charset="0"/>
              <a:buChar char="•"/>
            </a:pPr>
            <a:r>
              <a:rPr lang="en-US" sz="1400" b="1" dirty="0"/>
              <a:t>Scrub deck changes:</a:t>
            </a:r>
          </a:p>
          <a:p>
            <a:pPr marL="404813" lvl="1" indent="-171450">
              <a:buClr>
                <a:srgbClr val="3CB148"/>
              </a:buClr>
              <a:buFont typeface="Arial" panose="020B0604020202020204" pitchFamily="34" charset="0"/>
              <a:buChar char="•"/>
            </a:pPr>
            <a:r>
              <a:rPr lang="en-US" sz="1200" dirty="0"/>
              <a:t>New 26in/650mm </a:t>
            </a:r>
            <a:r>
              <a:rPr lang="en-US" sz="1200" b="1" dirty="0"/>
              <a:t>DUAL DISK </a:t>
            </a:r>
            <a:r>
              <a:rPr lang="en-US" sz="1200" dirty="0"/>
              <a:t>replaces 24in/600mm</a:t>
            </a:r>
          </a:p>
          <a:p>
            <a:pPr marL="404813" lvl="1" indent="-171450">
              <a:buClr>
                <a:srgbClr val="3CB148"/>
              </a:buClr>
              <a:buFont typeface="Arial" panose="020B0604020202020204" pitchFamily="34" charset="0"/>
              <a:buChar char="•"/>
            </a:pPr>
            <a:r>
              <a:rPr lang="en-US" sz="1200" dirty="0"/>
              <a:t>New 28in/700mm </a:t>
            </a:r>
            <a:r>
              <a:rPr lang="en-US" sz="1200" b="1" dirty="0"/>
              <a:t>CYLINDRICAL</a:t>
            </a:r>
            <a:r>
              <a:rPr lang="en-US" sz="1200" dirty="0"/>
              <a:t> replaces 26in/650mm &amp; 32in/800mm</a:t>
            </a:r>
          </a:p>
          <a:p>
            <a:pPr marL="404813" lvl="1" indent="-171450">
              <a:buClr>
                <a:srgbClr val="3CB148"/>
              </a:buClr>
              <a:buFont typeface="Arial" panose="020B0604020202020204" pitchFamily="34" charset="0"/>
              <a:buChar char="•"/>
            </a:pPr>
            <a:r>
              <a:rPr lang="en-US" sz="1200" dirty="0"/>
              <a:t>New 28in/700mm </a:t>
            </a:r>
            <a:r>
              <a:rPr lang="en-US" sz="1200" b="1" dirty="0"/>
              <a:t>ORBITAL</a:t>
            </a:r>
            <a:r>
              <a:rPr lang="en-US" sz="1200" dirty="0"/>
              <a:t> head</a:t>
            </a:r>
          </a:p>
          <a:p>
            <a:pPr>
              <a:buClr>
                <a:srgbClr val="009AC7"/>
              </a:buClr>
            </a:pPr>
            <a:endParaRPr lang="en-US" sz="1400" b="1" dirty="0"/>
          </a:p>
          <a:p>
            <a:pPr>
              <a:buClr>
                <a:srgbClr val="009AC7"/>
              </a:buClr>
            </a:pPr>
            <a:endParaRPr lang="en-US" sz="1400" b="1" dirty="0"/>
          </a:p>
          <a:p>
            <a:pPr>
              <a:buClr>
                <a:srgbClr val="009AC7"/>
              </a:buClr>
            </a:pPr>
            <a:endParaRPr lang="en-US" sz="1400" b="1" dirty="0"/>
          </a:p>
          <a:p>
            <a:pPr>
              <a:buClr>
                <a:srgbClr val="009AC7"/>
              </a:buClr>
            </a:pPr>
            <a:endParaRPr lang="en-US" sz="1400" b="1" dirty="0"/>
          </a:p>
          <a:p>
            <a:pPr>
              <a:buClr>
                <a:srgbClr val="009AC7"/>
              </a:buClr>
            </a:pPr>
            <a:endParaRPr lang="en-US" sz="1400" b="1" dirty="0"/>
          </a:p>
          <a:p>
            <a:pPr>
              <a:buClr>
                <a:srgbClr val="009AC7"/>
              </a:buClr>
            </a:pPr>
            <a:endParaRPr lang="en-US" sz="1400" b="1" dirty="0"/>
          </a:p>
          <a:p>
            <a:pPr>
              <a:buClr>
                <a:srgbClr val="009AC7"/>
              </a:buClr>
            </a:pPr>
            <a:endParaRPr lang="en-US" sz="1400" b="1" dirty="0"/>
          </a:p>
          <a:p>
            <a:pPr>
              <a:buClr>
                <a:srgbClr val="009AC7"/>
              </a:buClr>
            </a:pPr>
            <a:endParaRPr lang="en-US" sz="1400" b="1" dirty="0"/>
          </a:p>
          <a:p>
            <a:pPr>
              <a:buClr>
                <a:srgbClr val="009AC7"/>
              </a:buClr>
            </a:pPr>
            <a:endParaRPr lang="en-US" sz="1400" b="1" dirty="0"/>
          </a:p>
          <a:p>
            <a:pPr marL="169863" indent="-169863">
              <a:buClr>
                <a:srgbClr val="009AC7"/>
              </a:buClr>
              <a:buFont typeface="Wingdings" panose="05000000000000000000" pitchFamily="2" charset="2"/>
              <a:buChar char="§"/>
            </a:pPr>
            <a:endParaRPr lang="en-US" sz="1400" b="1" dirty="0"/>
          </a:p>
          <a:p>
            <a:pPr marL="285750" indent="-285750">
              <a:buClr>
                <a:srgbClr val="3CB148"/>
              </a:buClr>
              <a:buFont typeface="Arial" panose="020B0604020202020204" pitchFamily="34" charset="0"/>
              <a:buChar char="•"/>
            </a:pPr>
            <a:r>
              <a:rPr lang="en-US" sz="1400" b="1" dirty="0"/>
              <a:t>Battery Offering:</a:t>
            </a:r>
          </a:p>
          <a:p>
            <a:pPr marL="404813" lvl="1" indent="-171450">
              <a:buClr>
                <a:srgbClr val="3CB148"/>
              </a:buClr>
              <a:buFont typeface="Arial" panose="020B0604020202020204" pitchFamily="34" charset="0"/>
              <a:buChar char="•"/>
            </a:pPr>
            <a:r>
              <a:rPr lang="en-US" sz="1200" dirty="0"/>
              <a:t>New standard </a:t>
            </a:r>
            <a:r>
              <a:rPr lang="en-US" sz="1200" b="1" dirty="0"/>
              <a:t>225AH</a:t>
            </a:r>
            <a:r>
              <a:rPr lang="en-US" sz="1200" dirty="0"/>
              <a:t> wet battery replaces 240AH </a:t>
            </a:r>
          </a:p>
          <a:p>
            <a:pPr marL="404813" lvl="1" indent="-171450">
              <a:buClr>
                <a:srgbClr val="3CB148"/>
              </a:buClr>
              <a:buFont typeface="Arial" panose="020B0604020202020204" pitchFamily="34" charset="0"/>
              <a:buChar char="•"/>
            </a:pPr>
            <a:r>
              <a:rPr lang="en-US" sz="1200" dirty="0"/>
              <a:t>New optional </a:t>
            </a:r>
            <a:r>
              <a:rPr lang="en-US" sz="1200" b="1" dirty="0"/>
              <a:t>260AH</a:t>
            </a:r>
            <a:r>
              <a:rPr lang="en-US" sz="1200" dirty="0"/>
              <a:t> wet battery </a:t>
            </a:r>
          </a:p>
          <a:p>
            <a:pPr marL="404813" lvl="1" indent="-171450">
              <a:buClr>
                <a:srgbClr val="3CB148"/>
              </a:buClr>
              <a:buFont typeface="Arial" panose="020B0604020202020204" pitchFamily="34" charset="0"/>
              <a:buChar char="•"/>
            </a:pPr>
            <a:r>
              <a:rPr lang="en-US" sz="1200" dirty="0"/>
              <a:t>New optional </a:t>
            </a:r>
            <a:r>
              <a:rPr lang="en-US" sz="1200" b="1" dirty="0"/>
              <a:t>220AH</a:t>
            </a:r>
            <a:r>
              <a:rPr lang="en-US" sz="1200" dirty="0"/>
              <a:t> sealed AGM replaces 200AH</a:t>
            </a:r>
            <a:endParaRPr lang="en-US" b="1" dirty="0"/>
          </a:p>
          <a:p>
            <a:pPr marL="171450" indent="-171450">
              <a:buClr>
                <a:srgbClr val="3CB148"/>
              </a:buClr>
              <a:buFont typeface="Arial" panose="020B0604020202020204" pitchFamily="34" charset="0"/>
              <a:buChar char="•"/>
            </a:pPr>
            <a:endParaRPr lang="en-US" sz="700" b="1" dirty="0"/>
          </a:p>
          <a:p>
            <a:pPr marL="285750" indent="-285750">
              <a:buClr>
                <a:srgbClr val="3CB148"/>
              </a:buClr>
              <a:buFont typeface="Arial" panose="020B0604020202020204" pitchFamily="34" charset="0"/>
              <a:buChar char="•"/>
            </a:pPr>
            <a:r>
              <a:rPr lang="en-US" sz="1400" b="1" dirty="0"/>
              <a:t>Cleaning Technology:</a:t>
            </a:r>
          </a:p>
          <a:p>
            <a:pPr marL="404813" lvl="1" indent="-171450">
              <a:buClr>
                <a:srgbClr val="3CB148"/>
              </a:buClr>
              <a:buFont typeface="Arial" panose="020B0604020202020204" pitchFamily="34" charset="0"/>
              <a:buChar char="•"/>
            </a:pPr>
            <a:r>
              <a:rPr lang="en-US" sz="1200" dirty="0" err="1"/>
              <a:t>FaST</a:t>
            </a:r>
            <a:r>
              <a:rPr lang="en-US" sz="1200" dirty="0"/>
              <a:t> technology is no longer available</a:t>
            </a:r>
          </a:p>
          <a:p>
            <a:endParaRPr lang="en-US" sz="1400" dirty="0"/>
          </a:p>
        </p:txBody>
      </p:sp>
      <p:sp>
        <p:nvSpPr>
          <p:cNvPr id="8" name="TextBox 7"/>
          <p:cNvSpPr txBox="1"/>
          <p:nvPr/>
        </p:nvSpPr>
        <p:spPr>
          <a:xfrm>
            <a:off x="6555121" y="2485771"/>
            <a:ext cx="1491392" cy="830997"/>
          </a:xfrm>
          <a:prstGeom prst="rect">
            <a:avLst/>
          </a:prstGeom>
          <a:noFill/>
        </p:spPr>
        <p:txBody>
          <a:bodyPr wrap="square" rtlCol="0">
            <a:spAutoFit/>
          </a:bodyPr>
          <a:lstStyle/>
          <a:p>
            <a:pPr algn="ctr"/>
            <a:r>
              <a:rPr lang="en-US" sz="1200" b="1" dirty="0">
                <a:latin typeface="Arial" panose="020B0604020202020204" pitchFamily="34" charset="0"/>
              </a:rPr>
              <a:t>Dual Disk</a:t>
            </a:r>
            <a:br>
              <a:rPr lang="en-US" sz="1200" b="1" dirty="0">
                <a:latin typeface="Arial" panose="020B0604020202020204" pitchFamily="34" charset="0"/>
              </a:rPr>
            </a:br>
            <a:r>
              <a:rPr lang="en-US" sz="1200" dirty="0">
                <a:latin typeface="Arial" panose="020B0604020202020204" pitchFamily="34" charset="0"/>
              </a:rPr>
              <a:t>26 in / 650 mm</a:t>
            </a:r>
          </a:p>
          <a:p>
            <a:pPr algn="ctr"/>
            <a:r>
              <a:rPr lang="en-US" sz="1200" dirty="0">
                <a:latin typeface="Arial" panose="020B0604020202020204" pitchFamily="34" charset="0"/>
              </a:rPr>
              <a:t>28 in / 700 mm</a:t>
            </a:r>
          </a:p>
          <a:p>
            <a:pPr algn="ctr"/>
            <a:r>
              <a:rPr lang="en-US" sz="1200" dirty="0">
                <a:latin typeface="Arial" panose="020B0604020202020204" pitchFamily="34" charset="0"/>
              </a:rPr>
              <a:t>32 in / 800 mm</a:t>
            </a:r>
          </a:p>
        </p:txBody>
      </p:sp>
      <p:sp>
        <p:nvSpPr>
          <p:cNvPr id="9" name="TextBox 8"/>
          <p:cNvSpPr txBox="1"/>
          <p:nvPr/>
        </p:nvSpPr>
        <p:spPr>
          <a:xfrm>
            <a:off x="6674527" y="6005144"/>
            <a:ext cx="1435218" cy="461665"/>
          </a:xfrm>
          <a:prstGeom prst="rect">
            <a:avLst/>
          </a:prstGeom>
          <a:noFill/>
        </p:spPr>
        <p:txBody>
          <a:bodyPr wrap="square" rtlCol="0">
            <a:spAutoFit/>
          </a:bodyPr>
          <a:lstStyle/>
          <a:p>
            <a:pPr algn="ctr"/>
            <a:r>
              <a:rPr lang="en-US" sz="1200" b="1" dirty="0">
                <a:latin typeface="Arial" panose="020B0604020202020204" pitchFamily="34" charset="0"/>
              </a:rPr>
              <a:t>Orbital</a:t>
            </a:r>
            <a:br>
              <a:rPr lang="en-US" sz="1200" dirty="0">
                <a:latin typeface="Arial" panose="020B0604020202020204" pitchFamily="34" charset="0"/>
              </a:rPr>
            </a:br>
            <a:r>
              <a:rPr lang="en-US" sz="1200" dirty="0">
                <a:latin typeface="Arial" panose="020B0604020202020204" pitchFamily="34" charset="0"/>
              </a:rPr>
              <a:t>28 in / 700 mm</a:t>
            </a:r>
          </a:p>
        </p:txBody>
      </p:sp>
      <p:sp>
        <p:nvSpPr>
          <p:cNvPr id="10" name="TextBox 9"/>
          <p:cNvSpPr txBox="1"/>
          <p:nvPr/>
        </p:nvSpPr>
        <p:spPr>
          <a:xfrm>
            <a:off x="6524357" y="4362596"/>
            <a:ext cx="1670268" cy="461665"/>
          </a:xfrm>
          <a:prstGeom prst="rect">
            <a:avLst/>
          </a:prstGeom>
          <a:noFill/>
        </p:spPr>
        <p:txBody>
          <a:bodyPr wrap="square" rtlCol="0">
            <a:spAutoFit/>
          </a:bodyPr>
          <a:lstStyle/>
          <a:p>
            <a:pPr algn="ctr"/>
            <a:r>
              <a:rPr lang="en-US" sz="1200" b="1" dirty="0">
                <a:latin typeface="Arial" panose="020B0604020202020204" pitchFamily="34" charset="0"/>
              </a:rPr>
              <a:t>Dual Cylindrical</a:t>
            </a:r>
            <a:br>
              <a:rPr lang="en-US" sz="1200" dirty="0">
                <a:latin typeface="Arial" panose="020B0604020202020204" pitchFamily="34" charset="0"/>
              </a:rPr>
            </a:br>
            <a:r>
              <a:rPr lang="en-US" sz="1200" dirty="0">
                <a:latin typeface="Arial" panose="020B0604020202020204" pitchFamily="34" charset="0"/>
              </a:rPr>
              <a:t>28 in / 700 mm</a:t>
            </a:r>
          </a:p>
        </p:txBody>
      </p:sp>
      <p:sp>
        <p:nvSpPr>
          <p:cNvPr id="11" name="TextBox 10"/>
          <p:cNvSpPr txBox="1"/>
          <p:nvPr/>
        </p:nvSpPr>
        <p:spPr>
          <a:xfrm>
            <a:off x="7909466" y="4495265"/>
            <a:ext cx="709683" cy="338554"/>
          </a:xfrm>
          <a:prstGeom prst="rect">
            <a:avLst/>
          </a:prstGeom>
          <a:noFill/>
        </p:spPr>
        <p:txBody>
          <a:bodyPr wrap="square" rtlCol="0">
            <a:spAutoFit/>
          </a:bodyPr>
          <a:lstStyle/>
          <a:p>
            <a:pPr algn="ctr"/>
            <a:r>
              <a:rPr lang="en-US" sz="1600" b="1" i="1" dirty="0">
                <a:solidFill>
                  <a:srgbClr val="00B050"/>
                </a:solidFill>
              </a:rPr>
              <a:t>New</a:t>
            </a:r>
          </a:p>
        </p:txBody>
      </p:sp>
      <p:graphicFrame>
        <p:nvGraphicFramePr>
          <p:cNvPr id="12" name="Object 11"/>
          <p:cNvGraphicFramePr>
            <a:graphicFrameLocks noChangeAspect="1"/>
          </p:cNvGraphicFramePr>
          <p:nvPr>
            <p:extLst>
              <p:ext uri="{D42A27DB-BD31-4B8C-83A1-F6EECF244321}">
                <p14:modId xmlns:p14="http://schemas.microsoft.com/office/powerpoint/2010/main" val="1081669397"/>
              </p:ext>
            </p:extLst>
          </p:nvPr>
        </p:nvGraphicFramePr>
        <p:xfrm>
          <a:off x="1096398" y="2524047"/>
          <a:ext cx="2706964" cy="906463"/>
        </p:xfrm>
        <a:graphic>
          <a:graphicData uri="http://schemas.openxmlformats.org/presentationml/2006/ole">
            <mc:AlternateContent xmlns:mc="http://schemas.openxmlformats.org/markup-compatibility/2006">
              <mc:Choice xmlns:v="urn:schemas-microsoft-com:vml" Requires="v">
                <p:oleObj spid="_x0000_s1076" name="Worksheet" r:id="rId4" imgW="3070871" imgH="906768" progId="Excel.Sheet.12">
                  <p:embed/>
                </p:oleObj>
              </mc:Choice>
              <mc:Fallback>
                <p:oleObj name="Worksheet" r:id="rId4" imgW="3070871" imgH="906768" progId="Excel.Sheet.12">
                  <p:embed/>
                  <p:pic>
                    <p:nvPicPr>
                      <p:cNvPr id="0" name=""/>
                      <p:cNvPicPr/>
                      <p:nvPr/>
                    </p:nvPicPr>
                    <p:blipFill>
                      <a:blip r:embed="rId5"/>
                      <a:stretch>
                        <a:fillRect/>
                      </a:stretch>
                    </p:blipFill>
                    <p:spPr>
                      <a:xfrm>
                        <a:off x="1096398" y="2524047"/>
                        <a:ext cx="2706964" cy="906463"/>
                      </a:xfrm>
                      <a:prstGeom prst="rect">
                        <a:avLst/>
                      </a:prstGeom>
                    </p:spPr>
                  </p:pic>
                </p:oleObj>
              </mc:Fallback>
            </mc:AlternateContent>
          </a:graphicData>
        </a:graphic>
      </p:graphicFrame>
      <p:sp>
        <p:nvSpPr>
          <p:cNvPr id="13" name="TextBox 12"/>
          <p:cNvSpPr txBox="1"/>
          <p:nvPr/>
        </p:nvSpPr>
        <p:spPr>
          <a:xfrm>
            <a:off x="7909466" y="6163870"/>
            <a:ext cx="709683" cy="338554"/>
          </a:xfrm>
          <a:prstGeom prst="rect">
            <a:avLst/>
          </a:prstGeom>
          <a:noFill/>
        </p:spPr>
        <p:txBody>
          <a:bodyPr wrap="square" rtlCol="0">
            <a:spAutoFit/>
          </a:bodyPr>
          <a:lstStyle/>
          <a:p>
            <a:pPr algn="ctr"/>
            <a:r>
              <a:rPr lang="en-US" sz="1600" b="1" i="1" dirty="0">
                <a:solidFill>
                  <a:srgbClr val="00B050"/>
                </a:solidFill>
              </a:rPr>
              <a:t>New</a:t>
            </a:r>
          </a:p>
        </p:txBody>
      </p:sp>
      <p:sp>
        <p:nvSpPr>
          <p:cNvPr id="14" name="TextBox 13"/>
          <p:cNvSpPr txBox="1"/>
          <p:nvPr/>
        </p:nvSpPr>
        <p:spPr>
          <a:xfrm>
            <a:off x="7854225" y="2638947"/>
            <a:ext cx="709683" cy="338554"/>
          </a:xfrm>
          <a:prstGeom prst="rect">
            <a:avLst/>
          </a:prstGeom>
          <a:noFill/>
        </p:spPr>
        <p:txBody>
          <a:bodyPr wrap="square" rtlCol="0">
            <a:spAutoFit/>
          </a:bodyPr>
          <a:lstStyle/>
          <a:p>
            <a:pPr algn="ctr"/>
            <a:r>
              <a:rPr lang="en-US" sz="1600" b="1" i="1" dirty="0">
                <a:solidFill>
                  <a:srgbClr val="00B050"/>
                </a:solidFill>
              </a:rPr>
              <a:t>New</a:t>
            </a:r>
          </a:p>
        </p:txBody>
      </p:sp>
      <p:graphicFrame>
        <p:nvGraphicFramePr>
          <p:cNvPr id="15" name="Object 14"/>
          <p:cNvGraphicFramePr>
            <a:graphicFrameLocks noChangeAspect="1"/>
          </p:cNvGraphicFramePr>
          <p:nvPr>
            <p:extLst>
              <p:ext uri="{D42A27DB-BD31-4B8C-83A1-F6EECF244321}">
                <p14:modId xmlns:p14="http://schemas.microsoft.com/office/powerpoint/2010/main" val="334931909"/>
              </p:ext>
            </p:extLst>
          </p:nvPr>
        </p:nvGraphicFramePr>
        <p:xfrm>
          <a:off x="1096963" y="3473450"/>
          <a:ext cx="3952875" cy="1457325"/>
        </p:xfrm>
        <a:graphic>
          <a:graphicData uri="http://schemas.openxmlformats.org/presentationml/2006/ole">
            <mc:AlternateContent xmlns:mc="http://schemas.openxmlformats.org/markup-compatibility/2006">
              <mc:Choice xmlns:v="urn:schemas-microsoft-com:vml" Requires="v">
                <p:oleObj spid="_x0000_s1077" name="Worksheet" r:id="rId6" imgW="3952855" imgH="1457460" progId="Excel.Sheet.12">
                  <p:embed/>
                </p:oleObj>
              </mc:Choice>
              <mc:Fallback>
                <p:oleObj name="Worksheet" r:id="rId6" imgW="3952855" imgH="1457460" progId="Excel.Sheet.12">
                  <p:embed/>
                  <p:pic>
                    <p:nvPicPr>
                      <p:cNvPr id="0" name=""/>
                      <p:cNvPicPr/>
                      <p:nvPr/>
                    </p:nvPicPr>
                    <p:blipFill>
                      <a:blip r:embed="rId7"/>
                      <a:stretch>
                        <a:fillRect/>
                      </a:stretch>
                    </p:blipFill>
                    <p:spPr>
                      <a:xfrm>
                        <a:off x="1096963" y="3473450"/>
                        <a:ext cx="3952875" cy="1457325"/>
                      </a:xfrm>
                      <a:prstGeom prst="rect">
                        <a:avLst/>
                      </a:prstGeom>
                    </p:spPr>
                  </p:pic>
                </p:oleObj>
              </mc:Fallback>
            </mc:AlternateContent>
          </a:graphicData>
        </a:graphic>
      </p:graphicFrame>
      <p:pic>
        <p:nvPicPr>
          <p:cNvPr id="16" name="Picture 15"/>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415388" y="5191612"/>
            <a:ext cx="2055045" cy="884220"/>
          </a:xfrm>
          <a:prstGeom prst="rect">
            <a:avLst/>
          </a:prstGeom>
        </p:spPr>
      </p:pic>
      <p:pic>
        <p:nvPicPr>
          <p:cNvPr id="17" name="Picture 16"/>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6447690" y="1646914"/>
            <a:ext cx="1906021" cy="877133"/>
          </a:xfrm>
          <a:prstGeom prst="rect">
            <a:avLst/>
          </a:prstGeom>
        </p:spPr>
      </p:pic>
      <p:pic>
        <p:nvPicPr>
          <p:cNvPr id="18" name="Picture 17"/>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3893" l="0" r="89868"/>
                    </a14:imgEffect>
                  </a14:imgLayer>
                </a14:imgProps>
              </a:ext>
              <a:ext uri="{28A0092B-C50C-407E-A947-70E740481C1C}">
                <a14:useLocalDpi xmlns:a14="http://schemas.microsoft.com/office/drawing/2010/main"/>
              </a:ext>
            </a:extLst>
          </a:blip>
          <a:srcRect/>
          <a:stretch/>
        </p:blipFill>
        <p:spPr>
          <a:xfrm>
            <a:off x="6565359" y="3419034"/>
            <a:ext cx="1852051" cy="1069092"/>
          </a:xfrm>
          <a:prstGeom prst="rect">
            <a:avLst/>
          </a:prstGeom>
        </p:spPr>
      </p:pic>
    </p:spTree>
    <p:extLst>
      <p:ext uri="{BB962C8B-B14F-4D97-AF65-F5344CB8AC3E}">
        <p14:creationId xmlns:p14="http://schemas.microsoft.com/office/powerpoint/2010/main" val="2159419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r>
              <a:rPr lang="en-US" dirty="0"/>
              <a:t>©2017  The Tennant Company. All rights reserved.</a:t>
            </a:r>
          </a:p>
        </p:txBody>
      </p:sp>
      <p:sp>
        <p:nvSpPr>
          <p:cNvPr id="4" name="Footer Placeholder 3"/>
          <p:cNvSpPr>
            <a:spLocks noGrp="1"/>
          </p:cNvSpPr>
          <p:nvPr>
            <p:ph type="ftr" sz="quarter" idx="3"/>
          </p:nvPr>
        </p:nvSpPr>
        <p:spPr/>
        <p:txBody>
          <a:bodyPr/>
          <a:lstStyle/>
          <a:p>
            <a:r>
              <a:rPr lang="en-US"/>
              <a:t>CONFIDENTIAL - For Internal Use Only</a:t>
            </a:r>
            <a:endParaRPr lang="en-US" dirty="0"/>
          </a:p>
        </p:txBody>
      </p:sp>
      <p:sp>
        <p:nvSpPr>
          <p:cNvPr id="5" name="Slide Number Placeholder 4"/>
          <p:cNvSpPr>
            <a:spLocks noGrp="1"/>
          </p:cNvSpPr>
          <p:nvPr>
            <p:ph type="sldNum" sz="quarter" idx="4"/>
          </p:nvPr>
        </p:nvSpPr>
        <p:spPr/>
        <p:txBody>
          <a:bodyPr/>
          <a:lstStyle/>
          <a:p>
            <a:r>
              <a:rPr lang="en-US" dirty="0"/>
              <a:t> Feb. 2017     </a:t>
            </a:r>
            <a:fld id="{1A6FFB7A-8DCC-4570-A770-7C398EED305A}" type="slidenum">
              <a:rPr lang="en-US" smtClean="0"/>
              <a:pPr/>
              <a:t>7</a:t>
            </a:fld>
            <a:endParaRPr lang="en-US" dirty="0"/>
          </a:p>
        </p:txBody>
      </p:sp>
      <p:sp>
        <p:nvSpPr>
          <p:cNvPr id="6" name="Title 5"/>
          <p:cNvSpPr>
            <a:spLocks noGrp="1"/>
          </p:cNvSpPr>
          <p:nvPr>
            <p:ph type="title"/>
          </p:nvPr>
        </p:nvSpPr>
        <p:spPr/>
        <p:txBody>
          <a:bodyPr/>
          <a:lstStyle/>
          <a:p>
            <a:r>
              <a:rPr lang="en-US" altLang="en-US" dirty="0"/>
              <a:t>Changes from Old SS24-32 to New SS500</a:t>
            </a:r>
            <a:endParaRPr lang="en-US" dirty="0"/>
          </a:p>
        </p:txBody>
      </p:sp>
      <p:sp>
        <p:nvSpPr>
          <p:cNvPr id="7" name="Content Placeholder 2"/>
          <p:cNvSpPr txBox="1">
            <a:spLocks/>
          </p:cNvSpPr>
          <p:nvPr/>
        </p:nvSpPr>
        <p:spPr bwMode="auto">
          <a:xfrm>
            <a:off x="228600" y="1822036"/>
            <a:ext cx="8686800" cy="3966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20000"/>
              </a:spcBef>
              <a:spcAft>
                <a:spcPct val="0"/>
              </a:spcAft>
              <a:buFontTx/>
              <a:buNone/>
              <a:defRPr sz="1800" kern="1200">
                <a:solidFill>
                  <a:schemeClr val="tx1"/>
                </a:solidFill>
                <a:latin typeface="Arial" pitchFamily="34" charset="0"/>
                <a:ea typeface="+mn-ea"/>
                <a:cs typeface="Arial" pitchFamily="34" charset="0"/>
              </a:defRPr>
            </a:lvl1pPr>
            <a:lvl2pPr marL="457200" indent="0" algn="l" rtl="0" eaLnBrk="0" fontAlgn="base" hangingPunct="0">
              <a:spcBef>
                <a:spcPct val="20000"/>
              </a:spcBef>
              <a:spcAft>
                <a:spcPct val="0"/>
              </a:spcAft>
              <a:buFontTx/>
              <a:buNone/>
              <a:defRPr sz="1200" kern="1200">
                <a:solidFill>
                  <a:schemeClr val="tx1"/>
                </a:solidFill>
                <a:latin typeface="Arial" pitchFamily="34" charset="0"/>
                <a:ea typeface="+mn-ea"/>
                <a:cs typeface="Arial" pitchFamily="34" charset="0"/>
              </a:defRPr>
            </a:lvl2pPr>
            <a:lvl3pPr marL="914400" indent="0" algn="l" rtl="0" eaLnBrk="0" fontAlgn="base" hangingPunct="0">
              <a:spcBef>
                <a:spcPct val="20000"/>
              </a:spcBef>
              <a:spcAft>
                <a:spcPct val="0"/>
              </a:spcAft>
              <a:buFontTx/>
              <a:buNone/>
              <a:defRPr sz="1200" kern="1200">
                <a:solidFill>
                  <a:schemeClr val="tx1"/>
                </a:solidFill>
                <a:latin typeface="Arial" pitchFamily="34" charset="0"/>
                <a:ea typeface="+mn-ea"/>
                <a:cs typeface="Arial" pitchFamily="34" charset="0"/>
              </a:defRPr>
            </a:lvl3pPr>
            <a:lvl4pPr marL="1371600" indent="0" algn="l" rtl="0" eaLnBrk="0" fontAlgn="base" hangingPunct="0">
              <a:spcBef>
                <a:spcPct val="20000"/>
              </a:spcBef>
              <a:spcAft>
                <a:spcPct val="0"/>
              </a:spcAft>
              <a:buFontTx/>
              <a:buNone/>
              <a:defRPr sz="1200" kern="1200">
                <a:solidFill>
                  <a:schemeClr val="tx1"/>
                </a:solidFill>
                <a:latin typeface="Arial" pitchFamily="34" charset="0"/>
                <a:ea typeface="+mn-ea"/>
                <a:cs typeface="Arial" pitchFamily="34" charset="0"/>
              </a:defRPr>
            </a:lvl4pPr>
            <a:lvl5pPr marL="1828800" indent="0" algn="l" rtl="0" eaLnBrk="0" fontAlgn="base" hangingPunct="0">
              <a:spcBef>
                <a:spcPct val="20000"/>
              </a:spcBef>
              <a:spcAft>
                <a:spcPct val="0"/>
              </a:spcAft>
              <a:buFontTx/>
              <a:buNone/>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altLang="en-US" b="1" dirty="0">
                <a:latin typeface="Century Gothic" panose="020B0502020202020204" pitchFamily="34" charset="0"/>
              </a:rPr>
              <a:t>List of SS500 Updates from SS24-32</a:t>
            </a:r>
          </a:p>
          <a:p>
            <a:pPr marL="400050" lvl="1" indent="-285750">
              <a:spcAft>
                <a:spcPts val="600"/>
              </a:spcAft>
              <a:buClr>
                <a:srgbClr val="3CB148"/>
              </a:buClr>
              <a:buFont typeface="Arial" panose="020B0604020202020204" pitchFamily="34" charset="0"/>
              <a:buChar char="•"/>
              <a:defRPr/>
            </a:pPr>
            <a:r>
              <a:rPr lang="en-US" altLang="en-US" sz="1400" dirty="0">
                <a:latin typeface="Century Gothic" panose="020B0502020202020204" pitchFamily="34" charset="0"/>
              </a:rPr>
              <a:t>Same tank sizes – Solution = 22.5g / 85 L Recovery = 27.0g / 102 L</a:t>
            </a:r>
          </a:p>
          <a:p>
            <a:pPr marL="400050" lvl="1" indent="-285750">
              <a:spcAft>
                <a:spcPts val="600"/>
              </a:spcAft>
              <a:buClr>
                <a:srgbClr val="3CB148"/>
              </a:buClr>
              <a:buFont typeface="Arial" panose="020B0604020202020204" pitchFamily="34" charset="0"/>
              <a:buChar char="•"/>
              <a:defRPr/>
            </a:pPr>
            <a:r>
              <a:rPr lang="en-US" altLang="en-US" sz="1400" dirty="0">
                <a:latin typeface="Century Gothic" panose="020B0502020202020204" pitchFamily="34" charset="0"/>
              </a:rPr>
              <a:t>New Scrub Heads – 5 total configurations</a:t>
            </a:r>
          </a:p>
          <a:p>
            <a:pPr marL="742950" lvl="2" indent="-285750">
              <a:spcBef>
                <a:spcPts val="0"/>
              </a:spcBef>
              <a:spcAft>
                <a:spcPts val="0"/>
              </a:spcAft>
              <a:buClr>
                <a:srgbClr val="3CB148"/>
              </a:buClr>
              <a:buFont typeface="Arial" panose="020B0604020202020204" pitchFamily="34" charset="0"/>
              <a:buChar char="•"/>
              <a:defRPr/>
            </a:pPr>
            <a:r>
              <a:rPr lang="en-US" altLang="en-US" dirty="0">
                <a:latin typeface="Century Gothic" panose="020B0502020202020204" pitchFamily="34" charset="0"/>
              </a:rPr>
              <a:t>New Dual Disk – 26in/650mm (replaces 24in/600mm)  </a:t>
            </a:r>
          </a:p>
          <a:p>
            <a:pPr marL="746125" lvl="4" indent="-285750">
              <a:spcBef>
                <a:spcPts val="0"/>
              </a:spcBef>
              <a:spcAft>
                <a:spcPts val="0"/>
              </a:spcAft>
              <a:buClr>
                <a:srgbClr val="3CB148"/>
              </a:buClr>
              <a:buFont typeface="Arial" panose="020B0604020202020204" pitchFamily="34" charset="0"/>
              <a:buChar char="•"/>
              <a:defRPr/>
            </a:pPr>
            <a:r>
              <a:rPr lang="en-US" altLang="en-US" dirty="0">
                <a:latin typeface="Century Gothic" panose="020B0502020202020204" pitchFamily="34" charset="0"/>
              </a:rPr>
              <a:t>New Cylindrical – 28in/700mm (replaces 26in/650mm, 32in/800mm)</a:t>
            </a:r>
          </a:p>
          <a:p>
            <a:pPr marL="742950" lvl="2" indent="-285750">
              <a:spcBef>
                <a:spcPts val="0"/>
              </a:spcBef>
              <a:spcAft>
                <a:spcPts val="600"/>
              </a:spcAft>
              <a:buClr>
                <a:srgbClr val="3CB148"/>
              </a:buClr>
              <a:buFont typeface="Arial" panose="020B0604020202020204" pitchFamily="34" charset="0"/>
              <a:buChar char="•"/>
              <a:defRPr/>
            </a:pPr>
            <a:r>
              <a:rPr lang="en-US" altLang="en-US" dirty="0">
                <a:latin typeface="Century Gothic" panose="020B0502020202020204" pitchFamily="34" charset="0"/>
              </a:rPr>
              <a:t>New Orbital – 28in/700mm</a:t>
            </a:r>
          </a:p>
          <a:p>
            <a:pPr marL="400050" lvl="1" indent="-285750">
              <a:spcAft>
                <a:spcPts val="600"/>
              </a:spcAft>
              <a:buClr>
                <a:srgbClr val="3CB148"/>
              </a:buClr>
              <a:buFont typeface="Arial" panose="020B0604020202020204" pitchFamily="34" charset="0"/>
              <a:buChar char="•"/>
              <a:defRPr/>
            </a:pPr>
            <a:r>
              <a:rPr lang="en-US" altLang="en-US" sz="1400" dirty="0">
                <a:latin typeface="Century Gothic" panose="020B0502020202020204" pitchFamily="34" charset="0"/>
              </a:rPr>
              <a:t>Controls – New ergonomic controls – Speed dial and propel direction switch in easy reach</a:t>
            </a:r>
          </a:p>
          <a:p>
            <a:pPr marL="742950" lvl="2" indent="-285750">
              <a:spcBef>
                <a:spcPts val="0"/>
              </a:spcBef>
              <a:spcAft>
                <a:spcPts val="600"/>
              </a:spcAft>
              <a:buClr>
                <a:srgbClr val="3CB148"/>
              </a:buClr>
              <a:buFont typeface="Arial" panose="020B0604020202020204" pitchFamily="34" charset="0"/>
              <a:buChar char="•"/>
              <a:defRPr/>
            </a:pPr>
            <a:r>
              <a:rPr lang="en-US" altLang="en-US" dirty="0">
                <a:latin typeface="Century Gothic" panose="020B0502020202020204" pitchFamily="34" charset="0"/>
              </a:rPr>
              <a:t>SS500 = New base membrane control panel with electronic water flow control</a:t>
            </a:r>
          </a:p>
          <a:p>
            <a:pPr marL="400050" lvl="1" indent="-285750">
              <a:spcAft>
                <a:spcPts val="600"/>
              </a:spcAft>
              <a:buClr>
                <a:srgbClr val="3CB148"/>
              </a:buClr>
              <a:buFont typeface="Arial" panose="020B0604020202020204" pitchFamily="34" charset="0"/>
              <a:buChar char="•"/>
              <a:defRPr/>
            </a:pPr>
            <a:r>
              <a:rPr lang="en-US" altLang="en-US" sz="1400" dirty="0">
                <a:latin typeface="Century Gothic" panose="020B0502020202020204" pitchFamily="34" charset="0"/>
              </a:rPr>
              <a:t>New redesigned squeegee with improved water pick-up, improved squeegee blade replace/rotate, and foot activated with integrated P-trap</a:t>
            </a:r>
          </a:p>
          <a:p>
            <a:pPr marL="400050" lvl="1" indent="-285750">
              <a:spcAft>
                <a:spcPts val="600"/>
              </a:spcAft>
              <a:buClr>
                <a:srgbClr val="3CB148"/>
              </a:buClr>
              <a:buFont typeface="Arial" panose="020B0604020202020204" pitchFamily="34" charset="0"/>
              <a:buChar char="•"/>
              <a:defRPr/>
            </a:pPr>
            <a:r>
              <a:rPr lang="en-US" sz="1400" dirty="0">
                <a:latin typeface="Century Gothic" panose="020B0502020202020204" pitchFamily="34" charset="0"/>
              </a:rPr>
              <a:t>Eliminated 240AH, shift to 225AH (</a:t>
            </a:r>
            <a:r>
              <a:rPr lang="en-US" sz="1400" dirty="0" err="1">
                <a:latin typeface="Century Gothic" panose="020B0502020202020204" pitchFamily="34" charset="0"/>
              </a:rPr>
              <a:t>std</a:t>
            </a:r>
            <a:r>
              <a:rPr lang="en-US" sz="1400" dirty="0">
                <a:latin typeface="Century Gothic" panose="020B0502020202020204" pitchFamily="34" charset="0"/>
              </a:rPr>
              <a:t>); Added 260AH (opt) and 220AH AGM (opt)</a:t>
            </a:r>
            <a:endParaRPr lang="en-US" altLang="en-US" sz="1400" dirty="0">
              <a:latin typeface="Century Gothic" panose="020B0502020202020204" pitchFamily="34" charset="0"/>
            </a:endParaRPr>
          </a:p>
          <a:p>
            <a:pPr marL="400050" lvl="1" indent="-285750">
              <a:spcAft>
                <a:spcPts val="600"/>
              </a:spcAft>
              <a:buClr>
                <a:srgbClr val="3CB148"/>
              </a:buClr>
              <a:buFont typeface="Arial" panose="020B0604020202020204" pitchFamily="34" charset="0"/>
              <a:buChar char="•"/>
              <a:defRPr/>
            </a:pPr>
            <a:r>
              <a:rPr lang="en-US" altLang="en-US" sz="1400" dirty="0">
                <a:latin typeface="Century Gothic" panose="020B0502020202020204" pitchFamily="34" charset="0"/>
              </a:rPr>
              <a:t>New yellow touch points</a:t>
            </a:r>
          </a:p>
          <a:p>
            <a:pPr marL="400050" lvl="1" indent="-285750">
              <a:spcAft>
                <a:spcPts val="600"/>
              </a:spcAft>
              <a:buClr>
                <a:srgbClr val="3CB148"/>
              </a:buClr>
              <a:buFont typeface="Arial" panose="020B0604020202020204" pitchFamily="34" charset="0"/>
              <a:buChar char="•"/>
              <a:defRPr/>
            </a:pPr>
            <a:r>
              <a:rPr lang="en-US" altLang="en-US" sz="1400" dirty="0">
                <a:latin typeface="Century Gothic" panose="020B0502020202020204" pitchFamily="34" charset="0"/>
              </a:rPr>
              <a:t>New optional features – overview list on slide 10</a:t>
            </a:r>
          </a:p>
          <a:p>
            <a:pPr marL="400050" lvl="1" indent="-285750">
              <a:spcAft>
                <a:spcPts val="600"/>
              </a:spcAft>
              <a:buClr>
                <a:srgbClr val="3CB148"/>
              </a:buClr>
              <a:buFont typeface="Arial" panose="020B0604020202020204" pitchFamily="34" charset="0"/>
              <a:buChar char="•"/>
              <a:defRPr/>
            </a:pPr>
            <a:r>
              <a:rPr lang="en-US" altLang="en-US" sz="1400" dirty="0">
                <a:latin typeface="Century Gothic" panose="020B0502020202020204" pitchFamily="34" charset="0"/>
              </a:rPr>
              <a:t>Removed </a:t>
            </a:r>
            <a:r>
              <a:rPr lang="en-US" altLang="en-US" sz="1400" dirty="0" err="1">
                <a:latin typeface="Century Gothic" panose="020B0502020202020204" pitchFamily="34" charset="0"/>
              </a:rPr>
              <a:t>FaST</a:t>
            </a:r>
            <a:r>
              <a:rPr lang="en-US" altLang="en-US" sz="1400" dirty="0">
                <a:latin typeface="Century Gothic" panose="020B0502020202020204" pitchFamily="34" charset="0"/>
              </a:rPr>
              <a:t> Technology, Power Wand, Pneumatic and Foam-Filled Tires</a:t>
            </a:r>
          </a:p>
          <a:p>
            <a:pPr marL="114300" lvl="1">
              <a:buClr>
                <a:srgbClr val="009AC7"/>
              </a:buClr>
              <a:defRPr/>
            </a:pPr>
            <a:endParaRPr lang="en-US" altLang="en-US" sz="1600" dirty="0">
              <a:latin typeface="Century Gothic" panose="020B0502020202020204" pitchFamily="34" charset="0"/>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086600" y="1676400"/>
            <a:ext cx="1828800" cy="1524000"/>
          </a:xfrm>
          <a:prstGeom prst="rect">
            <a:avLst/>
          </a:prstGeom>
        </p:spPr>
      </p:pic>
    </p:spTree>
    <p:extLst>
      <p:ext uri="{BB962C8B-B14F-4D97-AF65-F5344CB8AC3E}">
        <p14:creationId xmlns:p14="http://schemas.microsoft.com/office/powerpoint/2010/main" val="1136334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b="1" dirty="0"/>
              <a:t>Changes shown in photos…</a:t>
            </a:r>
          </a:p>
          <a:p>
            <a:endParaRPr lang="en-US" altLang="en-US" sz="1600" b="1" dirty="0"/>
          </a:p>
          <a:p>
            <a:pPr marL="285750" indent="-285750">
              <a:buClr>
                <a:srgbClr val="3CB148"/>
              </a:buClr>
              <a:buFont typeface="Arial" panose="020B0604020202020204" pitchFamily="34" charset="0"/>
              <a:buChar char="•"/>
            </a:pPr>
            <a:r>
              <a:rPr lang="en-US" altLang="en-US" sz="1600" dirty="0"/>
              <a:t>Controls – New ergonomic controls</a:t>
            </a:r>
          </a:p>
          <a:p>
            <a:pPr marL="285750" indent="-285750">
              <a:buClr>
                <a:srgbClr val="3CB148"/>
              </a:buClr>
              <a:buFont typeface="Arial" panose="020B0604020202020204" pitchFamily="34" charset="0"/>
              <a:buChar char="•"/>
            </a:pPr>
            <a:endParaRPr lang="en-US" altLang="en-US" dirty="0"/>
          </a:p>
          <a:p>
            <a:pPr marL="285750" indent="-285750">
              <a:buClr>
                <a:srgbClr val="3CB148"/>
              </a:buClr>
              <a:buFont typeface="Arial" panose="020B0604020202020204" pitchFamily="34" charset="0"/>
              <a:buChar char="•"/>
            </a:pPr>
            <a:r>
              <a:rPr lang="en-US" altLang="en-US" sz="1600" dirty="0"/>
              <a:t>New redesigned squeegee </a:t>
            </a:r>
          </a:p>
          <a:p>
            <a:pPr marL="285750" indent="-285750">
              <a:buClr>
                <a:srgbClr val="3CB148"/>
              </a:buClr>
              <a:buFont typeface="Arial" panose="020B0604020202020204" pitchFamily="34" charset="0"/>
              <a:buChar char="•"/>
            </a:pPr>
            <a:endParaRPr lang="en-US" altLang="en-US" dirty="0"/>
          </a:p>
          <a:p>
            <a:pPr marL="285750" indent="-285750">
              <a:buClr>
                <a:srgbClr val="3CB148"/>
              </a:buClr>
              <a:buFont typeface="Arial" panose="020B0604020202020204" pitchFamily="34" charset="0"/>
              <a:buChar char="•"/>
            </a:pPr>
            <a:r>
              <a:rPr lang="en-US" altLang="en-US" sz="1600" dirty="0"/>
              <a:t>New yellow touch points</a:t>
            </a:r>
          </a:p>
          <a:p>
            <a:pPr>
              <a:buClr>
                <a:srgbClr val="3CB148"/>
              </a:buClr>
            </a:pPr>
            <a:endParaRPr lang="en-US" dirty="0"/>
          </a:p>
        </p:txBody>
      </p:sp>
      <p:sp>
        <p:nvSpPr>
          <p:cNvPr id="3" name="Date Placeholder 2"/>
          <p:cNvSpPr>
            <a:spLocks noGrp="1"/>
          </p:cNvSpPr>
          <p:nvPr>
            <p:ph type="dt" sz="half" idx="2"/>
          </p:nvPr>
        </p:nvSpPr>
        <p:spPr/>
        <p:txBody>
          <a:bodyPr/>
          <a:lstStyle/>
          <a:p>
            <a:r>
              <a:rPr lang="en-US" dirty="0"/>
              <a:t>©2017  The Tennant Company. All rights reserved.</a:t>
            </a:r>
          </a:p>
        </p:txBody>
      </p:sp>
      <p:sp>
        <p:nvSpPr>
          <p:cNvPr id="4" name="Footer Placeholder 3"/>
          <p:cNvSpPr>
            <a:spLocks noGrp="1"/>
          </p:cNvSpPr>
          <p:nvPr>
            <p:ph type="ftr" sz="quarter" idx="3"/>
          </p:nvPr>
        </p:nvSpPr>
        <p:spPr/>
        <p:txBody>
          <a:bodyPr/>
          <a:lstStyle/>
          <a:p>
            <a:r>
              <a:rPr lang="en-US"/>
              <a:t>CONFIDENTIAL - For Internal Use Only</a:t>
            </a:r>
            <a:endParaRPr lang="en-US" dirty="0"/>
          </a:p>
        </p:txBody>
      </p:sp>
      <p:sp>
        <p:nvSpPr>
          <p:cNvPr id="5" name="Slide Number Placeholder 4"/>
          <p:cNvSpPr>
            <a:spLocks noGrp="1"/>
          </p:cNvSpPr>
          <p:nvPr>
            <p:ph type="sldNum" sz="quarter" idx="4"/>
          </p:nvPr>
        </p:nvSpPr>
        <p:spPr/>
        <p:txBody>
          <a:bodyPr/>
          <a:lstStyle/>
          <a:p>
            <a:r>
              <a:rPr lang="en-US"/>
              <a:t> Feb. 2017      </a:t>
            </a:r>
            <a:fld id="{1A6FFB7A-8DCC-4570-A770-7C398EED305A}" type="slidenum">
              <a:rPr lang="en-US" smtClean="0"/>
              <a:pPr/>
              <a:t>8</a:t>
            </a:fld>
            <a:endParaRPr lang="en-US" dirty="0"/>
          </a:p>
        </p:txBody>
      </p:sp>
      <p:sp>
        <p:nvSpPr>
          <p:cNvPr id="6" name="Title 5"/>
          <p:cNvSpPr>
            <a:spLocks noGrp="1"/>
          </p:cNvSpPr>
          <p:nvPr>
            <p:ph type="title"/>
          </p:nvPr>
        </p:nvSpPr>
        <p:spPr/>
        <p:txBody>
          <a:bodyPr/>
          <a:lstStyle/>
          <a:p>
            <a:r>
              <a:rPr lang="en-US" altLang="en-US" dirty="0"/>
              <a:t>Visual Changes from Old SS24-32 to New SS500</a:t>
            </a:r>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847602" y="5012393"/>
            <a:ext cx="2244134" cy="842403"/>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421209" y="5023082"/>
            <a:ext cx="1242560" cy="831714"/>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401276" y="5023082"/>
            <a:ext cx="1617097" cy="803633"/>
          </a:xfrm>
          <a:prstGeom prst="rect">
            <a:avLst/>
          </a:prstGeom>
        </p:spPr>
      </p:pic>
      <p:sp>
        <p:nvSpPr>
          <p:cNvPr id="11" name="TextBox 10"/>
          <p:cNvSpPr txBox="1">
            <a:spLocks noChangeArrowheads="1"/>
          </p:cNvSpPr>
          <p:nvPr/>
        </p:nvSpPr>
        <p:spPr bwMode="auto">
          <a:xfrm>
            <a:off x="7342710" y="4162494"/>
            <a:ext cx="877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dirty="0"/>
              <a:t>SS500</a:t>
            </a:r>
          </a:p>
        </p:txBody>
      </p:sp>
      <p:sp>
        <p:nvSpPr>
          <p:cNvPr id="12" name="TextBox 10"/>
          <p:cNvSpPr txBox="1">
            <a:spLocks noChangeArrowheads="1"/>
          </p:cNvSpPr>
          <p:nvPr/>
        </p:nvSpPr>
        <p:spPr bwMode="auto">
          <a:xfrm>
            <a:off x="5206515" y="4171834"/>
            <a:ext cx="6206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dirty="0"/>
              <a:t>SS5</a:t>
            </a:r>
          </a:p>
        </p:txBody>
      </p:sp>
      <p:sp>
        <p:nvSpPr>
          <p:cNvPr id="13" name="TextBox 10"/>
          <p:cNvSpPr txBox="1">
            <a:spLocks noChangeArrowheads="1"/>
          </p:cNvSpPr>
          <p:nvPr/>
        </p:nvSpPr>
        <p:spPr bwMode="auto">
          <a:xfrm>
            <a:off x="3660129" y="5915551"/>
            <a:ext cx="6447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1" dirty="0"/>
              <a:t>SS500</a:t>
            </a:r>
          </a:p>
        </p:txBody>
      </p:sp>
      <p:sp>
        <p:nvSpPr>
          <p:cNvPr id="14" name="TextBox 10"/>
          <p:cNvSpPr txBox="1">
            <a:spLocks noChangeArrowheads="1"/>
          </p:cNvSpPr>
          <p:nvPr/>
        </p:nvSpPr>
        <p:spPr bwMode="auto">
          <a:xfrm>
            <a:off x="5900284" y="5915550"/>
            <a:ext cx="6447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1" dirty="0"/>
              <a:t>SS500</a:t>
            </a:r>
          </a:p>
        </p:txBody>
      </p:sp>
      <p:sp>
        <p:nvSpPr>
          <p:cNvPr id="16" name="TextBox 10"/>
          <p:cNvSpPr txBox="1">
            <a:spLocks noChangeArrowheads="1"/>
          </p:cNvSpPr>
          <p:nvPr/>
        </p:nvSpPr>
        <p:spPr bwMode="auto">
          <a:xfrm>
            <a:off x="7764316" y="5934936"/>
            <a:ext cx="6447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1" dirty="0"/>
              <a:t>SS500</a:t>
            </a:r>
          </a:p>
        </p:txBody>
      </p:sp>
      <p:pic>
        <p:nvPicPr>
          <p:cNvPr id="17" name="Picture 1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371099" y="1817751"/>
            <a:ext cx="2291516" cy="2291516"/>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608921" y="1817751"/>
            <a:ext cx="2344743" cy="2344743"/>
          </a:xfrm>
          <a:prstGeom prst="rect">
            <a:avLst/>
          </a:prstGeom>
        </p:spPr>
      </p:pic>
    </p:spTree>
    <p:extLst>
      <p:ext uri="{BB962C8B-B14F-4D97-AF65-F5344CB8AC3E}">
        <p14:creationId xmlns:p14="http://schemas.microsoft.com/office/powerpoint/2010/main" val="3332857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r>
              <a:rPr lang="en-US" dirty="0"/>
              <a:t>©2017  The Tennant Company. All rights reserved.</a:t>
            </a:r>
          </a:p>
        </p:txBody>
      </p:sp>
      <p:sp>
        <p:nvSpPr>
          <p:cNvPr id="4" name="Footer Placeholder 3"/>
          <p:cNvSpPr>
            <a:spLocks noGrp="1"/>
          </p:cNvSpPr>
          <p:nvPr>
            <p:ph type="ftr" sz="quarter" idx="3"/>
          </p:nvPr>
        </p:nvSpPr>
        <p:spPr/>
        <p:txBody>
          <a:bodyPr/>
          <a:lstStyle/>
          <a:p>
            <a:r>
              <a:rPr lang="en-US"/>
              <a:t>CONFIDENTIAL - For Internal Use Only</a:t>
            </a:r>
            <a:endParaRPr lang="en-US" dirty="0"/>
          </a:p>
        </p:txBody>
      </p:sp>
      <p:sp>
        <p:nvSpPr>
          <p:cNvPr id="5" name="Slide Number Placeholder 4"/>
          <p:cNvSpPr>
            <a:spLocks noGrp="1"/>
          </p:cNvSpPr>
          <p:nvPr>
            <p:ph type="sldNum" sz="quarter" idx="4"/>
          </p:nvPr>
        </p:nvSpPr>
        <p:spPr/>
        <p:txBody>
          <a:bodyPr/>
          <a:lstStyle/>
          <a:p>
            <a:r>
              <a:rPr lang="en-US"/>
              <a:t> Feb. 2017      </a:t>
            </a:r>
            <a:fld id="{1A6FFB7A-8DCC-4570-A770-7C398EED305A}" type="slidenum">
              <a:rPr lang="en-US" smtClean="0"/>
              <a:pPr/>
              <a:t>9</a:t>
            </a:fld>
            <a:endParaRPr lang="en-US" dirty="0"/>
          </a:p>
        </p:txBody>
      </p:sp>
      <p:sp>
        <p:nvSpPr>
          <p:cNvPr id="6" name="Title 5"/>
          <p:cNvSpPr>
            <a:spLocks noGrp="1"/>
          </p:cNvSpPr>
          <p:nvPr>
            <p:ph type="title"/>
          </p:nvPr>
        </p:nvSpPr>
        <p:spPr/>
        <p:txBody>
          <a:bodyPr/>
          <a:lstStyle/>
          <a:p>
            <a:r>
              <a:rPr lang="en-US" dirty="0"/>
              <a:t>SS500 </a:t>
            </a:r>
            <a:r>
              <a:rPr lang="en-US" altLang="en-US" dirty="0"/>
              <a:t>Complete Standard Features Overview List</a:t>
            </a:r>
            <a:endParaRPr lang="en-US" dirty="0"/>
          </a:p>
        </p:txBody>
      </p:sp>
      <p:sp>
        <p:nvSpPr>
          <p:cNvPr id="12" name="Content Placeholder 2"/>
          <p:cNvSpPr txBox="1">
            <a:spLocks/>
          </p:cNvSpPr>
          <p:nvPr/>
        </p:nvSpPr>
        <p:spPr bwMode="auto">
          <a:xfrm>
            <a:off x="76200" y="1783296"/>
            <a:ext cx="4419600" cy="433752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62500" lnSpcReduction="20000"/>
          </a:bodyPr>
          <a:lstStyle>
            <a:lvl1pPr marL="0" indent="0" algn="l" rtl="0" eaLnBrk="0" fontAlgn="base" hangingPunct="0">
              <a:spcBef>
                <a:spcPct val="20000"/>
              </a:spcBef>
              <a:spcAft>
                <a:spcPct val="0"/>
              </a:spcAft>
              <a:buFontTx/>
              <a:buNone/>
              <a:defRPr sz="1800" kern="1200">
                <a:solidFill>
                  <a:schemeClr val="tx1"/>
                </a:solidFill>
                <a:latin typeface="Arial" pitchFamily="34" charset="0"/>
                <a:ea typeface="+mn-ea"/>
                <a:cs typeface="Arial" pitchFamily="34" charset="0"/>
              </a:defRPr>
            </a:lvl1pPr>
            <a:lvl2pPr marL="457200" indent="0" algn="l" rtl="0" eaLnBrk="0" fontAlgn="base" hangingPunct="0">
              <a:spcBef>
                <a:spcPct val="20000"/>
              </a:spcBef>
              <a:spcAft>
                <a:spcPct val="0"/>
              </a:spcAft>
              <a:buFontTx/>
              <a:buNone/>
              <a:defRPr sz="1200" kern="1200">
                <a:solidFill>
                  <a:schemeClr val="tx1"/>
                </a:solidFill>
                <a:latin typeface="Arial" pitchFamily="34" charset="0"/>
                <a:ea typeface="+mn-ea"/>
                <a:cs typeface="Arial" pitchFamily="34" charset="0"/>
              </a:defRPr>
            </a:lvl2pPr>
            <a:lvl3pPr marL="914400" indent="0" algn="l" rtl="0" eaLnBrk="0" fontAlgn="base" hangingPunct="0">
              <a:spcBef>
                <a:spcPct val="20000"/>
              </a:spcBef>
              <a:spcAft>
                <a:spcPct val="0"/>
              </a:spcAft>
              <a:buFontTx/>
              <a:buNone/>
              <a:defRPr sz="1200" kern="1200">
                <a:solidFill>
                  <a:schemeClr val="tx1"/>
                </a:solidFill>
                <a:latin typeface="Arial" pitchFamily="34" charset="0"/>
                <a:ea typeface="+mn-ea"/>
                <a:cs typeface="Arial" pitchFamily="34" charset="0"/>
              </a:defRPr>
            </a:lvl3pPr>
            <a:lvl4pPr marL="1371600" indent="0" algn="l" rtl="0" eaLnBrk="0" fontAlgn="base" hangingPunct="0">
              <a:spcBef>
                <a:spcPct val="20000"/>
              </a:spcBef>
              <a:spcAft>
                <a:spcPct val="0"/>
              </a:spcAft>
              <a:buFontTx/>
              <a:buNone/>
              <a:defRPr sz="1200" kern="1200">
                <a:solidFill>
                  <a:schemeClr val="tx1"/>
                </a:solidFill>
                <a:latin typeface="Arial" pitchFamily="34" charset="0"/>
                <a:ea typeface="+mn-ea"/>
                <a:cs typeface="Arial" pitchFamily="34" charset="0"/>
              </a:defRPr>
            </a:lvl4pPr>
            <a:lvl5pPr marL="1828800" indent="0" algn="l" rtl="0" eaLnBrk="0" fontAlgn="base" hangingPunct="0">
              <a:spcBef>
                <a:spcPct val="20000"/>
              </a:spcBef>
              <a:spcAft>
                <a:spcPct val="0"/>
              </a:spcAft>
              <a:buFontTx/>
              <a:buNone/>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69863" indent="-169863">
              <a:buClr>
                <a:srgbClr val="3CB148"/>
              </a:buClr>
              <a:buFont typeface="Arial" panose="020B0604020202020204" pitchFamily="34" charset="0"/>
              <a:buChar char="•"/>
            </a:pPr>
            <a:r>
              <a:rPr lang="en-US" dirty="0">
                <a:latin typeface="Century Gothic" panose="020B0502020202020204" pitchFamily="34" charset="0"/>
              </a:rPr>
              <a:t>1-STEP™ Green Start Scrub Button Memory Controls</a:t>
            </a:r>
          </a:p>
          <a:p>
            <a:pPr marL="169863" indent="-169863">
              <a:buClr>
                <a:srgbClr val="3CB148"/>
              </a:buClr>
              <a:buFont typeface="Arial" panose="020B0604020202020204" pitchFamily="34" charset="0"/>
              <a:buChar char="•"/>
            </a:pPr>
            <a:r>
              <a:rPr lang="en-US" dirty="0">
                <a:latin typeface="Century Gothic" panose="020B0502020202020204" pitchFamily="34" charset="0"/>
              </a:rPr>
              <a:t>Tanks: 85 L/22.5 gal Solution &amp; 102 L/27.0 gal Recovery</a:t>
            </a:r>
          </a:p>
          <a:p>
            <a:pPr marL="169863" indent="-169863">
              <a:buClr>
                <a:srgbClr val="3CB148"/>
              </a:buClr>
              <a:buFont typeface="Arial" panose="020B0604020202020204" pitchFamily="34" charset="0"/>
              <a:buChar char="•"/>
            </a:pPr>
            <a:r>
              <a:rPr lang="en-US" dirty="0">
                <a:latin typeface="Century Gothic" panose="020B0502020202020204" pitchFamily="34" charset="0"/>
              </a:rPr>
              <a:t>Black PVC Drain Hose w/ Cap; Solution Tank Sight Gauge Hose</a:t>
            </a:r>
          </a:p>
          <a:p>
            <a:pPr marL="169863" indent="-169863">
              <a:buClr>
                <a:srgbClr val="3CB148"/>
              </a:buClr>
              <a:buFont typeface="Arial" panose="020B0604020202020204" pitchFamily="34" charset="0"/>
              <a:buChar char="•"/>
            </a:pPr>
            <a:r>
              <a:rPr lang="en-US" dirty="0">
                <a:latin typeface="Century Gothic" panose="020B0502020202020204" pitchFamily="34" charset="0"/>
              </a:rPr>
              <a:t>Standard (4) 6V 225AH Batteries (Opt. 260 Wet &amp; 220 AGM)</a:t>
            </a:r>
          </a:p>
          <a:p>
            <a:pPr marL="169863" indent="-169863">
              <a:buClr>
                <a:srgbClr val="3CB148"/>
              </a:buClr>
              <a:buFont typeface="Arial" panose="020B0604020202020204" pitchFamily="34" charset="0"/>
              <a:buChar char="•"/>
            </a:pPr>
            <a:r>
              <a:rPr lang="en-US" dirty="0">
                <a:latin typeface="Century Gothic" panose="020B0502020202020204" pitchFamily="34" charset="0"/>
              </a:rPr>
              <a:t>On-Board Charger with Power Cord</a:t>
            </a:r>
          </a:p>
          <a:p>
            <a:pPr marL="169863" indent="-169863">
              <a:buClr>
                <a:srgbClr val="3CB148"/>
              </a:buClr>
              <a:buFont typeface="Arial" panose="020B0604020202020204" pitchFamily="34" charset="0"/>
              <a:buChar char="•"/>
            </a:pPr>
            <a:r>
              <a:rPr lang="en-US" dirty="0">
                <a:latin typeface="Century Gothic" panose="020B0502020202020204" pitchFamily="34" charset="0"/>
              </a:rPr>
              <a:t>Closed Machine Venting for Battery Charging</a:t>
            </a:r>
          </a:p>
          <a:p>
            <a:pPr marL="169863" indent="-169863">
              <a:buClr>
                <a:srgbClr val="3CB148"/>
              </a:buClr>
              <a:buFont typeface="Arial" panose="020B0604020202020204" pitchFamily="34" charset="0"/>
              <a:buChar char="•"/>
            </a:pPr>
            <a:r>
              <a:rPr lang="en-US" dirty="0">
                <a:latin typeface="Century Gothic" panose="020B0502020202020204" pitchFamily="34" charset="0"/>
              </a:rPr>
              <a:t>Extremely Low Noise Levels Standard  </a:t>
            </a:r>
          </a:p>
          <a:p>
            <a:pPr marL="398463" lvl="1" indent="-169863">
              <a:buClr>
                <a:srgbClr val="3CB148"/>
              </a:buClr>
              <a:buFont typeface="Arial" panose="020B0604020202020204" pitchFamily="34" charset="0"/>
              <a:buChar char="•"/>
            </a:pPr>
            <a:r>
              <a:rPr lang="en-US" sz="1800" dirty="0">
                <a:latin typeface="Century Gothic" panose="020B0502020202020204" pitchFamily="34" charset="0"/>
              </a:rPr>
              <a:t>SS500 - &lt;67.4 Disk and Orbital, &lt;68.3 Cylindrical</a:t>
            </a:r>
          </a:p>
          <a:p>
            <a:pPr marL="169863" indent="-169863">
              <a:buClr>
                <a:srgbClr val="3CB148"/>
              </a:buClr>
              <a:buFont typeface="Arial" panose="020B0604020202020204" pitchFamily="34" charset="0"/>
              <a:buChar char="•"/>
            </a:pPr>
            <a:r>
              <a:rPr lang="en-US" dirty="0">
                <a:latin typeface="Century Gothic" panose="020B0502020202020204" pitchFamily="34" charset="0"/>
              </a:rPr>
              <a:t>On Board Diagnostics	</a:t>
            </a:r>
          </a:p>
          <a:p>
            <a:pPr marL="169863" indent="-169863">
              <a:buClr>
                <a:srgbClr val="3CB148"/>
              </a:buClr>
              <a:buFont typeface="Arial" panose="020B0604020202020204" pitchFamily="34" charset="0"/>
              <a:buChar char="•"/>
            </a:pPr>
            <a:r>
              <a:rPr lang="en-US" dirty="0">
                <a:latin typeface="Century Gothic" panose="020B0502020202020204" pitchFamily="34" charset="0"/>
              </a:rPr>
              <a:t>Cast Aluminum Squeegee Frame &amp; Scrub Decks (D/C)</a:t>
            </a:r>
          </a:p>
          <a:p>
            <a:pPr marL="169863" indent="-169863">
              <a:buClr>
                <a:srgbClr val="3CB148"/>
              </a:buClr>
              <a:buFont typeface="Arial" panose="020B0604020202020204" pitchFamily="34" charset="0"/>
              <a:buChar char="•"/>
            </a:pPr>
            <a:r>
              <a:rPr lang="en-US" dirty="0">
                <a:latin typeface="Century Gothic" panose="020B0502020202020204" pitchFamily="34" charset="0"/>
              </a:rPr>
              <a:t>11 Gauge Steel Scrub Deck (Orbital Only)	</a:t>
            </a:r>
          </a:p>
          <a:p>
            <a:pPr marL="169863" indent="-169863">
              <a:buClr>
                <a:srgbClr val="3CB148"/>
              </a:buClr>
              <a:buFont typeface="Arial" panose="020B0604020202020204" pitchFamily="34" charset="0"/>
              <a:buChar char="•"/>
            </a:pPr>
            <a:r>
              <a:rPr lang="en-US" dirty="0">
                <a:latin typeface="Century Gothic" panose="020B0502020202020204" pitchFamily="34" charset="0"/>
              </a:rPr>
              <a:t>Down Pressures &amp; Solution Flows</a:t>
            </a:r>
          </a:p>
          <a:p>
            <a:pPr marL="398463" lvl="1" indent="-169863">
              <a:buClr>
                <a:srgbClr val="3CB148"/>
              </a:buClr>
              <a:buFont typeface="Arial" panose="020B0604020202020204" pitchFamily="34" charset="0"/>
              <a:buChar char="•"/>
            </a:pPr>
            <a:r>
              <a:rPr lang="en-US" sz="1800" dirty="0">
                <a:latin typeface="Century Gothic" panose="020B0502020202020204" pitchFamily="34" charset="0"/>
              </a:rPr>
              <a:t>SS500 – 2 down pressure settings, 4 water flow settings</a:t>
            </a:r>
            <a:endParaRPr lang="en-US" dirty="0">
              <a:latin typeface="Century Gothic" panose="020B0502020202020204" pitchFamily="34" charset="0"/>
            </a:endParaRPr>
          </a:p>
          <a:p>
            <a:pPr marL="169863" indent="-169863">
              <a:buClr>
                <a:srgbClr val="3CB148"/>
              </a:buClr>
              <a:buFont typeface="Arial" panose="020B0604020202020204" pitchFamily="34" charset="0"/>
              <a:buChar char="•"/>
            </a:pPr>
            <a:r>
              <a:rPr lang="en-US" dirty="0">
                <a:latin typeface="Century Gothic" panose="020B0502020202020204" pitchFamily="34" charset="0"/>
              </a:rPr>
              <a:t>Front Water Fill Port</a:t>
            </a:r>
          </a:p>
          <a:p>
            <a:pPr marL="169863" indent="-169863">
              <a:buClr>
                <a:srgbClr val="3CB148"/>
              </a:buClr>
              <a:buFont typeface="Arial" panose="020B0604020202020204" pitchFamily="34" charset="0"/>
              <a:buChar char="•"/>
            </a:pPr>
            <a:r>
              <a:rPr lang="en-US" dirty="0">
                <a:latin typeface="Century Gothic" panose="020B0502020202020204" pitchFamily="34" charset="0"/>
              </a:rPr>
              <a:t>Automatic when engaging propel bail: </a:t>
            </a:r>
          </a:p>
          <a:p>
            <a:pPr marL="398463" lvl="1" indent="-169863">
              <a:buClr>
                <a:srgbClr val="3CB148"/>
              </a:buClr>
              <a:buFont typeface="Arial" panose="020B0604020202020204" pitchFamily="34" charset="0"/>
              <a:buChar char="•"/>
            </a:pPr>
            <a:r>
              <a:rPr lang="en-US" sz="1800" dirty="0">
                <a:latin typeface="Century Gothic" panose="020B0502020202020204" pitchFamily="34" charset="0"/>
              </a:rPr>
              <a:t>Water On / Off</a:t>
            </a:r>
            <a:r>
              <a:rPr lang="en-US" dirty="0">
                <a:latin typeface="Century Gothic" panose="020B0502020202020204" pitchFamily="34" charset="0"/>
              </a:rPr>
              <a:t> </a:t>
            </a:r>
            <a:r>
              <a:rPr lang="en-US" sz="1800" dirty="0">
                <a:latin typeface="Century Gothic" panose="020B0502020202020204" pitchFamily="34" charset="0"/>
              </a:rPr>
              <a:t>and Brush On / Off</a:t>
            </a:r>
          </a:p>
          <a:p>
            <a:pPr marL="398463" lvl="1" indent="-169863">
              <a:buClr>
                <a:srgbClr val="3CB148"/>
              </a:buClr>
              <a:buFont typeface="Arial" panose="020B0604020202020204" pitchFamily="34" charset="0"/>
              <a:buChar char="•"/>
            </a:pPr>
            <a:r>
              <a:rPr lang="en-US" sz="1800" dirty="0">
                <a:latin typeface="Century Gothic" panose="020B0502020202020204" pitchFamily="34" charset="0"/>
              </a:rPr>
              <a:t>Brush Shutoff at 80% Discharge</a:t>
            </a:r>
          </a:p>
          <a:p>
            <a:pPr marL="169863" indent="-169863">
              <a:buClr>
                <a:srgbClr val="3CB148"/>
              </a:buClr>
              <a:buFont typeface="Arial" panose="020B0604020202020204" pitchFamily="34" charset="0"/>
              <a:buChar char="•"/>
            </a:pPr>
            <a:r>
              <a:rPr lang="en-US" dirty="0">
                <a:latin typeface="Century Gothic" panose="020B0502020202020204" pitchFamily="34" charset="0"/>
              </a:rPr>
              <a:t>Excellent Ergonomic Controls Design</a:t>
            </a:r>
          </a:p>
          <a:p>
            <a:pPr marL="169863" indent="-169863">
              <a:buClr>
                <a:srgbClr val="3CB148"/>
              </a:buClr>
              <a:buFont typeface="Arial" panose="020B0604020202020204" pitchFamily="34" charset="0"/>
              <a:buChar char="•"/>
            </a:pPr>
            <a:r>
              <a:rPr lang="en-US" dirty="0">
                <a:latin typeface="Century Gothic" panose="020B0502020202020204" pitchFamily="34" charset="0"/>
              </a:rPr>
              <a:t>Yellow Maintenance Touch Points</a:t>
            </a:r>
          </a:p>
          <a:p>
            <a:pPr marL="169863" indent="-169863">
              <a:buClr>
                <a:srgbClr val="3CB148"/>
              </a:buClr>
              <a:buFont typeface="Arial" panose="020B0604020202020204" pitchFamily="34" charset="0"/>
              <a:buChar char="•"/>
            </a:pPr>
            <a:r>
              <a:rPr lang="en-US" dirty="0">
                <a:latin typeface="Century Gothic" panose="020B0502020202020204" pitchFamily="34" charset="0"/>
              </a:rPr>
              <a:t>Battery Tray</a:t>
            </a:r>
          </a:p>
          <a:p>
            <a:pPr marL="169863" indent="-169863">
              <a:buClr>
                <a:srgbClr val="3CB148"/>
              </a:buClr>
              <a:buFont typeface="Arial" panose="020B0604020202020204" pitchFamily="34" charset="0"/>
              <a:buChar char="•"/>
            </a:pPr>
            <a:r>
              <a:rPr lang="en-US" dirty="0">
                <a:latin typeface="Century Gothic" panose="020B0502020202020204" pitchFamily="34" charset="0"/>
              </a:rPr>
              <a:t>Emergency Stop Kit</a:t>
            </a:r>
          </a:p>
          <a:p>
            <a:pPr marL="169863" indent="-169863">
              <a:buClr>
                <a:srgbClr val="3CB148"/>
              </a:buClr>
              <a:buFont typeface="Arial" panose="020B0604020202020204" pitchFamily="34" charset="0"/>
              <a:buChar char="•"/>
            </a:pPr>
            <a:r>
              <a:rPr lang="en-US" dirty="0">
                <a:latin typeface="Century Gothic" panose="020B0502020202020204" pitchFamily="34" charset="0"/>
              </a:rPr>
              <a:t>Key Switch for Safety</a:t>
            </a:r>
          </a:p>
          <a:p>
            <a:pPr marL="169863" indent="-169863">
              <a:buClr>
                <a:srgbClr val="3CB148"/>
              </a:buClr>
              <a:buFont typeface="Arial" panose="020B0604020202020204" pitchFamily="34" charset="0"/>
              <a:buChar char="•"/>
            </a:pPr>
            <a:r>
              <a:rPr lang="en-US" dirty="0">
                <a:latin typeface="Century Gothic" panose="020B0502020202020204" pitchFamily="34" charset="0"/>
              </a:rPr>
              <a:t>Rugged </a:t>
            </a:r>
            <a:r>
              <a:rPr lang="en-US" dirty="0" err="1">
                <a:latin typeface="Century Gothic" panose="020B0502020202020204" pitchFamily="34" charset="0"/>
              </a:rPr>
              <a:t>Duramer</a:t>
            </a:r>
            <a:r>
              <a:rPr lang="en-US" dirty="0">
                <a:latin typeface="Century Gothic" panose="020B0502020202020204" pitchFamily="34" charset="0"/>
              </a:rPr>
              <a:t>™ Tank Construction</a:t>
            </a:r>
          </a:p>
        </p:txBody>
      </p:sp>
      <p:sp>
        <p:nvSpPr>
          <p:cNvPr id="13" name="Content Placeholder 2"/>
          <p:cNvSpPr txBox="1">
            <a:spLocks/>
          </p:cNvSpPr>
          <p:nvPr/>
        </p:nvSpPr>
        <p:spPr bwMode="auto">
          <a:xfrm>
            <a:off x="4572000" y="1783296"/>
            <a:ext cx="4521203" cy="271250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20000"/>
              </a:spcBef>
              <a:spcAft>
                <a:spcPct val="0"/>
              </a:spcAft>
              <a:buFontTx/>
              <a:buNone/>
              <a:defRPr sz="1800" kern="1200">
                <a:solidFill>
                  <a:schemeClr val="tx1"/>
                </a:solidFill>
                <a:latin typeface="Arial" pitchFamily="34" charset="0"/>
                <a:ea typeface="+mn-ea"/>
                <a:cs typeface="Arial" pitchFamily="34" charset="0"/>
              </a:defRPr>
            </a:lvl1pPr>
            <a:lvl2pPr marL="457200" indent="0" algn="l" rtl="0" eaLnBrk="0" fontAlgn="base" hangingPunct="0">
              <a:spcBef>
                <a:spcPct val="20000"/>
              </a:spcBef>
              <a:spcAft>
                <a:spcPct val="0"/>
              </a:spcAft>
              <a:buFontTx/>
              <a:buNone/>
              <a:defRPr sz="1200" kern="1200">
                <a:solidFill>
                  <a:schemeClr val="tx1"/>
                </a:solidFill>
                <a:latin typeface="Arial" pitchFamily="34" charset="0"/>
                <a:ea typeface="+mn-ea"/>
                <a:cs typeface="Arial" pitchFamily="34" charset="0"/>
              </a:defRPr>
            </a:lvl2pPr>
            <a:lvl3pPr marL="914400" indent="0" algn="l" rtl="0" eaLnBrk="0" fontAlgn="base" hangingPunct="0">
              <a:spcBef>
                <a:spcPct val="20000"/>
              </a:spcBef>
              <a:spcAft>
                <a:spcPct val="0"/>
              </a:spcAft>
              <a:buFontTx/>
              <a:buNone/>
              <a:defRPr sz="1200" kern="1200">
                <a:solidFill>
                  <a:schemeClr val="tx1"/>
                </a:solidFill>
                <a:latin typeface="Arial" pitchFamily="34" charset="0"/>
                <a:ea typeface="+mn-ea"/>
                <a:cs typeface="Arial" pitchFamily="34" charset="0"/>
              </a:defRPr>
            </a:lvl3pPr>
            <a:lvl4pPr marL="1371600" indent="0" algn="l" rtl="0" eaLnBrk="0" fontAlgn="base" hangingPunct="0">
              <a:spcBef>
                <a:spcPct val="20000"/>
              </a:spcBef>
              <a:spcAft>
                <a:spcPct val="0"/>
              </a:spcAft>
              <a:buFontTx/>
              <a:buNone/>
              <a:defRPr sz="1200" kern="1200">
                <a:solidFill>
                  <a:schemeClr val="tx1"/>
                </a:solidFill>
                <a:latin typeface="Arial" pitchFamily="34" charset="0"/>
                <a:ea typeface="+mn-ea"/>
                <a:cs typeface="Arial" pitchFamily="34" charset="0"/>
              </a:defRPr>
            </a:lvl4pPr>
            <a:lvl5pPr marL="1828800" indent="0" algn="l" rtl="0" eaLnBrk="0" fontAlgn="base" hangingPunct="0">
              <a:spcBef>
                <a:spcPct val="20000"/>
              </a:spcBef>
              <a:spcAft>
                <a:spcPct val="0"/>
              </a:spcAft>
              <a:buFontTx/>
              <a:buNone/>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a:buClr>
                <a:srgbClr val="3CB148"/>
              </a:buClr>
              <a:buFont typeface="Arial" panose="020B0604020202020204" pitchFamily="34" charset="0"/>
              <a:buChar char="•"/>
            </a:pPr>
            <a:r>
              <a:rPr lang="en-US" sz="1100" dirty="0">
                <a:latin typeface="Century Gothic" panose="020B0502020202020204" pitchFamily="34" charset="0"/>
              </a:rPr>
              <a:t>Gray Non-Marking Tires</a:t>
            </a:r>
          </a:p>
          <a:p>
            <a:pPr marL="171450" indent="-171450">
              <a:buClr>
                <a:srgbClr val="3CB148"/>
              </a:buClr>
              <a:buFont typeface="Arial" panose="020B0604020202020204" pitchFamily="34" charset="0"/>
              <a:buChar char="•"/>
            </a:pPr>
            <a:r>
              <a:rPr lang="en-US" sz="1100" dirty="0">
                <a:latin typeface="Century Gothic" panose="020B0502020202020204" pitchFamily="34" charset="0"/>
              </a:rPr>
              <a:t>100% Water Recovery in 180º  Turns w/ Standard Squeegee</a:t>
            </a:r>
          </a:p>
          <a:p>
            <a:pPr marL="171450" indent="-171450">
              <a:buClr>
                <a:srgbClr val="3CB148"/>
              </a:buClr>
              <a:buFont typeface="Arial" panose="020B0604020202020204" pitchFamily="34" charset="0"/>
              <a:buChar char="•"/>
            </a:pPr>
            <a:r>
              <a:rPr lang="en-US" sz="1100" dirty="0" err="1">
                <a:latin typeface="Century Gothic" panose="020B0502020202020204" pitchFamily="34" charset="0"/>
              </a:rPr>
              <a:t>Insta</a:t>
            </a:r>
            <a:r>
              <a:rPr lang="en-US" sz="1100" dirty="0">
                <a:latin typeface="Century Gothic" panose="020B0502020202020204" pitchFamily="34" charset="0"/>
              </a:rPr>
              <a:t>-Fit™ No-Tool Pad Driver &amp; Brush Attachment (Disk units)</a:t>
            </a:r>
          </a:p>
          <a:p>
            <a:pPr marL="171450" indent="-171450">
              <a:buClr>
                <a:srgbClr val="3CB148"/>
              </a:buClr>
              <a:buFont typeface="Arial" panose="020B0604020202020204" pitchFamily="34" charset="0"/>
              <a:buChar char="•"/>
            </a:pPr>
            <a:r>
              <a:rPr lang="en-US" sz="1100" dirty="0">
                <a:latin typeface="Century Gothic" panose="020B0502020202020204" pitchFamily="34" charset="0"/>
              </a:rPr>
              <a:t>No-Tool Squeegee Change</a:t>
            </a:r>
          </a:p>
          <a:p>
            <a:pPr marL="171450" indent="-171450">
              <a:buClr>
                <a:srgbClr val="3CB148"/>
              </a:buClr>
              <a:buFont typeface="Arial" panose="020B0604020202020204" pitchFamily="34" charset="0"/>
              <a:buChar char="•"/>
            </a:pPr>
            <a:r>
              <a:rPr lang="en-US" sz="1100" dirty="0">
                <a:latin typeface="Century Gothic" panose="020B0502020202020204" pitchFamily="34" charset="0"/>
              </a:rPr>
              <a:t>Breakaway Squeegee Design w/ Integrated P-Trap</a:t>
            </a:r>
          </a:p>
          <a:p>
            <a:pPr marL="171450" indent="-171450">
              <a:buClr>
                <a:srgbClr val="3CB148"/>
              </a:buClr>
              <a:buFont typeface="Arial" panose="020B0604020202020204" pitchFamily="34" charset="0"/>
              <a:buChar char="•"/>
            </a:pPr>
            <a:r>
              <a:rPr lang="en-US" sz="1100" dirty="0">
                <a:latin typeface="Century Gothic" panose="020B0502020202020204" pitchFamily="34" charset="0"/>
              </a:rPr>
              <a:t>Factory Set Squeegee Assembly for Maximum Recovery</a:t>
            </a:r>
          </a:p>
          <a:p>
            <a:pPr marL="171450" indent="-171450">
              <a:buClr>
                <a:srgbClr val="3CB148"/>
              </a:buClr>
              <a:buFont typeface="Arial" panose="020B0604020202020204" pitchFamily="34" charset="0"/>
              <a:buChar char="•"/>
            </a:pPr>
            <a:r>
              <a:rPr lang="en-US" sz="1100" dirty="0" err="1">
                <a:latin typeface="Century Gothic" panose="020B0502020202020204" pitchFamily="34" charset="0"/>
              </a:rPr>
              <a:t>Linard</a:t>
            </a:r>
            <a:r>
              <a:rPr lang="en-US" sz="1100" dirty="0">
                <a:latin typeface="Century Gothic" panose="020B0502020202020204" pitchFamily="34" charset="0"/>
              </a:rPr>
              <a:t>(F)/</a:t>
            </a:r>
            <a:r>
              <a:rPr lang="en-US" sz="1100" dirty="0" err="1">
                <a:latin typeface="Century Gothic" panose="020B0502020202020204" pitchFamily="34" charset="0"/>
              </a:rPr>
              <a:t>Linatex</a:t>
            </a:r>
            <a:r>
              <a:rPr lang="en-US" sz="1100" dirty="0">
                <a:latin typeface="Century Gothic" panose="020B0502020202020204" pitchFamily="34" charset="0"/>
              </a:rPr>
              <a:t>(R) Squeegee Blades with Tool-less Replacement</a:t>
            </a:r>
          </a:p>
          <a:p>
            <a:pPr marL="171450" indent="-171450">
              <a:buClr>
                <a:srgbClr val="3CB148"/>
              </a:buClr>
              <a:buFont typeface="Arial" panose="020B0604020202020204" pitchFamily="34" charset="0"/>
              <a:buChar char="•"/>
            </a:pPr>
            <a:r>
              <a:rPr lang="en-US" sz="1100" dirty="0">
                <a:latin typeface="Century Gothic" panose="020B0502020202020204" pitchFamily="34" charset="0"/>
              </a:rPr>
              <a:t>Includes Standard Pad Drivers or Scrubbing Brushes (Select 1)</a:t>
            </a:r>
          </a:p>
          <a:p>
            <a:pPr marL="171450" indent="-171450">
              <a:buClr>
                <a:srgbClr val="3CB148"/>
              </a:buClr>
              <a:buFont typeface="Arial" panose="020B0604020202020204" pitchFamily="34" charset="0"/>
              <a:buChar char="•"/>
            </a:pPr>
            <a:r>
              <a:rPr lang="en-US" sz="1100" dirty="0">
                <a:latin typeface="Century Gothic" panose="020B0502020202020204" pitchFamily="34" charset="0"/>
              </a:rPr>
              <a:t>Free Floating Head Skirt – no adjustment required (disk)</a:t>
            </a:r>
          </a:p>
          <a:p>
            <a:pPr marL="171450" indent="-171450">
              <a:buClr>
                <a:srgbClr val="3CB148"/>
              </a:buClr>
              <a:buFont typeface="Arial" panose="020B0604020202020204" pitchFamily="34" charset="0"/>
              <a:buChar char="•"/>
            </a:pPr>
            <a:r>
              <a:rPr lang="en-US" sz="1100" dirty="0">
                <a:latin typeface="Century Gothic" panose="020B0502020202020204" pitchFamily="34" charset="0"/>
              </a:rPr>
              <a:t>Hour Meter</a:t>
            </a:r>
          </a:p>
          <a:p>
            <a:pPr marL="171450" indent="-171450">
              <a:buClr>
                <a:srgbClr val="3CB148"/>
              </a:buClr>
              <a:buFont typeface="Arial" panose="020B0604020202020204" pitchFamily="34" charset="0"/>
              <a:buChar char="•"/>
            </a:pPr>
            <a:r>
              <a:rPr lang="en-US" sz="1100" dirty="0">
                <a:latin typeface="Century Gothic" panose="020B0502020202020204" pitchFamily="34" charset="0"/>
              </a:rPr>
              <a:t>Operators Manual</a:t>
            </a:r>
          </a:p>
          <a:p>
            <a:pPr marL="171450" indent="-171450">
              <a:buClr>
                <a:srgbClr val="3CB148"/>
              </a:buClr>
              <a:buFont typeface="Arial" panose="020B0604020202020204" pitchFamily="34" charset="0"/>
              <a:buChar char="•"/>
            </a:pPr>
            <a:r>
              <a:rPr lang="en-US" sz="1100" dirty="0">
                <a:latin typeface="Century Gothic" panose="020B0502020202020204" pitchFamily="34" charset="0"/>
              </a:rPr>
              <a:t>Jacking Points/Shipping Tie Downs</a:t>
            </a:r>
          </a:p>
          <a:p>
            <a:pPr marL="171450" indent="-171450">
              <a:buClr>
                <a:srgbClr val="3CB148"/>
              </a:buClr>
              <a:buFont typeface="Arial" panose="020B0604020202020204" pitchFamily="34" charset="0"/>
              <a:buChar char="•"/>
            </a:pPr>
            <a:r>
              <a:rPr lang="en-US" sz="1100" dirty="0">
                <a:latin typeface="Century Gothic" panose="020B0502020202020204" pitchFamily="34" charset="0"/>
              </a:rPr>
              <a:t>Sealed Electrical Connectors in Key Areas</a:t>
            </a:r>
          </a:p>
        </p:txBody>
      </p:sp>
    </p:spTree>
    <p:extLst>
      <p:ext uri="{BB962C8B-B14F-4D97-AF65-F5344CB8AC3E}">
        <p14:creationId xmlns:p14="http://schemas.microsoft.com/office/powerpoint/2010/main" val="24703664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ssetType xmlns="0376508a-3691-412d-a127-f3009102e432">33</AssetType>
    <SalesChannel xmlns="0376508a-3691-412d-a127-f3009102e432">
      <Value>2</Value>
    </SalesChannel>
    <LiteratureType xmlns="0376508a-3691-412d-a127-f3009102e432">18</LiteratureType>
    <SalesDistrict xmlns="0376508a-3691-412d-a127-f3009102e432">
      <Value>3</Value>
    </SalesDistrict>
    <Language xmlns="0376508a-3691-412d-a127-f3009102e432">
      <Value>1</Value>
    </Language>
    <Category xmlns="0376508a-3691-412d-a127-f3009102e432">
      <Value>6</Value>
    </Category>
    <CustomerGroup xmlns="0376508a-3691-412d-a127-f3009102e432"/>
    <MarketingChannel xmlns="0376508a-3691-412d-a127-f3009102e432">
      <Value>3</Value>
      <Value>10</Value>
      <Value>16</Value>
      <Value>2</Value>
      <Value>1</Value>
      <Value>11</Value>
      <Value>12</Value>
      <Value>8</Value>
      <Value>15</Value>
    </MarketingChannel>
    <SecurityType xmlns="0376508a-3691-412d-a127-f3009102e432">Secured Only</SecurityType>
    <Applications xmlns="0376508a-3691-412d-a127-f3009102e432"/>
    <Innovation xmlns="0376508a-3691-412d-a127-f3009102e432"/>
    <SalesOrg xmlns="0376508a-3691-412d-a127-f3009102e432">
      <Value>9</Value>
    </SalesOrg>
    <Product xmlns="0376508a-3691-412d-a127-f3009102e432">
      <Value>849</Value>
    </Product>
    <Industry xmlns="0376508a-3691-412d-a127-f3009102e432"/>
    <Customer_x0020_Name xmlns="0376508a-3691-412d-a127-f3009102e432" xsi:nil="true"/>
    <UserRoles xmlns="0376508a-3691-412d-a127-f3009102e432"/>
    <Brand xmlns="0376508a-3691-412d-a127-f3009102e432">
      <Value>3</Value>
    </Brand>
    <Sold_x002d_To xmlns="0376508a-3691-412d-a127-f3009102e432" xsi:nil="true"/>
    <Country xmlns="0376508a-3691-412d-a127-f3009102e432"/>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4891378B513214FBD163B593C0FE3ED" ma:contentTypeVersion="83" ma:contentTypeDescription="Create a new document." ma:contentTypeScope="" ma:versionID="03339e0d0d67e9735ef2d389b49b9619">
  <xsd:schema xmlns:xsd="http://www.w3.org/2001/XMLSchema" xmlns:xs="http://www.w3.org/2001/XMLSchema" xmlns:p="http://schemas.microsoft.com/office/2006/metadata/properties" xmlns:ns2="0376508a-3691-412d-a127-f3009102e432" targetNamespace="http://schemas.microsoft.com/office/2006/metadata/properties" ma:root="true" ma:fieldsID="42e70a105afa13c0aba71bd4d5669738" ns2:_="">
    <xsd:import namespace="0376508a-3691-412d-a127-f3009102e432"/>
    <xsd:element name="properties">
      <xsd:complexType>
        <xsd:sequence>
          <xsd:element name="documentManagement">
            <xsd:complexType>
              <xsd:all>
                <xsd:element ref="ns2:UserRoles" minOccurs="0"/>
                <xsd:element ref="ns2:MarketingChannel" minOccurs="0"/>
                <xsd:element ref="ns2:SalesOrg" minOccurs="0"/>
                <xsd:element ref="ns2:SalesDistrict" minOccurs="0"/>
                <xsd:element ref="ns2:Country" minOccurs="0"/>
                <xsd:element ref="ns2:Language" minOccurs="0"/>
                <xsd:element ref="ns2:SalesChannel" minOccurs="0"/>
                <xsd:element ref="ns2:Brand" minOccurs="0"/>
                <xsd:element ref="ns2:Product" minOccurs="0"/>
                <xsd:element ref="ns2:Category" minOccurs="0"/>
                <xsd:element ref="ns2:AssetType" minOccurs="0"/>
                <xsd:element ref="ns2:LiteratureType" minOccurs="0"/>
                <xsd:element ref="ns2:Innovation" minOccurs="0"/>
                <xsd:element ref="ns2:Applications" minOccurs="0"/>
                <xsd:element ref="ns2:Industry" minOccurs="0"/>
                <xsd:element ref="ns2:Sold_x002d_To" minOccurs="0"/>
                <xsd:element ref="ns2:SalesDistrictTitle" minOccurs="0"/>
                <xsd:element ref="ns2:ProductStatus" minOccurs="0"/>
                <xsd:element ref="ns2:SecurityType" minOccurs="0"/>
                <xsd:element ref="ns2:CategoryTitle" minOccurs="0"/>
                <xsd:element ref="ns2:CustomerGroup" minOccurs="0"/>
                <xsd:element ref="ns2:Customer_x0020_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76508a-3691-412d-a127-f3009102e432" elementFormDefault="qualified">
    <xsd:import namespace="http://schemas.microsoft.com/office/2006/documentManagement/types"/>
    <xsd:import namespace="http://schemas.microsoft.com/office/infopath/2007/PartnerControls"/>
    <xsd:element name="UserRoles" ma:index="2" nillable="true" ma:displayName="UserRoles" ma:description="* * * * * * IF PUBLIC LEAVE EMPTY * * * * * *" ma:list="{e2e3de3e-ccd2-4421-b68c-37c5f4e582ab}" ma:internalName="UserRoles" ma:readOnly="false" ma:showField="USERROLE_ID"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MarketingChannel" ma:index="3" nillable="true" ma:displayName="MarketingChannel" ma:list="{ae493d90-adea-4c54-b050-fb6d6181909e}" ma:internalName="MarketingChannel" ma:readOnly="false" ma:showField="MARKETINGCHANNEL_ID"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SalesOrg" ma:index="4" nillable="true" ma:displayName="SalesOrg" ma:list="{d3375561-d921-4af3-953a-7663adc0db1a}" ma:internalName="SalesOrg" ma:readOnly="false" ma:showField="SALESORG_ID"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SalesDistrict" ma:index="5" nillable="true" ma:displayName="SalesDistrict" ma:list="{50370e94-047c-45fb-b566-fc64f91bea86}" ma:internalName="SalesDistrict" ma:readOnly="false" ma:showField="SALESDISTRICT_ID"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Country" ma:index="6" nillable="true" ma:displayName="Country" ma:list="{24076f44-285e-4cb9-9651-bc8b6ea3b479}" ma:internalName="Country" ma:readOnly="false" ma:showField="Key"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Language" ma:index="7" nillable="true" ma:displayName="Language" ma:list="{68445780-4283-43b4-aad2-1fc4dc5f3482}" ma:internalName="Language" ma:readOnly="false" ma:showField="Title"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SalesChannel" ma:index="8" nillable="true" ma:displayName="SalesChannel" ma:list="{301a598e-3474-4381-9c1f-829689d8b57b}" ma:internalName="SalesChannel" ma:readOnly="false" ma:showField="SALESCHANNEL_ID"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Brand" ma:index="9" nillable="true" ma:displayName="Brand" ma:list="{b92587f4-cafb-48a8-9d85-521e677a1cf5}" ma:internalName="Brand" ma:readOnly="false" ma:showField="BRAND_ID"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Product" ma:index="10" nillable="true" ma:displayName="Product" ma:list="{297b7c7a-5d0d-4982-9702-ea99fbb4a83e}" ma:internalName="Product" ma:showField="Title"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Category" ma:index="11" nillable="true" ma:displayName="Category" ma:list="{86fa95bb-c809-49ce-a1fb-f4fb7b1949a0}" ma:internalName="Category" ma:readOnly="false" ma:showField="ASSETCATEGORY_ID"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AssetType" ma:index="12" nillable="true" ma:displayName="AssetType" ma:list="{7cf49b1b-e7dc-4c4d-adb7-5b3a783227c9}" ma:internalName="AssetType" ma:readOnly="false" ma:showField="ASSETTYPE_ID" ma:web="d2b0125b-2e6a-4122-affe-42934978f63b">
      <xsd:simpleType>
        <xsd:restriction base="dms:Lookup"/>
      </xsd:simpleType>
    </xsd:element>
    <xsd:element name="LiteratureType" ma:index="13" nillable="true" ma:displayName="LiteratureType" ma:description="BROCHURES, LEAFLETS, SPEC SHEETS &amp; RECOMMENDED PARTS ARE PUBLIC" ma:indexed="true" ma:list="{8c2f526d-9f00-4fcb-8da9-65219fb1fc57}" ma:internalName="LiteratureType" ma:readOnly="false" ma:showField="LITERATURETYPE_ID" ma:web="d2b0125b-2e6a-4122-affe-42934978f63b">
      <xsd:simpleType>
        <xsd:restriction base="dms:Lookup"/>
      </xsd:simpleType>
    </xsd:element>
    <xsd:element name="Innovation" ma:index="14" nillable="true" ma:displayName="Innovation" ma:list="{7288d138-aaf8-434c-b798-6f31447b8d88}" ma:internalName="Innovation" ma:showField="INNOVATION_ID"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Applications" ma:index="15" nillable="true" ma:displayName="Applications" ma:list="{da2ac9bf-3537-4670-a3ae-d8d75070d1b9}" ma:internalName="Applications" ma:showField="APPLICATION_ID"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Industry" ma:index="16" nillable="true" ma:displayName="Industry" ma:list="{d4223f80-87ca-4d48-85c1-b11f26073d7b}" ma:internalName="Industry" ma:showField="INDUSTRY_ID"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Sold_x002d_To" ma:index="17" nillable="true" ma:displayName="Sold-To" ma:internalName="Sold_x002d_To">
      <xsd:simpleType>
        <xsd:restriction base="dms:Text"/>
      </xsd:simpleType>
    </xsd:element>
    <xsd:element name="SalesDistrictTitle" ma:index="20" nillable="true" ma:displayName="SalesDistrictTitle" ma:list="{50370e94-047c-45fb-b566-fc64f91bea86}" ma:internalName="SalesDistrictTitle" ma:readOnly="true" ma:showField="Title"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ProductStatus" ma:index="21" nillable="true" ma:displayName="ProductStatus" ma:list="{297B7C7A-5D0D-4982-9702-EA99FBB4A83E}" ma:internalName="ProductStatus" ma:readOnly="true" ma:showField="CalculatedStatus"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SecurityType" ma:index="26" nillable="true" ma:displayName="SecurityType" ma:default="Secured Only" ma:format="Dropdown" ma:internalName="SecurityType">
      <xsd:simpleType>
        <xsd:restriction base="dms:Choice">
          <xsd:enumeration value="Public"/>
          <xsd:enumeration value="Secured Only"/>
        </xsd:restriction>
      </xsd:simpleType>
    </xsd:element>
    <xsd:element name="CategoryTitle" ma:index="27" nillable="true" ma:displayName="CategoryTitle" ma:list="{86fa95bb-c809-49ce-a1fb-f4fb7b1949a0}" ma:internalName="CategoryTitle" ma:readOnly="true" ma:showField="Title"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CustomerGroup" ma:index="28" nillable="true" ma:displayName="CustomerGroup" ma:list="{1d487369-79c1-471a-aef5-6554842fae80}" ma:internalName="CustomerGroup" ma:showField="CustomerGroupId">
      <xsd:complexType>
        <xsd:complexContent>
          <xsd:extension base="dms:MultiChoiceLookup">
            <xsd:sequence>
              <xsd:element name="Value" type="dms:Lookup" maxOccurs="unbounded" minOccurs="0" nillable="true"/>
            </xsd:sequence>
          </xsd:extension>
        </xsd:complexContent>
      </xsd:complexType>
    </xsd:element>
    <xsd:element name="Customer_x0020_Name" ma:index="29" nillable="true" ma:displayName="Customer Name" ma:list="{a26128da-408a-40e4-8f46-322bff40bfec}" ma:internalName="Customer_x0020_Name" ma:showField="Titl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4D8B13-CD5C-448B-868D-8D956E68C1CE}">
  <ds:schemaRefs>
    <ds:schemaRef ds:uri="http://schemas.microsoft.com/sharepoint/v3/contenttype/forms"/>
  </ds:schemaRefs>
</ds:datastoreItem>
</file>

<file path=customXml/itemProps2.xml><?xml version="1.0" encoding="utf-8"?>
<ds:datastoreItem xmlns:ds="http://schemas.openxmlformats.org/officeDocument/2006/customXml" ds:itemID="{DF9EB641-2A4B-4B10-89BB-92408B64A62B}">
  <ds:schemaRefs>
    <ds:schemaRef ds:uri="http://schemas.microsoft.com/office/2006/metadata/properties"/>
    <ds:schemaRef ds:uri="http://schemas.microsoft.com/office/2006/documentManagement/types"/>
    <ds:schemaRef ds:uri="0376508a-3691-412d-a127-f3009102e432"/>
    <ds:schemaRef ds:uri="http://purl.org/dc/dcmitype/"/>
    <ds:schemaRef ds:uri="http://schemas.microsoft.com/office/infopath/2007/PartnerControls"/>
    <ds:schemaRef ds:uri="http://purl.org/dc/elements/1.1/"/>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9B481886-BECC-453A-A87B-D7DCC16DD3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76508a-3691-412d-a127-f3009102e4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204</TotalTime>
  <Words>4827</Words>
  <Application>Microsoft Office PowerPoint</Application>
  <PresentationFormat>On-screen Show (4:3)</PresentationFormat>
  <Paragraphs>663</Paragraphs>
  <Slides>36</Slides>
  <Notes>36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2" baseType="lpstr">
      <vt:lpstr>Arial</vt:lpstr>
      <vt:lpstr>Calibri</vt:lpstr>
      <vt:lpstr>Century Gothic</vt:lpstr>
      <vt:lpstr>Wingdings</vt:lpstr>
      <vt:lpstr>Office Theme</vt:lpstr>
      <vt:lpstr>Worksheet</vt:lpstr>
      <vt:lpstr>Product Guide (PAS Guide)</vt:lpstr>
      <vt:lpstr>SS500 Sales Tools and Locations</vt:lpstr>
      <vt:lpstr>Product Strategy and Value Proposition </vt:lpstr>
      <vt:lpstr>SS500 New Key Highlights Summary</vt:lpstr>
      <vt:lpstr>Markets and Applications</vt:lpstr>
      <vt:lpstr>NEW Product Offering – High-Level Configuration Overview</vt:lpstr>
      <vt:lpstr>Changes from Old SS24-32 to New SS500</vt:lpstr>
      <vt:lpstr>Visual Changes from Old SS24-32 to New SS500</vt:lpstr>
      <vt:lpstr>SS500 Complete Standard Features Overview List</vt:lpstr>
      <vt:lpstr>Productivity Enhancing Options</vt:lpstr>
      <vt:lpstr>SS500 Controls – Base Membrane</vt:lpstr>
      <vt:lpstr>New Squeegee Design – SS500</vt:lpstr>
      <vt:lpstr>NEW Battery Offering – 225AH Std; 260AH Opt; 220AH AGM Opt</vt:lpstr>
      <vt:lpstr>Battery Run-Times &amp; Comparisons to SS24-32</vt:lpstr>
      <vt:lpstr>Dual Disk Scrub Head – 3 Options to Choose From </vt:lpstr>
      <vt:lpstr>SS500 Stone Care, Brushes, Pads, Squeegees</vt:lpstr>
      <vt:lpstr>NEW 28” / 700mm Dual Cylindrical – SS500</vt:lpstr>
      <vt:lpstr>NEW 28in / 700mm Orbital – SS500</vt:lpstr>
      <vt:lpstr>NEW 28in / 700mm Orbital Key Selling Points</vt:lpstr>
      <vt:lpstr>SS500 Orbital Machines – Summary Benefits</vt:lpstr>
      <vt:lpstr>Orbital – SS500</vt:lpstr>
      <vt:lpstr>Not All Orbital Machines Are Alike</vt:lpstr>
      <vt:lpstr>Baseboard Cleaning</vt:lpstr>
      <vt:lpstr>Orbital Pad Types – The darker the color, the more aggressive</vt:lpstr>
      <vt:lpstr>Orbital Pad Types – Specialty Pads</vt:lpstr>
      <vt:lpstr>Orbital With Green Turf Pad</vt:lpstr>
      <vt:lpstr>Orbital – Melamine Pad</vt:lpstr>
      <vt:lpstr>Surface Prep Pad – Floor finish removal</vt:lpstr>
      <vt:lpstr>Traditional Floor Stripping Vs. Floor Finish Removal</vt:lpstr>
      <vt:lpstr>Chemical-Free Floor Finish Removal Process</vt:lpstr>
      <vt:lpstr>Smart-Fill™ Automatic Battery Watering – Option SS500</vt:lpstr>
      <vt:lpstr>IRIS Asset Manager – SS500 Option</vt:lpstr>
      <vt:lpstr>Selling Smart-Fill and IRIS Asset Manager Together</vt:lpstr>
      <vt:lpstr>Scrub Head Reach Measurements</vt:lpstr>
      <vt:lpstr>Product Specs – SS500 (1 of 2)</vt:lpstr>
      <vt:lpstr>Product Specs – SS500 (2 of 2)</vt:lpstr>
    </vt:vector>
  </TitlesOfParts>
  <Company>Tennant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SS500 PAS Guide</dc:title>
  <dc:creator>Commers, Barb</dc:creator>
  <cp:lastModifiedBy>Wieden, Trent</cp:lastModifiedBy>
  <cp:revision>49</cp:revision>
  <dcterms:created xsi:type="dcterms:W3CDTF">2012-06-05T14:24:02Z</dcterms:created>
  <dcterms:modified xsi:type="dcterms:W3CDTF">2022-07-26T17:24:40Z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2968600</vt:r8>
  </property>
  <property fmtid="{D5CDD505-2E9C-101B-9397-08002B2CF9AE}" pid="3" name="ContentTypeId">
    <vt:lpwstr>0x01010044891378B513214FBD163B593C0FE3ED</vt:lpwstr>
  </property>
</Properties>
</file>